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trictFirstAndLastChars="0" saveSubsetFonts="1" autoCompressPictures="0">
  <p:sldMasterIdLst>
    <p:sldMasterId id="2147484002" r:id="rId1"/>
  </p:sldMasterIdLst>
  <p:notesMasterIdLst>
    <p:notesMasterId r:id="rId82"/>
  </p:notesMasterIdLst>
  <p:handoutMasterIdLst>
    <p:handoutMasterId r:id="rId83"/>
  </p:handoutMasterIdLst>
  <p:sldIdLst>
    <p:sldId id="283" r:id="rId2"/>
    <p:sldId id="284" r:id="rId3"/>
    <p:sldId id="285" r:id="rId4"/>
    <p:sldId id="286" r:id="rId5"/>
    <p:sldId id="287" r:id="rId6"/>
    <p:sldId id="289" r:id="rId7"/>
    <p:sldId id="290" r:id="rId8"/>
    <p:sldId id="292" r:id="rId9"/>
    <p:sldId id="293" r:id="rId10"/>
    <p:sldId id="294" r:id="rId11"/>
    <p:sldId id="295" r:id="rId12"/>
    <p:sldId id="296" r:id="rId13"/>
    <p:sldId id="297" r:id="rId14"/>
    <p:sldId id="298" r:id="rId15"/>
    <p:sldId id="299" r:id="rId16"/>
    <p:sldId id="300" r:id="rId17"/>
    <p:sldId id="301" r:id="rId18"/>
    <p:sldId id="303" r:id="rId19"/>
    <p:sldId id="304" r:id="rId20"/>
    <p:sldId id="305" r:id="rId21"/>
    <p:sldId id="306" r:id="rId22"/>
    <p:sldId id="307" r:id="rId23"/>
    <p:sldId id="309" r:id="rId24"/>
    <p:sldId id="310" r:id="rId25"/>
    <p:sldId id="311" r:id="rId26"/>
    <p:sldId id="312" r:id="rId27"/>
    <p:sldId id="313" r:id="rId28"/>
    <p:sldId id="314" r:id="rId29"/>
    <p:sldId id="315" r:id="rId30"/>
    <p:sldId id="316" r:id="rId31"/>
    <p:sldId id="317" r:id="rId32"/>
    <p:sldId id="319" r:id="rId33"/>
    <p:sldId id="318" r:id="rId34"/>
    <p:sldId id="320" r:id="rId35"/>
    <p:sldId id="321" r:id="rId36"/>
    <p:sldId id="322" r:id="rId37"/>
    <p:sldId id="323" r:id="rId38"/>
    <p:sldId id="324" r:id="rId39"/>
    <p:sldId id="325" r:id="rId40"/>
    <p:sldId id="326" r:id="rId41"/>
    <p:sldId id="327" r:id="rId42"/>
    <p:sldId id="328" r:id="rId43"/>
    <p:sldId id="333" r:id="rId44"/>
    <p:sldId id="330" r:id="rId45"/>
    <p:sldId id="331" r:id="rId46"/>
    <p:sldId id="332" r:id="rId47"/>
    <p:sldId id="336" r:id="rId48"/>
    <p:sldId id="337" r:id="rId49"/>
    <p:sldId id="338" r:id="rId50"/>
    <p:sldId id="339" r:id="rId51"/>
    <p:sldId id="340" r:id="rId52"/>
    <p:sldId id="341" r:id="rId53"/>
    <p:sldId id="342" r:id="rId54"/>
    <p:sldId id="343" r:id="rId55"/>
    <p:sldId id="344" r:id="rId56"/>
    <p:sldId id="345" r:id="rId57"/>
    <p:sldId id="347" r:id="rId58"/>
    <p:sldId id="348" r:id="rId59"/>
    <p:sldId id="349" r:id="rId60"/>
    <p:sldId id="350" r:id="rId61"/>
    <p:sldId id="351" r:id="rId62"/>
    <p:sldId id="352" r:id="rId63"/>
    <p:sldId id="357" r:id="rId64"/>
    <p:sldId id="353" r:id="rId65"/>
    <p:sldId id="354" r:id="rId66"/>
    <p:sldId id="358" r:id="rId67"/>
    <p:sldId id="359" r:id="rId68"/>
    <p:sldId id="360" r:id="rId69"/>
    <p:sldId id="361" r:id="rId70"/>
    <p:sldId id="334" r:id="rId71"/>
    <p:sldId id="364" r:id="rId72"/>
    <p:sldId id="365" r:id="rId73"/>
    <p:sldId id="367" r:id="rId74"/>
    <p:sldId id="369" r:id="rId75"/>
    <p:sldId id="370" r:id="rId76"/>
    <p:sldId id="373" r:id="rId77"/>
    <p:sldId id="375" r:id="rId78"/>
    <p:sldId id="376" r:id="rId79"/>
    <p:sldId id="374" r:id="rId80"/>
    <p:sldId id="377" r:id="rId81"/>
  </p:sldIdLst>
  <p:sldSz cx="12192000" cy="6858000"/>
  <p:notesSz cx="9296400" cy="7010400"/>
  <p:defaultTextStyle>
    <a:defPPr>
      <a:defRPr lang="en-US"/>
    </a:defPPr>
    <a:lvl1pPr algn="l" rtl="0" fontAlgn="base">
      <a:spcBef>
        <a:spcPct val="0"/>
      </a:spcBef>
      <a:spcAft>
        <a:spcPct val="0"/>
      </a:spcAft>
      <a:defRPr sz="3600" b="1" kern="1200">
        <a:solidFill>
          <a:schemeClr val="tx1"/>
        </a:solidFill>
        <a:latin typeface="Arial" pitchFamily="34" charset="0"/>
        <a:ea typeface="ＭＳ Ｐゴシック" pitchFamily="34" charset="-128"/>
        <a:cs typeface="+mn-cs"/>
      </a:defRPr>
    </a:lvl1pPr>
    <a:lvl2pPr marL="457200" algn="l" rtl="0" fontAlgn="base">
      <a:spcBef>
        <a:spcPct val="0"/>
      </a:spcBef>
      <a:spcAft>
        <a:spcPct val="0"/>
      </a:spcAft>
      <a:defRPr sz="3600" b="1" kern="1200">
        <a:solidFill>
          <a:schemeClr val="tx1"/>
        </a:solidFill>
        <a:latin typeface="Arial" pitchFamily="34" charset="0"/>
        <a:ea typeface="ＭＳ Ｐゴシック" pitchFamily="34" charset="-128"/>
        <a:cs typeface="+mn-cs"/>
      </a:defRPr>
    </a:lvl2pPr>
    <a:lvl3pPr marL="914400" algn="l" rtl="0" fontAlgn="base">
      <a:spcBef>
        <a:spcPct val="0"/>
      </a:spcBef>
      <a:spcAft>
        <a:spcPct val="0"/>
      </a:spcAft>
      <a:defRPr sz="3600" b="1" kern="1200">
        <a:solidFill>
          <a:schemeClr val="tx1"/>
        </a:solidFill>
        <a:latin typeface="Arial" pitchFamily="34" charset="0"/>
        <a:ea typeface="ＭＳ Ｐゴシック" pitchFamily="34" charset="-128"/>
        <a:cs typeface="+mn-cs"/>
      </a:defRPr>
    </a:lvl3pPr>
    <a:lvl4pPr marL="1371600" algn="l" rtl="0" fontAlgn="base">
      <a:spcBef>
        <a:spcPct val="0"/>
      </a:spcBef>
      <a:spcAft>
        <a:spcPct val="0"/>
      </a:spcAft>
      <a:defRPr sz="3600" b="1" kern="1200">
        <a:solidFill>
          <a:schemeClr val="tx1"/>
        </a:solidFill>
        <a:latin typeface="Arial" pitchFamily="34" charset="0"/>
        <a:ea typeface="ＭＳ Ｐゴシック" pitchFamily="34" charset="-128"/>
        <a:cs typeface="+mn-cs"/>
      </a:defRPr>
    </a:lvl4pPr>
    <a:lvl5pPr marL="1828800" algn="l" rtl="0" fontAlgn="base">
      <a:spcBef>
        <a:spcPct val="0"/>
      </a:spcBef>
      <a:spcAft>
        <a:spcPct val="0"/>
      </a:spcAft>
      <a:defRPr sz="3600" b="1" kern="1200">
        <a:solidFill>
          <a:schemeClr val="tx1"/>
        </a:solidFill>
        <a:latin typeface="Arial" pitchFamily="34" charset="0"/>
        <a:ea typeface="ＭＳ Ｐゴシック" pitchFamily="34" charset="-128"/>
        <a:cs typeface="+mn-cs"/>
      </a:defRPr>
    </a:lvl5pPr>
    <a:lvl6pPr marL="2286000" algn="l" defTabSz="914400" rtl="0" eaLnBrk="1" latinLnBrk="0" hangingPunct="1">
      <a:defRPr sz="3600" b="1" kern="1200">
        <a:solidFill>
          <a:schemeClr val="tx1"/>
        </a:solidFill>
        <a:latin typeface="Arial" pitchFamily="34" charset="0"/>
        <a:ea typeface="ＭＳ Ｐゴシック" pitchFamily="34" charset="-128"/>
        <a:cs typeface="+mn-cs"/>
      </a:defRPr>
    </a:lvl6pPr>
    <a:lvl7pPr marL="2743200" algn="l" defTabSz="914400" rtl="0" eaLnBrk="1" latinLnBrk="0" hangingPunct="1">
      <a:defRPr sz="3600" b="1" kern="1200">
        <a:solidFill>
          <a:schemeClr val="tx1"/>
        </a:solidFill>
        <a:latin typeface="Arial" pitchFamily="34" charset="0"/>
        <a:ea typeface="ＭＳ Ｐゴシック" pitchFamily="34" charset="-128"/>
        <a:cs typeface="+mn-cs"/>
      </a:defRPr>
    </a:lvl7pPr>
    <a:lvl8pPr marL="3200400" algn="l" defTabSz="914400" rtl="0" eaLnBrk="1" latinLnBrk="0" hangingPunct="1">
      <a:defRPr sz="3600" b="1" kern="1200">
        <a:solidFill>
          <a:schemeClr val="tx1"/>
        </a:solidFill>
        <a:latin typeface="Arial" pitchFamily="34" charset="0"/>
        <a:ea typeface="ＭＳ Ｐゴシック" pitchFamily="34" charset="-128"/>
        <a:cs typeface="+mn-cs"/>
      </a:defRPr>
    </a:lvl8pPr>
    <a:lvl9pPr marL="3657600" algn="l" defTabSz="914400" rtl="0" eaLnBrk="1" latinLnBrk="0" hangingPunct="1">
      <a:defRPr sz="3600" b="1" kern="1200">
        <a:solidFill>
          <a:schemeClr val="tx1"/>
        </a:solidFill>
        <a:latin typeface="Arial" pitchFamily="34" charset="0"/>
        <a:ea typeface="ＭＳ Ｐゴシック" pitchFamily="34" charset="-128"/>
        <a:cs typeface="+mn-cs"/>
      </a:defRPr>
    </a:lvl9pPr>
  </p:defaultTextStyle>
  <p:extLst>
    <p:ext uri="{521415D9-36F7-43E2-AB2F-B90AF26B5E84}">
      <p14:sectionLst xmlns:p14="http://schemas.microsoft.com/office/powerpoint/2010/main">
        <p14:section name="Default Section" id="{198A3E20-6372-4D01-98DF-0E818D455B33}">
          <p14:sldIdLst>
            <p14:sldId id="283"/>
            <p14:sldId id="284"/>
            <p14:sldId id="285"/>
            <p14:sldId id="286"/>
            <p14:sldId id="287"/>
            <p14:sldId id="289"/>
            <p14:sldId id="290"/>
            <p14:sldId id="292"/>
            <p14:sldId id="293"/>
            <p14:sldId id="294"/>
            <p14:sldId id="295"/>
            <p14:sldId id="296"/>
            <p14:sldId id="297"/>
            <p14:sldId id="298"/>
            <p14:sldId id="299"/>
            <p14:sldId id="300"/>
            <p14:sldId id="301"/>
            <p14:sldId id="303"/>
            <p14:sldId id="304"/>
            <p14:sldId id="305"/>
            <p14:sldId id="306"/>
            <p14:sldId id="307"/>
            <p14:sldId id="309"/>
            <p14:sldId id="310"/>
            <p14:sldId id="311"/>
            <p14:sldId id="312"/>
            <p14:sldId id="313"/>
            <p14:sldId id="314"/>
            <p14:sldId id="315"/>
            <p14:sldId id="316"/>
            <p14:sldId id="317"/>
            <p14:sldId id="319"/>
            <p14:sldId id="318"/>
            <p14:sldId id="320"/>
            <p14:sldId id="321"/>
            <p14:sldId id="322"/>
            <p14:sldId id="323"/>
            <p14:sldId id="324"/>
            <p14:sldId id="325"/>
            <p14:sldId id="326"/>
            <p14:sldId id="327"/>
            <p14:sldId id="328"/>
            <p14:sldId id="333"/>
            <p14:sldId id="330"/>
            <p14:sldId id="331"/>
            <p14:sldId id="332"/>
            <p14:sldId id="336"/>
            <p14:sldId id="337"/>
            <p14:sldId id="338"/>
            <p14:sldId id="339"/>
            <p14:sldId id="340"/>
            <p14:sldId id="341"/>
            <p14:sldId id="342"/>
            <p14:sldId id="343"/>
            <p14:sldId id="344"/>
            <p14:sldId id="345"/>
            <p14:sldId id="347"/>
            <p14:sldId id="348"/>
            <p14:sldId id="349"/>
            <p14:sldId id="350"/>
            <p14:sldId id="351"/>
            <p14:sldId id="352"/>
            <p14:sldId id="357"/>
            <p14:sldId id="353"/>
            <p14:sldId id="354"/>
            <p14:sldId id="358"/>
            <p14:sldId id="359"/>
            <p14:sldId id="360"/>
            <p14:sldId id="361"/>
            <p14:sldId id="334"/>
            <p14:sldId id="364"/>
            <p14:sldId id="365"/>
            <p14:sldId id="367"/>
            <p14:sldId id="369"/>
            <p14:sldId id="370"/>
            <p14:sldId id="373"/>
            <p14:sldId id="375"/>
            <p14:sldId id="376"/>
            <p14:sldId id="374"/>
            <p14:sldId id="377"/>
          </p14:sldIdLst>
        </p14:section>
      </p14:sectionLst>
    </p:ext>
    <p:ext uri="{EFAFB233-063F-42B5-8137-9DF3F51BA10A}">
      <p15:sldGuideLst xmlns:p15="http://schemas.microsoft.com/office/powerpoint/2012/main" xmlns="">
        <p15:guide id="1" orient="horz" pos="2162" userDrawn="1">
          <p15:clr>
            <a:srgbClr val="A4A3A4"/>
          </p15:clr>
        </p15:guide>
        <p15:guide id="2" orient="horz" pos="804" userDrawn="1">
          <p15:clr>
            <a:srgbClr val="A4A3A4"/>
          </p15:clr>
        </p15:guide>
        <p15:guide id="3" orient="horz" pos="193" userDrawn="1">
          <p15:clr>
            <a:srgbClr val="A4A3A4"/>
          </p15:clr>
        </p15:guide>
        <p15:guide id="4" orient="horz" pos="4128" userDrawn="1">
          <p15:clr>
            <a:srgbClr val="A4A3A4"/>
          </p15:clr>
        </p15:guide>
        <p15:guide id="5" orient="horz" pos="1483" userDrawn="1">
          <p15:clr>
            <a:srgbClr val="A4A3A4"/>
          </p15:clr>
        </p15:guide>
        <p15:guide id="6" orient="horz" pos="3514" userDrawn="1">
          <p15:clr>
            <a:srgbClr val="A4A3A4"/>
          </p15:clr>
        </p15:guide>
        <p15:guide id="7" orient="horz" pos="2833" userDrawn="1">
          <p15:clr>
            <a:srgbClr val="A4A3A4"/>
          </p15:clr>
        </p15:guide>
        <p15:guide id="8" pos="3840" userDrawn="1">
          <p15:clr>
            <a:srgbClr val="A4A3A4"/>
          </p15:clr>
        </p15:guide>
        <p15:guide id="9" pos="6312" userDrawn="1">
          <p15:clr>
            <a:srgbClr val="A4A3A4"/>
          </p15:clr>
        </p15:guide>
        <p15:guide id="10" pos="2612" userDrawn="1">
          <p15:clr>
            <a:srgbClr val="A4A3A4"/>
          </p15:clr>
        </p15:guide>
        <p15:guide id="11" pos="5077" userDrawn="1">
          <p15:clr>
            <a:srgbClr val="A4A3A4"/>
          </p15:clr>
        </p15:guide>
        <p15:guide id="12" pos="7421" userDrawn="1">
          <p15:clr>
            <a:srgbClr val="A4A3A4"/>
          </p15:clr>
        </p15:guide>
        <p15:guide id="13" pos="1368" userDrawn="1">
          <p15:clr>
            <a:srgbClr val="A4A3A4"/>
          </p15:clr>
        </p15:guide>
        <p15:guide id="14" pos="261" userDrawn="1">
          <p15:clr>
            <a:srgbClr val="A4A3A4"/>
          </p15:clr>
        </p15:guide>
      </p15:sldGuideLst>
    </p:ext>
    <p:ext uri="{2D200454-40CA-4A62-9FC3-DE9A4176ACB9}">
      <p15:notesGuideLst xmlns:p15="http://schemas.microsoft.com/office/powerpoint/2012/main" xmlns="">
        <p15:guide id="1" orient="horz" pos="2208">
          <p15:clr>
            <a:srgbClr val="A4A3A4"/>
          </p15:clr>
        </p15:guide>
        <p15:guide id="2" pos="292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erner" initials="Cerner"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76B9A"/>
    <a:srgbClr val="006699"/>
    <a:srgbClr val="9EFF00"/>
    <a:srgbClr val="FF00FF"/>
    <a:srgbClr val="1480C7"/>
    <a:srgbClr val="555D67"/>
    <a:srgbClr val="4294D6"/>
    <a:srgbClr val="1A93D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751" autoAdjust="0"/>
    <p:restoredTop sz="79582" autoAdjust="0"/>
  </p:normalViewPr>
  <p:slideViewPr>
    <p:cSldViewPr snapToGrid="0">
      <p:cViewPr varScale="1">
        <p:scale>
          <a:sx n="70" d="100"/>
          <a:sy n="70" d="100"/>
        </p:scale>
        <p:origin x="-802" y="-72"/>
      </p:cViewPr>
      <p:guideLst>
        <p:guide orient="horz" pos="2162"/>
        <p:guide orient="horz" pos="804"/>
        <p:guide orient="horz" pos="193"/>
        <p:guide orient="horz" pos="4128"/>
        <p:guide orient="horz" pos="1483"/>
        <p:guide orient="horz" pos="3514"/>
        <p:guide orient="horz" pos="2833"/>
        <p:guide pos="3840"/>
        <p:guide pos="6312"/>
        <p:guide pos="2612"/>
        <p:guide pos="5077"/>
        <p:guide pos="7421"/>
        <p:guide pos="1368"/>
        <p:guide pos="261"/>
      </p:guideLst>
    </p:cSldViewPr>
  </p:slideViewPr>
  <p:notesTextViewPr>
    <p:cViewPr>
      <p:scale>
        <a:sx n="1" d="1"/>
        <a:sy n="1" d="1"/>
      </p:scale>
      <p:origin x="0" y="0"/>
    </p:cViewPr>
  </p:notesTextViewPr>
  <p:notesViewPr>
    <p:cSldViewPr snapToGrid="0">
      <p:cViewPr varScale="1">
        <p:scale>
          <a:sx n="66" d="100"/>
          <a:sy n="66" d="100"/>
        </p:scale>
        <p:origin x="0" y="0"/>
      </p:cViewPr>
      <p:guideLst>
        <p:guide orient="horz" pos="2208"/>
        <p:guide pos="292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commentAuthors" Target="commentAuthor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notesMaster" Target="notesMasters/notesMaster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handoutMaster" Target="handoutMasters/handoutMaster1.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4-08-25T11:42:53.754" idx="2">
    <p:pos x="7906" y="1738"/>
    <p:text>&gt; Right click and select change picture to add sponsor logo</p:tex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29075" cy="3508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265738" y="0"/>
            <a:ext cx="4029075" cy="350838"/>
          </a:xfrm>
          <a:prstGeom prst="rect">
            <a:avLst/>
          </a:prstGeom>
        </p:spPr>
        <p:txBody>
          <a:bodyPr vert="horz" lIns="91440" tIns="45720" rIns="91440" bIns="45720" rtlCol="0"/>
          <a:lstStyle>
            <a:lvl1pPr algn="r">
              <a:defRPr sz="1200"/>
            </a:lvl1pPr>
          </a:lstStyle>
          <a:p>
            <a:fld id="{0ECAA56D-6859-4EF7-83F5-F26517F8F86A}" type="datetimeFigureOut">
              <a:rPr lang="en-US" smtClean="0"/>
              <a:t>11/15/2016</a:t>
            </a:fld>
            <a:endParaRPr lang="en-US"/>
          </a:p>
        </p:txBody>
      </p:sp>
      <p:sp>
        <p:nvSpPr>
          <p:cNvPr id="4" name="Footer Placeholder 3"/>
          <p:cNvSpPr>
            <a:spLocks noGrp="1"/>
          </p:cNvSpPr>
          <p:nvPr>
            <p:ph type="ftr" sz="quarter" idx="2"/>
          </p:nvPr>
        </p:nvSpPr>
        <p:spPr>
          <a:xfrm>
            <a:off x="0" y="6659563"/>
            <a:ext cx="4029075" cy="35083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265738" y="6659563"/>
            <a:ext cx="4029075" cy="350837"/>
          </a:xfrm>
          <a:prstGeom prst="rect">
            <a:avLst/>
          </a:prstGeom>
        </p:spPr>
        <p:txBody>
          <a:bodyPr vert="horz" lIns="91440" tIns="45720" rIns="91440" bIns="45720" rtlCol="0" anchor="b"/>
          <a:lstStyle>
            <a:lvl1pPr algn="r">
              <a:defRPr sz="1200"/>
            </a:lvl1pPr>
          </a:lstStyle>
          <a:p>
            <a:fld id="{5BB706CE-DD56-44EB-9C7F-FE3574A5CFE8}" type="slidenum">
              <a:rPr lang="en-US" smtClean="0"/>
              <a:t>‹#›</a:t>
            </a:fld>
            <a:endParaRPr lang="en-US"/>
          </a:p>
        </p:txBody>
      </p:sp>
    </p:spTree>
    <p:extLst>
      <p:ext uri="{BB962C8B-B14F-4D97-AF65-F5344CB8AC3E}">
        <p14:creationId xmlns:p14="http://schemas.microsoft.com/office/powerpoint/2010/main" val="2655179331"/>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29075" cy="3508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265738" y="0"/>
            <a:ext cx="4029075" cy="350838"/>
          </a:xfrm>
          <a:prstGeom prst="rect">
            <a:avLst/>
          </a:prstGeom>
        </p:spPr>
        <p:txBody>
          <a:bodyPr vert="horz" lIns="91440" tIns="45720" rIns="91440" bIns="45720" rtlCol="0"/>
          <a:lstStyle>
            <a:lvl1pPr algn="r">
              <a:defRPr sz="1200"/>
            </a:lvl1pPr>
          </a:lstStyle>
          <a:p>
            <a:fld id="{99A7A732-E016-4A82-A589-F6E10816C5CA}" type="datetimeFigureOut">
              <a:rPr lang="en-US" smtClean="0"/>
              <a:t>11/15/2016</a:t>
            </a:fld>
            <a:endParaRPr lang="en-US"/>
          </a:p>
        </p:txBody>
      </p:sp>
      <p:sp>
        <p:nvSpPr>
          <p:cNvPr id="4" name="Slide Image Placeholder 3"/>
          <p:cNvSpPr>
            <a:spLocks noGrp="1" noRot="1" noChangeAspect="1"/>
          </p:cNvSpPr>
          <p:nvPr>
            <p:ph type="sldImg" idx="2"/>
          </p:nvPr>
        </p:nvSpPr>
        <p:spPr>
          <a:xfrm>
            <a:off x="2546350" y="876300"/>
            <a:ext cx="4203700" cy="23653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30275" y="3373438"/>
            <a:ext cx="7435850" cy="276066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659563"/>
            <a:ext cx="4029075" cy="35083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265738" y="6659563"/>
            <a:ext cx="4029075" cy="350837"/>
          </a:xfrm>
          <a:prstGeom prst="rect">
            <a:avLst/>
          </a:prstGeom>
        </p:spPr>
        <p:txBody>
          <a:bodyPr vert="horz" lIns="91440" tIns="45720" rIns="91440" bIns="45720" rtlCol="0" anchor="b"/>
          <a:lstStyle>
            <a:lvl1pPr algn="r">
              <a:defRPr sz="1200"/>
            </a:lvl1pPr>
          </a:lstStyle>
          <a:p>
            <a:fld id="{CFFD62D3-BB65-47B7-B482-3500296D899C}" type="slidenum">
              <a:rPr lang="en-US" smtClean="0"/>
              <a:t>‹#›</a:t>
            </a:fld>
            <a:endParaRPr lang="en-US"/>
          </a:p>
        </p:txBody>
      </p:sp>
    </p:spTree>
    <p:extLst>
      <p:ext uri="{BB962C8B-B14F-4D97-AF65-F5344CB8AC3E}">
        <p14:creationId xmlns:p14="http://schemas.microsoft.com/office/powerpoint/2010/main" val="3586419241"/>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 Cerner 2016</a:t>
            </a:r>
            <a:endParaRPr lang="en-US"/>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FFD62D3-BB65-47B7-B482-3500296D899C}" type="slidenum">
              <a:rPr lang="en-US" smtClean="0"/>
              <a:t>0</a:t>
            </a:fld>
            <a:endParaRPr lang="en-US"/>
          </a:p>
        </p:txBody>
      </p:sp>
    </p:spTree>
    <p:extLst>
      <p:ext uri="{BB962C8B-B14F-4D97-AF65-F5344CB8AC3E}">
        <p14:creationId xmlns:p14="http://schemas.microsoft.com/office/powerpoint/2010/main" val="9667248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46350" y="876300"/>
            <a:ext cx="4203700" cy="2365375"/>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FFD62D3-BB65-47B7-B482-3500296D899C}" type="slidenum">
              <a:rPr lang="en-US" smtClean="0"/>
              <a:t>16</a:t>
            </a:fld>
            <a:endParaRPr lang="en-US"/>
          </a:p>
        </p:txBody>
      </p:sp>
    </p:spTree>
    <p:extLst>
      <p:ext uri="{BB962C8B-B14F-4D97-AF65-F5344CB8AC3E}">
        <p14:creationId xmlns:p14="http://schemas.microsoft.com/office/powerpoint/2010/main" val="29957978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46350" y="876300"/>
            <a:ext cx="4203700" cy="2365375"/>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FFD62D3-BB65-47B7-B482-3500296D899C}" type="slidenum">
              <a:rPr lang="en-US" smtClean="0"/>
              <a:t>18</a:t>
            </a:fld>
            <a:endParaRPr lang="en-US"/>
          </a:p>
        </p:txBody>
      </p:sp>
    </p:spTree>
    <p:extLst>
      <p:ext uri="{BB962C8B-B14F-4D97-AF65-F5344CB8AC3E}">
        <p14:creationId xmlns:p14="http://schemas.microsoft.com/office/powerpoint/2010/main" val="29957978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46350" y="876300"/>
            <a:ext cx="4203700" cy="2365375"/>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FFD62D3-BB65-47B7-B482-3500296D899C}" type="slidenum">
              <a:rPr lang="en-US" smtClean="0"/>
              <a:t>19</a:t>
            </a:fld>
            <a:endParaRPr lang="en-US"/>
          </a:p>
        </p:txBody>
      </p:sp>
    </p:spTree>
    <p:extLst>
      <p:ext uri="{BB962C8B-B14F-4D97-AF65-F5344CB8AC3E}">
        <p14:creationId xmlns:p14="http://schemas.microsoft.com/office/powerpoint/2010/main" val="29957978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46350" y="876300"/>
            <a:ext cx="4203700" cy="2365375"/>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FFD62D3-BB65-47B7-B482-3500296D899C}" type="slidenum">
              <a:rPr lang="en-US" smtClean="0"/>
              <a:t>20</a:t>
            </a:fld>
            <a:endParaRPr lang="en-US"/>
          </a:p>
        </p:txBody>
      </p:sp>
    </p:spTree>
    <p:extLst>
      <p:ext uri="{BB962C8B-B14F-4D97-AF65-F5344CB8AC3E}">
        <p14:creationId xmlns:p14="http://schemas.microsoft.com/office/powerpoint/2010/main" val="29957978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46350" y="876300"/>
            <a:ext cx="4203700" cy="2365375"/>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FFD62D3-BB65-47B7-B482-3500296D899C}" type="slidenum">
              <a:rPr lang="en-US" smtClean="0"/>
              <a:t>22</a:t>
            </a:fld>
            <a:endParaRPr lang="en-US"/>
          </a:p>
        </p:txBody>
      </p:sp>
    </p:spTree>
    <p:extLst>
      <p:ext uri="{BB962C8B-B14F-4D97-AF65-F5344CB8AC3E}">
        <p14:creationId xmlns:p14="http://schemas.microsoft.com/office/powerpoint/2010/main" val="29957978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46350" y="876300"/>
            <a:ext cx="4203700" cy="2365375"/>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FFD62D3-BB65-47B7-B482-3500296D899C}" type="slidenum">
              <a:rPr lang="en-US" smtClean="0"/>
              <a:t>23</a:t>
            </a:fld>
            <a:endParaRPr lang="en-US"/>
          </a:p>
        </p:txBody>
      </p:sp>
    </p:spTree>
    <p:extLst>
      <p:ext uri="{BB962C8B-B14F-4D97-AF65-F5344CB8AC3E}">
        <p14:creationId xmlns:p14="http://schemas.microsoft.com/office/powerpoint/2010/main" val="29957978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46350" y="876300"/>
            <a:ext cx="4203700" cy="2365375"/>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FFD62D3-BB65-47B7-B482-3500296D899C}" type="slidenum">
              <a:rPr lang="en-US" smtClean="0"/>
              <a:t>24</a:t>
            </a:fld>
            <a:endParaRPr lang="en-US"/>
          </a:p>
        </p:txBody>
      </p:sp>
    </p:spTree>
    <p:extLst>
      <p:ext uri="{BB962C8B-B14F-4D97-AF65-F5344CB8AC3E}">
        <p14:creationId xmlns:p14="http://schemas.microsoft.com/office/powerpoint/2010/main" val="29957978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46350" y="876300"/>
            <a:ext cx="4203700" cy="2365375"/>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FFD62D3-BB65-47B7-B482-3500296D899C}" type="slidenum">
              <a:rPr lang="en-US" smtClean="0"/>
              <a:t>26</a:t>
            </a:fld>
            <a:endParaRPr lang="en-US"/>
          </a:p>
        </p:txBody>
      </p:sp>
    </p:spTree>
    <p:extLst>
      <p:ext uri="{BB962C8B-B14F-4D97-AF65-F5344CB8AC3E}">
        <p14:creationId xmlns:p14="http://schemas.microsoft.com/office/powerpoint/2010/main" val="29957978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46350" y="876300"/>
            <a:ext cx="4203700" cy="2365375"/>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FFD62D3-BB65-47B7-B482-3500296D899C}" type="slidenum">
              <a:rPr lang="en-US" smtClean="0"/>
              <a:t>27</a:t>
            </a:fld>
            <a:endParaRPr lang="en-US"/>
          </a:p>
        </p:txBody>
      </p:sp>
    </p:spTree>
    <p:extLst>
      <p:ext uri="{BB962C8B-B14F-4D97-AF65-F5344CB8AC3E}">
        <p14:creationId xmlns:p14="http://schemas.microsoft.com/office/powerpoint/2010/main" val="29957978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46350" y="876300"/>
            <a:ext cx="4203700" cy="2365375"/>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FFD62D3-BB65-47B7-B482-3500296D899C}" type="slidenum">
              <a:rPr lang="en-US" smtClean="0"/>
              <a:t>28</a:t>
            </a:fld>
            <a:endParaRPr lang="en-US"/>
          </a:p>
        </p:txBody>
      </p:sp>
    </p:spTree>
    <p:extLst>
      <p:ext uri="{BB962C8B-B14F-4D97-AF65-F5344CB8AC3E}">
        <p14:creationId xmlns:p14="http://schemas.microsoft.com/office/powerpoint/2010/main" val="29957978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46350" y="876300"/>
            <a:ext cx="4203700" cy="2365375"/>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FFD62D3-BB65-47B7-B482-3500296D899C}" type="slidenum">
              <a:rPr lang="en-US" smtClean="0"/>
              <a:t>8</a:t>
            </a:fld>
            <a:endParaRPr lang="en-US"/>
          </a:p>
        </p:txBody>
      </p:sp>
    </p:spTree>
    <p:extLst>
      <p:ext uri="{BB962C8B-B14F-4D97-AF65-F5344CB8AC3E}">
        <p14:creationId xmlns:p14="http://schemas.microsoft.com/office/powerpoint/2010/main" val="299579780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46350" y="876300"/>
            <a:ext cx="4203700" cy="2365375"/>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FFD62D3-BB65-47B7-B482-3500296D899C}" type="slidenum">
              <a:rPr lang="en-US" smtClean="0"/>
              <a:t>29</a:t>
            </a:fld>
            <a:endParaRPr lang="en-US"/>
          </a:p>
        </p:txBody>
      </p:sp>
    </p:spTree>
    <p:extLst>
      <p:ext uri="{BB962C8B-B14F-4D97-AF65-F5344CB8AC3E}">
        <p14:creationId xmlns:p14="http://schemas.microsoft.com/office/powerpoint/2010/main" val="29957978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46350" y="876300"/>
            <a:ext cx="4203700" cy="2365375"/>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FFD62D3-BB65-47B7-B482-3500296D899C}" type="slidenum">
              <a:rPr lang="en-US" smtClean="0"/>
              <a:t>30</a:t>
            </a:fld>
            <a:endParaRPr lang="en-US"/>
          </a:p>
        </p:txBody>
      </p:sp>
    </p:spTree>
    <p:extLst>
      <p:ext uri="{BB962C8B-B14F-4D97-AF65-F5344CB8AC3E}">
        <p14:creationId xmlns:p14="http://schemas.microsoft.com/office/powerpoint/2010/main" val="29957978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46350" y="876300"/>
            <a:ext cx="4203700" cy="2365375"/>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FFD62D3-BB65-47B7-B482-3500296D899C}" type="slidenum">
              <a:rPr lang="en-US" smtClean="0"/>
              <a:t>31</a:t>
            </a:fld>
            <a:endParaRPr lang="en-US"/>
          </a:p>
        </p:txBody>
      </p:sp>
    </p:spTree>
    <p:extLst>
      <p:ext uri="{BB962C8B-B14F-4D97-AF65-F5344CB8AC3E}">
        <p14:creationId xmlns:p14="http://schemas.microsoft.com/office/powerpoint/2010/main" val="29957978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46350" y="876300"/>
            <a:ext cx="4203700" cy="2365375"/>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FFD62D3-BB65-47B7-B482-3500296D899C}" type="slidenum">
              <a:rPr lang="en-US" smtClean="0"/>
              <a:t>32</a:t>
            </a:fld>
            <a:endParaRPr lang="en-US"/>
          </a:p>
        </p:txBody>
      </p:sp>
    </p:spTree>
    <p:extLst>
      <p:ext uri="{BB962C8B-B14F-4D97-AF65-F5344CB8AC3E}">
        <p14:creationId xmlns:p14="http://schemas.microsoft.com/office/powerpoint/2010/main" val="299579780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46350" y="876300"/>
            <a:ext cx="4203700" cy="2365375"/>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FFD62D3-BB65-47B7-B482-3500296D899C}" type="slidenum">
              <a:rPr lang="en-US" smtClean="0"/>
              <a:t>33</a:t>
            </a:fld>
            <a:endParaRPr lang="en-US"/>
          </a:p>
        </p:txBody>
      </p:sp>
    </p:spTree>
    <p:extLst>
      <p:ext uri="{BB962C8B-B14F-4D97-AF65-F5344CB8AC3E}">
        <p14:creationId xmlns:p14="http://schemas.microsoft.com/office/powerpoint/2010/main" val="299579780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46350" y="876300"/>
            <a:ext cx="4203700" cy="2365375"/>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FFD62D3-BB65-47B7-B482-3500296D899C}" type="slidenum">
              <a:rPr lang="en-US" smtClean="0"/>
              <a:t>34</a:t>
            </a:fld>
            <a:endParaRPr lang="en-US"/>
          </a:p>
        </p:txBody>
      </p:sp>
    </p:spTree>
    <p:extLst>
      <p:ext uri="{BB962C8B-B14F-4D97-AF65-F5344CB8AC3E}">
        <p14:creationId xmlns:p14="http://schemas.microsoft.com/office/powerpoint/2010/main" val="299579780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46350" y="876300"/>
            <a:ext cx="4203700" cy="2365375"/>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FFD62D3-BB65-47B7-B482-3500296D899C}" type="slidenum">
              <a:rPr lang="en-US" smtClean="0"/>
              <a:t>36</a:t>
            </a:fld>
            <a:endParaRPr lang="en-US"/>
          </a:p>
        </p:txBody>
      </p:sp>
    </p:spTree>
    <p:extLst>
      <p:ext uri="{BB962C8B-B14F-4D97-AF65-F5344CB8AC3E}">
        <p14:creationId xmlns:p14="http://schemas.microsoft.com/office/powerpoint/2010/main" val="299579780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46350" y="876300"/>
            <a:ext cx="4203700" cy="2365375"/>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FFD62D3-BB65-47B7-B482-3500296D899C}" type="slidenum">
              <a:rPr lang="en-US" smtClean="0"/>
              <a:t>37</a:t>
            </a:fld>
            <a:endParaRPr lang="en-US"/>
          </a:p>
        </p:txBody>
      </p:sp>
    </p:spTree>
    <p:extLst>
      <p:ext uri="{BB962C8B-B14F-4D97-AF65-F5344CB8AC3E}">
        <p14:creationId xmlns:p14="http://schemas.microsoft.com/office/powerpoint/2010/main" val="299579780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46350" y="876300"/>
            <a:ext cx="4203700" cy="2365375"/>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FFD62D3-BB65-47B7-B482-3500296D899C}" type="slidenum">
              <a:rPr lang="en-US" smtClean="0"/>
              <a:t>38</a:t>
            </a:fld>
            <a:endParaRPr lang="en-US"/>
          </a:p>
        </p:txBody>
      </p:sp>
    </p:spTree>
    <p:extLst>
      <p:ext uri="{BB962C8B-B14F-4D97-AF65-F5344CB8AC3E}">
        <p14:creationId xmlns:p14="http://schemas.microsoft.com/office/powerpoint/2010/main" val="299579780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46350" y="876300"/>
            <a:ext cx="4203700" cy="2365375"/>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FFD62D3-BB65-47B7-B482-3500296D899C}" type="slidenum">
              <a:rPr lang="en-US" smtClean="0"/>
              <a:t>39</a:t>
            </a:fld>
            <a:endParaRPr lang="en-US"/>
          </a:p>
        </p:txBody>
      </p:sp>
    </p:spTree>
    <p:extLst>
      <p:ext uri="{BB962C8B-B14F-4D97-AF65-F5344CB8AC3E}">
        <p14:creationId xmlns:p14="http://schemas.microsoft.com/office/powerpoint/2010/main" val="29957978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46350" y="876300"/>
            <a:ext cx="4203700" cy="2365375"/>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FFD62D3-BB65-47B7-B482-3500296D899C}" type="slidenum">
              <a:rPr lang="en-US" smtClean="0"/>
              <a:t>9</a:t>
            </a:fld>
            <a:endParaRPr lang="en-US"/>
          </a:p>
        </p:txBody>
      </p:sp>
    </p:spTree>
    <p:extLst>
      <p:ext uri="{BB962C8B-B14F-4D97-AF65-F5344CB8AC3E}">
        <p14:creationId xmlns:p14="http://schemas.microsoft.com/office/powerpoint/2010/main" val="299579780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46350" y="876300"/>
            <a:ext cx="4203700" cy="2365375"/>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FFD62D3-BB65-47B7-B482-3500296D899C}" type="slidenum">
              <a:rPr lang="en-US" smtClean="0"/>
              <a:t>40</a:t>
            </a:fld>
            <a:endParaRPr lang="en-US"/>
          </a:p>
        </p:txBody>
      </p:sp>
    </p:spTree>
    <p:extLst>
      <p:ext uri="{BB962C8B-B14F-4D97-AF65-F5344CB8AC3E}">
        <p14:creationId xmlns:p14="http://schemas.microsoft.com/office/powerpoint/2010/main" val="299579780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46350" y="876300"/>
            <a:ext cx="4203700" cy="2365375"/>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FFD62D3-BB65-47B7-B482-3500296D899C}" type="slidenum">
              <a:rPr lang="en-US" smtClean="0"/>
              <a:t>41</a:t>
            </a:fld>
            <a:endParaRPr lang="en-US"/>
          </a:p>
        </p:txBody>
      </p:sp>
    </p:spTree>
    <p:extLst>
      <p:ext uri="{BB962C8B-B14F-4D97-AF65-F5344CB8AC3E}">
        <p14:creationId xmlns:p14="http://schemas.microsoft.com/office/powerpoint/2010/main" val="299579780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46350" y="876300"/>
            <a:ext cx="4203700" cy="2365375"/>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FFD62D3-BB65-47B7-B482-3500296D899C}" type="slidenum">
              <a:rPr lang="en-US" smtClean="0"/>
              <a:t>44</a:t>
            </a:fld>
            <a:endParaRPr lang="en-US"/>
          </a:p>
        </p:txBody>
      </p:sp>
    </p:spTree>
    <p:extLst>
      <p:ext uri="{BB962C8B-B14F-4D97-AF65-F5344CB8AC3E}">
        <p14:creationId xmlns:p14="http://schemas.microsoft.com/office/powerpoint/2010/main" val="299579780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46350" y="876300"/>
            <a:ext cx="4203700" cy="2365375"/>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FFD62D3-BB65-47B7-B482-3500296D899C}" type="slidenum">
              <a:rPr lang="en-US" smtClean="0"/>
              <a:t>45</a:t>
            </a:fld>
            <a:endParaRPr lang="en-US"/>
          </a:p>
        </p:txBody>
      </p:sp>
    </p:spTree>
    <p:extLst>
      <p:ext uri="{BB962C8B-B14F-4D97-AF65-F5344CB8AC3E}">
        <p14:creationId xmlns:p14="http://schemas.microsoft.com/office/powerpoint/2010/main" val="299579780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46350" y="876300"/>
            <a:ext cx="4203700" cy="2365375"/>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FFD62D3-BB65-47B7-B482-3500296D899C}" type="slidenum">
              <a:rPr lang="en-US" smtClean="0"/>
              <a:t>46</a:t>
            </a:fld>
            <a:endParaRPr lang="en-US"/>
          </a:p>
        </p:txBody>
      </p:sp>
    </p:spTree>
    <p:extLst>
      <p:ext uri="{BB962C8B-B14F-4D97-AF65-F5344CB8AC3E}">
        <p14:creationId xmlns:p14="http://schemas.microsoft.com/office/powerpoint/2010/main" val="299579780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46350" y="876300"/>
            <a:ext cx="4203700" cy="2365375"/>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FFD62D3-BB65-47B7-B482-3500296D899C}" type="slidenum">
              <a:rPr lang="en-US" smtClean="0"/>
              <a:t>48</a:t>
            </a:fld>
            <a:endParaRPr lang="en-US"/>
          </a:p>
        </p:txBody>
      </p:sp>
    </p:spTree>
    <p:extLst>
      <p:ext uri="{BB962C8B-B14F-4D97-AF65-F5344CB8AC3E}">
        <p14:creationId xmlns:p14="http://schemas.microsoft.com/office/powerpoint/2010/main" val="299579780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46350" y="876300"/>
            <a:ext cx="4203700" cy="2365375"/>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FFD62D3-BB65-47B7-B482-3500296D899C}" type="slidenum">
              <a:rPr lang="en-US" smtClean="0"/>
              <a:t>49</a:t>
            </a:fld>
            <a:endParaRPr lang="en-US"/>
          </a:p>
        </p:txBody>
      </p:sp>
    </p:spTree>
    <p:extLst>
      <p:ext uri="{BB962C8B-B14F-4D97-AF65-F5344CB8AC3E}">
        <p14:creationId xmlns:p14="http://schemas.microsoft.com/office/powerpoint/2010/main" val="299579780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46350" y="876300"/>
            <a:ext cx="4203700" cy="2365375"/>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FFD62D3-BB65-47B7-B482-3500296D899C}" type="slidenum">
              <a:rPr lang="en-US" smtClean="0"/>
              <a:t>51</a:t>
            </a:fld>
            <a:endParaRPr lang="en-US"/>
          </a:p>
        </p:txBody>
      </p:sp>
    </p:spTree>
    <p:extLst>
      <p:ext uri="{BB962C8B-B14F-4D97-AF65-F5344CB8AC3E}">
        <p14:creationId xmlns:p14="http://schemas.microsoft.com/office/powerpoint/2010/main" val="299579780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46350" y="876300"/>
            <a:ext cx="4203700" cy="2365375"/>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FFD62D3-BB65-47B7-B482-3500296D899C}" type="slidenum">
              <a:rPr lang="en-US" smtClean="0"/>
              <a:t>52</a:t>
            </a:fld>
            <a:endParaRPr lang="en-US"/>
          </a:p>
        </p:txBody>
      </p:sp>
    </p:spTree>
    <p:extLst>
      <p:ext uri="{BB962C8B-B14F-4D97-AF65-F5344CB8AC3E}">
        <p14:creationId xmlns:p14="http://schemas.microsoft.com/office/powerpoint/2010/main" val="299579780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46350" y="876300"/>
            <a:ext cx="4203700" cy="2365375"/>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FFD62D3-BB65-47B7-B482-3500296D899C}" type="slidenum">
              <a:rPr lang="en-US" smtClean="0"/>
              <a:t>53</a:t>
            </a:fld>
            <a:endParaRPr lang="en-US"/>
          </a:p>
        </p:txBody>
      </p:sp>
    </p:spTree>
    <p:extLst>
      <p:ext uri="{BB962C8B-B14F-4D97-AF65-F5344CB8AC3E}">
        <p14:creationId xmlns:p14="http://schemas.microsoft.com/office/powerpoint/2010/main" val="29957978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46350" y="876300"/>
            <a:ext cx="4203700" cy="2365375"/>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FFD62D3-BB65-47B7-B482-3500296D899C}" type="slidenum">
              <a:rPr lang="en-US" smtClean="0"/>
              <a:t>10</a:t>
            </a:fld>
            <a:endParaRPr lang="en-US"/>
          </a:p>
        </p:txBody>
      </p:sp>
    </p:spTree>
    <p:extLst>
      <p:ext uri="{BB962C8B-B14F-4D97-AF65-F5344CB8AC3E}">
        <p14:creationId xmlns:p14="http://schemas.microsoft.com/office/powerpoint/2010/main" val="299579780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46350" y="876300"/>
            <a:ext cx="4203700" cy="2365375"/>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FFD62D3-BB65-47B7-B482-3500296D899C}" type="slidenum">
              <a:rPr lang="en-US" smtClean="0"/>
              <a:t>55</a:t>
            </a:fld>
            <a:endParaRPr lang="en-US"/>
          </a:p>
        </p:txBody>
      </p:sp>
    </p:spTree>
    <p:extLst>
      <p:ext uri="{BB962C8B-B14F-4D97-AF65-F5344CB8AC3E}">
        <p14:creationId xmlns:p14="http://schemas.microsoft.com/office/powerpoint/2010/main" val="299579780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46350" y="876300"/>
            <a:ext cx="4203700" cy="2365375"/>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FFD62D3-BB65-47B7-B482-3500296D899C}" type="slidenum">
              <a:rPr lang="en-US" smtClean="0"/>
              <a:t>56</a:t>
            </a:fld>
            <a:endParaRPr lang="en-US"/>
          </a:p>
        </p:txBody>
      </p:sp>
    </p:spTree>
    <p:extLst>
      <p:ext uri="{BB962C8B-B14F-4D97-AF65-F5344CB8AC3E}">
        <p14:creationId xmlns:p14="http://schemas.microsoft.com/office/powerpoint/2010/main" val="299579780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46350" y="876300"/>
            <a:ext cx="4203700" cy="2365375"/>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FFD62D3-BB65-47B7-B482-3500296D899C}" type="slidenum">
              <a:rPr lang="en-US" smtClean="0"/>
              <a:t>57</a:t>
            </a:fld>
            <a:endParaRPr lang="en-US"/>
          </a:p>
        </p:txBody>
      </p:sp>
    </p:spTree>
    <p:extLst>
      <p:ext uri="{BB962C8B-B14F-4D97-AF65-F5344CB8AC3E}">
        <p14:creationId xmlns:p14="http://schemas.microsoft.com/office/powerpoint/2010/main" val="299579780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46350" y="876300"/>
            <a:ext cx="4203700" cy="2365375"/>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FFD62D3-BB65-47B7-B482-3500296D899C}" type="slidenum">
              <a:rPr lang="en-US" smtClean="0"/>
              <a:t>59</a:t>
            </a:fld>
            <a:endParaRPr lang="en-US"/>
          </a:p>
        </p:txBody>
      </p:sp>
    </p:spTree>
    <p:extLst>
      <p:ext uri="{BB962C8B-B14F-4D97-AF65-F5344CB8AC3E}">
        <p14:creationId xmlns:p14="http://schemas.microsoft.com/office/powerpoint/2010/main" val="299579780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46350" y="876300"/>
            <a:ext cx="4203700" cy="2365375"/>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FFD62D3-BB65-47B7-B482-3500296D899C}" type="slidenum">
              <a:rPr lang="en-US" smtClean="0"/>
              <a:t>60</a:t>
            </a:fld>
            <a:endParaRPr lang="en-US"/>
          </a:p>
        </p:txBody>
      </p:sp>
    </p:spTree>
    <p:extLst>
      <p:ext uri="{BB962C8B-B14F-4D97-AF65-F5344CB8AC3E}">
        <p14:creationId xmlns:p14="http://schemas.microsoft.com/office/powerpoint/2010/main" val="299579780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46350" y="876300"/>
            <a:ext cx="4203700" cy="2365375"/>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FFD62D3-BB65-47B7-B482-3500296D899C}" type="slidenum">
              <a:rPr lang="en-US" smtClean="0"/>
              <a:t>61</a:t>
            </a:fld>
            <a:endParaRPr lang="en-US"/>
          </a:p>
        </p:txBody>
      </p:sp>
    </p:spTree>
    <p:extLst>
      <p:ext uri="{BB962C8B-B14F-4D97-AF65-F5344CB8AC3E}">
        <p14:creationId xmlns:p14="http://schemas.microsoft.com/office/powerpoint/2010/main" val="299579780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46350" y="876300"/>
            <a:ext cx="4203700" cy="2365375"/>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FFD62D3-BB65-47B7-B482-3500296D899C}" type="slidenum">
              <a:rPr lang="en-US" smtClean="0"/>
              <a:t>62</a:t>
            </a:fld>
            <a:endParaRPr lang="en-US"/>
          </a:p>
        </p:txBody>
      </p:sp>
    </p:spTree>
    <p:extLst>
      <p:ext uri="{BB962C8B-B14F-4D97-AF65-F5344CB8AC3E}">
        <p14:creationId xmlns:p14="http://schemas.microsoft.com/office/powerpoint/2010/main" val="299579780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46350" y="876300"/>
            <a:ext cx="4203700" cy="2365375"/>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FFD62D3-BB65-47B7-B482-3500296D899C}" type="slidenum">
              <a:rPr lang="en-US" smtClean="0"/>
              <a:t>64</a:t>
            </a:fld>
            <a:endParaRPr lang="en-US"/>
          </a:p>
        </p:txBody>
      </p:sp>
    </p:spTree>
    <p:extLst>
      <p:ext uri="{BB962C8B-B14F-4D97-AF65-F5344CB8AC3E}">
        <p14:creationId xmlns:p14="http://schemas.microsoft.com/office/powerpoint/2010/main" val="299579780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46350" y="876300"/>
            <a:ext cx="4203700" cy="2365375"/>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FFD62D3-BB65-47B7-B482-3500296D899C}" type="slidenum">
              <a:rPr lang="en-US" smtClean="0"/>
              <a:t>66</a:t>
            </a:fld>
            <a:endParaRPr lang="en-US"/>
          </a:p>
        </p:txBody>
      </p:sp>
    </p:spTree>
    <p:extLst>
      <p:ext uri="{BB962C8B-B14F-4D97-AF65-F5344CB8AC3E}">
        <p14:creationId xmlns:p14="http://schemas.microsoft.com/office/powerpoint/2010/main" val="299579780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46350" y="876300"/>
            <a:ext cx="4203700" cy="2365375"/>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FFD62D3-BB65-47B7-B482-3500296D899C}" type="slidenum">
              <a:rPr lang="en-US" smtClean="0"/>
              <a:t>72</a:t>
            </a:fld>
            <a:endParaRPr lang="en-US"/>
          </a:p>
        </p:txBody>
      </p:sp>
    </p:spTree>
    <p:extLst>
      <p:ext uri="{BB962C8B-B14F-4D97-AF65-F5344CB8AC3E}">
        <p14:creationId xmlns:p14="http://schemas.microsoft.com/office/powerpoint/2010/main" val="29957978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46350" y="876300"/>
            <a:ext cx="4203700" cy="2365375"/>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FFD62D3-BB65-47B7-B482-3500296D899C}" type="slidenum">
              <a:rPr lang="en-US" smtClean="0"/>
              <a:t>11</a:t>
            </a:fld>
            <a:endParaRPr lang="en-US"/>
          </a:p>
        </p:txBody>
      </p:sp>
    </p:spTree>
    <p:extLst>
      <p:ext uri="{BB962C8B-B14F-4D97-AF65-F5344CB8AC3E}">
        <p14:creationId xmlns:p14="http://schemas.microsoft.com/office/powerpoint/2010/main" val="299579780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46350" y="876300"/>
            <a:ext cx="4203700" cy="2365375"/>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FFD62D3-BB65-47B7-B482-3500296D899C}" type="slidenum">
              <a:rPr lang="en-US" smtClean="0"/>
              <a:t>79</a:t>
            </a:fld>
            <a:endParaRPr lang="en-US"/>
          </a:p>
        </p:txBody>
      </p:sp>
    </p:spTree>
    <p:extLst>
      <p:ext uri="{BB962C8B-B14F-4D97-AF65-F5344CB8AC3E}">
        <p14:creationId xmlns:p14="http://schemas.microsoft.com/office/powerpoint/2010/main" val="29957978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46350" y="876300"/>
            <a:ext cx="4203700" cy="2365375"/>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FFD62D3-BB65-47B7-B482-3500296D899C}" type="slidenum">
              <a:rPr lang="en-US" smtClean="0"/>
              <a:t>12</a:t>
            </a:fld>
            <a:endParaRPr lang="en-US"/>
          </a:p>
        </p:txBody>
      </p:sp>
    </p:spTree>
    <p:extLst>
      <p:ext uri="{BB962C8B-B14F-4D97-AF65-F5344CB8AC3E}">
        <p14:creationId xmlns:p14="http://schemas.microsoft.com/office/powerpoint/2010/main" val="29957978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46350" y="876300"/>
            <a:ext cx="4203700" cy="2365375"/>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FFD62D3-BB65-47B7-B482-3500296D899C}" type="slidenum">
              <a:rPr lang="en-US" smtClean="0"/>
              <a:t>13</a:t>
            </a:fld>
            <a:endParaRPr lang="en-US"/>
          </a:p>
        </p:txBody>
      </p:sp>
    </p:spTree>
    <p:extLst>
      <p:ext uri="{BB962C8B-B14F-4D97-AF65-F5344CB8AC3E}">
        <p14:creationId xmlns:p14="http://schemas.microsoft.com/office/powerpoint/2010/main" val="29957978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46350" y="876300"/>
            <a:ext cx="4203700" cy="2365375"/>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FFD62D3-BB65-47B7-B482-3500296D899C}" type="slidenum">
              <a:rPr lang="en-US" smtClean="0"/>
              <a:t>14</a:t>
            </a:fld>
            <a:endParaRPr lang="en-US"/>
          </a:p>
        </p:txBody>
      </p:sp>
    </p:spTree>
    <p:extLst>
      <p:ext uri="{BB962C8B-B14F-4D97-AF65-F5344CB8AC3E}">
        <p14:creationId xmlns:p14="http://schemas.microsoft.com/office/powerpoint/2010/main" val="29957978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46350" y="876300"/>
            <a:ext cx="4203700" cy="2365375"/>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FFD62D3-BB65-47B7-B482-3500296D899C}" type="slidenum">
              <a:rPr lang="en-US" smtClean="0"/>
              <a:t>15</a:t>
            </a:fld>
            <a:endParaRPr lang="en-US"/>
          </a:p>
        </p:txBody>
      </p:sp>
    </p:spTree>
    <p:extLst>
      <p:ext uri="{BB962C8B-B14F-4D97-AF65-F5344CB8AC3E}">
        <p14:creationId xmlns:p14="http://schemas.microsoft.com/office/powerpoint/2010/main" val="299579780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 no images">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0" name="Text Placeholder 13"/>
          <p:cNvSpPr>
            <a:spLocks noGrp="1"/>
          </p:cNvSpPr>
          <p:nvPr userDrawn="1">
            <p:ph type="body" sz="quarter" idx="10" hasCustomPrompt="1"/>
          </p:nvPr>
        </p:nvSpPr>
        <p:spPr>
          <a:xfrm>
            <a:off x="769939" y="4919253"/>
            <a:ext cx="7397751" cy="417164"/>
          </a:xfrm>
          <a:prstGeom prst="rect">
            <a:avLst/>
          </a:prstGeom>
        </p:spPr>
        <p:txBody>
          <a:bodyPr/>
          <a:lstStyle>
            <a:lvl1pPr marL="0" indent="0">
              <a:buNone/>
              <a:defRPr sz="2200" baseline="0">
                <a:solidFill>
                  <a:srgbClr val="FFFFFF"/>
                </a:solidFill>
                <a:latin typeface="Arial" pitchFamily="34" charset="0"/>
                <a:cs typeface="Arial" pitchFamily="34" charset="0"/>
              </a:defRPr>
            </a:lvl1pPr>
          </a:lstStyle>
          <a:p>
            <a:pPr lvl="0"/>
            <a:r>
              <a:rPr lang="en-US" dirty="0"/>
              <a:t>Presenter Name</a:t>
            </a:r>
          </a:p>
        </p:txBody>
      </p:sp>
      <p:sp>
        <p:nvSpPr>
          <p:cNvPr id="11" name="Text Placeholder 13"/>
          <p:cNvSpPr>
            <a:spLocks noGrp="1"/>
          </p:cNvSpPr>
          <p:nvPr userDrawn="1">
            <p:ph type="body" sz="quarter" idx="12" hasCustomPrompt="1"/>
          </p:nvPr>
        </p:nvSpPr>
        <p:spPr>
          <a:xfrm>
            <a:off x="769939" y="5449521"/>
            <a:ext cx="7397751" cy="287257"/>
          </a:xfrm>
          <a:prstGeom prst="rect">
            <a:avLst/>
          </a:prstGeom>
        </p:spPr>
        <p:txBody>
          <a:bodyPr>
            <a:noAutofit/>
          </a:bodyPr>
          <a:lstStyle>
            <a:lvl1pPr marL="0" indent="0">
              <a:buNone/>
              <a:defRPr sz="1600" i="1" baseline="0">
                <a:solidFill>
                  <a:srgbClr val="FFFFFF"/>
                </a:solidFill>
                <a:latin typeface="Arial" pitchFamily="34" charset="0"/>
                <a:cs typeface="Arial" pitchFamily="34" charset="0"/>
              </a:defRPr>
            </a:lvl1pPr>
          </a:lstStyle>
          <a:p>
            <a:pPr lvl="0"/>
            <a:r>
              <a:rPr lang="en-US" dirty="0"/>
              <a:t>Presenter Title</a:t>
            </a:r>
          </a:p>
        </p:txBody>
      </p:sp>
      <p:sp>
        <p:nvSpPr>
          <p:cNvPr id="9" name="Text Placeholder 13"/>
          <p:cNvSpPr>
            <a:spLocks noGrp="1"/>
          </p:cNvSpPr>
          <p:nvPr userDrawn="1">
            <p:ph type="body" sz="quarter" idx="13" hasCustomPrompt="1"/>
          </p:nvPr>
        </p:nvSpPr>
        <p:spPr>
          <a:xfrm>
            <a:off x="769939" y="5872156"/>
            <a:ext cx="7397751" cy="287257"/>
          </a:xfrm>
          <a:prstGeom prst="rect">
            <a:avLst/>
          </a:prstGeom>
        </p:spPr>
        <p:txBody>
          <a:bodyPr>
            <a:normAutofit/>
          </a:bodyPr>
          <a:lstStyle>
            <a:lvl1pPr marL="0" indent="0">
              <a:buNone/>
              <a:defRPr sz="1400" i="0" baseline="0">
                <a:solidFill>
                  <a:schemeClr val="bg1"/>
                </a:solidFill>
                <a:latin typeface="Arial" pitchFamily="34" charset="0"/>
                <a:cs typeface="Arial" pitchFamily="34" charset="0"/>
              </a:defRPr>
            </a:lvl1pPr>
          </a:lstStyle>
          <a:p>
            <a:pPr lvl="0"/>
            <a:fld id="{B00CC99A-1AEC-4AAA-92D0-EFFF73746BF4}" type="datetime4">
              <a:rPr lang="en-US" smtClean="0"/>
              <a:t>November 15, 2016</a:t>
            </a:fld>
            <a:endParaRPr lang="en-US" dirty="0"/>
          </a:p>
        </p:txBody>
      </p:sp>
      <p:sp>
        <p:nvSpPr>
          <p:cNvPr id="13" name="Rectangle 7"/>
          <p:cNvSpPr>
            <a:spLocks/>
          </p:cNvSpPr>
          <p:nvPr userDrawn="1"/>
        </p:nvSpPr>
        <p:spPr bwMode="auto">
          <a:xfrm>
            <a:off x="2" y="2316255"/>
            <a:ext cx="12191997" cy="2365632"/>
          </a:xfrm>
          <a:prstGeom prst="rect">
            <a:avLst/>
          </a:prstGeom>
          <a:solidFill>
            <a:schemeClr val="bg1"/>
          </a:solidFill>
          <a:ln>
            <a:noFill/>
          </a:ln>
          <a:effectLst>
            <a:outerShdw blurRad="50800" dist="38100" dir="5400000" algn="t" rotWithShape="0">
              <a:prstClr val="black">
                <a:alpha val="40000"/>
              </a:prstClr>
            </a:outerShdw>
          </a:effectLst>
          <a:extLst>
            <a:ext uri="{91240B29-F687-4F45-9708-019B960494DF}">
              <a14:hiddenLine xmlns:a14="http://schemas.microsoft.com/office/drawing/2010/main" w="9525">
                <a:solidFill>
                  <a:srgbClr val="000000"/>
                </a:solidFill>
                <a:miter lim="800000"/>
                <a:headEnd/>
                <a:tailEnd/>
              </a14:hiddenLine>
            </a:ext>
          </a:extLst>
        </p:spPr>
        <p:txBody>
          <a:bodyPr lIns="43608" tIns="21804" rIns="43608" bIns="21804" anchor="ctr"/>
          <a:lstStyle/>
          <a:p>
            <a:pPr algn="ctr" defTabSz="215900"/>
            <a:endParaRPr lang="en-US" sz="1800" dirty="0">
              <a:solidFill>
                <a:srgbClr val="FFFFFF"/>
              </a:solidFill>
              <a:latin typeface="Franklin Gothic Book" pitchFamily="34" charset="0"/>
            </a:endParaRPr>
          </a:p>
        </p:txBody>
      </p:sp>
      <p:sp>
        <p:nvSpPr>
          <p:cNvPr id="15" name="Title 3"/>
          <p:cNvSpPr>
            <a:spLocks noGrp="1"/>
          </p:cNvSpPr>
          <p:nvPr>
            <p:ph type="title"/>
          </p:nvPr>
        </p:nvSpPr>
        <p:spPr>
          <a:xfrm>
            <a:off x="769937" y="2449519"/>
            <a:ext cx="6857587" cy="2135183"/>
          </a:xfrm>
          <a:prstGeom prst="rect">
            <a:avLst/>
          </a:prstGeom>
        </p:spPr>
        <p:txBody>
          <a:bodyPr/>
          <a:lstStyle>
            <a:lvl1pPr>
              <a:lnSpc>
                <a:spcPct val="90000"/>
              </a:lnSpc>
              <a:defRPr>
                <a:solidFill>
                  <a:schemeClr val="accent3"/>
                </a:solidFill>
              </a:defRPr>
            </a:lvl1pPr>
          </a:lstStyle>
          <a:p>
            <a:r>
              <a:rPr lang="en-US" dirty="0"/>
              <a:t>Click to edit Master title style</a:t>
            </a:r>
          </a:p>
        </p:txBody>
      </p:sp>
    </p:spTree>
    <p:extLst>
      <p:ext uri="{BB962C8B-B14F-4D97-AF65-F5344CB8AC3E}">
        <p14:creationId xmlns:p14="http://schemas.microsoft.com/office/powerpoint/2010/main" val="20844872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One imag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Picture Placeholder 5"/>
          <p:cNvSpPr>
            <a:spLocks noGrp="1"/>
          </p:cNvSpPr>
          <p:nvPr>
            <p:ph type="pic" sz="quarter" idx="12"/>
          </p:nvPr>
        </p:nvSpPr>
        <p:spPr>
          <a:xfrm>
            <a:off x="420948" y="1280160"/>
            <a:ext cx="4779433" cy="4788946"/>
          </a:xfrm>
        </p:spPr>
        <p:txBody>
          <a:bodyPr/>
          <a:lstStyle>
            <a:lvl1pPr marL="0" indent="0">
              <a:buNone/>
              <a:defRPr/>
            </a:lvl1pPr>
          </a:lstStyle>
          <a:p>
            <a:r>
              <a:rPr lang="en-US"/>
              <a:t>Click icon to add picture</a:t>
            </a:r>
            <a:endParaRPr lang="en-US" dirty="0"/>
          </a:p>
        </p:txBody>
      </p:sp>
      <p:sp>
        <p:nvSpPr>
          <p:cNvPr id="8" name="Content Placeholder 7"/>
          <p:cNvSpPr>
            <a:spLocks noGrp="1"/>
          </p:cNvSpPr>
          <p:nvPr>
            <p:ph sz="quarter" idx="13"/>
          </p:nvPr>
        </p:nvSpPr>
        <p:spPr>
          <a:xfrm>
            <a:off x="5666806" y="1280160"/>
            <a:ext cx="5268925" cy="4788946"/>
          </a:xfrm>
        </p:spPr>
        <p:txBody>
          <a:bodyPr/>
          <a:lstStyle>
            <a:lvl1pPr>
              <a:defRPr sz="2400"/>
            </a:lvl1pPr>
            <a:lvl2pPr>
              <a:defRPr sz="2200"/>
            </a:lvl2pPr>
            <a:lvl3pPr>
              <a:defRPr sz="2000"/>
            </a:lvl3pPr>
            <a:lvl4pPr>
              <a:defRPr sz="18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747862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imag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Picture Placeholder 5"/>
          <p:cNvSpPr>
            <a:spLocks noGrp="1"/>
          </p:cNvSpPr>
          <p:nvPr>
            <p:ph type="pic" sz="quarter" idx="12"/>
          </p:nvPr>
        </p:nvSpPr>
        <p:spPr>
          <a:xfrm>
            <a:off x="420523" y="1280160"/>
            <a:ext cx="5255683" cy="2332616"/>
          </a:xfrm>
        </p:spPr>
        <p:txBody>
          <a:bodyPr/>
          <a:lstStyle>
            <a:lvl1pPr marL="0" indent="0">
              <a:buNone/>
              <a:defRPr/>
            </a:lvl1pPr>
          </a:lstStyle>
          <a:p>
            <a:r>
              <a:rPr lang="en-US"/>
              <a:t>Click icon to add picture</a:t>
            </a:r>
            <a:endParaRPr lang="en-US" dirty="0"/>
          </a:p>
        </p:txBody>
      </p:sp>
      <p:sp>
        <p:nvSpPr>
          <p:cNvPr id="9" name="Content Placeholder 8"/>
          <p:cNvSpPr>
            <a:spLocks noGrp="1"/>
          </p:cNvSpPr>
          <p:nvPr>
            <p:ph sz="quarter" idx="14"/>
          </p:nvPr>
        </p:nvSpPr>
        <p:spPr>
          <a:xfrm>
            <a:off x="6089402" y="1279528"/>
            <a:ext cx="4883399" cy="4772025"/>
          </a:xfrm>
        </p:spPr>
        <p:txBody>
          <a:bodyPr/>
          <a:lstStyle>
            <a:lvl1pPr>
              <a:defRPr sz="2400"/>
            </a:lvl1pPr>
            <a:lvl2pPr>
              <a:defRPr sz="2200"/>
            </a:lvl2pPr>
            <a:lvl3pPr>
              <a:defRPr sz="2000"/>
            </a:lvl3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Picture Placeholder 5"/>
          <p:cNvSpPr>
            <a:spLocks noGrp="1"/>
          </p:cNvSpPr>
          <p:nvPr>
            <p:ph type="pic" sz="quarter" idx="15"/>
          </p:nvPr>
        </p:nvSpPr>
        <p:spPr>
          <a:xfrm>
            <a:off x="420523" y="3718934"/>
            <a:ext cx="5255683" cy="2332616"/>
          </a:xfrm>
        </p:spPr>
        <p:txBody>
          <a:bodyPr/>
          <a:lstStyle>
            <a:lvl1pPr marL="0" indent="0">
              <a:buNone/>
              <a:defRPr/>
            </a:lvl1pPr>
          </a:lstStyle>
          <a:p>
            <a:r>
              <a:rPr lang="en-US"/>
              <a:t>Click icon to add picture</a:t>
            </a:r>
            <a:endParaRPr lang="en-US" dirty="0"/>
          </a:p>
        </p:txBody>
      </p:sp>
    </p:spTree>
    <p:extLst>
      <p:ext uri="{BB962C8B-B14F-4D97-AF65-F5344CB8AC3E}">
        <p14:creationId xmlns:p14="http://schemas.microsoft.com/office/powerpoint/2010/main" val="36374732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
        <p:nvSpPr>
          <p:cNvPr id="5" name="TextBox 4"/>
          <p:cNvSpPr txBox="1"/>
          <p:nvPr userDrawn="1"/>
        </p:nvSpPr>
        <p:spPr>
          <a:xfrm>
            <a:off x="40317" y="6544931"/>
            <a:ext cx="420460" cy="276999"/>
          </a:xfrm>
          <a:prstGeom prst="rect">
            <a:avLst/>
          </a:prstGeom>
          <a:noFill/>
        </p:spPr>
        <p:txBody>
          <a:bodyPr wrap="square" rtlCol="0">
            <a:spAutoFit/>
          </a:bodyPr>
          <a:lstStyle/>
          <a:p>
            <a:fld id="{39B9A8E6-500A-494F-8511-CB834C088D51}" type="slidenum">
              <a:rPr lang="en-US" sz="1200" b="0" smtClean="0">
                <a:solidFill>
                  <a:schemeClr val="bg2">
                    <a:lumMod val="75000"/>
                  </a:schemeClr>
                </a:solidFill>
              </a:rPr>
              <a:t>‹#›</a:t>
            </a:fld>
            <a:endParaRPr lang="en-US" sz="1200" b="0" dirty="0">
              <a:solidFill>
                <a:schemeClr val="bg2">
                  <a:lumMod val="75000"/>
                </a:schemeClr>
              </a:solidFill>
            </a:endParaRPr>
          </a:p>
        </p:txBody>
      </p:sp>
    </p:spTree>
    <p:extLst>
      <p:ext uri="{BB962C8B-B14F-4D97-AF65-F5344CB8AC3E}">
        <p14:creationId xmlns:p14="http://schemas.microsoft.com/office/powerpoint/2010/main" val="4486782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Blue divider">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9" name="Rectangle 8"/>
          <p:cNvSpPr/>
          <p:nvPr userDrawn="1"/>
        </p:nvSpPr>
        <p:spPr>
          <a:xfrm>
            <a:off x="939801" y="1333500"/>
            <a:ext cx="10350500" cy="3873500"/>
          </a:xfrm>
          <a:prstGeom prst="rect">
            <a:avLst/>
          </a:prstGeom>
          <a:solidFill>
            <a:schemeClr val="bg1"/>
          </a:solidFill>
          <a:ln>
            <a:noFill/>
          </a:ln>
          <a:effectLst>
            <a:outerShdw blurRad="101600" dist="38100" dir="2700000" algn="tl" rotWithShape="0">
              <a:prstClr val="black">
                <a:alpha val="2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Title 3"/>
          <p:cNvSpPr>
            <a:spLocks noGrp="1"/>
          </p:cNvSpPr>
          <p:nvPr>
            <p:ph type="title" hasCustomPrompt="1"/>
          </p:nvPr>
        </p:nvSpPr>
        <p:spPr>
          <a:xfrm>
            <a:off x="1219201" y="1612900"/>
            <a:ext cx="9770956" cy="3327400"/>
          </a:xfrm>
          <a:prstGeom prst="rect">
            <a:avLst/>
          </a:prstGeom>
        </p:spPr>
        <p:txBody>
          <a:bodyPr/>
          <a:lstStyle>
            <a:lvl1pPr algn="ctr">
              <a:defRPr>
                <a:solidFill>
                  <a:srgbClr val="555D67"/>
                </a:solidFill>
              </a:defRPr>
            </a:lvl1pPr>
          </a:lstStyle>
          <a:p>
            <a:r>
              <a:rPr lang="en-US" dirty="0"/>
              <a:t>Click to edit text</a:t>
            </a:r>
          </a:p>
        </p:txBody>
      </p:sp>
    </p:spTree>
    <p:extLst>
      <p:ext uri="{BB962C8B-B14F-4D97-AF65-F5344CB8AC3E}">
        <p14:creationId xmlns:p14="http://schemas.microsoft.com/office/powerpoint/2010/main" val="26568850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Rectangle 3"/>
          <p:cNvSpPr/>
          <p:nvPr userDrawn="1"/>
        </p:nvSpPr>
        <p:spPr>
          <a:xfrm>
            <a:off x="939801" y="1333500"/>
            <a:ext cx="10350500" cy="3873500"/>
          </a:xfrm>
          <a:prstGeom prst="rect">
            <a:avLst/>
          </a:prstGeom>
          <a:solidFill>
            <a:schemeClr val="bg1"/>
          </a:solidFill>
          <a:ln>
            <a:noFill/>
          </a:ln>
          <a:effectLst>
            <a:outerShdw blurRad="101600" dist="38100" dir="2700000" algn="tl" rotWithShape="0">
              <a:prstClr val="black">
                <a:alpha val="2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 name="Title 3"/>
          <p:cNvSpPr>
            <a:spLocks noGrp="1"/>
          </p:cNvSpPr>
          <p:nvPr>
            <p:ph type="title" hasCustomPrompt="1"/>
          </p:nvPr>
        </p:nvSpPr>
        <p:spPr>
          <a:xfrm>
            <a:off x="1219201" y="1612900"/>
            <a:ext cx="9770956" cy="3327400"/>
          </a:xfrm>
          <a:prstGeom prst="rect">
            <a:avLst/>
          </a:prstGeom>
        </p:spPr>
        <p:txBody>
          <a:bodyPr/>
          <a:lstStyle>
            <a:lvl1pPr algn="ctr">
              <a:defRPr>
                <a:solidFill>
                  <a:srgbClr val="555D67"/>
                </a:solidFill>
              </a:defRPr>
            </a:lvl1pPr>
          </a:lstStyle>
          <a:p>
            <a:r>
              <a:rPr lang="en-US" dirty="0"/>
              <a:t>Click to edit text</a:t>
            </a:r>
          </a:p>
        </p:txBody>
      </p:sp>
    </p:spTree>
    <p:extLst>
      <p:ext uri="{BB962C8B-B14F-4D97-AF65-F5344CB8AC3E}">
        <p14:creationId xmlns:p14="http://schemas.microsoft.com/office/powerpoint/2010/main" val="235348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3"/>
          <p:cNvSpPr>
            <a:spLocks noGrp="1"/>
          </p:cNvSpPr>
          <p:nvPr>
            <p:ph type="title"/>
          </p:nvPr>
        </p:nvSpPr>
        <p:spPr>
          <a:xfrm>
            <a:off x="1219201" y="1612900"/>
            <a:ext cx="9770956" cy="3327400"/>
          </a:xfrm>
          <a:prstGeom prst="rect">
            <a:avLst/>
          </a:prstGeom>
        </p:spPr>
        <p:txBody>
          <a:bodyPr anchor="t">
            <a:normAutofit/>
          </a:bodyPr>
          <a:lstStyle>
            <a:lvl1pPr algn="l">
              <a:defRPr sz="5400">
                <a:solidFill>
                  <a:schemeClr val="bg1"/>
                </a:solidFill>
              </a:defRPr>
            </a:lvl1pPr>
          </a:lstStyle>
          <a:p>
            <a:endParaRPr lang="en-US" dirty="0"/>
          </a:p>
        </p:txBody>
      </p:sp>
    </p:spTree>
    <p:extLst>
      <p:ext uri="{BB962C8B-B14F-4D97-AF65-F5344CB8AC3E}">
        <p14:creationId xmlns:p14="http://schemas.microsoft.com/office/powerpoint/2010/main" val="20603570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itle 3"/>
          <p:cNvSpPr>
            <a:spLocks noGrp="1"/>
          </p:cNvSpPr>
          <p:nvPr>
            <p:ph type="title"/>
          </p:nvPr>
        </p:nvSpPr>
        <p:spPr>
          <a:xfrm>
            <a:off x="1219201" y="1612900"/>
            <a:ext cx="9770956" cy="3327400"/>
          </a:xfrm>
          <a:prstGeom prst="rect">
            <a:avLst/>
          </a:prstGeom>
        </p:spPr>
        <p:txBody>
          <a:bodyPr anchor="t">
            <a:normAutofit/>
          </a:bodyPr>
          <a:lstStyle>
            <a:lvl1pPr algn="l">
              <a:defRPr sz="5400">
                <a:solidFill>
                  <a:schemeClr val="bg1"/>
                </a:solidFill>
              </a:defRPr>
            </a:lvl1pPr>
          </a:lstStyle>
          <a:p>
            <a:endParaRPr lang="en-US" dirty="0"/>
          </a:p>
        </p:txBody>
      </p:sp>
    </p:spTree>
    <p:extLst>
      <p:ext uri="{BB962C8B-B14F-4D97-AF65-F5344CB8AC3E}">
        <p14:creationId xmlns:p14="http://schemas.microsoft.com/office/powerpoint/2010/main" val="4971651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945704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Primary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5" name="Text Placeholder 2"/>
          <p:cNvSpPr>
            <a:spLocks noGrp="1"/>
          </p:cNvSpPr>
          <p:nvPr>
            <p:ph idx="1"/>
          </p:nvPr>
        </p:nvSpPr>
        <p:spPr>
          <a:xfrm>
            <a:off x="420945" y="1280161"/>
            <a:ext cx="10515600" cy="4528969"/>
          </a:xfrm>
          <a:prstGeom prst="rect">
            <a:avLst/>
          </a:prstGeom>
        </p:spPr>
        <p:txBody>
          <a:bodyPr vert="horz" lIns="91440" tIns="45720" rIns="91440" bIns="45720" rtlCol="0">
            <a:normAutofit/>
          </a:bodyPr>
          <a:lstStyle>
            <a:lvl5pPr marL="2057400" indent="-228600">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132407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Center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0" name="Text Placeholder 9"/>
          <p:cNvSpPr>
            <a:spLocks noGrp="1" noChangeAspect="1"/>
          </p:cNvSpPr>
          <p:nvPr>
            <p:ph type="body" sz="quarter" idx="12"/>
          </p:nvPr>
        </p:nvSpPr>
        <p:spPr>
          <a:xfrm>
            <a:off x="420945" y="1280160"/>
            <a:ext cx="10514787" cy="4331746"/>
          </a:xfrm>
        </p:spPr>
        <p:txBody>
          <a:bodyPr anchor="ctr" anchorCtr="1"/>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376576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5" name="Text Placeholder 2"/>
          <p:cNvSpPr>
            <a:spLocks noGrp="1"/>
          </p:cNvSpPr>
          <p:nvPr>
            <p:ph type="body" idx="1"/>
          </p:nvPr>
        </p:nvSpPr>
        <p:spPr>
          <a:xfrm>
            <a:off x="420946" y="1280160"/>
            <a:ext cx="4786055" cy="823912"/>
          </a:xfrm>
        </p:spPr>
        <p:txBody>
          <a:bodyPr anchor="t" anchorCtr="0">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Text Placeholder 4"/>
          <p:cNvSpPr>
            <a:spLocks noGrp="1"/>
          </p:cNvSpPr>
          <p:nvPr>
            <p:ph type="body" sz="quarter" idx="3"/>
          </p:nvPr>
        </p:nvSpPr>
        <p:spPr>
          <a:xfrm>
            <a:off x="5666492" y="1280160"/>
            <a:ext cx="5320139" cy="823912"/>
          </a:xfrm>
        </p:spPr>
        <p:txBody>
          <a:bodyPr anchor="t" anchorCtr="0">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11"/>
          <p:cNvSpPr>
            <a:spLocks noGrp="1"/>
          </p:cNvSpPr>
          <p:nvPr>
            <p:ph sz="quarter" idx="12"/>
          </p:nvPr>
        </p:nvSpPr>
        <p:spPr>
          <a:xfrm>
            <a:off x="406766" y="2194563"/>
            <a:ext cx="4787535" cy="3883511"/>
          </a:xfrm>
        </p:spPr>
        <p:txBody>
          <a:bodyPr/>
          <a:lstStyle>
            <a:lvl1pPr>
              <a:defRPr sz="2400"/>
            </a:lvl1pPr>
            <a:lvl2pPr>
              <a:defRPr sz="2200"/>
            </a:lvl2pPr>
            <a:lvl3pPr>
              <a:defRPr sz="2000"/>
            </a:lvl3pPr>
            <a:lvl4pPr>
              <a:defRPr sz="18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1"/>
          <p:cNvSpPr>
            <a:spLocks noGrp="1"/>
          </p:cNvSpPr>
          <p:nvPr>
            <p:ph sz="quarter" idx="13"/>
          </p:nvPr>
        </p:nvSpPr>
        <p:spPr>
          <a:xfrm>
            <a:off x="5664201" y="2194563"/>
            <a:ext cx="5296243" cy="3883511"/>
          </a:xfrm>
        </p:spPr>
        <p:txBody>
          <a:bodyPr/>
          <a:lstStyle>
            <a:lvl1pPr>
              <a:defRPr sz="2400"/>
            </a:lvl1pPr>
            <a:lvl2pPr>
              <a:defRPr sz="2200"/>
            </a:lvl2pPr>
            <a:lvl3pPr>
              <a:defRPr sz="2000"/>
            </a:lvl3pPr>
            <a:lvl4pPr>
              <a:defRPr sz="18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722921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 name="Parallelogram 9"/>
          <p:cNvSpPr/>
          <p:nvPr/>
        </p:nvSpPr>
        <p:spPr bwMode="auto">
          <a:xfrm flipV="1">
            <a:off x="0" y="813353"/>
            <a:ext cx="11540312" cy="234399"/>
          </a:xfrm>
          <a:custGeom>
            <a:avLst/>
            <a:gdLst>
              <a:gd name="connsiteX0" fmla="*/ 0 w 11411468"/>
              <a:gd name="connsiteY0" fmla="*/ 0 h 234399"/>
              <a:gd name="connsiteX1" fmla="*/ 11294269 w 11411468"/>
              <a:gd name="connsiteY1" fmla="*/ 0 h 234399"/>
              <a:gd name="connsiteX2" fmla="*/ 11411468 w 11411468"/>
              <a:gd name="connsiteY2" fmla="*/ 117200 h 234399"/>
              <a:gd name="connsiteX3" fmla="*/ 11411468 w 11411468"/>
              <a:gd name="connsiteY3" fmla="*/ 234399 h 234399"/>
              <a:gd name="connsiteX4" fmla="*/ 0 w 11411468"/>
              <a:gd name="connsiteY4" fmla="*/ 234399 h 234399"/>
              <a:gd name="connsiteX5" fmla="*/ 0 w 11411468"/>
              <a:gd name="connsiteY5" fmla="*/ 0 h 234399"/>
              <a:gd name="connsiteX0" fmla="*/ 0 w 11411468"/>
              <a:gd name="connsiteY0" fmla="*/ 0 h 234399"/>
              <a:gd name="connsiteX1" fmla="*/ 11294269 w 11411468"/>
              <a:gd name="connsiteY1" fmla="*/ 0 h 234399"/>
              <a:gd name="connsiteX2" fmla="*/ 11411468 w 11411468"/>
              <a:gd name="connsiteY2" fmla="*/ 234399 h 234399"/>
              <a:gd name="connsiteX3" fmla="*/ 0 w 11411468"/>
              <a:gd name="connsiteY3" fmla="*/ 234399 h 234399"/>
              <a:gd name="connsiteX4" fmla="*/ 0 w 11411468"/>
              <a:gd name="connsiteY4" fmla="*/ 0 h 234399"/>
              <a:gd name="connsiteX0" fmla="*/ 0 w 11411468"/>
              <a:gd name="connsiteY0" fmla="*/ 0 h 234399"/>
              <a:gd name="connsiteX1" fmla="*/ 11334750 w 11411468"/>
              <a:gd name="connsiteY1" fmla="*/ 0 h 234399"/>
              <a:gd name="connsiteX2" fmla="*/ 11411468 w 11411468"/>
              <a:gd name="connsiteY2" fmla="*/ 234399 h 234399"/>
              <a:gd name="connsiteX3" fmla="*/ 0 w 11411468"/>
              <a:gd name="connsiteY3" fmla="*/ 234399 h 234399"/>
              <a:gd name="connsiteX4" fmla="*/ 0 w 11411468"/>
              <a:gd name="connsiteY4" fmla="*/ 0 h 2343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11468" h="234399">
                <a:moveTo>
                  <a:pt x="0" y="0"/>
                </a:moveTo>
                <a:lnTo>
                  <a:pt x="11334750" y="0"/>
                </a:lnTo>
                <a:lnTo>
                  <a:pt x="11411468" y="234399"/>
                </a:lnTo>
                <a:lnTo>
                  <a:pt x="0" y="234399"/>
                </a:lnTo>
                <a:lnTo>
                  <a:pt x="0" y="0"/>
                </a:lnTo>
                <a:close/>
              </a:path>
            </a:pathLst>
          </a:cu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366713" marR="0" indent="-366713" algn="ctr" defTabSz="976313" rtl="0" eaLnBrk="1" fontAlgn="base" latinLnBrk="0" hangingPunct="1">
              <a:lnSpc>
                <a:spcPct val="100000"/>
              </a:lnSpc>
              <a:spcBef>
                <a:spcPct val="20000"/>
              </a:spcBef>
              <a:spcAft>
                <a:spcPct val="0"/>
              </a:spcAft>
              <a:buClrTx/>
              <a:buSzPct val="140000"/>
              <a:buFontTx/>
              <a:buNone/>
              <a:tabLst/>
            </a:pPr>
            <a:endParaRPr lang="en-US"/>
          </a:p>
        </p:txBody>
      </p:sp>
      <p:sp>
        <p:nvSpPr>
          <p:cNvPr id="2" name="Title Placeholder 1"/>
          <p:cNvSpPr>
            <a:spLocks noGrp="1" noChangeAspect="1"/>
          </p:cNvSpPr>
          <p:nvPr>
            <p:ph type="title"/>
          </p:nvPr>
        </p:nvSpPr>
        <p:spPr>
          <a:xfrm>
            <a:off x="414339" y="1"/>
            <a:ext cx="10515600" cy="860612"/>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14339" y="1280160"/>
            <a:ext cx="10515600" cy="4609652"/>
          </a:xfrm>
          <a:prstGeom prst="rect">
            <a:avLst/>
          </a:prstGeom>
        </p:spPr>
        <p:txBody>
          <a:bodyPr vert="horz" lIns="91440" tIns="45720" rIns="91440" bIns="45720" rtlCol="0">
            <a:normAutofit/>
          </a:bodyPr>
          <a:lstStyle/>
          <a:p>
            <a:pPr lvl="0"/>
            <a:r>
              <a:rPr lang="en-US" dirty="0"/>
              <a:t>First Level</a:t>
            </a:r>
          </a:p>
          <a:p>
            <a:pPr lvl="1"/>
            <a:r>
              <a:rPr lang="en-US" dirty="0"/>
              <a:t>Second Level </a:t>
            </a:r>
          </a:p>
          <a:p>
            <a:pPr lvl="2"/>
            <a:r>
              <a:rPr lang="en-US" dirty="0"/>
              <a:t>Third Level</a:t>
            </a:r>
          </a:p>
          <a:p>
            <a:pPr lvl="3"/>
            <a:r>
              <a:rPr lang="en-US" dirty="0"/>
              <a:t>Fourth Level</a:t>
            </a:r>
          </a:p>
          <a:p>
            <a:pPr lvl="4"/>
            <a:r>
              <a:rPr lang="en-US" dirty="0"/>
              <a:t>Fifth Level</a:t>
            </a:r>
          </a:p>
        </p:txBody>
      </p:sp>
      <p:sp>
        <p:nvSpPr>
          <p:cNvPr id="5" name="TextBox 4"/>
          <p:cNvSpPr txBox="1"/>
          <p:nvPr/>
        </p:nvSpPr>
        <p:spPr>
          <a:xfrm>
            <a:off x="40317" y="6544931"/>
            <a:ext cx="420460" cy="276999"/>
          </a:xfrm>
          <a:prstGeom prst="rect">
            <a:avLst/>
          </a:prstGeom>
          <a:noFill/>
        </p:spPr>
        <p:txBody>
          <a:bodyPr wrap="square" rtlCol="0">
            <a:spAutoFit/>
          </a:bodyPr>
          <a:lstStyle/>
          <a:p>
            <a:fld id="{39B9A8E6-500A-494F-8511-CB834C088D51}" type="slidenum">
              <a:rPr lang="en-US" sz="1200" b="0" smtClean="0">
                <a:solidFill>
                  <a:schemeClr val="bg2">
                    <a:lumMod val="75000"/>
                  </a:schemeClr>
                </a:solidFill>
              </a:rPr>
              <a:t>‹#›</a:t>
            </a:fld>
            <a:endParaRPr lang="en-US" sz="1200" b="0" dirty="0">
              <a:solidFill>
                <a:schemeClr val="bg2">
                  <a:lumMod val="75000"/>
                </a:schemeClr>
              </a:solidFill>
            </a:endParaRPr>
          </a:p>
        </p:txBody>
      </p:sp>
    </p:spTree>
    <p:extLst>
      <p:ext uri="{BB962C8B-B14F-4D97-AF65-F5344CB8AC3E}">
        <p14:creationId xmlns:p14="http://schemas.microsoft.com/office/powerpoint/2010/main" val="857022175"/>
      </p:ext>
    </p:extLst>
  </p:cSld>
  <p:clrMap bg1="lt1" tx1="dk1" bg2="lt2" tx2="dk2" accent1="accent1" accent2="accent2" accent3="accent3" accent4="accent4" accent5="accent5" accent6="accent6" hlink="hlink" folHlink="folHlink"/>
  <p:sldLayoutIdLst>
    <p:sldLayoutId id="2147484006" r:id="rId1"/>
    <p:sldLayoutId id="2147484008" r:id="rId2"/>
    <p:sldLayoutId id="2147484020" r:id="rId3"/>
    <p:sldLayoutId id="2147484018" r:id="rId4"/>
    <p:sldLayoutId id="2147484019" r:id="rId5"/>
    <p:sldLayoutId id="2147484021" r:id="rId6"/>
    <p:sldLayoutId id="2147484009" r:id="rId7"/>
    <p:sldLayoutId id="2147484010" r:id="rId8"/>
    <p:sldLayoutId id="2147484011" r:id="rId9"/>
    <p:sldLayoutId id="2147484012" r:id="rId10"/>
    <p:sldLayoutId id="2147484013" r:id="rId11"/>
    <p:sldLayoutId id="2147484017" r:id="rId12"/>
  </p:sldLayoutIdLst>
  <p:hf sldNum="0" hdr="0" ftr="0" dt="0"/>
  <p:txStyles>
    <p:titleStyle>
      <a:lvl1pPr algn="l" defTabSz="914400" rtl="0" eaLnBrk="1" latinLnBrk="0" hangingPunct="1">
        <a:lnSpc>
          <a:spcPct val="90000"/>
        </a:lnSpc>
        <a:spcBef>
          <a:spcPct val="0"/>
        </a:spcBef>
        <a:buNone/>
        <a:defRPr sz="3600" kern="1200" baseline="0">
          <a:solidFill>
            <a:schemeClr val="accent3"/>
          </a:solidFill>
          <a:latin typeface="+mj-lt"/>
          <a:ea typeface="+mj-ea"/>
          <a:cs typeface="+mj-cs"/>
        </a:defRPr>
      </a:lvl1pPr>
    </p:titleStyle>
    <p:bodyStyle>
      <a:lvl1pPr marL="320040" indent="-320040" algn="l" defTabSz="914400" rtl="0" eaLnBrk="1" latinLnBrk="0" hangingPunct="1">
        <a:lnSpc>
          <a:spcPct val="90000"/>
        </a:lnSpc>
        <a:spcBef>
          <a:spcPts val="1000"/>
        </a:spcBef>
        <a:buClr>
          <a:schemeClr val="accent2"/>
        </a:buClr>
        <a:buSzPct val="115000"/>
        <a:buFont typeface="Arial" panose="020B0604020202020204" pitchFamily="34" charset="0"/>
        <a:buChar char="•"/>
        <a:defRPr sz="2800" kern="1200" baseline="0">
          <a:solidFill>
            <a:schemeClr val="accent3"/>
          </a:solidFill>
          <a:latin typeface="+mn-lt"/>
          <a:ea typeface="+mn-ea"/>
          <a:cs typeface="+mn-cs"/>
        </a:defRPr>
      </a:lvl1pPr>
      <a:lvl2pPr marL="685800" indent="-228600" algn="l" defTabSz="914400" rtl="0" eaLnBrk="1" latinLnBrk="0" hangingPunct="1">
        <a:lnSpc>
          <a:spcPct val="90000"/>
        </a:lnSpc>
        <a:spcBef>
          <a:spcPts val="500"/>
        </a:spcBef>
        <a:buClr>
          <a:schemeClr val="accent2"/>
        </a:buClr>
        <a:buSzPct val="115000"/>
        <a:buFont typeface="Arial" panose="020B0604020202020204" pitchFamily="34" charset="0"/>
        <a:buChar char="•"/>
        <a:defRPr sz="2400" kern="1200">
          <a:solidFill>
            <a:schemeClr val="accent3"/>
          </a:solidFill>
          <a:latin typeface="+mn-lt"/>
          <a:ea typeface="+mn-ea"/>
          <a:cs typeface="+mn-cs"/>
        </a:defRPr>
      </a:lvl2pPr>
      <a:lvl3pPr marL="1143000" indent="-228600" algn="l" defTabSz="914400" rtl="0" eaLnBrk="1" latinLnBrk="0" hangingPunct="1">
        <a:lnSpc>
          <a:spcPct val="90000"/>
        </a:lnSpc>
        <a:spcBef>
          <a:spcPts val="500"/>
        </a:spcBef>
        <a:buClr>
          <a:schemeClr val="accent3"/>
        </a:buClr>
        <a:buSzPct val="100000"/>
        <a:buFont typeface="Arial" panose="020B0604020202020204" pitchFamily="34" charset="0"/>
        <a:buChar char="•"/>
        <a:defRPr sz="2000" kern="1200">
          <a:solidFill>
            <a:schemeClr val="accent3"/>
          </a:solidFill>
          <a:latin typeface="+mn-lt"/>
          <a:ea typeface="+mn-ea"/>
          <a:cs typeface="+mn-cs"/>
        </a:defRPr>
      </a:lvl3pPr>
      <a:lvl4pPr marL="1600200" indent="-228600" algn="l" defTabSz="914400" rtl="0" eaLnBrk="1" latinLnBrk="0" hangingPunct="1">
        <a:lnSpc>
          <a:spcPct val="90000"/>
        </a:lnSpc>
        <a:spcBef>
          <a:spcPts val="500"/>
        </a:spcBef>
        <a:buClr>
          <a:schemeClr val="accent3"/>
        </a:buClr>
        <a:buFont typeface="Arial" panose="020B0604020202020204" pitchFamily="34" charset="0"/>
        <a:buChar char="•"/>
        <a:defRPr sz="1800" kern="1200" baseline="0">
          <a:solidFill>
            <a:schemeClr val="accent3"/>
          </a:solidFill>
          <a:latin typeface="+mn-lt"/>
          <a:ea typeface="+mn-ea"/>
          <a:cs typeface="+mn-cs"/>
        </a:defRPr>
      </a:lvl4pPr>
      <a:lvl5pPr marL="2057400" indent="-228600" algn="l" defTabSz="914400" rtl="0" eaLnBrk="1" latinLnBrk="0" hangingPunct="1">
        <a:lnSpc>
          <a:spcPct val="90000"/>
        </a:lnSpc>
        <a:spcBef>
          <a:spcPts val="500"/>
        </a:spcBef>
        <a:buClr>
          <a:schemeClr val="accent3"/>
        </a:buClr>
        <a:buFont typeface="Arial" panose="020B0604020202020204" pitchFamily="34" charset="0"/>
        <a:buChar char="•"/>
        <a:defRPr sz="1800" kern="1200">
          <a:solidFill>
            <a:schemeClr val="accent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comments" Target="../comments/commen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hyperlink" Target="http://jwt.io/" TargetMode="External"/><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3" Type="http://schemas.openxmlformats.org/officeDocument/2006/relationships/hyperlink" Target="https://authorization.sandboxcerner.com/session-api/log-out" TargetMode="External"/><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3" Type="http://schemas.openxmlformats.org/officeDocument/2006/relationships/hyperlink" Target="https://fhir-ehr.sandboxcerner.com/dstu2/0b8a0111-e8e6-4c26-a91c-5069cbc6b1ca" TargetMode="External"/><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3" Type="http://schemas.openxmlformats.org/officeDocument/2006/relationships/hyperlink" Target="https://authz-demo.sandboxcerner.com/client/demo/cb" TargetMode="External"/><Relationship Id="rId2" Type="http://schemas.openxmlformats.org/officeDocument/2006/relationships/notesSlide" Target="../notesSlides/notesSlide41.xml"/><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3" Type="http://schemas.openxmlformats.org/officeDocument/2006/relationships/hyperlink" Target="https://authz-demo.sandboxcerner.com/client/demo/cb/" TargetMode="External"/><Relationship Id="rId2" Type="http://schemas.openxmlformats.org/officeDocument/2006/relationships/notesSlide" Target="../notesSlides/notesSlide42.xml"/><Relationship Id="rId1" Type="http://schemas.openxmlformats.org/officeDocument/2006/relationships/slideLayout" Target="../slideLayouts/slideLayout12.xml"/><Relationship Id="rId4" Type="http://schemas.openxmlformats.org/officeDocument/2006/relationships/hyperlink" Target="https://www.searchenginejournal.com/linking-issues-why-a-trailing-slash-in-the-url-does-matter/13021/" TargetMode="Externa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3" Type="http://schemas.openxmlformats.org/officeDocument/2006/relationships/hyperlink" Target="https://fhir-ehr.sandboxcerner.com/dstu2/0b8a0111-e8e6-4c26-a91c-5069cbc6b1ca/Patient/1316024" TargetMode="External"/><Relationship Id="rId2" Type="http://schemas.openxmlformats.org/officeDocument/2006/relationships/notesSlide" Target="../notesSlides/notesSlide45.xml"/><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7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7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7.xml.rels><?xml version="1.0" encoding="UTF-8" standalone="yes"?>
<Relationships xmlns="http://schemas.openxmlformats.org/package/2006/relationships"><Relationship Id="rId2" Type="http://schemas.openxmlformats.org/officeDocument/2006/relationships/hyperlink" Target="http://bit.ly/2fSCc0Q" TargetMode="External"/><Relationship Id="rId1" Type="http://schemas.openxmlformats.org/officeDocument/2006/relationships/slideLayout" Target="../slideLayouts/slideLayout1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9.xml.rels><?xml version="1.0" encoding="UTF-8" standalone="yes"?>
<Relationships xmlns="http://schemas.openxmlformats.org/package/2006/relationships"><Relationship Id="rId2" Type="http://schemas.openxmlformats.org/officeDocument/2006/relationships/hyperlink" Target="https://yourname.github.io/smart-tutorial/example-smart-app/launch.html?iss=https://fhir-ehr.sandboxcerner.com/dstu2/0b8a0111-e8e6-4c26-a91c-5069cbc6b1ca" TargetMode="Externa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0.xml.rels><?xml version="1.0" encoding="UTF-8" standalone="yes"?>
<Relationships xmlns="http://schemas.openxmlformats.org/package/2006/relationships"><Relationship Id="rId3" Type="http://schemas.openxmlformats.org/officeDocument/2006/relationships/hyperlink" Target="http://www.nlm.nih.gov/research/umls/rxnorm" TargetMode="External"/><Relationship Id="rId2" Type="http://schemas.openxmlformats.org/officeDocument/2006/relationships/notesSlide" Target="../notesSlides/notesSlide50.xml"/><Relationship Id="rId1" Type="http://schemas.openxmlformats.org/officeDocument/2006/relationships/slideLayout" Target="../slideLayouts/slideLayout12.xml"/><Relationship Id="rId5" Type="http://schemas.openxmlformats.org/officeDocument/2006/relationships/hyperlink" Target="http://unitsofmeasure.org/" TargetMode="External"/><Relationship Id="rId4" Type="http://schemas.openxmlformats.org/officeDocument/2006/relationships/hyperlink" Target="http://hl7.org/fhir/v3/vs/GTSAbbreviation"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769939" y="5109753"/>
            <a:ext cx="7397751" cy="417164"/>
          </a:xfrm>
        </p:spPr>
        <p:txBody>
          <a:bodyPr/>
          <a:lstStyle/>
          <a:p>
            <a:r>
              <a:rPr lang="en-US" dirty="0" smtClean="0"/>
              <a:t>Matt Randall</a:t>
            </a:r>
            <a:endParaRPr lang="en-US" dirty="0"/>
          </a:p>
        </p:txBody>
      </p:sp>
      <p:sp>
        <p:nvSpPr>
          <p:cNvPr id="3" name="Text Placeholder 2"/>
          <p:cNvSpPr>
            <a:spLocks noGrp="1"/>
          </p:cNvSpPr>
          <p:nvPr>
            <p:ph type="body" sz="quarter" idx="12"/>
          </p:nvPr>
        </p:nvSpPr>
        <p:spPr>
          <a:xfrm>
            <a:off x="769939" y="5601921"/>
            <a:ext cx="7397751" cy="287257"/>
          </a:xfrm>
        </p:spPr>
        <p:txBody>
          <a:bodyPr/>
          <a:lstStyle/>
          <a:p>
            <a:r>
              <a:rPr lang="en-US" dirty="0" smtClean="0"/>
              <a:t>Principal Architect, Distinguished Engineer</a:t>
            </a:r>
            <a:endParaRPr lang="en-US" dirty="0"/>
          </a:p>
        </p:txBody>
      </p:sp>
      <p:sp>
        <p:nvSpPr>
          <p:cNvPr id="4" name="Text Placeholder 3"/>
          <p:cNvSpPr>
            <a:spLocks noGrp="1"/>
          </p:cNvSpPr>
          <p:nvPr>
            <p:ph type="body" sz="quarter" idx="13"/>
          </p:nvPr>
        </p:nvSpPr>
        <p:spPr>
          <a:xfrm>
            <a:off x="769939" y="6024556"/>
            <a:ext cx="7397751" cy="287257"/>
          </a:xfrm>
        </p:spPr>
        <p:txBody>
          <a:bodyPr/>
          <a:lstStyle/>
          <a:p>
            <a:r>
              <a:rPr lang="en-US" dirty="0"/>
              <a:t>November </a:t>
            </a:r>
            <a:r>
              <a:rPr lang="en-US" dirty="0" smtClean="0"/>
              <a:t>15-17, </a:t>
            </a:r>
            <a:r>
              <a:rPr lang="en-US" dirty="0"/>
              <a:t>2016</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52750" y="2457664"/>
            <a:ext cx="6286503" cy="2123999"/>
          </a:xfrm>
          <a:prstGeom prst="rect">
            <a:avLst/>
          </a:prstGeom>
        </p:spPr>
      </p:pic>
    </p:spTree>
    <p:extLst>
      <p:ext uri="{BB962C8B-B14F-4D97-AF65-F5344CB8AC3E}">
        <p14:creationId xmlns:p14="http://schemas.microsoft.com/office/powerpoint/2010/main" val="8131779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9344" y="347474"/>
            <a:ext cx="9107424" cy="5632311"/>
          </a:xfrm>
          <a:prstGeom prst="rect">
            <a:avLst/>
          </a:prstGeom>
          <a:noFill/>
        </p:spPr>
        <p:txBody>
          <a:bodyPr wrap="square" rtlCol="0">
            <a:spAutoFit/>
          </a:bodyPr>
          <a:lstStyle/>
          <a:p>
            <a:pPr algn="ctr"/>
            <a:r>
              <a:rPr lang="en-US" b="0" dirty="0" smtClean="0">
                <a:solidFill>
                  <a:schemeClr val="accent3"/>
                </a:solidFill>
                <a:latin typeface="+mn-lt"/>
              </a:rPr>
              <a:t>Step 2:  Prepare an Authorization Request</a:t>
            </a:r>
          </a:p>
          <a:p>
            <a:pPr algn="ctr"/>
            <a:endParaRPr lang="en-US" b="0" dirty="0" smtClean="0">
              <a:solidFill>
                <a:schemeClr val="accent3"/>
              </a:solidFill>
              <a:latin typeface="+mn-lt"/>
            </a:endParaRPr>
          </a:p>
          <a:p>
            <a:pPr marL="571500" indent="-571500">
              <a:buFont typeface="Arial" panose="020B0604020202020204" pitchFamily="34" charset="0"/>
              <a:buChar char="•"/>
            </a:pPr>
            <a:r>
              <a:rPr lang="en-US" b="0" dirty="0" smtClean="0">
                <a:solidFill>
                  <a:schemeClr val="accent3"/>
                </a:solidFill>
                <a:latin typeface="+mn-lt"/>
              </a:rPr>
              <a:t>Enter </a:t>
            </a:r>
            <a:r>
              <a:rPr lang="en-US" b="0" dirty="0" err="1" smtClean="0">
                <a:solidFill>
                  <a:schemeClr val="accent3"/>
                </a:solidFill>
                <a:latin typeface="+mn-lt"/>
              </a:rPr>
              <a:t>client_id</a:t>
            </a:r>
            <a:r>
              <a:rPr lang="en-US" b="0" dirty="0">
                <a:solidFill>
                  <a:schemeClr val="accent3"/>
                </a:solidFill>
                <a:latin typeface="+mn-lt"/>
              </a:rPr>
              <a:t>: </a:t>
            </a:r>
            <a:endParaRPr lang="en-US" b="0" dirty="0" smtClean="0">
              <a:solidFill>
                <a:schemeClr val="accent3"/>
              </a:solidFill>
              <a:latin typeface="+mn-lt"/>
            </a:endParaRPr>
          </a:p>
          <a:p>
            <a:endParaRPr lang="en-US" b="0" dirty="0">
              <a:solidFill>
                <a:schemeClr val="accent3"/>
              </a:solidFill>
              <a:latin typeface="+mn-lt"/>
            </a:endParaRPr>
          </a:p>
          <a:p>
            <a:r>
              <a:rPr lang="en-US" b="0" dirty="0" smtClean="0">
                <a:solidFill>
                  <a:schemeClr val="accent3"/>
                </a:solidFill>
                <a:latin typeface="+mn-lt"/>
              </a:rPr>
              <a:t>94bbd90d-482a-4a10-b7df-b40edb278da2</a:t>
            </a:r>
          </a:p>
          <a:p>
            <a:endParaRPr lang="en-US" b="0" dirty="0">
              <a:solidFill>
                <a:schemeClr val="accent3"/>
              </a:solidFill>
              <a:latin typeface="+mn-lt"/>
            </a:endParaRPr>
          </a:p>
          <a:p>
            <a:pPr marL="571500" indent="-571500">
              <a:buFont typeface="Arial" panose="020B0604020202020204" pitchFamily="34" charset="0"/>
              <a:buChar char="•"/>
            </a:pPr>
            <a:r>
              <a:rPr lang="en-US" b="0" dirty="0" smtClean="0">
                <a:solidFill>
                  <a:schemeClr val="accent3"/>
                </a:solidFill>
                <a:latin typeface="+mn-lt"/>
              </a:rPr>
              <a:t>Enter scope:</a:t>
            </a:r>
          </a:p>
          <a:p>
            <a:pPr marL="571500" indent="-571500">
              <a:buFont typeface="Arial" panose="020B0604020202020204" pitchFamily="34" charset="0"/>
              <a:buChar char="•"/>
            </a:pPr>
            <a:endParaRPr lang="en-US" b="0" dirty="0">
              <a:solidFill>
                <a:schemeClr val="accent3"/>
              </a:solidFill>
              <a:latin typeface="+mn-lt"/>
            </a:endParaRPr>
          </a:p>
          <a:p>
            <a:r>
              <a:rPr lang="en-US" b="0" dirty="0">
                <a:solidFill>
                  <a:schemeClr val="accent3"/>
                </a:solidFill>
                <a:latin typeface="+mn-lt"/>
              </a:rPr>
              <a:t>patient/</a:t>
            </a:r>
            <a:r>
              <a:rPr lang="en-US" b="0" dirty="0" err="1">
                <a:solidFill>
                  <a:schemeClr val="accent3"/>
                </a:solidFill>
                <a:latin typeface="+mn-lt"/>
              </a:rPr>
              <a:t>Patient.read</a:t>
            </a:r>
            <a:r>
              <a:rPr lang="en-US" b="0" dirty="0">
                <a:solidFill>
                  <a:schemeClr val="accent3"/>
                </a:solidFill>
                <a:latin typeface="+mn-lt"/>
              </a:rPr>
              <a:t> patient/</a:t>
            </a:r>
            <a:r>
              <a:rPr lang="en-US" b="0" dirty="0" err="1">
                <a:solidFill>
                  <a:schemeClr val="accent3"/>
                </a:solidFill>
                <a:latin typeface="+mn-lt"/>
              </a:rPr>
              <a:t>Encounter.read</a:t>
            </a:r>
            <a:r>
              <a:rPr lang="en-US" b="0" dirty="0">
                <a:solidFill>
                  <a:schemeClr val="accent3"/>
                </a:solidFill>
                <a:latin typeface="+mn-lt"/>
              </a:rPr>
              <a:t> launch</a:t>
            </a:r>
          </a:p>
        </p:txBody>
      </p:sp>
    </p:spTree>
    <p:extLst>
      <p:ext uri="{BB962C8B-B14F-4D97-AF65-F5344CB8AC3E}">
        <p14:creationId xmlns:p14="http://schemas.microsoft.com/office/powerpoint/2010/main" val="32896638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9344" y="347474"/>
            <a:ext cx="9107424" cy="5632311"/>
          </a:xfrm>
          <a:prstGeom prst="rect">
            <a:avLst/>
          </a:prstGeom>
          <a:noFill/>
        </p:spPr>
        <p:txBody>
          <a:bodyPr wrap="square" rtlCol="0">
            <a:spAutoFit/>
          </a:bodyPr>
          <a:lstStyle/>
          <a:p>
            <a:pPr algn="ctr"/>
            <a:r>
              <a:rPr lang="en-US" b="0" dirty="0" smtClean="0">
                <a:solidFill>
                  <a:schemeClr val="accent3"/>
                </a:solidFill>
                <a:latin typeface="+mn-lt"/>
              </a:rPr>
              <a:t>Step 2 (continued):  Prepare an Authorization Request</a:t>
            </a:r>
          </a:p>
          <a:p>
            <a:pPr algn="ctr"/>
            <a:endParaRPr lang="en-US" b="0" dirty="0" smtClean="0">
              <a:solidFill>
                <a:schemeClr val="accent3"/>
              </a:solidFill>
              <a:latin typeface="+mn-lt"/>
            </a:endParaRPr>
          </a:p>
          <a:p>
            <a:pPr marL="571500" indent="-571500">
              <a:buFont typeface="Arial" panose="020B0604020202020204" pitchFamily="34" charset="0"/>
              <a:buChar char="•"/>
            </a:pPr>
            <a:r>
              <a:rPr lang="en-US" b="0" dirty="0" smtClean="0">
                <a:solidFill>
                  <a:schemeClr val="accent3"/>
                </a:solidFill>
                <a:latin typeface="+mn-lt"/>
              </a:rPr>
              <a:t>Switch presentation mode to “Mobile Sized Popup”</a:t>
            </a:r>
          </a:p>
          <a:p>
            <a:pPr marL="571500" indent="-571500">
              <a:buFont typeface="Arial" panose="020B0604020202020204" pitchFamily="34" charset="0"/>
              <a:buChar char="•"/>
            </a:pPr>
            <a:r>
              <a:rPr lang="en-US" b="0" dirty="0" smtClean="0">
                <a:solidFill>
                  <a:schemeClr val="accent3"/>
                </a:solidFill>
                <a:latin typeface="+mn-lt"/>
              </a:rPr>
              <a:t>Click “Get Authorization Code”</a:t>
            </a:r>
          </a:p>
          <a:p>
            <a:pPr marL="571500" indent="-571500">
              <a:buFont typeface="Arial" panose="020B0604020202020204" pitchFamily="34" charset="0"/>
              <a:buChar char="•"/>
            </a:pPr>
            <a:r>
              <a:rPr lang="en-US" b="0" dirty="0" smtClean="0">
                <a:solidFill>
                  <a:schemeClr val="accent3"/>
                </a:solidFill>
                <a:latin typeface="+mn-lt"/>
              </a:rPr>
              <a:t>Note in the console the fully-constructed authorization grant request URL.</a:t>
            </a:r>
          </a:p>
          <a:p>
            <a:pPr marL="571500" indent="-571500">
              <a:buFont typeface="Arial" panose="020B0604020202020204" pitchFamily="34" charset="0"/>
              <a:buChar char="•"/>
            </a:pPr>
            <a:r>
              <a:rPr lang="en-US" b="0" dirty="0" smtClean="0">
                <a:solidFill>
                  <a:schemeClr val="accent3"/>
                </a:solidFill>
                <a:latin typeface="+mn-lt"/>
              </a:rPr>
              <a:t>You may be presented with an authentication screen. Log In.</a:t>
            </a:r>
            <a:endParaRPr lang="en-US" b="0" dirty="0">
              <a:solidFill>
                <a:schemeClr val="accent3"/>
              </a:solidFill>
              <a:latin typeface="+mn-lt"/>
            </a:endParaRPr>
          </a:p>
        </p:txBody>
      </p:sp>
    </p:spTree>
    <p:extLst>
      <p:ext uri="{BB962C8B-B14F-4D97-AF65-F5344CB8AC3E}">
        <p14:creationId xmlns:p14="http://schemas.microsoft.com/office/powerpoint/2010/main" val="39701990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9344" y="347474"/>
            <a:ext cx="9107424" cy="5632311"/>
          </a:xfrm>
          <a:prstGeom prst="rect">
            <a:avLst/>
          </a:prstGeom>
          <a:noFill/>
        </p:spPr>
        <p:txBody>
          <a:bodyPr wrap="square" rtlCol="0">
            <a:spAutoFit/>
          </a:bodyPr>
          <a:lstStyle/>
          <a:p>
            <a:pPr algn="ctr"/>
            <a:r>
              <a:rPr lang="en-US" b="0" dirty="0" smtClean="0">
                <a:solidFill>
                  <a:schemeClr val="accent3"/>
                </a:solidFill>
                <a:latin typeface="+mn-lt"/>
              </a:rPr>
              <a:t>Step 3:  Examining the Authorization Response</a:t>
            </a:r>
          </a:p>
          <a:p>
            <a:pPr algn="ctr"/>
            <a:endParaRPr lang="en-US" b="0" dirty="0">
              <a:solidFill>
                <a:schemeClr val="accent3"/>
              </a:solidFill>
              <a:latin typeface="+mn-lt"/>
            </a:endParaRPr>
          </a:p>
          <a:p>
            <a:pPr marL="571500" indent="-571500">
              <a:buFont typeface="Arial" panose="020B0604020202020204" pitchFamily="34" charset="0"/>
              <a:buChar char="•"/>
            </a:pPr>
            <a:r>
              <a:rPr lang="en-US" b="0" dirty="0" smtClean="0">
                <a:solidFill>
                  <a:schemeClr val="accent3"/>
                </a:solidFill>
                <a:latin typeface="+mn-lt"/>
              </a:rPr>
              <a:t>Note in the JS console the query string that was received as the grant response.</a:t>
            </a:r>
          </a:p>
          <a:p>
            <a:pPr marL="571500" indent="-571500">
              <a:buFont typeface="Arial" panose="020B0604020202020204" pitchFamily="34" charset="0"/>
              <a:buChar char="•"/>
            </a:pPr>
            <a:r>
              <a:rPr lang="en-US" b="0" dirty="0" smtClean="0">
                <a:solidFill>
                  <a:schemeClr val="accent3"/>
                </a:solidFill>
                <a:latin typeface="+mn-lt"/>
              </a:rPr>
              <a:t>This query string was communicated from the child window to the parent window in this example.</a:t>
            </a:r>
          </a:p>
          <a:p>
            <a:pPr marL="571500" indent="-571500">
              <a:buFont typeface="Arial" panose="020B0604020202020204" pitchFamily="34" charset="0"/>
              <a:buChar char="•"/>
            </a:pPr>
            <a:r>
              <a:rPr lang="en-US" b="0" dirty="0" smtClean="0">
                <a:solidFill>
                  <a:schemeClr val="accent3"/>
                </a:solidFill>
                <a:latin typeface="+mn-lt"/>
              </a:rPr>
              <a:t>What is the value of the authorization code you received?</a:t>
            </a:r>
          </a:p>
        </p:txBody>
      </p:sp>
    </p:spTree>
    <p:extLst>
      <p:ext uri="{BB962C8B-B14F-4D97-AF65-F5344CB8AC3E}">
        <p14:creationId xmlns:p14="http://schemas.microsoft.com/office/powerpoint/2010/main" val="1218388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9344" y="347473"/>
            <a:ext cx="9107424" cy="6186309"/>
          </a:xfrm>
          <a:prstGeom prst="rect">
            <a:avLst/>
          </a:prstGeom>
          <a:noFill/>
        </p:spPr>
        <p:txBody>
          <a:bodyPr wrap="square" rtlCol="0">
            <a:spAutoFit/>
          </a:bodyPr>
          <a:lstStyle/>
          <a:p>
            <a:pPr algn="ctr"/>
            <a:r>
              <a:rPr lang="en-US" b="0" dirty="0" smtClean="0">
                <a:solidFill>
                  <a:schemeClr val="accent3"/>
                </a:solidFill>
                <a:latin typeface="+mn-lt"/>
              </a:rPr>
              <a:t>Step 3:  Examining the Authorization Response</a:t>
            </a:r>
          </a:p>
          <a:p>
            <a:pPr algn="ctr"/>
            <a:endParaRPr lang="en-US" b="0" dirty="0" smtClean="0">
              <a:solidFill>
                <a:schemeClr val="accent3"/>
              </a:solidFill>
              <a:latin typeface="+mn-lt"/>
            </a:endParaRPr>
          </a:p>
          <a:p>
            <a:pPr marL="571500" indent="-571500">
              <a:buFont typeface="Arial" panose="020B0604020202020204" pitchFamily="34" charset="0"/>
              <a:buChar char="•"/>
            </a:pPr>
            <a:r>
              <a:rPr lang="en-US" b="0" dirty="0" smtClean="0">
                <a:solidFill>
                  <a:schemeClr val="accent3"/>
                </a:solidFill>
                <a:latin typeface="+mn-lt"/>
              </a:rPr>
              <a:t>Say hello to the developer next to you.</a:t>
            </a:r>
          </a:p>
          <a:p>
            <a:pPr marL="571500" indent="-571500">
              <a:buFont typeface="Arial" panose="020B0604020202020204" pitchFamily="34" charset="0"/>
              <a:buChar char="•"/>
            </a:pPr>
            <a:r>
              <a:rPr lang="en-US" b="0" dirty="0" smtClean="0">
                <a:solidFill>
                  <a:schemeClr val="accent3"/>
                </a:solidFill>
                <a:latin typeface="+mn-lt"/>
              </a:rPr>
              <a:t>Compare the code and state values in your respective responses, they should be different.</a:t>
            </a:r>
          </a:p>
          <a:p>
            <a:pPr marL="571500" indent="-571500">
              <a:buFont typeface="Arial" panose="020B0604020202020204" pitchFamily="34" charset="0"/>
              <a:buChar char="•"/>
            </a:pPr>
            <a:r>
              <a:rPr lang="en-US" b="0" dirty="0" smtClean="0">
                <a:solidFill>
                  <a:schemeClr val="accent3"/>
                </a:solidFill>
                <a:latin typeface="+mn-lt"/>
              </a:rPr>
              <a:t>Authorization codes are time-bound, one-time use secrets.</a:t>
            </a:r>
          </a:p>
          <a:p>
            <a:pPr marL="571500" indent="-571500">
              <a:buFont typeface="Arial" panose="020B0604020202020204" pitchFamily="34" charset="0"/>
              <a:buChar char="•"/>
            </a:pPr>
            <a:r>
              <a:rPr lang="en-US" b="0" dirty="0" smtClean="0">
                <a:solidFill>
                  <a:schemeClr val="accent3"/>
                </a:solidFill>
                <a:latin typeface="+mn-lt"/>
              </a:rPr>
              <a:t>Note the “state” matches what was sent in your original request.</a:t>
            </a:r>
          </a:p>
        </p:txBody>
      </p:sp>
    </p:spTree>
    <p:extLst>
      <p:ext uri="{BB962C8B-B14F-4D97-AF65-F5344CB8AC3E}">
        <p14:creationId xmlns:p14="http://schemas.microsoft.com/office/powerpoint/2010/main" val="12988149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9344" y="347473"/>
            <a:ext cx="9107424" cy="6186309"/>
          </a:xfrm>
          <a:prstGeom prst="rect">
            <a:avLst/>
          </a:prstGeom>
          <a:noFill/>
        </p:spPr>
        <p:txBody>
          <a:bodyPr wrap="square" rtlCol="0">
            <a:spAutoFit/>
          </a:bodyPr>
          <a:lstStyle/>
          <a:p>
            <a:pPr algn="ctr"/>
            <a:r>
              <a:rPr lang="en-US" b="0" dirty="0" smtClean="0">
                <a:solidFill>
                  <a:schemeClr val="accent3"/>
                </a:solidFill>
                <a:latin typeface="+mn-lt"/>
              </a:rPr>
              <a:t>Step 4:  Preparing a Token Request</a:t>
            </a:r>
          </a:p>
          <a:p>
            <a:pPr algn="ctr"/>
            <a:endParaRPr lang="en-US" b="0" dirty="0" smtClean="0">
              <a:solidFill>
                <a:schemeClr val="accent3"/>
              </a:solidFill>
              <a:latin typeface="+mn-lt"/>
            </a:endParaRPr>
          </a:p>
          <a:p>
            <a:pPr marL="571500" indent="-571500">
              <a:buFont typeface="Arial" panose="020B0604020202020204" pitchFamily="34" charset="0"/>
              <a:buChar char="•"/>
            </a:pPr>
            <a:r>
              <a:rPr lang="en-US" b="0" dirty="0" smtClean="0">
                <a:solidFill>
                  <a:schemeClr val="accent3"/>
                </a:solidFill>
                <a:latin typeface="+mn-lt"/>
              </a:rPr>
              <a:t>Note the token URL was pre-populated from discovery.</a:t>
            </a:r>
          </a:p>
          <a:p>
            <a:pPr marL="571500" indent="-571500">
              <a:buFont typeface="Arial" panose="020B0604020202020204" pitchFamily="34" charset="0"/>
              <a:buChar char="•"/>
            </a:pPr>
            <a:r>
              <a:rPr lang="en-US" b="0" dirty="0" smtClean="0">
                <a:solidFill>
                  <a:schemeClr val="accent3"/>
                </a:solidFill>
                <a:latin typeface="+mn-lt"/>
              </a:rPr>
              <a:t>We’ll use the same </a:t>
            </a:r>
            <a:r>
              <a:rPr lang="en-US" b="0" dirty="0" err="1" smtClean="0">
                <a:solidFill>
                  <a:schemeClr val="accent3"/>
                </a:solidFill>
                <a:latin typeface="+mn-lt"/>
              </a:rPr>
              <a:t>client_id</a:t>
            </a:r>
            <a:r>
              <a:rPr lang="en-US" b="0" dirty="0" smtClean="0">
                <a:solidFill>
                  <a:schemeClr val="accent3"/>
                </a:solidFill>
                <a:latin typeface="+mn-lt"/>
              </a:rPr>
              <a:t> from the grant request (it should be prepopulated)</a:t>
            </a:r>
          </a:p>
          <a:p>
            <a:pPr marL="571500" indent="-571500">
              <a:buFont typeface="Arial" panose="020B0604020202020204" pitchFamily="34" charset="0"/>
              <a:buChar char="•"/>
            </a:pPr>
            <a:r>
              <a:rPr lang="en-US" b="0" dirty="0" smtClean="0">
                <a:solidFill>
                  <a:schemeClr val="accent3"/>
                </a:solidFill>
                <a:latin typeface="+mn-lt"/>
              </a:rPr>
              <a:t>The grant type is “</a:t>
            </a:r>
            <a:r>
              <a:rPr lang="en-US" b="0" dirty="0" err="1" smtClean="0">
                <a:solidFill>
                  <a:schemeClr val="accent3"/>
                </a:solidFill>
                <a:latin typeface="+mn-lt"/>
              </a:rPr>
              <a:t>authorization_code</a:t>
            </a:r>
            <a:r>
              <a:rPr lang="en-US" b="0" dirty="0" smtClean="0">
                <a:solidFill>
                  <a:schemeClr val="accent3"/>
                </a:solidFill>
                <a:latin typeface="+mn-lt"/>
              </a:rPr>
              <a:t>”</a:t>
            </a:r>
          </a:p>
          <a:p>
            <a:pPr marL="571500" indent="-571500">
              <a:buFont typeface="Arial" panose="020B0604020202020204" pitchFamily="34" charset="0"/>
              <a:buChar char="•"/>
            </a:pPr>
            <a:r>
              <a:rPr lang="en-US" b="0" dirty="0" smtClean="0">
                <a:solidFill>
                  <a:schemeClr val="accent3"/>
                </a:solidFill>
                <a:latin typeface="+mn-lt"/>
              </a:rPr>
              <a:t>The code from step 3 is populated.</a:t>
            </a:r>
          </a:p>
          <a:p>
            <a:pPr marL="571500" indent="-571500">
              <a:buFont typeface="Arial" panose="020B0604020202020204" pitchFamily="34" charset="0"/>
              <a:buChar char="•"/>
            </a:pPr>
            <a:r>
              <a:rPr lang="en-US" b="0" dirty="0" smtClean="0">
                <a:solidFill>
                  <a:schemeClr val="accent3"/>
                </a:solidFill>
                <a:latin typeface="+mn-lt"/>
              </a:rPr>
              <a:t>Click “Get  Access Token”</a:t>
            </a:r>
          </a:p>
          <a:p>
            <a:pPr marL="571500" indent="-571500">
              <a:buFont typeface="Arial" panose="020B0604020202020204" pitchFamily="34" charset="0"/>
              <a:buChar char="•"/>
            </a:pPr>
            <a:r>
              <a:rPr lang="en-US" b="0" dirty="0" smtClean="0">
                <a:solidFill>
                  <a:schemeClr val="accent3"/>
                </a:solidFill>
                <a:latin typeface="+mn-lt"/>
              </a:rPr>
              <a:t>If the grant expired, repeat step 3.</a:t>
            </a:r>
          </a:p>
          <a:p>
            <a:pPr marL="571500" indent="-571500">
              <a:buFont typeface="Arial" panose="020B0604020202020204" pitchFamily="34" charset="0"/>
              <a:buChar char="•"/>
            </a:pPr>
            <a:endParaRPr lang="en-US" b="0" dirty="0" smtClean="0">
              <a:solidFill>
                <a:schemeClr val="accent3"/>
              </a:solidFill>
              <a:latin typeface="+mn-lt"/>
            </a:endParaRPr>
          </a:p>
        </p:txBody>
      </p:sp>
    </p:spTree>
    <p:extLst>
      <p:ext uri="{BB962C8B-B14F-4D97-AF65-F5344CB8AC3E}">
        <p14:creationId xmlns:p14="http://schemas.microsoft.com/office/powerpoint/2010/main" val="16785454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9344" y="347473"/>
            <a:ext cx="9107424" cy="6124754"/>
          </a:xfrm>
          <a:prstGeom prst="rect">
            <a:avLst/>
          </a:prstGeom>
          <a:noFill/>
        </p:spPr>
        <p:txBody>
          <a:bodyPr wrap="square" rtlCol="0">
            <a:spAutoFit/>
          </a:bodyPr>
          <a:lstStyle/>
          <a:p>
            <a:pPr algn="ctr"/>
            <a:r>
              <a:rPr lang="en-US" b="0" dirty="0" smtClean="0">
                <a:solidFill>
                  <a:schemeClr val="accent3"/>
                </a:solidFill>
                <a:latin typeface="+mn-lt"/>
              </a:rPr>
              <a:t>Step 5:  Examining the Token Response</a:t>
            </a:r>
          </a:p>
          <a:p>
            <a:pPr algn="ctr"/>
            <a:endParaRPr lang="en-US" sz="3200" b="0" dirty="0" smtClean="0">
              <a:solidFill>
                <a:schemeClr val="accent3"/>
              </a:solidFill>
              <a:latin typeface="+mn-lt"/>
            </a:endParaRPr>
          </a:p>
          <a:p>
            <a:pPr marL="571500" indent="-571500">
              <a:buFont typeface="Arial" panose="020B0604020202020204" pitchFamily="34" charset="0"/>
              <a:buChar char="•"/>
            </a:pPr>
            <a:r>
              <a:rPr lang="en-US" sz="3200" b="0" dirty="0" smtClean="0">
                <a:solidFill>
                  <a:schemeClr val="accent3"/>
                </a:solidFill>
                <a:latin typeface="+mn-lt"/>
              </a:rPr>
              <a:t>The token response contains:</a:t>
            </a:r>
          </a:p>
          <a:p>
            <a:pPr marL="1028700" lvl="1" indent="-571500">
              <a:buFont typeface="Arial" panose="020B0604020202020204" pitchFamily="34" charset="0"/>
              <a:buChar char="•"/>
            </a:pPr>
            <a:r>
              <a:rPr lang="en-US" sz="3200" b="0" dirty="0" smtClean="0">
                <a:solidFill>
                  <a:schemeClr val="accent3"/>
                </a:solidFill>
                <a:latin typeface="+mn-lt"/>
              </a:rPr>
              <a:t>An access token.</a:t>
            </a:r>
          </a:p>
          <a:p>
            <a:pPr marL="1028700" lvl="1" indent="-571500">
              <a:buFont typeface="Arial" panose="020B0604020202020204" pitchFamily="34" charset="0"/>
              <a:buChar char="•"/>
            </a:pPr>
            <a:r>
              <a:rPr lang="en-US" sz="3200" b="0" dirty="0" smtClean="0">
                <a:solidFill>
                  <a:schemeClr val="accent3"/>
                </a:solidFill>
                <a:latin typeface="+mn-lt"/>
              </a:rPr>
              <a:t>The ID for the patient in context at time of launch.</a:t>
            </a:r>
          </a:p>
          <a:p>
            <a:pPr marL="1028700" lvl="1" indent="-571500">
              <a:buFont typeface="Arial" panose="020B0604020202020204" pitchFamily="34" charset="0"/>
              <a:buChar char="•"/>
            </a:pPr>
            <a:r>
              <a:rPr lang="en-US" sz="3200" b="0" dirty="0" smtClean="0">
                <a:solidFill>
                  <a:schemeClr val="accent3"/>
                </a:solidFill>
                <a:latin typeface="+mn-lt"/>
              </a:rPr>
              <a:t>The time (in seconds) the token is valid for.</a:t>
            </a:r>
          </a:p>
          <a:p>
            <a:pPr marL="1028700" lvl="1" indent="-571500">
              <a:buFont typeface="Arial" panose="020B0604020202020204" pitchFamily="34" charset="0"/>
              <a:buChar char="•"/>
            </a:pPr>
            <a:r>
              <a:rPr lang="en-US" sz="3200" b="0" dirty="0" smtClean="0">
                <a:solidFill>
                  <a:schemeClr val="accent3"/>
                </a:solidFill>
                <a:latin typeface="+mn-lt"/>
              </a:rPr>
              <a:t>Other launch context information, such as whether to display a patient banner.</a:t>
            </a:r>
          </a:p>
          <a:p>
            <a:pPr marL="1028700" lvl="1" indent="-571500">
              <a:buFont typeface="Arial" panose="020B0604020202020204" pitchFamily="34" charset="0"/>
              <a:buChar char="•"/>
            </a:pPr>
            <a:r>
              <a:rPr lang="en-US" sz="3200" b="0" dirty="0" smtClean="0">
                <a:solidFill>
                  <a:schemeClr val="accent3"/>
                </a:solidFill>
                <a:latin typeface="+mn-lt"/>
              </a:rPr>
              <a:t>Cut and paste this token response for a later lab into a text editor.</a:t>
            </a:r>
          </a:p>
          <a:p>
            <a:pPr marL="571500" indent="-571500">
              <a:buFont typeface="Arial" panose="020B0604020202020204" pitchFamily="34" charset="0"/>
              <a:buChar char="•"/>
            </a:pPr>
            <a:endParaRPr lang="en-US" b="0" dirty="0" smtClean="0">
              <a:solidFill>
                <a:schemeClr val="accent3"/>
              </a:solidFill>
              <a:latin typeface="+mn-lt"/>
            </a:endParaRPr>
          </a:p>
        </p:txBody>
      </p:sp>
    </p:spTree>
    <p:extLst>
      <p:ext uri="{BB962C8B-B14F-4D97-AF65-F5344CB8AC3E}">
        <p14:creationId xmlns:p14="http://schemas.microsoft.com/office/powerpoint/2010/main" val="122088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9344" y="347474"/>
            <a:ext cx="9107424" cy="5632311"/>
          </a:xfrm>
          <a:prstGeom prst="rect">
            <a:avLst/>
          </a:prstGeom>
          <a:noFill/>
        </p:spPr>
        <p:txBody>
          <a:bodyPr wrap="square" rtlCol="0">
            <a:spAutoFit/>
          </a:bodyPr>
          <a:lstStyle/>
          <a:p>
            <a:pPr algn="ctr"/>
            <a:r>
              <a:rPr lang="en-US" b="0" dirty="0" smtClean="0">
                <a:solidFill>
                  <a:schemeClr val="accent3"/>
                </a:solidFill>
                <a:latin typeface="+mn-lt"/>
              </a:rPr>
              <a:t>Step 6:  Using the token in a FHIR request.</a:t>
            </a:r>
          </a:p>
          <a:p>
            <a:endParaRPr lang="en-US" b="0" dirty="0">
              <a:solidFill>
                <a:schemeClr val="accent3"/>
              </a:solidFill>
              <a:latin typeface="+mn-lt"/>
            </a:endParaRPr>
          </a:p>
          <a:p>
            <a:pPr marL="571500" indent="-571500">
              <a:buFont typeface="Arial" panose="020B0604020202020204" pitchFamily="34" charset="0"/>
              <a:buChar char="•"/>
            </a:pPr>
            <a:r>
              <a:rPr lang="en-US" b="0" dirty="0" smtClean="0">
                <a:solidFill>
                  <a:schemeClr val="accent3"/>
                </a:solidFill>
                <a:latin typeface="+mn-lt"/>
              </a:rPr>
              <a:t>In section “4”, enter the URL of the discovered patient (/Patient/1316024), relative to the FHIR base URL.</a:t>
            </a:r>
          </a:p>
          <a:p>
            <a:pPr marL="571500" indent="-571500">
              <a:buFont typeface="Arial" panose="020B0604020202020204" pitchFamily="34" charset="0"/>
              <a:buChar char="•"/>
            </a:pPr>
            <a:r>
              <a:rPr lang="en-US" b="0" dirty="0" smtClean="0">
                <a:solidFill>
                  <a:schemeClr val="accent3"/>
                </a:solidFill>
                <a:latin typeface="+mn-lt"/>
              </a:rPr>
              <a:t>Click “Access Protected Resource”.</a:t>
            </a:r>
          </a:p>
          <a:p>
            <a:pPr marL="571500" indent="-571500">
              <a:buFont typeface="Arial" panose="020B0604020202020204" pitchFamily="34" charset="0"/>
              <a:buChar char="•"/>
            </a:pPr>
            <a:r>
              <a:rPr lang="en-US" b="0" dirty="0" smtClean="0">
                <a:solidFill>
                  <a:schemeClr val="accent3"/>
                </a:solidFill>
                <a:latin typeface="+mn-lt"/>
              </a:rPr>
              <a:t>Note the header that was sent using the access token.</a:t>
            </a:r>
          </a:p>
          <a:p>
            <a:pPr marL="571500" indent="-571500">
              <a:buFont typeface="Arial" panose="020B0604020202020204" pitchFamily="34" charset="0"/>
              <a:buChar char="•"/>
            </a:pPr>
            <a:endParaRPr lang="en-US" b="0" dirty="0" smtClean="0">
              <a:solidFill>
                <a:schemeClr val="accent3"/>
              </a:solidFill>
              <a:latin typeface="+mn-lt"/>
            </a:endParaRPr>
          </a:p>
          <a:p>
            <a:endParaRPr lang="en-US" b="0" dirty="0" smtClean="0">
              <a:solidFill>
                <a:schemeClr val="accent3"/>
              </a:solidFill>
              <a:latin typeface="+mn-lt"/>
            </a:endParaRPr>
          </a:p>
        </p:txBody>
      </p:sp>
    </p:spTree>
    <p:extLst>
      <p:ext uri="{BB962C8B-B14F-4D97-AF65-F5344CB8AC3E}">
        <p14:creationId xmlns:p14="http://schemas.microsoft.com/office/powerpoint/2010/main" val="31535909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9344" y="347473"/>
            <a:ext cx="9107424" cy="6186309"/>
          </a:xfrm>
          <a:prstGeom prst="rect">
            <a:avLst/>
          </a:prstGeom>
          <a:noFill/>
        </p:spPr>
        <p:txBody>
          <a:bodyPr wrap="square" rtlCol="0">
            <a:spAutoFit/>
          </a:bodyPr>
          <a:lstStyle/>
          <a:p>
            <a:pPr algn="ctr"/>
            <a:r>
              <a:rPr lang="en-US" b="0" dirty="0" smtClean="0">
                <a:solidFill>
                  <a:schemeClr val="accent3"/>
                </a:solidFill>
                <a:latin typeface="+mn-lt"/>
              </a:rPr>
              <a:t>Step 7:  Using the token in a FHIR request with a resource not in context.</a:t>
            </a:r>
          </a:p>
          <a:p>
            <a:endParaRPr lang="en-US" b="0" dirty="0">
              <a:solidFill>
                <a:schemeClr val="accent3"/>
              </a:solidFill>
              <a:latin typeface="+mn-lt"/>
            </a:endParaRPr>
          </a:p>
          <a:p>
            <a:pPr marL="571500" indent="-571500">
              <a:buFont typeface="Arial" panose="020B0604020202020204" pitchFamily="34" charset="0"/>
              <a:buChar char="•"/>
            </a:pPr>
            <a:r>
              <a:rPr lang="en-US" b="0" dirty="0" smtClean="0">
                <a:solidFill>
                  <a:schemeClr val="accent3"/>
                </a:solidFill>
                <a:latin typeface="+mn-lt"/>
              </a:rPr>
              <a:t>In section “4”, enter the URL of a different patient (/Patient/4342008), relative to the FHIR base URL.</a:t>
            </a:r>
          </a:p>
          <a:p>
            <a:pPr marL="571500" indent="-571500">
              <a:buFont typeface="Arial" panose="020B0604020202020204" pitchFamily="34" charset="0"/>
              <a:buChar char="•"/>
            </a:pPr>
            <a:r>
              <a:rPr lang="en-US" b="0" dirty="0" smtClean="0">
                <a:solidFill>
                  <a:schemeClr val="accent3"/>
                </a:solidFill>
                <a:latin typeface="+mn-lt"/>
              </a:rPr>
              <a:t>Click “Access Protected Resource”.</a:t>
            </a:r>
          </a:p>
          <a:p>
            <a:pPr marL="571500" indent="-571500">
              <a:buFont typeface="Arial" panose="020B0604020202020204" pitchFamily="34" charset="0"/>
              <a:buChar char="•"/>
            </a:pPr>
            <a:r>
              <a:rPr lang="en-US" b="0" dirty="0" smtClean="0">
                <a:solidFill>
                  <a:schemeClr val="accent3"/>
                </a:solidFill>
                <a:latin typeface="+mn-lt"/>
              </a:rPr>
              <a:t>What happened?</a:t>
            </a:r>
          </a:p>
          <a:p>
            <a:pPr marL="571500" indent="-571500">
              <a:buFont typeface="Arial" panose="020B0604020202020204" pitchFamily="34" charset="0"/>
              <a:buChar char="•"/>
            </a:pPr>
            <a:r>
              <a:rPr lang="en-US" b="0" dirty="0" smtClean="0">
                <a:solidFill>
                  <a:schemeClr val="accent3"/>
                </a:solidFill>
                <a:latin typeface="+mn-lt"/>
              </a:rPr>
              <a:t>Why did we get a 401 response?</a:t>
            </a:r>
          </a:p>
          <a:p>
            <a:pPr marL="571500" indent="-571500">
              <a:buFont typeface="Arial" panose="020B0604020202020204" pitchFamily="34" charset="0"/>
              <a:buChar char="•"/>
            </a:pPr>
            <a:endParaRPr lang="en-US" b="0" dirty="0" smtClean="0">
              <a:solidFill>
                <a:schemeClr val="accent3"/>
              </a:solidFill>
              <a:latin typeface="+mn-lt"/>
            </a:endParaRPr>
          </a:p>
          <a:p>
            <a:endParaRPr lang="en-US" b="0" dirty="0" smtClean="0">
              <a:solidFill>
                <a:schemeClr val="accent3"/>
              </a:solidFill>
              <a:latin typeface="+mn-lt"/>
            </a:endParaRPr>
          </a:p>
        </p:txBody>
      </p:sp>
    </p:spTree>
    <p:extLst>
      <p:ext uri="{BB962C8B-B14F-4D97-AF65-F5344CB8AC3E}">
        <p14:creationId xmlns:p14="http://schemas.microsoft.com/office/powerpoint/2010/main" val="30654735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287082" y="1704340"/>
            <a:ext cx="9771063" cy="3327400"/>
          </a:xfrm>
        </p:spPr>
        <p:txBody>
          <a:bodyPr/>
          <a:lstStyle/>
          <a:p>
            <a:pPr algn="ctr"/>
            <a:r>
              <a:rPr lang="en-US" dirty="0" smtClean="0">
                <a:latin typeface="+mn-lt"/>
              </a:rPr>
              <a:t>Lab 2:  User Scopes</a:t>
            </a:r>
            <a:endParaRPr lang="en-US" dirty="0">
              <a:latin typeface="+mn-lt"/>
            </a:endParaRPr>
          </a:p>
        </p:txBody>
      </p:sp>
    </p:spTree>
    <p:extLst>
      <p:ext uri="{BB962C8B-B14F-4D97-AF65-F5344CB8AC3E}">
        <p14:creationId xmlns:p14="http://schemas.microsoft.com/office/powerpoint/2010/main" val="29618439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9344" y="347474"/>
            <a:ext cx="9107424" cy="4524315"/>
          </a:xfrm>
          <a:prstGeom prst="rect">
            <a:avLst/>
          </a:prstGeom>
          <a:noFill/>
        </p:spPr>
        <p:txBody>
          <a:bodyPr wrap="square" rtlCol="0">
            <a:spAutoFit/>
          </a:bodyPr>
          <a:lstStyle/>
          <a:p>
            <a:pPr algn="ctr"/>
            <a:r>
              <a:rPr lang="en-US" b="0" dirty="0" smtClean="0">
                <a:solidFill>
                  <a:schemeClr val="accent3"/>
                </a:solidFill>
                <a:latin typeface="+mn-lt"/>
              </a:rPr>
              <a:t>Step 1:  Prepare an authorization request with user scopes</a:t>
            </a:r>
          </a:p>
          <a:p>
            <a:pPr algn="ctr"/>
            <a:endParaRPr lang="en-US" b="0" dirty="0" smtClean="0">
              <a:solidFill>
                <a:schemeClr val="accent3"/>
              </a:solidFill>
              <a:latin typeface="+mn-lt"/>
            </a:endParaRPr>
          </a:p>
          <a:p>
            <a:pPr marL="571500" indent="-571500">
              <a:buFont typeface="Arial" panose="020B0604020202020204" pitchFamily="34" charset="0"/>
              <a:buChar char="•"/>
            </a:pPr>
            <a:r>
              <a:rPr lang="en-US" b="0" dirty="0" smtClean="0">
                <a:solidFill>
                  <a:schemeClr val="accent3"/>
                </a:solidFill>
                <a:latin typeface="+mn-lt"/>
              </a:rPr>
              <a:t>In section 2, change the scopes to the following:</a:t>
            </a:r>
          </a:p>
          <a:p>
            <a:pPr marL="571500" indent="-571500">
              <a:buFont typeface="Arial" panose="020B0604020202020204" pitchFamily="34" charset="0"/>
              <a:buChar char="•"/>
            </a:pPr>
            <a:endParaRPr lang="en-US" b="0" dirty="0">
              <a:solidFill>
                <a:schemeClr val="accent3"/>
              </a:solidFill>
              <a:latin typeface="+mn-lt"/>
            </a:endParaRPr>
          </a:p>
          <a:p>
            <a:r>
              <a:rPr lang="en-US" b="0" dirty="0" smtClean="0">
                <a:solidFill>
                  <a:schemeClr val="accent3"/>
                </a:solidFill>
                <a:latin typeface="+mn-lt"/>
              </a:rPr>
              <a:t>user/</a:t>
            </a:r>
            <a:r>
              <a:rPr lang="en-US" b="0" dirty="0" err="1" smtClean="0">
                <a:solidFill>
                  <a:schemeClr val="accent3"/>
                </a:solidFill>
                <a:latin typeface="+mn-lt"/>
              </a:rPr>
              <a:t>Patient.read</a:t>
            </a:r>
            <a:r>
              <a:rPr lang="en-US" b="0" dirty="0" smtClean="0">
                <a:solidFill>
                  <a:schemeClr val="accent3"/>
                </a:solidFill>
                <a:latin typeface="+mn-lt"/>
              </a:rPr>
              <a:t> user/</a:t>
            </a:r>
            <a:r>
              <a:rPr lang="en-US" b="0" dirty="0" err="1" smtClean="0">
                <a:solidFill>
                  <a:schemeClr val="accent3"/>
                </a:solidFill>
                <a:latin typeface="+mn-lt"/>
              </a:rPr>
              <a:t>Encounter.read</a:t>
            </a:r>
            <a:r>
              <a:rPr lang="en-US" b="0" dirty="0" smtClean="0">
                <a:solidFill>
                  <a:schemeClr val="accent3"/>
                </a:solidFill>
                <a:latin typeface="+mn-lt"/>
              </a:rPr>
              <a:t> </a:t>
            </a:r>
            <a:r>
              <a:rPr lang="en-US" b="0" dirty="0">
                <a:solidFill>
                  <a:schemeClr val="accent3"/>
                </a:solidFill>
                <a:latin typeface="+mn-lt"/>
              </a:rPr>
              <a:t>launch</a:t>
            </a:r>
          </a:p>
        </p:txBody>
      </p:sp>
    </p:spTree>
    <p:extLst>
      <p:ext uri="{BB962C8B-B14F-4D97-AF65-F5344CB8AC3E}">
        <p14:creationId xmlns:p14="http://schemas.microsoft.com/office/powerpoint/2010/main" val="32387385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9344" y="548642"/>
            <a:ext cx="9107424" cy="6740307"/>
          </a:xfrm>
          <a:prstGeom prst="rect">
            <a:avLst/>
          </a:prstGeom>
          <a:noFill/>
        </p:spPr>
        <p:txBody>
          <a:bodyPr wrap="square" rtlCol="0">
            <a:spAutoFit/>
          </a:bodyPr>
          <a:lstStyle/>
          <a:p>
            <a:r>
              <a:rPr lang="en-US" b="0" dirty="0" smtClean="0">
                <a:solidFill>
                  <a:schemeClr val="accent3"/>
                </a:solidFill>
                <a:latin typeface="+mn-lt"/>
              </a:rPr>
              <a:t>What you’ll need to get started:</a:t>
            </a:r>
          </a:p>
          <a:p>
            <a:endParaRPr lang="en-US" b="0" dirty="0">
              <a:solidFill>
                <a:schemeClr val="accent3"/>
              </a:solidFill>
              <a:latin typeface="+mn-lt"/>
            </a:endParaRPr>
          </a:p>
          <a:p>
            <a:pPr marL="571500" indent="-571500">
              <a:buFont typeface="Arial" panose="020B0604020202020204" pitchFamily="34" charset="0"/>
              <a:buChar char="•"/>
            </a:pPr>
            <a:r>
              <a:rPr lang="en-US" b="0" dirty="0" smtClean="0">
                <a:solidFill>
                  <a:schemeClr val="accent3"/>
                </a:solidFill>
                <a:latin typeface="+mn-lt"/>
              </a:rPr>
              <a:t>A browser of your choice:</a:t>
            </a:r>
          </a:p>
          <a:p>
            <a:pPr marL="1028700" lvl="1" indent="-571500">
              <a:buFont typeface="Arial" panose="020B0604020202020204" pitchFamily="34" charset="0"/>
              <a:buChar char="•"/>
            </a:pPr>
            <a:r>
              <a:rPr lang="en-US" b="0" dirty="0" smtClean="0">
                <a:solidFill>
                  <a:schemeClr val="accent3"/>
                </a:solidFill>
                <a:latin typeface="+mn-lt"/>
              </a:rPr>
              <a:t>Internet Explorer (11)</a:t>
            </a:r>
          </a:p>
          <a:p>
            <a:pPr marL="1028700" lvl="1" indent="-571500">
              <a:buFont typeface="Arial" panose="020B0604020202020204" pitchFamily="34" charset="0"/>
              <a:buChar char="•"/>
            </a:pPr>
            <a:r>
              <a:rPr lang="en-US" b="0" dirty="0" smtClean="0">
                <a:solidFill>
                  <a:schemeClr val="accent3"/>
                </a:solidFill>
                <a:latin typeface="+mn-lt"/>
              </a:rPr>
              <a:t>Edge</a:t>
            </a:r>
          </a:p>
          <a:p>
            <a:pPr marL="1028700" lvl="1" indent="-571500">
              <a:buFont typeface="Arial" panose="020B0604020202020204" pitchFamily="34" charset="0"/>
              <a:buChar char="•"/>
            </a:pPr>
            <a:r>
              <a:rPr lang="en-US" b="0" dirty="0" smtClean="0">
                <a:solidFill>
                  <a:schemeClr val="accent3"/>
                </a:solidFill>
                <a:latin typeface="+mn-lt"/>
              </a:rPr>
              <a:t>Chrome</a:t>
            </a:r>
          </a:p>
          <a:p>
            <a:pPr marL="1028700" lvl="1" indent="-571500">
              <a:buFont typeface="Arial" panose="020B0604020202020204" pitchFamily="34" charset="0"/>
              <a:buChar char="•"/>
            </a:pPr>
            <a:r>
              <a:rPr lang="en-US" b="0" dirty="0" smtClean="0">
                <a:solidFill>
                  <a:schemeClr val="accent3"/>
                </a:solidFill>
                <a:latin typeface="+mn-lt"/>
              </a:rPr>
              <a:t>Firefox</a:t>
            </a:r>
          </a:p>
          <a:p>
            <a:pPr marL="571500" indent="-571500">
              <a:buFont typeface="Arial" panose="020B0604020202020204" pitchFamily="34" charset="0"/>
              <a:buChar char="•"/>
            </a:pPr>
            <a:r>
              <a:rPr lang="en-US" b="0" dirty="0" smtClean="0">
                <a:solidFill>
                  <a:schemeClr val="accent3"/>
                </a:solidFill>
                <a:latin typeface="+mn-lt"/>
              </a:rPr>
              <a:t>Access to built-in “Developer Tools” (</a:t>
            </a:r>
            <a:r>
              <a:rPr lang="en-US" b="0" dirty="0" err="1" smtClean="0">
                <a:solidFill>
                  <a:schemeClr val="accent3"/>
                </a:solidFill>
                <a:latin typeface="+mn-lt"/>
              </a:rPr>
              <a:t>Javascript</a:t>
            </a:r>
            <a:r>
              <a:rPr lang="en-US" b="0" dirty="0" smtClean="0">
                <a:solidFill>
                  <a:schemeClr val="accent3"/>
                </a:solidFill>
                <a:latin typeface="+mn-lt"/>
              </a:rPr>
              <a:t> console)</a:t>
            </a:r>
          </a:p>
          <a:p>
            <a:pPr marL="571500" indent="-571500">
              <a:buFont typeface="Arial" panose="020B0604020202020204" pitchFamily="34" charset="0"/>
              <a:buChar char="•"/>
            </a:pPr>
            <a:r>
              <a:rPr lang="en-US" b="0" dirty="0" smtClean="0">
                <a:solidFill>
                  <a:schemeClr val="accent3"/>
                </a:solidFill>
                <a:latin typeface="+mn-lt"/>
              </a:rPr>
              <a:t>A copy of this presentation (</a:t>
            </a:r>
            <a:r>
              <a:rPr lang="en-US" b="0" dirty="0" err="1" smtClean="0">
                <a:solidFill>
                  <a:schemeClr val="accent3"/>
                </a:solidFill>
                <a:latin typeface="+mn-lt"/>
              </a:rPr>
              <a:t>bitly</a:t>
            </a:r>
            <a:r>
              <a:rPr lang="en-US" b="0" smtClean="0">
                <a:solidFill>
                  <a:schemeClr val="accent3"/>
                </a:solidFill>
                <a:latin typeface="+mn-lt"/>
              </a:rPr>
              <a:t> link)</a:t>
            </a:r>
            <a:endParaRPr lang="en-US" b="0" dirty="0" smtClean="0">
              <a:solidFill>
                <a:schemeClr val="accent3"/>
              </a:solidFill>
              <a:latin typeface="+mn-lt"/>
            </a:endParaRPr>
          </a:p>
          <a:p>
            <a:endParaRPr lang="en-US" b="0" dirty="0" smtClean="0">
              <a:solidFill>
                <a:schemeClr val="accent3"/>
              </a:solidFill>
              <a:latin typeface="+mn-lt"/>
            </a:endParaRPr>
          </a:p>
          <a:p>
            <a:pPr marL="1028700" lvl="1" indent="-571500">
              <a:buFont typeface="Arial" panose="020B0604020202020204" pitchFamily="34" charset="0"/>
              <a:buChar char="•"/>
            </a:pPr>
            <a:endParaRPr lang="en-US" b="0" dirty="0">
              <a:solidFill>
                <a:schemeClr val="accent3"/>
              </a:solidFill>
              <a:latin typeface="+mn-lt"/>
            </a:endParaRPr>
          </a:p>
        </p:txBody>
      </p:sp>
    </p:spTree>
    <p:extLst>
      <p:ext uri="{BB962C8B-B14F-4D97-AF65-F5344CB8AC3E}">
        <p14:creationId xmlns:p14="http://schemas.microsoft.com/office/powerpoint/2010/main" val="36569832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9344" y="347472"/>
            <a:ext cx="9107424" cy="3416320"/>
          </a:xfrm>
          <a:prstGeom prst="rect">
            <a:avLst/>
          </a:prstGeom>
          <a:noFill/>
        </p:spPr>
        <p:txBody>
          <a:bodyPr wrap="square" rtlCol="0">
            <a:spAutoFit/>
          </a:bodyPr>
          <a:lstStyle/>
          <a:p>
            <a:pPr algn="ctr"/>
            <a:r>
              <a:rPr lang="en-US" b="0" dirty="0" smtClean="0">
                <a:solidFill>
                  <a:schemeClr val="accent3"/>
                </a:solidFill>
                <a:latin typeface="+mn-lt"/>
              </a:rPr>
              <a:t>Step 2:  Obtain authorization grant, access token</a:t>
            </a:r>
          </a:p>
          <a:p>
            <a:pPr algn="ctr"/>
            <a:endParaRPr lang="en-US" b="0" dirty="0">
              <a:solidFill>
                <a:schemeClr val="accent3"/>
              </a:solidFill>
              <a:latin typeface="+mn-lt"/>
            </a:endParaRPr>
          </a:p>
          <a:p>
            <a:pPr marL="571500" indent="-571500">
              <a:buFont typeface="Arial" panose="020B0604020202020204" pitchFamily="34" charset="0"/>
              <a:buChar char="•"/>
            </a:pPr>
            <a:r>
              <a:rPr lang="en-US" b="0" dirty="0" smtClean="0">
                <a:solidFill>
                  <a:schemeClr val="accent3"/>
                </a:solidFill>
                <a:latin typeface="+mn-lt"/>
              </a:rPr>
              <a:t>Click “Get Authorization Code”</a:t>
            </a:r>
          </a:p>
          <a:p>
            <a:pPr marL="571500" indent="-571500">
              <a:buFont typeface="Arial" panose="020B0604020202020204" pitchFamily="34" charset="0"/>
              <a:buChar char="•"/>
            </a:pPr>
            <a:r>
              <a:rPr lang="en-US" b="0" dirty="0" smtClean="0">
                <a:solidFill>
                  <a:schemeClr val="accent3"/>
                </a:solidFill>
                <a:latin typeface="+mn-lt"/>
              </a:rPr>
              <a:t>Click “Get Access Token”</a:t>
            </a:r>
          </a:p>
          <a:p>
            <a:endParaRPr lang="en-US" b="0" dirty="0">
              <a:solidFill>
                <a:schemeClr val="accent3"/>
              </a:solidFill>
              <a:latin typeface="+mn-lt"/>
            </a:endParaRPr>
          </a:p>
        </p:txBody>
      </p:sp>
    </p:spTree>
    <p:extLst>
      <p:ext uri="{BB962C8B-B14F-4D97-AF65-F5344CB8AC3E}">
        <p14:creationId xmlns:p14="http://schemas.microsoft.com/office/powerpoint/2010/main" val="42334235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9344" y="347473"/>
            <a:ext cx="9107424" cy="6740307"/>
          </a:xfrm>
          <a:prstGeom prst="rect">
            <a:avLst/>
          </a:prstGeom>
          <a:noFill/>
        </p:spPr>
        <p:txBody>
          <a:bodyPr wrap="square" rtlCol="0">
            <a:spAutoFit/>
          </a:bodyPr>
          <a:lstStyle/>
          <a:p>
            <a:pPr algn="ctr"/>
            <a:r>
              <a:rPr lang="en-US" b="0" dirty="0" smtClean="0">
                <a:solidFill>
                  <a:schemeClr val="accent3"/>
                </a:solidFill>
                <a:latin typeface="+mn-lt"/>
              </a:rPr>
              <a:t>Step 3:  Access protected FHIR® resources.</a:t>
            </a:r>
          </a:p>
          <a:p>
            <a:pPr algn="ctr"/>
            <a:endParaRPr lang="en-US" b="0" dirty="0" smtClean="0">
              <a:solidFill>
                <a:schemeClr val="accent3"/>
              </a:solidFill>
              <a:latin typeface="+mn-lt"/>
            </a:endParaRPr>
          </a:p>
          <a:p>
            <a:pPr marL="571500" indent="-571500">
              <a:buFont typeface="Arial" panose="020B0604020202020204" pitchFamily="34" charset="0"/>
              <a:buChar char="•"/>
            </a:pPr>
            <a:r>
              <a:rPr lang="en-US" b="0" dirty="0">
                <a:solidFill>
                  <a:schemeClr val="accent3"/>
                </a:solidFill>
              </a:rPr>
              <a:t>In section “4”, enter the URL of a different </a:t>
            </a:r>
            <a:r>
              <a:rPr lang="en-US" b="0" dirty="0" smtClean="0">
                <a:solidFill>
                  <a:schemeClr val="accent3"/>
                </a:solidFill>
              </a:rPr>
              <a:t>patient than launched </a:t>
            </a:r>
            <a:r>
              <a:rPr lang="en-US" b="0" dirty="0">
                <a:solidFill>
                  <a:schemeClr val="accent3"/>
                </a:solidFill>
              </a:rPr>
              <a:t>(/Patient/4342008), relative to the FHIR base URL.</a:t>
            </a:r>
          </a:p>
          <a:p>
            <a:pPr marL="571500" indent="-571500">
              <a:buFont typeface="Arial" panose="020B0604020202020204" pitchFamily="34" charset="0"/>
              <a:buChar char="•"/>
            </a:pPr>
            <a:r>
              <a:rPr lang="en-US" b="0" dirty="0">
                <a:solidFill>
                  <a:schemeClr val="accent3"/>
                </a:solidFill>
              </a:rPr>
              <a:t>Click “Access Protected Resource”.</a:t>
            </a:r>
          </a:p>
          <a:p>
            <a:pPr marL="571500" indent="-571500">
              <a:buFont typeface="Arial" panose="020B0604020202020204" pitchFamily="34" charset="0"/>
              <a:buChar char="•"/>
            </a:pPr>
            <a:r>
              <a:rPr lang="en-US" b="0" dirty="0">
                <a:solidFill>
                  <a:schemeClr val="accent3"/>
                </a:solidFill>
              </a:rPr>
              <a:t>What happened?</a:t>
            </a:r>
          </a:p>
          <a:p>
            <a:pPr marL="571500" indent="-571500">
              <a:buFont typeface="Arial" panose="020B0604020202020204" pitchFamily="34" charset="0"/>
              <a:buChar char="•"/>
            </a:pPr>
            <a:r>
              <a:rPr lang="en-US" b="0" dirty="0">
                <a:solidFill>
                  <a:schemeClr val="accent3"/>
                </a:solidFill>
              </a:rPr>
              <a:t>Why </a:t>
            </a:r>
            <a:r>
              <a:rPr lang="en-US" b="0" dirty="0" smtClean="0">
                <a:solidFill>
                  <a:schemeClr val="accent3"/>
                </a:solidFill>
              </a:rPr>
              <a:t>were we able to retrieve the resource?</a:t>
            </a:r>
            <a:endParaRPr lang="en-US" b="0" dirty="0">
              <a:solidFill>
                <a:schemeClr val="accent3"/>
              </a:solidFill>
              <a:latin typeface="+mn-lt"/>
            </a:endParaRPr>
          </a:p>
          <a:p>
            <a:pPr marL="571500" indent="-571500">
              <a:buFont typeface="Arial" panose="020B0604020202020204" pitchFamily="34" charset="0"/>
              <a:buChar char="•"/>
            </a:pPr>
            <a:endParaRPr lang="en-US" b="0" dirty="0" smtClean="0">
              <a:solidFill>
                <a:schemeClr val="accent3"/>
              </a:solidFill>
              <a:latin typeface="+mn-lt"/>
            </a:endParaRPr>
          </a:p>
        </p:txBody>
      </p:sp>
    </p:spTree>
    <p:extLst>
      <p:ext uri="{BB962C8B-B14F-4D97-AF65-F5344CB8AC3E}">
        <p14:creationId xmlns:p14="http://schemas.microsoft.com/office/powerpoint/2010/main" val="34811408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287082" y="1704340"/>
            <a:ext cx="9771063" cy="3327400"/>
          </a:xfrm>
        </p:spPr>
        <p:txBody>
          <a:bodyPr/>
          <a:lstStyle/>
          <a:p>
            <a:pPr algn="ctr"/>
            <a:r>
              <a:rPr lang="en-US" dirty="0" smtClean="0">
                <a:latin typeface="+mn-lt"/>
              </a:rPr>
              <a:t>Lab 3:  Client Apps that Start from Outside the EHR (or Patient Portal)</a:t>
            </a:r>
            <a:endParaRPr lang="en-US" dirty="0">
              <a:latin typeface="+mn-lt"/>
            </a:endParaRPr>
          </a:p>
        </p:txBody>
      </p:sp>
    </p:spTree>
    <p:extLst>
      <p:ext uri="{BB962C8B-B14F-4D97-AF65-F5344CB8AC3E}">
        <p14:creationId xmlns:p14="http://schemas.microsoft.com/office/powerpoint/2010/main" val="2393985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9344" y="347474"/>
            <a:ext cx="9107424" cy="5632311"/>
          </a:xfrm>
          <a:prstGeom prst="rect">
            <a:avLst/>
          </a:prstGeom>
          <a:noFill/>
        </p:spPr>
        <p:txBody>
          <a:bodyPr wrap="square" rtlCol="0">
            <a:spAutoFit/>
          </a:bodyPr>
          <a:lstStyle/>
          <a:p>
            <a:pPr algn="ctr"/>
            <a:r>
              <a:rPr lang="en-US" b="0" dirty="0" smtClean="0">
                <a:solidFill>
                  <a:schemeClr val="accent3"/>
                </a:solidFill>
                <a:latin typeface="+mn-lt"/>
              </a:rPr>
              <a:t>Step 1:  Prepare an authorization request without launch</a:t>
            </a:r>
          </a:p>
          <a:p>
            <a:pPr algn="ctr"/>
            <a:endParaRPr lang="en-US" b="0" dirty="0" smtClean="0">
              <a:solidFill>
                <a:schemeClr val="accent3"/>
              </a:solidFill>
              <a:latin typeface="+mn-lt"/>
            </a:endParaRPr>
          </a:p>
          <a:p>
            <a:pPr marL="571500" indent="-571500">
              <a:buFont typeface="Arial" panose="020B0604020202020204" pitchFamily="34" charset="0"/>
              <a:buChar char="•"/>
            </a:pPr>
            <a:r>
              <a:rPr lang="en-US" b="0" dirty="0" smtClean="0">
                <a:solidFill>
                  <a:schemeClr val="accent3"/>
                </a:solidFill>
                <a:latin typeface="+mn-lt"/>
              </a:rPr>
              <a:t>In section 2, change the scopes to the following (remove “launch”):</a:t>
            </a:r>
          </a:p>
          <a:p>
            <a:pPr marL="571500" indent="-571500">
              <a:buFont typeface="Arial" panose="020B0604020202020204" pitchFamily="34" charset="0"/>
              <a:buChar char="•"/>
            </a:pPr>
            <a:endParaRPr lang="en-US" b="0" dirty="0">
              <a:solidFill>
                <a:schemeClr val="accent3"/>
              </a:solidFill>
              <a:latin typeface="+mn-lt"/>
            </a:endParaRPr>
          </a:p>
          <a:p>
            <a:r>
              <a:rPr lang="en-US" b="0" dirty="0" smtClean="0">
                <a:solidFill>
                  <a:schemeClr val="accent3"/>
                </a:solidFill>
                <a:latin typeface="+mn-lt"/>
              </a:rPr>
              <a:t>user/</a:t>
            </a:r>
            <a:r>
              <a:rPr lang="en-US" b="0" dirty="0" err="1" smtClean="0">
                <a:solidFill>
                  <a:schemeClr val="accent3"/>
                </a:solidFill>
                <a:latin typeface="+mn-lt"/>
              </a:rPr>
              <a:t>Patient.read</a:t>
            </a:r>
            <a:r>
              <a:rPr lang="en-US" b="0" dirty="0" smtClean="0">
                <a:solidFill>
                  <a:schemeClr val="accent3"/>
                </a:solidFill>
                <a:latin typeface="+mn-lt"/>
              </a:rPr>
              <a:t> user/</a:t>
            </a:r>
            <a:r>
              <a:rPr lang="en-US" b="0" dirty="0" err="1" smtClean="0">
                <a:solidFill>
                  <a:schemeClr val="accent3"/>
                </a:solidFill>
                <a:latin typeface="+mn-lt"/>
              </a:rPr>
              <a:t>Encounter.read</a:t>
            </a:r>
            <a:endParaRPr lang="en-US" b="0" dirty="0" smtClean="0">
              <a:solidFill>
                <a:schemeClr val="accent3"/>
              </a:solidFill>
              <a:latin typeface="+mn-lt"/>
            </a:endParaRPr>
          </a:p>
          <a:p>
            <a:endParaRPr lang="en-US" b="0" dirty="0">
              <a:solidFill>
                <a:schemeClr val="accent3"/>
              </a:solidFill>
              <a:latin typeface="+mn-lt"/>
            </a:endParaRPr>
          </a:p>
          <a:p>
            <a:pPr marL="571500" indent="-571500">
              <a:buFont typeface="Arial" panose="020B0604020202020204" pitchFamily="34" charset="0"/>
              <a:buChar char="•"/>
            </a:pPr>
            <a:r>
              <a:rPr lang="en-US" b="0" dirty="0" smtClean="0">
                <a:solidFill>
                  <a:schemeClr val="accent3"/>
                </a:solidFill>
                <a:latin typeface="+mn-lt"/>
              </a:rPr>
              <a:t>Clear the field “launch code”</a:t>
            </a:r>
          </a:p>
          <a:p>
            <a:endParaRPr lang="en-US" b="0" dirty="0">
              <a:solidFill>
                <a:schemeClr val="accent3"/>
              </a:solidFill>
              <a:latin typeface="+mn-lt"/>
            </a:endParaRPr>
          </a:p>
        </p:txBody>
      </p:sp>
    </p:spTree>
    <p:extLst>
      <p:ext uri="{BB962C8B-B14F-4D97-AF65-F5344CB8AC3E}">
        <p14:creationId xmlns:p14="http://schemas.microsoft.com/office/powerpoint/2010/main" val="13514312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9344" y="347474"/>
            <a:ext cx="9107424" cy="5078313"/>
          </a:xfrm>
          <a:prstGeom prst="rect">
            <a:avLst/>
          </a:prstGeom>
          <a:noFill/>
        </p:spPr>
        <p:txBody>
          <a:bodyPr wrap="square" rtlCol="0">
            <a:spAutoFit/>
          </a:bodyPr>
          <a:lstStyle/>
          <a:p>
            <a:pPr algn="ctr"/>
            <a:r>
              <a:rPr lang="en-US" b="0" dirty="0" smtClean="0">
                <a:solidFill>
                  <a:schemeClr val="accent3"/>
                </a:solidFill>
                <a:latin typeface="+mn-lt"/>
              </a:rPr>
              <a:t>Step 2:  Obtain authorization grant, access token</a:t>
            </a:r>
          </a:p>
          <a:p>
            <a:pPr algn="ctr"/>
            <a:endParaRPr lang="en-US" b="0" dirty="0">
              <a:solidFill>
                <a:schemeClr val="accent3"/>
              </a:solidFill>
              <a:latin typeface="+mn-lt"/>
            </a:endParaRPr>
          </a:p>
          <a:p>
            <a:pPr marL="571500" indent="-571500">
              <a:buFont typeface="Arial" panose="020B0604020202020204" pitchFamily="34" charset="0"/>
              <a:buChar char="•"/>
            </a:pPr>
            <a:r>
              <a:rPr lang="en-US" b="0" dirty="0" smtClean="0">
                <a:solidFill>
                  <a:schemeClr val="accent3"/>
                </a:solidFill>
                <a:latin typeface="+mn-lt"/>
              </a:rPr>
              <a:t>Click “Get Authorization Code”</a:t>
            </a:r>
          </a:p>
          <a:p>
            <a:pPr marL="571500" indent="-571500">
              <a:buFont typeface="Arial" panose="020B0604020202020204" pitchFamily="34" charset="0"/>
              <a:buChar char="•"/>
            </a:pPr>
            <a:r>
              <a:rPr lang="en-US" b="0" dirty="0" smtClean="0">
                <a:solidFill>
                  <a:schemeClr val="accent3"/>
                </a:solidFill>
                <a:latin typeface="+mn-lt"/>
              </a:rPr>
              <a:t>Click “Get Access Token”</a:t>
            </a:r>
          </a:p>
          <a:p>
            <a:pPr marL="571500" indent="-571500">
              <a:buFont typeface="Arial" panose="020B0604020202020204" pitchFamily="34" charset="0"/>
              <a:buChar char="•"/>
            </a:pPr>
            <a:r>
              <a:rPr lang="en-US" b="0" dirty="0" smtClean="0">
                <a:solidFill>
                  <a:schemeClr val="accent3"/>
                </a:solidFill>
                <a:latin typeface="+mn-lt"/>
              </a:rPr>
              <a:t>Examine the token response</a:t>
            </a:r>
          </a:p>
          <a:p>
            <a:pPr marL="1028700" lvl="1" indent="-571500">
              <a:buFont typeface="Arial" panose="020B0604020202020204" pitchFamily="34" charset="0"/>
              <a:buChar char="•"/>
            </a:pPr>
            <a:r>
              <a:rPr lang="en-US" b="0" dirty="0" smtClean="0">
                <a:solidFill>
                  <a:schemeClr val="accent3"/>
                </a:solidFill>
                <a:latin typeface="+mn-lt"/>
              </a:rPr>
              <a:t>The response no longer contains other context, such as the patient ID.</a:t>
            </a:r>
          </a:p>
          <a:p>
            <a:endParaRPr lang="en-US" b="0" dirty="0">
              <a:solidFill>
                <a:schemeClr val="accent3"/>
              </a:solidFill>
              <a:latin typeface="+mn-lt"/>
            </a:endParaRPr>
          </a:p>
        </p:txBody>
      </p:sp>
    </p:spTree>
    <p:extLst>
      <p:ext uri="{BB962C8B-B14F-4D97-AF65-F5344CB8AC3E}">
        <p14:creationId xmlns:p14="http://schemas.microsoft.com/office/powerpoint/2010/main" val="10126350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9344" y="347474"/>
            <a:ext cx="9107424" cy="5078313"/>
          </a:xfrm>
          <a:prstGeom prst="rect">
            <a:avLst/>
          </a:prstGeom>
          <a:noFill/>
        </p:spPr>
        <p:txBody>
          <a:bodyPr wrap="square" rtlCol="0">
            <a:spAutoFit/>
          </a:bodyPr>
          <a:lstStyle/>
          <a:p>
            <a:pPr algn="ctr"/>
            <a:r>
              <a:rPr lang="en-US" b="0" dirty="0" smtClean="0">
                <a:solidFill>
                  <a:schemeClr val="accent3"/>
                </a:solidFill>
                <a:latin typeface="+mn-lt"/>
              </a:rPr>
              <a:t>Step 3:  Confirm you can access protected FHIR® resources.</a:t>
            </a:r>
          </a:p>
          <a:p>
            <a:pPr algn="ctr"/>
            <a:endParaRPr lang="en-US" b="0" dirty="0" smtClean="0">
              <a:solidFill>
                <a:schemeClr val="accent3"/>
              </a:solidFill>
              <a:latin typeface="+mn-lt"/>
            </a:endParaRPr>
          </a:p>
          <a:p>
            <a:pPr marL="571500" indent="-571500">
              <a:buFont typeface="Arial" panose="020B0604020202020204" pitchFamily="34" charset="0"/>
              <a:buChar char="•"/>
            </a:pPr>
            <a:r>
              <a:rPr lang="en-US" b="0" dirty="0">
                <a:solidFill>
                  <a:schemeClr val="accent3"/>
                </a:solidFill>
              </a:rPr>
              <a:t>In section “4”, enter the URL of a different </a:t>
            </a:r>
            <a:r>
              <a:rPr lang="en-US" b="0" dirty="0" smtClean="0">
                <a:solidFill>
                  <a:schemeClr val="accent3"/>
                </a:solidFill>
              </a:rPr>
              <a:t>patient than launched </a:t>
            </a:r>
            <a:r>
              <a:rPr lang="en-US" b="0" dirty="0">
                <a:solidFill>
                  <a:schemeClr val="accent3"/>
                </a:solidFill>
              </a:rPr>
              <a:t>(/Patient/4342008), relative to the FHIR base URL.</a:t>
            </a:r>
          </a:p>
          <a:p>
            <a:pPr marL="571500" indent="-571500">
              <a:buFont typeface="Arial" panose="020B0604020202020204" pitchFamily="34" charset="0"/>
              <a:buChar char="•"/>
            </a:pPr>
            <a:r>
              <a:rPr lang="en-US" b="0" dirty="0">
                <a:solidFill>
                  <a:schemeClr val="accent3"/>
                </a:solidFill>
              </a:rPr>
              <a:t>Click “Access Protected Resource”.</a:t>
            </a:r>
          </a:p>
          <a:p>
            <a:pPr marL="571500" indent="-571500">
              <a:buFont typeface="Arial" panose="020B0604020202020204" pitchFamily="34" charset="0"/>
              <a:buChar char="•"/>
            </a:pPr>
            <a:endParaRPr lang="en-US" b="0" dirty="0" smtClean="0">
              <a:solidFill>
                <a:schemeClr val="accent3"/>
              </a:solidFill>
              <a:latin typeface="+mn-lt"/>
            </a:endParaRPr>
          </a:p>
        </p:txBody>
      </p:sp>
    </p:spTree>
    <p:extLst>
      <p:ext uri="{BB962C8B-B14F-4D97-AF65-F5344CB8AC3E}">
        <p14:creationId xmlns:p14="http://schemas.microsoft.com/office/powerpoint/2010/main" val="4057068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287082" y="1704340"/>
            <a:ext cx="9771063" cy="3327400"/>
          </a:xfrm>
        </p:spPr>
        <p:txBody>
          <a:bodyPr/>
          <a:lstStyle/>
          <a:p>
            <a:pPr algn="ctr"/>
            <a:r>
              <a:rPr lang="en-US" dirty="0" smtClean="0">
                <a:latin typeface="+mn-lt"/>
              </a:rPr>
              <a:t>Lab 4:  Obtaining an OpenID Connect Identity Token</a:t>
            </a:r>
            <a:endParaRPr lang="en-US" dirty="0">
              <a:latin typeface="+mn-lt"/>
            </a:endParaRPr>
          </a:p>
        </p:txBody>
      </p:sp>
    </p:spTree>
    <p:extLst>
      <p:ext uri="{BB962C8B-B14F-4D97-AF65-F5344CB8AC3E}">
        <p14:creationId xmlns:p14="http://schemas.microsoft.com/office/powerpoint/2010/main" val="3270639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9344" y="347474"/>
            <a:ext cx="9107424" cy="4524315"/>
          </a:xfrm>
          <a:prstGeom prst="rect">
            <a:avLst/>
          </a:prstGeom>
          <a:noFill/>
        </p:spPr>
        <p:txBody>
          <a:bodyPr wrap="square" rtlCol="0">
            <a:spAutoFit/>
          </a:bodyPr>
          <a:lstStyle/>
          <a:p>
            <a:pPr algn="ctr"/>
            <a:r>
              <a:rPr lang="en-US" b="0" dirty="0" smtClean="0">
                <a:solidFill>
                  <a:schemeClr val="accent3"/>
                </a:solidFill>
                <a:latin typeface="+mn-lt"/>
              </a:rPr>
              <a:t>Step 1:  Prepare an authorization request with the “</a:t>
            </a:r>
            <a:r>
              <a:rPr lang="en-US" b="0" dirty="0" err="1" smtClean="0">
                <a:solidFill>
                  <a:schemeClr val="accent3"/>
                </a:solidFill>
                <a:latin typeface="+mn-lt"/>
              </a:rPr>
              <a:t>openid</a:t>
            </a:r>
            <a:r>
              <a:rPr lang="en-US" b="0" dirty="0" smtClean="0">
                <a:solidFill>
                  <a:schemeClr val="accent3"/>
                </a:solidFill>
                <a:latin typeface="+mn-lt"/>
              </a:rPr>
              <a:t>” scope</a:t>
            </a:r>
          </a:p>
          <a:p>
            <a:pPr algn="ctr"/>
            <a:endParaRPr lang="en-US" b="0" dirty="0" smtClean="0">
              <a:solidFill>
                <a:schemeClr val="accent3"/>
              </a:solidFill>
              <a:latin typeface="+mn-lt"/>
            </a:endParaRPr>
          </a:p>
          <a:p>
            <a:pPr marL="571500" indent="-571500">
              <a:buFont typeface="Arial" panose="020B0604020202020204" pitchFamily="34" charset="0"/>
              <a:buChar char="•"/>
            </a:pPr>
            <a:r>
              <a:rPr lang="en-US" b="0" dirty="0" smtClean="0">
                <a:solidFill>
                  <a:schemeClr val="accent3"/>
                </a:solidFill>
                <a:latin typeface="+mn-lt"/>
              </a:rPr>
              <a:t>In section 2, change the scopes to the following:</a:t>
            </a:r>
          </a:p>
          <a:p>
            <a:pPr marL="571500" indent="-571500">
              <a:buFont typeface="Arial" panose="020B0604020202020204" pitchFamily="34" charset="0"/>
              <a:buChar char="•"/>
            </a:pPr>
            <a:endParaRPr lang="en-US" b="0" dirty="0">
              <a:solidFill>
                <a:schemeClr val="accent3"/>
              </a:solidFill>
              <a:latin typeface="+mn-lt"/>
            </a:endParaRPr>
          </a:p>
          <a:p>
            <a:r>
              <a:rPr lang="en-US" b="0" dirty="0" smtClean="0">
                <a:solidFill>
                  <a:schemeClr val="accent3"/>
                </a:solidFill>
                <a:latin typeface="+mn-lt"/>
              </a:rPr>
              <a:t>user/</a:t>
            </a:r>
            <a:r>
              <a:rPr lang="en-US" b="0" dirty="0" err="1" smtClean="0">
                <a:solidFill>
                  <a:schemeClr val="accent3"/>
                </a:solidFill>
                <a:latin typeface="+mn-lt"/>
              </a:rPr>
              <a:t>Patient.read</a:t>
            </a:r>
            <a:r>
              <a:rPr lang="en-US" b="0" dirty="0" smtClean="0">
                <a:solidFill>
                  <a:schemeClr val="accent3"/>
                </a:solidFill>
                <a:latin typeface="+mn-lt"/>
              </a:rPr>
              <a:t> </a:t>
            </a:r>
            <a:r>
              <a:rPr lang="en-US" b="0" dirty="0" err="1" smtClean="0">
                <a:solidFill>
                  <a:schemeClr val="accent3"/>
                </a:solidFill>
                <a:latin typeface="+mn-lt"/>
              </a:rPr>
              <a:t>openid</a:t>
            </a:r>
            <a:endParaRPr lang="en-US" b="0" dirty="0" smtClean="0">
              <a:solidFill>
                <a:schemeClr val="accent3"/>
              </a:solidFill>
              <a:latin typeface="+mn-lt"/>
            </a:endParaRPr>
          </a:p>
          <a:p>
            <a:endParaRPr lang="en-US" b="0" dirty="0">
              <a:solidFill>
                <a:schemeClr val="accent3"/>
              </a:solidFill>
              <a:latin typeface="+mn-lt"/>
            </a:endParaRPr>
          </a:p>
        </p:txBody>
      </p:sp>
    </p:spTree>
    <p:extLst>
      <p:ext uri="{BB962C8B-B14F-4D97-AF65-F5344CB8AC3E}">
        <p14:creationId xmlns:p14="http://schemas.microsoft.com/office/powerpoint/2010/main" val="4433355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9344" y="347472"/>
            <a:ext cx="9107424" cy="3416320"/>
          </a:xfrm>
          <a:prstGeom prst="rect">
            <a:avLst/>
          </a:prstGeom>
          <a:noFill/>
        </p:spPr>
        <p:txBody>
          <a:bodyPr wrap="square" rtlCol="0">
            <a:spAutoFit/>
          </a:bodyPr>
          <a:lstStyle/>
          <a:p>
            <a:pPr algn="ctr"/>
            <a:r>
              <a:rPr lang="en-US" b="0" dirty="0" smtClean="0">
                <a:solidFill>
                  <a:schemeClr val="accent3"/>
                </a:solidFill>
                <a:latin typeface="+mn-lt"/>
              </a:rPr>
              <a:t>Step 2:  Obtain authorization grant, access token</a:t>
            </a:r>
          </a:p>
          <a:p>
            <a:pPr algn="ctr"/>
            <a:endParaRPr lang="en-US" b="0" dirty="0">
              <a:solidFill>
                <a:schemeClr val="accent3"/>
              </a:solidFill>
              <a:latin typeface="+mn-lt"/>
            </a:endParaRPr>
          </a:p>
          <a:p>
            <a:pPr marL="571500" indent="-571500">
              <a:buFont typeface="Arial" panose="020B0604020202020204" pitchFamily="34" charset="0"/>
              <a:buChar char="•"/>
            </a:pPr>
            <a:r>
              <a:rPr lang="en-US" b="0" dirty="0" smtClean="0">
                <a:solidFill>
                  <a:schemeClr val="accent3"/>
                </a:solidFill>
                <a:latin typeface="+mn-lt"/>
              </a:rPr>
              <a:t>Click “Get Authorization Code”</a:t>
            </a:r>
          </a:p>
          <a:p>
            <a:pPr marL="571500" indent="-571500">
              <a:buFont typeface="Arial" panose="020B0604020202020204" pitchFamily="34" charset="0"/>
              <a:buChar char="•"/>
            </a:pPr>
            <a:r>
              <a:rPr lang="en-US" b="0" dirty="0" smtClean="0">
                <a:solidFill>
                  <a:schemeClr val="accent3"/>
                </a:solidFill>
                <a:latin typeface="+mn-lt"/>
              </a:rPr>
              <a:t>Click “Get Access Token”</a:t>
            </a:r>
          </a:p>
          <a:p>
            <a:endParaRPr lang="en-US" b="0" dirty="0">
              <a:solidFill>
                <a:schemeClr val="accent3"/>
              </a:solidFill>
              <a:latin typeface="+mn-lt"/>
            </a:endParaRPr>
          </a:p>
        </p:txBody>
      </p:sp>
    </p:spTree>
    <p:extLst>
      <p:ext uri="{BB962C8B-B14F-4D97-AF65-F5344CB8AC3E}">
        <p14:creationId xmlns:p14="http://schemas.microsoft.com/office/powerpoint/2010/main" val="25212342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9344" y="347472"/>
            <a:ext cx="9107424" cy="2862322"/>
          </a:xfrm>
          <a:prstGeom prst="rect">
            <a:avLst/>
          </a:prstGeom>
          <a:noFill/>
        </p:spPr>
        <p:txBody>
          <a:bodyPr wrap="square" rtlCol="0">
            <a:spAutoFit/>
          </a:bodyPr>
          <a:lstStyle/>
          <a:p>
            <a:pPr algn="ctr"/>
            <a:r>
              <a:rPr lang="en-US" b="0" dirty="0" smtClean="0">
                <a:solidFill>
                  <a:schemeClr val="accent3"/>
                </a:solidFill>
                <a:latin typeface="+mn-lt"/>
              </a:rPr>
              <a:t>Step 3:  Evaluating the Token Response</a:t>
            </a:r>
          </a:p>
          <a:p>
            <a:pPr algn="ctr"/>
            <a:endParaRPr lang="en-US" b="0" dirty="0">
              <a:solidFill>
                <a:schemeClr val="accent3"/>
              </a:solidFill>
              <a:latin typeface="+mn-lt"/>
            </a:endParaRPr>
          </a:p>
          <a:p>
            <a:pPr marL="571500" indent="-571500">
              <a:buFont typeface="Arial" panose="020B0604020202020204" pitchFamily="34" charset="0"/>
              <a:buChar char="•"/>
            </a:pPr>
            <a:r>
              <a:rPr lang="en-US" b="0" dirty="0" smtClean="0">
                <a:solidFill>
                  <a:schemeClr val="accent3"/>
                </a:solidFill>
                <a:latin typeface="+mn-lt"/>
              </a:rPr>
              <a:t>Note the token response contains an element with name “</a:t>
            </a:r>
            <a:r>
              <a:rPr lang="en-US" b="0" dirty="0" err="1" smtClean="0">
                <a:solidFill>
                  <a:schemeClr val="accent3"/>
                </a:solidFill>
                <a:latin typeface="+mn-lt"/>
              </a:rPr>
              <a:t>id_token</a:t>
            </a:r>
            <a:r>
              <a:rPr lang="en-US" b="0" dirty="0" smtClean="0">
                <a:solidFill>
                  <a:schemeClr val="accent3"/>
                </a:solidFill>
                <a:latin typeface="+mn-lt"/>
              </a:rPr>
              <a:t>”.</a:t>
            </a:r>
          </a:p>
          <a:p>
            <a:endParaRPr lang="en-US" b="0" dirty="0">
              <a:solidFill>
                <a:schemeClr val="accent3"/>
              </a:solidFill>
              <a:latin typeface="+mn-lt"/>
            </a:endParaRPr>
          </a:p>
        </p:txBody>
      </p:sp>
    </p:spTree>
    <p:extLst>
      <p:ext uri="{BB962C8B-B14F-4D97-AF65-F5344CB8AC3E}">
        <p14:creationId xmlns:p14="http://schemas.microsoft.com/office/powerpoint/2010/main" val="21398663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10064" y="790575"/>
            <a:ext cx="3571875" cy="5276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168781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9344" y="347473"/>
            <a:ext cx="9107424" cy="7294305"/>
          </a:xfrm>
          <a:prstGeom prst="rect">
            <a:avLst/>
          </a:prstGeom>
          <a:noFill/>
        </p:spPr>
        <p:txBody>
          <a:bodyPr wrap="square" rtlCol="0">
            <a:spAutoFit/>
          </a:bodyPr>
          <a:lstStyle/>
          <a:p>
            <a:pPr algn="ctr"/>
            <a:r>
              <a:rPr lang="en-US" b="0" dirty="0" smtClean="0">
                <a:solidFill>
                  <a:schemeClr val="accent3"/>
                </a:solidFill>
                <a:latin typeface="+mn-lt"/>
              </a:rPr>
              <a:t>Steps to Validate OpenID Connect Tokens:</a:t>
            </a:r>
          </a:p>
          <a:p>
            <a:pPr algn="ctr"/>
            <a:endParaRPr lang="en-US" b="0" dirty="0">
              <a:solidFill>
                <a:schemeClr val="accent3"/>
              </a:solidFill>
              <a:latin typeface="+mn-lt"/>
            </a:endParaRPr>
          </a:p>
          <a:p>
            <a:pPr marL="571500" indent="-571500">
              <a:buFont typeface="Arial" panose="020B0604020202020204" pitchFamily="34" charset="0"/>
              <a:buChar char="•"/>
            </a:pPr>
            <a:r>
              <a:rPr lang="en-US" b="0" dirty="0" smtClean="0">
                <a:solidFill>
                  <a:schemeClr val="accent3"/>
                </a:solidFill>
                <a:latin typeface="+mn-lt"/>
              </a:rPr>
              <a:t>Parse the JWT contents.</a:t>
            </a:r>
          </a:p>
          <a:p>
            <a:pPr marL="571500" indent="-571500">
              <a:buFont typeface="Arial" panose="020B0604020202020204" pitchFamily="34" charset="0"/>
              <a:buChar char="•"/>
            </a:pPr>
            <a:r>
              <a:rPr lang="en-US" b="0" dirty="0" smtClean="0">
                <a:solidFill>
                  <a:schemeClr val="accent3"/>
                </a:solidFill>
                <a:latin typeface="+mn-lt"/>
              </a:rPr>
              <a:t>Identify the “issuer”.</a:t>
            </a:r>
          </a:p>
          <a:p>
            <a:pPr marL="571500" indent="-571500">
              <a:buFont typeface="Arial" panose="020B0604020202020204" pitchFamily="34" charset="0"/>
              <a:buChar char="•"/>
            </a:pPr>
            <a:r>
              <a:rPr lang="en-US" b="0" dirty="0" smtClean="0">
                <a:solidFill>
                  <a:schemeClr val="accent3"/>
                </a:solidFill>
                <a:latin typeface="+mn-lt"/>
              </a:rPr>
              <a:t>Fetch the </a:t>
            </a:r>
            <a:r>
              <a:rPr lang="en-US" b="0" dirty="0" err="1" smtClean="0">
                <a:solidFill>
                  <a:schemeClr val="accent3"/>
                </a:solidFill>
                <a:latin typeface="+mn-lt"/>
              </a:rPr>
              <a:t>openid</a:t>
            </a:r>
            <a:r>
              <a:rPr lang="en-US" b="0" dirty="0" smtClean="0">
                <a:solidFill>
                  <a:schemeClr val="accent3"/>
                </a:solidFill>
                <a:latin typeface="+mn-lt"/>
              </a:rPr>
              <a:t>-configuration document for the issuer.</a:t>
            </a:r>
          </a:p>
          <a:p>
            <a:pPr marL="571500" indent="-571500">
              <a:buFont typeface="Arial" panose="020B0604020202020204" pitchFamily="34" charset="0"/>
              <a:buChar char="•"/>
            </a:pPr>
            <a:r>
              <a:rPr lang="en-US" b="0" dirty="0" smtClean="0">
                <a:solidFill>
                  <a:schemeClr val="accent3"/>
                </a:solidFill>
                <a:latin typeface="+mn-lt"/>
              </a:rPr>
              <a:t>Locate the JSON web keys (</a:t>
            </a:r>
            <a:r>
              <a:rPr lang="en-US" b="0" dirty="0" err="1" smtClean="0">
                <a:solidFill>
                  <a:schemeClr val="accent3"/>
                </a:solidFill>
                <a:latin typeface="+mn-lt"/>
              </a:rPr>
              <a:t>jwks_uri</a:t>
            </a:r>
            <a:r>
              <a:rPr lang="en-US" b="0" dirty="0" smtClean="0">
                <a:solidFill>
                  <a:schemeClr val="accent3"/>
                </a:solidFill>
                <a:latin typeface="+mn-lt"/>
              </a:rPr>
              <a:t>) from the configuration document.</a:t>
            </a:r>
          </a:p>
          <a:p>
            <a:pPr marL="571500" indent="-571500">
              <a:buFont typeface="Arial" panose="020B0604020202020204" pitchFamily="34" charset="0"/>
              <a:buChar char="•"/>
            </a:pPr>
            <a:r>
              <a:rPr lang="en-US" b="0" dirty="0" smtClean="0">
                <a:solidFill>
                  <a:schemeClr val="accent3"/>
                </a:solidFill>
                <a:latin typeface="+mn-lt"/>
              </a:rPr>
              <a:t>Obtain the key used to sign the </a:t>
            </a:r>
            <a:r>
              <a:rPr lang="en-US" b="0" dirty="0" err="1" smtClean="0">
                <a:solidFill>
                  <a:schemeClr val="accent3"/>
                </a:solidFill>
                <a:latin typeface="+mn-lt"/>
              </a:rPr>
              <a:t>id_token</a:t>
            </a:r>
            <a:r>
              <a:rPr lang="en-US" b="0" dirty="0" smtClean="0">
                <a:solidFill>
                  <a:schemeClr val="accent3"/>
                </a:solidFill>
                <a:latin typeface="+mn-lt"/>
              </a:rPr>
              <a:t> from the </a:t>
            </a:r>
            <a:r>
              <a:rPr lang="en-US" b="0" dirty="0" err="1" smtClean="0">
                <a:solidFill>
                  <a:schemeClr val="accent3"/>
                </a:solidFill>
                <a:latin typeface="+mn-lt"/>
              </a:rPr>
              <a:t>jwk</a:t>
            </a:r>
            <a:r>
              <a:rPr lang="en-US" b="0" dirty="0" smtClean="0">
                <a:solidFill>
                  <a:schemeClr val="accent3"/>
                </a:solidFill>
                <a:latin typeface="+mn-lt"/>
              </a:rPr>
              <a:t> endpoint.</a:t>
            </a:r>
          </a:p>
          <a:p>
            <a:pPr marL="571500" indent="-571500">
              <a:buFont typeface="Arial" panose="020B0604020202020204" pitchFamily="34" charset="0"/>
              <a:buChar char="•"/>
            </a:pPr>
            <a:r>
              <a:rPr lang="en-US" b="0" dirty="0" smtClean="0">
                <a:solidFill>
                  <a:schemeClr val="accent3"/>
                </a:solidFill>
                <a:latin typeface="+mn-lt"/>
              </a:rPr>
              <a:t>Validate the token signature.</a:t>
            </a:r>
          </a:p>
          <a:p>
            <a:pPr marL="571500" indent="-571500">
              <a:buFont typeface="Arial" panose="020B0604020202020204" pitchFamily="34" charset="0"/>
              <a:buChar char="•"/>
            </a:pPr>
            <a:endParaRPr lang="en-US" b="0" dirty="0" smtClean="0">
              <a:solidFill>
                <a:schemeClr val="accent3"/>
              </a:solidFill>
              <a:latin typeface="+mn-lt"/>
            </a:endParaRPr>
          </a:p>
          <a:p>
            <a:endParaRPr lang="en-US" b="0" dirty="0">
              <a:solidFill>
                <a:schemeClr val="accent3"/>
              </a:solidFill>
              <a:latin typeface="+mn-lt"/>
            </a:endParaRPr>
          </a:p>
        </p:txBody>
      </p:sp>
    </p:spTree>
    <p:extLst>
      <p:ext uri="{BB962C8B-B14F-4D97-AF65-F5344CB8AC3E}">
        <p14:creationId xmlns:p14="http://schemas.microsoft.com/office/powerpoint/2010/main" val="9753117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9344" y="347474"/>
            <a:ext cx="9107424" cy="6186309"/>
          </a:xfrm>
          <a:prstGeom prst="rect">
            <a:avLst/>
          </a:prstGeom>
          <a:noFill/>
        </p:spPr>
        <p:txBody>
          <a:bodyPr wrap="square" rtlCol="0">
            <a:spAutoFit/>
          </a:bodyPr>
          <a:lstStyle/>
          <a:p>
            <a:pPr algn="ctr"/>
            <a:r>
              <a:rPr lang="en-US" b="0" dirty="0" smtClean="0">
                <a:solidFill>
                  <a:schemeClr val="accent3"/>
                </a:solidFill>
                <a:latin typeface="+mn-lt"/>
              </a:rPr>
              <a:t>Step 4:  Parsing the </a:t>
            </a:r>
            <a:r>
              <a:rPr lang="en-US" b="0" dirty="0" err="1" smtClean="0">
                <a:solidFill>
                  <a:schemeClr val="accent3"/>
                </a:solidFill>
                <a:latin typeface="+mn-lt"/>
              </a:rPr>
              <a:t>id_token</a:t>
            </a:r>
            <a:endParaRPr lang="en-US" b="0" dirty="0" smtClean="0">
              <a:solidFill>
                <a:schemeClr val="accent3"/>
              </a:solidFill>
              <a:latin typeface="+mn-lt"/>
            </a:endParaRPr>
          </a:p>
          <a:p>
            <a:pPr algn="ctr"/>
            <a:endParaRPr lang="en-US" b="0" dirty="0">
              <a:solidFill>
                <a:schemeClr val="accent3"/>
              </a:solidFill>
              <a:latin typeface="+mn-lt"/>
            </a:endParaRPr>
          </a:p>
          <a:p>
            <a:pPr marL="571500" indent="-571500">
              <a:buFont typeface="Arial" panose="020B0604020202020204" pitchFamily="34" charset="0"/>
              <a:buChar char="•"/>
            </a:pPr>
            <a:r>
              <a:rPr lang="en-US" b="0" dirty="0" smtClean="0">
                <a:solidFill>
                  <a:schemeClr val="accent3"/>
                </a:solidFill>
                <a:latin typeface="+mn-lt"/>
              </a:rPr>
              <a:t>Open the website </a:t>
            </a:r>
            <a:r>
              <a:rPr lang="en-US" b="0" dirty="0" smtClean="0">
                <a:solidFill>
                  <a:schemeClr val="accent3"/>
                </a:solidFill>
                <a:latin typeface="+mn-lt"/>
                <a:hlinkClick r:id="rId3"/>
              </a:rPr>
              <a:t>http://jwt.io</a:t>
            </a:r>
            <a:endParaRPr lang="en-US" b="0" dirty="0" smtClean="0">
              <a:solidFill>
                <a:schemeClr val="accent3"/>
              </a:solidFill>
              <a:latin typeface="+mn-lt"/>
            </a:endParaRPr>
          </a:p>
          <a:p>
            <a:pPr marL="571500" indent="-571500">
              <a:buFont typeface="Arial" panose="020B0604020202020204" pitchFamily="34" charset="0"/>
              <a:buChar char="•"/>
            </a:pPr>
            <a:r>
              <a:rPr lang="en-US" b="0" dirty="0" smtClean="0">
                <a:solidFill>
                  <a:schemeClr val="accent3"/>
                </a:solidFill>
                <a:latin typeface="+mn-lt"/>
              </a:rPr>
              <a:t>Paste the contents of the </a:t>
            </a:r>
            <a:r>
              <a:rPr lang="en-US" b="0" dirty="0" err="1" smtClean="0">
                <a:solidFill>
                  <a:schemeClr val="accent3"/>
                </a:solidFill>
                <a:latin typeface="+mn-lt"/>
              </a:rPr>
              <a:t>id_token</a:t>
            </a:r>
            <a:r>
              <a:rPr lang="en-US" b="0" dirty="0" smtClean="0">
                <a:solidFill>
                  <a:schemeClr val="accent3"/>
                </a:solidFill>
                <a:latin typeface="+mn-lt"/>
              </a:rPr>
              <a:t> into the website.</a:t>
            </a:r>
          </a:p>
          <a:p>
            <a:pPr marL="571500" indent="-571500">
              <a:buFont typeface="Arial" panose="020B0604020202020204" pitchFamily="34" charset="0"/>
              <a:buChar char="•"/>
            </a:pPr>
            <a:r>
              <a:rPr lang="en-US" b="0" dirty="0" smtClean="0">
                <a:solidFill>
                  <a:schemeClr val="accent3"/>
                </a:solidFill>
                <a:latin typeface="+mn-lt"/>
              </a:rPr>
              <a:t>Examine the decoded contents</a:t>
            </a:r>
          </a:p>
          <a:p>
            <a:pPr marL="571500" indent="-571500">
              <a:buFont typeface="Arial" panose="020B0604020202020204" pitchFamily="34" charset="0"/>
              <a:buChar char="•"/>
            </a:pPr>
            <a:r>
              <a:rPr lang="en-US" b="0" dirty="0" smtClean="0">
                <a:solidFill>
                  <a:schemeClr val="accent3"/>
                </a:solidFill>
                <a:latin typeface="+mn-lt"/>
              </a:rPr>
              <a:t>Note: The subject + issuer combined are considered the globally unique “identifier” for a given user.</a:t>
            </a:r>
          </a:p>
          <a:p>
            <a:pPr marL="571500" indent="-571500">
              <a:buFont typeface="Arial" panose="020B0604020202020204" pitchFamily="34" charset="0"/>
              <a:buChar char="•"/>
            </a:pPr>
            <a:endParaRPr lang="en-US" b="0" dirty="0" smtClean="0">
              <a:solidFill>
                <a:schemeClr val="accent3"/>
              </a:solidFill>
              <a:latin typeface="+mn-lt"/>
            </a:endParaRPr>
          </a:p>
          <a:p>
            <a:endParaRPr lang="en-US" b="0" dirty="0">
              <a:solidFill>
                <a:schemeClr val="accent3"/>
              </a:solidFill>
              <a:latin typeface="+mn-lt"/>
            </a:endParaRPr>
          </a:p>
        </p:txBody>
      </p:sp>
    </p:spTree>
    <p:extLst>
      <p:ext uri="{BB962C8B-B14F-4D97-AF65-F5344CB8AC3E}">
        <p14:creationId xmlns:p14="http://schemas.microsoft.com/office/powerpoint/2010/main" val="22361573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9344" y="347473"/>
            <a:ext cx="9107424" cy="7294305"/>
          </a:xfrm>
          <a:prstGeom prst="rect">
            <a:avLst/>
          </a:prstGeom>
          <a:noFill/>
        </p:spPr>
        <p:txBody>
          <a:bodyPr wrap="square" rtlCol="0">
            <a:spAutoFit/>
          </a:bodyPr>
          <a:lstStyle/>
          <a:p>
            <a:pPr algn="ctr"/>
            <a:r>
              <a:rPr lang="en-US" b="0" dirty="0" smtClean="0">
                <a:solidFill>
                  <a:schemeClr val="accent3"/>
                </a:solidFill>
                <a:latin typeface="+mn-lt"/>
              </a:rPr>
              <a:t>Step 5:  Fetch the </a:t>
            </a:r>
            <a:r>
              <a:rPr lang="en-US" b="0" dirty="0" err="1" smtClean="0">
                <a:solidFill>
                  <a:schemeClr val="accent3"/>
                </a:solidFill>
                <a:latin typeface="+mn-lt"/>
              </a:rPr>
              <a:t>openid</a:t>
            </a:r>
            <a:r>
              <a:rPr lang="en-US" b="0" dirty="0" smtClean="0">
                <a:solidFill>
                  <a:schemeClr val="accent3"/>
                </a:solidFill>
                <a:latin typeface="+mn-lt"/>
              </a:rPr>
              <a:t>-configuration document</a:t>
            </a:r>
          </a:p>
          <a:p>
            <a:pPr algn="ctr"/>
            <a:endParaRPr lang="en-US" b="0" dirty="0">
              <a:solidFill>
                <a:schemeClr val="accent3"/>
              </a:solidFill>
              <a:latin typeface="+mn-lt"/>
            </a:endParaRPr>
          </a:p>
          <a:p>
            <a:pPr marL="571500" indent="-571500">
              <a:buFont typeface="Arial" panose="020B0604020202020204" pitchFamily="34" charset="0"/>
              <a:buChar char="•"/>
            </a:pPr>
            <a:r>
              <a:rPr lang="en-US" b="0" dirty="0" smtClean="0">
                <a:solidFill>
                  <a:schemeClr val="accent3"/>
                </a:solidFill>
                <a:latin typeface="+mn-lt"/>
              </a:rPr>
              <a:t>Append “/.well-known/</a:t>
            </a:r>
            <a:r>
              <a:rPr lang="en-US" b="0" dirty="0" err="1" smtClean="0">
                <a:solidFill>
                  <a:schemeClr val="accent3"/>
                </a:solidFill>
                <a:latin typeface="+mn-lt"/>
              </a:rPr>
              <a:t>openid</a:t>
            </a:r>
            <a:r>
              <a:rPr lang="en-US" b="0" dirty="0" smtClean="0">
                <a:solidFill>
                  <a:schemeClr val="accent3"/>
                </a:solidFill>
                <a:latin typeface="+mn-lt"/>
              </a:rPr>
              <a:t>-configuration” to the issuer value:</a:t>
            </a:r>
          </a:p>
          <a:p>
            <a:pPr marL="571500" indent="-571500">
              <a:buFont typeface="Arial" panose="020B0604020202020204" pitchFamily="34" charset="0"/>
              <a:buChar char="•"/>
            </a:pPr>
            <a:endParaRPr lang="en-US" b="0" dirty="0">
              <a:solidFill>
                <a:schemeClr val="accent3"/>
              </a:solidFill>
              <a:latin typeface="+mn-lt"/>
            </a:endParaRPr>
          </a:p>
          <a:p>
            <a:r>
              <a:rPr lang="en-US" b="0" dirty="0">
                <a:solidFill>
                  <a:schemeClr val="accent3"/>
                </a:solidFill>
                <a:latin typeface="+mn-lt"/>
              </a:rPr>
              <a:t>https://authorization.sandboxcerner.com/tenants/0b8a0111-e8e6-4c26-a91c-5069cbc6b1ca/oidc/idsps/0b8a0111-e8e6-4c26-a91c-5069cbc6b1ca/.well-known/openid-configuration</a:t>
            </a:r>
            <a:endParaRPr lang="en-US" b="0" dirty="0" smtClean="0">
              <a:solidFill>
                <a:schemeClr val="accent3"/>
              </a:solidFill>
              <a:latin typeface="+mn-lt"/>
            </a:endParaRPr>
          </a:p>
          <a:p>
            <a:pPr marL="571500" indent="-571500">
              <a:buFont typeface="Arial" panose="020B0604020202020204" pitchFamily="34" charset="0"/>
              <a:buChar char="•"/>
            </a:pPr>
            <a:endParaRPr lang="en-US" b="0" dirty="0" smtClean="0">
              <a:solidFill>
                <a:schemeClr val="accent3"/>
              </a:solidFill>
              <a:latin typeface="+mn-lt"/>
            </a:endParaRPr>
          </a:p>
          <a:p>
            <a:endParaRPr lang="en-US" b="0" dirty="0">
              <a:solidFill>
                <a:schemeClr val="accent3"/>
              </a:solidFill>
              <a:latin typeface="+mn-lt"/>
            </a:endParaRPr>
          </a:p>
        </p:txBody>
      </p:sp>
    </p:spTree>
    <p:extLst>
      <p:ext uri="{BB962C8B-B14F-4D97-AF65-F5344CB8AC3E}">
        <p14:creationId xmlns:p14="http://schemas.microsoft.com/office/powerpoint/2010/main" val="17285961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9344" y="347473"/>
            <a:ext cx="9107424" cy="6186309"/>
          </a:xfrm>
          <a:prstGeom prst="rect">
            <a:avLst/>
          </a:prstGeom>
          <a:noFill/>
        </p:spPr>
        <p:txBody>
          <a:bodyPr wrap="square" rtlCol="0">
            <a:spAutoFit/>
          </a:bodyPr>
          <a:lstStyle/>
          <a:p>
            <a:pPr algn="ctr"/>
            <a:r>
              <a:rPr lang="en-US" b="0" dirty="0" smtClean="0">
                <a:solidFill>
                  <a:schemeClr val="accent3"/>
                </a:solidFill>
                <a:latin typeface="+mn-lt"/>
              </a:rPr>
              <a:t>Step 6:  Fetch the JSON Web Keys</a:t>
            </a:r>
          </a:p>
          <a:p>
            <a:pPr algn="ctr"/>
            <a:endParaRPr lang="en-US" b="0" dirty="0">
              <a:solidFill>
                <a:schemeClr val="accent3"/>
              </a:solidFill>
              <a:latin typeface="+mn-lt"/>
            </a:endParaRPr>
          </a:p>
          <a:p>
            <a:pPr marL="571500" indent="-571500">
              <a:buFont typeface="Arial" panose="020B0604020202020204" pitchFamily="34" charset="0"/>
              <a:buChar char="•"/>
            </a:pPr>
            <a:r>
              <a:rPr lang="en-US" b="0" dirty="0" smtClean="0">
                <a:solidFill>
                  <a:schemeClr val="accent3"/>
                </a:solidFill>
                <a:latin typeface="+mn-lt"/>
              </a:rPr>
              <a:t>Examine the value of “</a:t>
            </a:r>
            <a:r>
              <a:rPr lang="en-US" b="0" dirty="0" err="1" smtClean="0">
                <a:solidFill>
                  <a:schemeClr val="accent3"/>
                </a:solidFill>
                <a:latin typeface="+mn-lt"/>
              </a:rPr>
              <a:t>jwks_uri</a:t>
            </a:r>
            <a:r>
              <a:rPr lang="en-US" b="0" dirty="0" smtClean="0">
                <a:solidFill>
                  <a:schemeClr val="accent3"/>
                </a:solidFill>
                <a:latin typeface="+mn-lt"/>
              </a:rPr>
              <a:t>” in the configuration document.</a:t>
            </a:r>
          </a:p>
          <a:p>
            <a:pPr marL="571500" indent="-571500">
              <a:buFont typeface="Arial" panose="020B0604020202020204" pitchFamily="34" charset="0"/>
              <a:buChar char="•"/>
            </a:pPr>
            <a:r>
              <a:rPr lang="en-US" b="0" dirty="0" smtClean="0">
                <a:solidFill>
                  <a:schemeClr val="accent3"/>
                </a:solidFill>
                <a:latin typeface="+mn-lt"/>
              </a:rPr>
              <a:t>Fetch the document.</a:t>
            </a:r>
          </a:p>
          <a:p>
            <a:pPr marL="571500" indent="-571500">
              <a:buFont typeface="Arial" panose="020B0604020202020204" pitchFamily="34" charset="0"/>
              <a:buChar char="•"/>
            </a:pPr>
            <a:r>
              <a:rPr lang="en-US" b="0" dirty="0" smtClean="0">
                <a:solidFill>
                  <a:schemeClr val="accent3"/>
                </a:solidFill>
                <a:latin typeface="+mn-lt"/>
              </a:rPr>
              <a:t>Find the key whose key id (“kid”) matches and algorithm (RSA256) that of the original </a:t>
            </a:r>
            <a:r>
              <a:rPr lang="en-US" b="0" dirty="0" err="1" smtClean="0">
                <a:solidFill>
                  <a:schemeClr val="accent3"/>
                </a:solidFill>
                <a:latin typeface="+mn-lt"/>
              </a:rPr>
              <a:t>id_token</a:t>
            </a:r>
            <a:r>
              <a:rPr lang="en-US" b="0" dirty="0" smtClean="0">
                <a:solidFill>
                  <a:schemeClr val="accent3"/>
                </a:solidFill>
                <a:latin typeface="+mn-lt"/>
              </a:rPr>
              <a:t>.</a:t>
            </a:r>
          </a:p>
          <a:p>
            <a:pPr marL="571500" indent="-571500">
              <a:buFont typeface="Arial" panose="020B0604020202020204" pitchFamily="34" charset="0"/>
              <a:buChar char="•"/>
            </a:pPr>
            <a:r>
              <a:rPr lang="en-US" b="0" dirty="0" smtClean="0">
                <a:solidFill>
                  <a:schemeClr val="accent3"/>
                </a:solidFill>
                <a:latin typeface="+mn-lt"/>
              </a:rPr>
              <a:t>This key is used to validate the signature of the signed JWT.</a:t>
            </a:r>
          </a:p>
          <a:p>
            <a:endParaRPr lang="en-US" b="0" dirty="0">
              <a:solidFill>
                <a:schemeClr val="accent3"/>
              </a:solidFill>
              <a:latin typeface="+mn-lt"/>
            </a:endParaRPr>
          </a:p>
        </p:txBody>
      </p:sp>
    </p:spTree>
    <p:extLst>
      <p:ext uri="{BB962C8B-B14F-4D97-AF65-F5344CB8AC3E}">
        <p14:creationId xmlns:p14="http://schemas.microsoft.com/office/powerpoint/2010/main" val="8198657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9344" y="347473"/>
            <a:ext cx="9107424" cy="6186309"/>
          </a:xfrm>
          <a:prstGeom prst="rect">
            <a:avLst/>
          </a:prstGeom>
          <a:noFill/>
        </p:spPr>
        <p:txBody>
          <a:bodyPr wrap="square" rtlCol="0">
            <a:spAutoFit/>
          </a:bodyPr>
          <a:lstStyle/>
          <a:p>
            <a:pPr algn="ctr"/>
            <a:r>
              <a:rPr lang="en-US" b="0" dirty="0" smtClean="0">
                <a:solidFill>
                  <a:schemeClr val="accent3"/>
                </a:solidFill>
                <a:latin typeface="+mn-lt"/>
              </a:rPr>
              <a:t>Other Considerations</a:t>
            </a:r>
          </a:p>
          <a:p>
            <a:pPr algn="ctr"/>
            <a:endParaRPr lang="en-US" b="0" dirty="0">
              <a:solidFill>
                <a:schemeClr val="accent3"/>
              </a:solidFill>
              <a:latin typeface="+mn-lt"/>
            </a:endParaRPr>
          </a:p>
          <a:p>
            <a:pPr marL="571500" indent="-571500">
              <a:buFont typeface="Arial" panose="020B0604020202020204" pitchFamily="34" charset="0"/>
              <a:buChar char="•"/>
            </a:pPr>
            <a:r>
              <a:rPr lang="en-US" sz="3200" b="0" dirty="0" smtClean="0">
                <a:solidFill>
                  <a:schemeClr val="accent3"/>
                </a:solidFill>
                <a:latin typeface="+mn-lt"/>
              </a:rPr>
              <a:t>The “</a:t>
            </a:r>
            <a:r>
              <a:rPr lang="en-US" sz="3200" b="0" dirty="0" err="1" smtClean="0">
                <a:solidFill>
                  <a:schemeClr val="accent3"/>
                </a:solidFill>
                <a:latin typeface="+mn-lt"/>
              </a:rPr>
              <a:t>aud</a:t>
            </a:r>
            <a:r>
              <a:rPr lang="en-US" sz="3200" b="0" dirty="0" smtClean="0">
                <a:solidFill>
                  <a:schemeClr val="accent3"/>
                </a:solidFill>
                <a:latin typeface="+mn-lt"/>
              </a:rPr>
              <a:t>” parameter is the “audience”, which must match your application’s </a:t>
            </a:r>
            <a:r>
              <a:rPr lang="en-US" sz="3200" b="0" dirty="0" err="1" smtClean="0">
                <a:solidFill>
                  <a:schemeClr val="accent3"/>
                </a:solidFill>
                <a:latin typeface="+mn-lt"/>
              </a:rPr>
              <a:t>client_id</a:t>
            </a:r>
            <a:r>
              <a:rPr lang="en-US" sz="3200" b="0" dirty="0" smtClean="0">
                <a:solidFill>
                  <a:schemeClr val="accent3"/>
                </a:solidFill>
                <a:latin typeface="+mn-lt"/>
              </a:rPr>
              <a:t>.</a:t>
            </a:r>
          </a:p>
          <a:p>
            <a:pPr marL="571500" indent="-571500">
              <a:buFont typeface="Arial" panose="020B0604020202020204" pitchFamily="34" charset="0"/>
              <a:buChar char="•"/>
            </a:pPr>
            <a:r>
              <a:rPr lang="en-US" sz="3200" b="0" dirty="0" smtClean="0">
                <a:solidFill>
                  <a:schemeClr val="accent3"/>
                </a:solidFill>
                <a:latin typeface="+mn-lt"/>
              </a:rPr>
              <a:t>If your application is in itself a client/server application, these validation steps must be performed by your server tier to trust the </a:t>
            </a:r>
            <a:r>
              <a:rPr lang="en-US" sz="3200" b="0" dirty="0" err="1" smtClean="0">
                <a:solidFill>
                  <a:schemeClr val="accent3"/>
                </a:solidFill>
                <a:latin typeface="+mn-lt"/>
              </a:rPr>
              <a:t>id_token</a:t>
            </a:r>
            <a:r>
              <a:rPr lang="en-US" sz="3200" b="0" dirty="0" smtClean="0">
                <a:solidFill>
                  <a:schemeClr val="accent3"/>
                </a:solidFill>
                <a:latin typeface="+mn-lt"/>
              </a:rPr>
              <a:t>.</a:t>
            </a:r>
          </a:p>
          <a:p>
            <a:pPr marL="571500" indent="-571500">
              <a:buFont typeface="Arial" panose="020B0604020202020204" pitchFamily="34" charset="0"/>
              <a:buChar char="•"/>
            </a:pPr>
            <a:r>
              <a:rPr lang="en-US" sz="3200" b="0" dirty="0" smtClean="0">
                <a:solidFill>
                  <a:schemeClr val="accent3"/>
                </a:solidFill>
                <a:latin typeface="+mn-lt"/>
              </a:rPr>
              <a:t>Major applications have missed the above steps, resulting in billions of vulnerable client installations in apps worldwide.</a:t>
            </a:r>
          </a:p>
          <a:p>
            <a:endParaRPr lang="en-US" b="0" dirty="0">
              <a:solidFill>
                <a:schemeClr val="accent3"/>
              </a:solidFill>
              <a:latin typeface="+mn-lt"/>
            </a:endParaRPr>
          </a:p>
        </p:txBody>
      </p:sp>
    </p:spTree>
    <p:extLst>
      <p:ext uri="{BB962C8B-B14F-4D97-AF65-F5344CB8AC3E}">
        <p14:creationId xmlns:p14="http://schemas.microsoft.com/office/powerpoint/2010/main" val="14739560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9344" y="347473"/>
            <a:ext cx="9107424" cy="5201424"/>
          </a:xfrm>
          <a:prstGeom prst="rect">
            <a:avLst/>
          </a:prstGeom>
          <a:noFill/>
        </p:spPr>
        <p:txBody>
          <a:bodyPr wrap="square" rtlCol="0">
            <a:spAutoFit/>
          </a:bodyPr>
          <a:lstStyle/>
          <a:p>
            <a:pPr algn="ctr"/>
            <a:r>
              <a:rPr lang="en-US" b="0" dirty="0" smtClean="0">
                <a:solidFill>
                  <a:schemeClr val="accent3"/>
                </a:solidFill>
                <a:latin typeface="+mn-lt"/>
              </a:rPr>
              <a:t>Other Considerations</a:t>
            </a:r>
          </a:p>
          <a:p>
            <a:pPr algn="ctr"/>
            <a:endParaRPr lang="en-US" b="0" dirty="0">
              <a:solidFill>
                <a:schemeClr val="accent3"/>
              </a:solidFill>
              <a:latin typeface="+mn-lt"/>
            </a:endParaRPr>
          </a:p>
          <a:p>
            <a:pPr marL="571500" indent="-571500">
              <a:buFont typeface="Arial" panose="020B0604020202020204" pitchFamily="34" charset="0"/>
              <a:buChar char="•"/>
            </a:pPr>
            <a:r>
              <a:rPr lang="en-US" sz="3200" b="0" dirty="0" smtClean="0">
                <a:solidFill>
                  <a:schemeClr val="accent3"/>
                </a:solidFill>
                <a:latin typeface="+mn-lt"/>
              </a:rPr>
              <a:t>SMART® also allows for a scope named “profile”.</a:t>
            </a:r>
          </a:p>
          <a:p>
            <a:pPr marL="571500" indent="-571500">
              <a:buFont typeface="Arial" panose="020B0604020202020204" pitchFamily="34" charset="0"/>
              <a:buChar char="•"/>
            </a:pPr>
            <a:r>
              <a:rPr lang="en-US" sz="3200" b="0" dirty="0" smtClean="0">
                <a:solidFill>
                  <a:schemeClr val="accent3"/>
                </a:solidFill>
                <a:latin typeface="+mn-lt"/>
              </a:rPr>
              <a:t>This scope instructs the authorization server to return the URL of the authenticated user’s FHIR® resource.</a:t>
            </a:r>
          </a:p>
          <a:p>
            <a:pPr marL="571500" indent="-571500">
              <a:buFont typeface="Arial" panose="020B0604020202020204" pitchFamily="34" charset="0"/>
              <a:buChar char="•"/>
            </a:pPr>
            <a:r>
              <a:rPr lang="en-US" sz="3200" b="0" dirty="0" smtClean="0">
                <a:solidFill>
                  <a:schemeClr val="accent3"/>
                </a:solidFill>
                <a:latin typeface="+mn-lt"/>
              </a:rPr>
              <a:t>This capability is not yet available in Cerner’s implementation – coming soon.</a:t>
            </a:r>
          </a:p>
          <a:p>
            <a:endParaRPr lang="en-US" b="0" dirty="0">
              <a:solidFill>
                <a:schemeClr val="accent3"/>
              </a:solidFill>
              <a:latin typeface="+mn-lt"/>
            </a:endParaRPr>
          </a:p>
        </p:txBody>
      </p:sp>
    </p:spTree>
    <p:extLst>
      <p:ext uri="{BB962C8B-B14F-4D97-AF65-F5344CB8AC3E}">
        <p14:creationId xmlns:p14="http://schemas.microsoft.com/office/powerpoint/2010/main" val="26124395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287082" y="1704340"/>
            <a:ext cx="9771063" cy="3327400"/>
          </a:xfrm>
        </p:spPr>
        <p:txBody>
          <a:bodyPr/>
          <a:lstStyle/>
          <a:p>
            <a:pPr algn="ctr"/>
            <a:r>
              <a:rPr lang="en-US" dirty="0" smtClean="0">
                <a:latin typeface="+mn-lt"/>
              </a:rPr>
              <a:t>Lab 5: Online Access and Refresh Tokens</a:t>
            </a:r>
            <a:endParaRPr lang="en-US" dirty="0">
              <a:latin typeface="+mn-lt"/>
            </a:endParaRPr>
          </a:p>
        </p:txBody>
      </p:sp>
    </p:spTree>
    <p:extLst>
      <p:ext uri="{BB962C8B-B14F-4D97-AF65-F5344CB8AC3E}">
        <p14:creationId xmlns:p14="http://schemas.microsoft.com/office/powerpoint/2010/main" val="19067792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9344" y="347474"/>
            <a:ext cx="9107424" cy="4524315"/>
          </a:xfrm>
          <a:prstGeom prst="rect">
            <a:avLst/>
          </a:prstGeom>
          <a:noFill/>
        </p:spPr>
        <p:txBody>
          <a:bodyPr wrap="square" rtlCol="0">
            <a:spAutoFit/>
          </a:bodyPr>
          <a:lstStyle/>
          <a:p>
            <a:pPr algn="ctr"/>
            <a:r>
              <a:rPr lang="en-US" b="0" dirty="0" smtClean="0">
                <a:solidFill>
                  <a:schemeClr val="accent3"/>
                </a:solidFill>
                <a:latin typeface="+mn-lt"/>
              </a:rPr>
              <a:t>Step 1:  Prepare an authorization request with the “</a:t>
            </a:r>
            <a:r>
              <a:rPr lang="en-US" b="0" dirty="0" err="1" smtClean="0">
                <a:solidFill>
                  <a:schemeClr val="accent3"/>
                </a:solidFill>
                <a:latin typeface="+mn-lt"/>
              </a:rPr>
              <a:t>online_access</a:t>
            </a:r>
            <a:r>
              <a:rPr lang="en-US" b="0" dirty="0" smtClean="0">
                <a:solidFill>
                  <a:schemeClr val="accent3"/>
                </a:solidFill>
                <a:latin typeface="+mn-lt"/>
              </a:rPr>
              <a:t>” scope</a:t>
            </a:r>
          </a:p>
          <a:p>
            <a:pPr algn="ctr"/>
            <a:endParaRPr lang="en-US" b="0" dirty="0" smtClean="0">
              <a:solidFill>
                <a:schemeClr val="accent3"/>
              </a:solidFill>
              <a:latin typeface="+mn-lt"/>
            </a:endParaRPr>
          </a:p>
          <a:p>
            <a:pPr marL="571500" indent="-571500">
              <a:buFont typeface="Arial" panose="020B0604020202020204" pitchFamily="34" charset="0"/>
              <a:buChar char="•"/>
            </a:pPr>
            <a:r>
              <a:rPr lang="en-US" b="0" dirty="0" smtClean="0">
                <a:solidFill>
                  <a:schemeClr val="accent3"/>
                </a:solidFill>
                <a:latin typeface="+mn-lt"/>
              </a:rPr>
              <a:t>In section 2, change the scopes to the following:</a:t>
            </a:r>
          </a:p>
          <a:p>
            <a:pPr marL="571500" indent="-571500">
              <a:buFont typeface="Arial" panose="020B0604020202020204" pitchFamily="34" charset="0"/>
              <a:buChar char="•"/>
            </a:pPr>
            <a:endParaRPr lang="en-US" b="0" dirty="0">
              <a:solidFill>
                <a:schemeClr val="accent3"/>
              </a:solidFill>
              <a:latin typeface="+mn-lt"/>
            </a:endParaRPr>
          </a:p>
          <a:p>
            <a:r>
              <a:rPr lang="en-US" b="0" dirty="0">
                <a:solidFill>
                  <a:schemeClr val="accent3"/>
                </a:solidFill>
                <a:latin typeface="+mn-lt"/>
              </a:rPr>
              <a:t>user/</a:t>
            </a:r>
            <a:r>
              <a:rPr lang="en-US" b="0" dirty="0" err="1">
                <a:solidFill>
                  <a:schemeClr val="accent3"/>
                </a:solidFill>
                <a:latin typeface="+mn-lt"/>
              </a:rPr>
              <a:t>Patient.read</a:t>
            </a:r>
            <a:r>
              <a:rPr lang="en-US" b="0" dirty="0">
                <a:solidFill>
                  <a:schemeClr val="accent3"/>
                </a:solidFill>
                <a:latin typeface="+mn-lt"/>
              </a:rPr>
              <a:t> user/</a:t>
            </a:r>
            <a:r>
              <a:rPr lang="en-US" b="0" dirty="0" err="1">
                <a:solidFill>
                  <a:schemeClr val="accent3"/>
                </a:solidFill>
                <a:latin typeface="+mn-lt"/>
              </a:rPr>
              <a:t>Encounter.read</a:t>
            </a:r>
            <a:r>
              <a:rPr lang="en-US" b="0" dirty="0">
                <a:solidFill>
                  <a:schemeClr val="accent3"/>
                </a:solidFill>
                <a:latin typeface="+mn-lt"/>
              </a:rPr>
              <a:t> </a:t>
            </a:r>
            <a:r>
              <a:rPr lang="en-US" b="0" dirty="0" err="1">
                <a:solidFill>
                  <a:schemeClr val="accent3"/>
                </a:solidFill>
                <a:latin typeface="+mn-lt"/>
              </a:rPr>
              <a:t>online_access</a:t>
            </a:r>
            <a:endParaRPr lang="en-US" b="0" dirty="0">
              <a:solidFill>
                <a:schemeClr val="accent3"/>
              </a:solidFill>
              <a:latin typeface="+mn-lt"/>
            </a:endParaRPr>
          </a:p>
        </p:txBody>
      </p:sp>
    </p:spTree>
    <p:extLst>
      <p:ext uri="{BB962C8B-B14F-4D97-AF65-F5344CB8AC3E}">
        <p14:creationId xmlns:p14="http://schemas.microsoft.com/office/powerpoint/2010/main" val="199022454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9344" y="347472"/>
            <a:ext cx="9107424" cy="3416320"/>
          </a:xfrm>
          <a:prstGeom prst="rect">
            <a:avLst/>
          </a:prstGeom>
          <a:noFill/>
        </p:spPr>
        <p:txBody>
          <a:bodyPr wrap="square" rtlCol="0">
            <a:spAutoFit/>
          </a:bodyPr>
          <a:lstStyle/>
          <a:p>
            <a:pPr algn="ctr"/>
            <a:r>
              <a:rPr lang="en-US" b="0" dirty="0" smtClean="0">
                <a:solidFill>
                  <a:schemeClr val="accent3"/>
                </a:solidFill>
                <a:latin typeface="+mn-lt"/>
              </a:rPr>
              <a:t>Step 2:  Obtain authorization grant, access token</a:t>
            </a:r>
          </a:p>
          <a:p>
            <a:pPr algn="ctr"/>
            <a:endParaRPr lang="en-US" b="0" dirty="0">
              <a:solidFill>
                <a:schemeClr val="accent3"/>
              </a:solidFill>
              <a:latin typeface="+mn-lt"/>
            </a:endParaRPr>
          </a:p>
          <a:p>
            <a:pPr marL="571500" indent="-571500">
              <a:buFont typeface="Arial" panose="020B0604020202020204" pitchFamily="34" charset="0"/>
              <a:buChar char="•"/>
            </a:pPr>
            <a:r>
              <a:rPr lang="en-US" b="0" dirty="0" smtClean="0">
                <a:solidFill>
                  <a:schemeClr val="accent3"/>
                </a:solidFill>
                <a:latin typeface="+mn-lt"/>
              </a:rPr>
              <a:t>Click “Get Authorization Code”</a:t>
            </a:r>
          </a:p>
          <a:p>
            <a:pPr marL="571500" indent="-571500">
              <a:buFont typeface="Arial" panose="020B0604020202020204" pitchFamily="34" charset="0"/>
              <a:buChar char="•"/>
            </a:pPr>
            <a:r>
              <a:rPr lang="en-US" b="0" dirty="0" smtClean="0">
                <a:solidFill>
                  <a:schemeClr val="accent3"/>
                </a:solidFill>
                <a:latin typeface="+mn-lt"/>
              </a:rPr>
              <a:t>Click “Get Access Token”</a:t>
            </a:r>
          </a:p>
          <a:p>
            <a:endParaRPr lang="en-US" b="0" dirty="0">
              <a:solidFill>
                <a:schemeClr val="accent3"/>
              </a:solidFill>
              <a:latin typeface="+mn-lt"/>
            </a:endParaRPr>
          </a:p>
        </p:txBody>
      </p:sp>
    </p:spTree>
    <p:extLst>
      <p:ext uri="{BB962C8B-B14F-4D97-AF65-F5344CB8AC3E}">
        <p14:creationId xmlns:p14="http://schemas.microsoft.com/office/powerpoint/2010/main" val="298439815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9344" y="347472"/>
            <a:ext cx="9107424" cy="2862322"/>
          </a:xfrm>
          <a:prstGeom prst="rect">
            <a:avLst/>
          </a:prstGeom>
          <a:noFill/>
        </p:spPr>
        <p:txBody>
          <a:bodyPr wrap="square" rtlCol="0">
            <a:spAutoFit/>
          </a:bodyPr>
          <a:lstStyle/>
          <a:p>
            <a:pPr algn="ctr"/>
            <a:r>
              <a:rPr lang="en-US" b="0" dirty="0" smtClean="0">
                <a:solidFill>
                  <a:schemeClr val="accent3"/>
                </a:solidFill>
                <a:latin typeface="+mn-lt"/>
              </a:rPr>
              <a:t>Step 3:  Evaluating the Token Response</a:t>
            </a:r>
          </a:p>
          <a:p>
            <a:pPr algn="ctr"/>
            <a:endParaRPr lang="en-US" b="0" dirty="0">
              <a:solidFill>
                <a:schemeClr val="accent3"/>
              </a:solidFill>
              <a:latin typeface="+mn-lt"/>
            </a:endParaRPr>
          </a:p>
          <a:p>
            <a:pPr marL="571500" indent="-571500">
              <a:buFont typeface="Arial" panose="020B0604020202020204" pitchFamily="34" charset="0"/>
              <a:buChar char="•"/>
            </a:pPr>
            <a:r>
              <a:rPr lang="en-US" b="0" dirty="0" smtClean="0">
                <a:solidFill>
                  <a:schemeClr val="accent3"/>
                </a:solidFill>
                <a:latin typeface="+mn-lt"/>
              </a:rPr>
              <a:t>Note the token response contains an element with name “</a:t>
            </a:r>
            <a:r>
              <a:rPr lang="en-US" b="0" dirty="0" err="1" smtClean="0">
                <a:solidFill>
                  <a:schemeClr val="accent3"/>
                </a:solidFill>
                <a:latin typeface="+mn-lt"/>
              </a:rPr>
              <a:t>refresh_token</a:t>
            </a:r>
            <a:r>
              <a:rPr lang="en-US" b="0" dirty="0" smtClean="0">
                <a:solidFill>
                  <a:schemeClr val="accent3"/>
                </a:solidFill>
                <a:latin typeface="+mn-lt"/>
              </a:rPr>
              <a:t>”.</a:t>
            </a:r>
          </a:p>
          <a:p>
            <a:endParaRPr lang="en-US" b="0" dirty="0">
              <a:solidFill>
                <a:schemeClr val="accent3"/>
              </a:solidFill>
              <a:latin typeface="+mn-lt"/>
            </a:endParaRPr>
          </a:p>
        </p:txBody>
      </p:sp>
    </p:spTree>
    <p:extLst>
      <p:ext uri="{BB962C8B-B14F-4D97-AF65-F5344CB8AC3E}">
        <p14:creationId xmlns:p14="http://schemas.microsoft.com/office/powerpoint/2010/main" val="31721432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6764" y="1957390"/>
            <a:ext cx="3038475" cy="2943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1162165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9344" y="347473"/>
            <a:ext cx="9107424" cy="6740307"/>
          </a:xfrm>
          <a:prstGeom prst="rect">
            <a:avLst/>
          </a:prstGeom>
          <a:noFill/>
        </p:spPr>
        <p:txBody>
          <a:bodyPr wrap="square" rtlCol="0">
            <a:spAutoFit/>
          </a:bodyPr>
          <a:lstStyle/>
          <a:p>
            <a:pPr algn="ctr"/>
            <a:r>
              <a:rPr lang="en-US" b="0" dirty="0" smtClean="0">
                <a:solidFill>
                  <a:schemeClr val="accent3"/>
                </a:solidFill>
                <a:latin typeface="+mn-lt"/>
              </a:rPr>
              <a:t>Step 4:  Using a Refresh Token</a:t>
            </a:r>
          </a:p>
          <a:p>
            <a:pPr algn="ctr"/>
            <a:endParaRPr lang="en-US" b="0" dirty="0">
              <a:solidFill>
                <a:schemeClr val="accent3"/>
              </a:solidFill>
              <a:latin typeface="+mn-lt"/>
            </a:endParaRPr>
          </a:p>
          <a:p>
            <a:pPr marL="571500" indent="-571500">
              <a:buFont typeface="Arial" panose="020B0604020202020204" pitchFamily="34" charset="0"/>
              <a:buChar char="•"/>
            </a:pPr>
            <a:r>
              <a:rPr lang="en-US" b="0" dirty="0" smtClean="0">
                <a:solidFill>
                  <a:schemeClr val="accent3"/>
                </a:solidFill>
                <a:latin typeface="+mn-lt"/>
              </a:rPr>
              <a:t>Click the “Refresh Token” button that appears.</a:t>
            </a:r>
          </a:p>
          <a:p>
            <a:pPr marL="571500" indent="-571500">
              <a:buFont typeface="Arial" panose="020B0604020202020204" pitchFamily="34" charset="0"/>
              <a:buChar char="•"/>
            </a:pPr>
            <a:r>
              <a:rPr lang="en-US" b="0" dirty="0" smtClean="0">
                <a:solidFill>
                  <a:schemeClr val="accent3"/>
                </a:solidFill>
                <a:latin typeface="+mn-lt"/>
              </a:rPr>
              <a:t>Note in the </a:t>
            </a:r>
            <a:r>
              <a:rPr lang="en-US" b="0" dirty="0" err="1" smtClean="0">
                <a:solidFill>
                  <a:schemeClr val="accent3"/>
                </a:solidFill>
                <a:latin typeface="+mn-lt"/>
              </a:rPr>
              <a:t>Javascript</a:t>
            </a:r>
            <a:r>
              <a:rPr lang="en-US" b="0" dirty="0" smtClean="0">
                <a:solidFill>
                  <a:schemeClr val="accent3"/>
                </a:solidFill>
                <a:latin typeface="+mn-lt"/>
              </a:rPr>
              <a:t> console that the content sent to the token endpoint is different.</a:t>
            </a:r>
          </a:p>
          <a:p>
            <a:pPr marL="1028700" lvl="1" indent="-571500">
              <a:buFont typeface="Arial" panose="020B0604020202020204" pitchFamily="34" charset="0"/>
              <a:buChar char="•"/>
            </a:pPr>
            <a:r>
              <a:rPr lang="en-US" b="0" dirty="0" smtClean="0">
                <a:solidFill>
                  <a:schemeClr val="accent3"/>
                </a:solidFill>
                <a:latin typeface="+mn-lt"/>
              </a:rPr>
              <a:t>The </a:t>
            </a:r>
            <a:r>
              <a:rPr lang="en-US" b="0" dirty="0" err="1" smtClean="0">
                <a:solidFill>
                  <a:schemeClr val="accent3"/>
                </a:solidFill>
                <a:latin typeface="+mn-lt"/>
              </a:rPr>
              <a:t>grant_type</a:t>
            </a:r>
            <a:r>
              <a:rPr lang="en-US" b="0" dirty="0" smtClean="0">
                <a:solidFill>
                  <a:schemeClr val="accent3"/>
                </a:solidFill>
                <a:latin typeface="+mn-lt"/>
              </a:rPr>
              <a:t> parameter changed from “code” to “</a:t>
            </a:r>
            <a:r>
              <a:rPr lang="en-US" b="0" dirty="0" err="1" smtClean="0">
                <a:solidFill>
                  <a:schemeClr val="accent3"/>
                </a:solidFill>
                <a:latin typeface="+mn-lt"/>
              </a:rPr>
              <a:t>refresh_token</a:t>
            </a:r>
            <a:r>
              <a:rPr lang="en-US" b="0" dirty="0" smtClean="0">
                <a:solidFill>
                  <a:schemeClr val="accent3"/>
                </a:solidFill>
                <a:latin typeface="+mn-lt"/>
              </a:rPr>
              <a:t>”.</a:t>
            </a:r>
          </a:p>
          <a:p>
            <a:pPr marL="1028700" lvl="1" indent="-571500">
              <a:buFont typeface="Arial" panose="020B0604020202020204" pitchFamily="34" charset="0"/>
              <a:buChar char="•"/>
            </a:pPr>
            <a:r>
              <a:rPr lang="en-US" b="0" dirty="0" smtClean="0">
                <a:solidFill>
                  <a:schemeClr val="accent3"/>
                </a:solidFill>
                <a:latin typeface="+mn-lt"/>
              </a:rPr>
              <a:t>The token response containers fewer elements.</a:t>
            </a:r>
          </a:p>
          <a:p>
            <a:endParaRPr lang="en-US" b="0" dirty="0">
              <a:solidFill>
                <a:schemeClr val="accent3"/>
              </a:solidFill>
              <a:latin typeface="+mn-lt"/>
            </a:endParaRPr>
          </a:p>
        </p:txBody>
      </p:sp>
    </p:spTree>
    <p:extLst>
      <p:ext uri="{BB962C8B-B14F-4D97-AF65-F5344CB8AC3E}">
        <p14:creationId xmlns:p14="http://schemas.microsoft.com/office/powerpoint/2010/main" val="376974568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9344" y="347474"/>
            <a:ext cx="9107424" cy="5262979"/>
          </a:xfrm>
          <a:prstGeom prst="rect">
            <a:avLst/>
          </a:prstGeom>
          <a:noFill/>
        </p:spPr>
        <p:txBody>
          <a:bodyPr wrap="square" rtlCol="0">
            <a:spAutoFit/>
          </a:bodyPr>
          <a:lstStyle/>
          <a:p>
            <a:pPr algn="ctr"/>
            <a:r>
              <a:rPr lang="en-US" b="0" dirty="0" smtClean="0">
                <a:solidFill>
                  <a:schemeClr val="accent3"/>
                </a:solidFill>
                <a:latin typeface="+mn-lt"/>
              </a:rPr>
              <a:t>What happen when refresh tokens expire?</a:t>
            </a:r>
          </a:p>
          <a:p>
            <a:pPr algn="ctr"/>
            <a:endParaRPr lang="en-US" b="0" dirty="0">
              <a:solidFill>
                <a:schemeClr val="accent3"/>
              </a:solidFill>
              <a:latin typeface="+mn-lt"/>
            </a:endParaRPr>
          </a:p>
          <a:p>
            <a:pPr marL="571500" indent="-571500">
              <a:buFont typeface="Arial" panose="020B0604020202020204" pitchFamily="34" charset="0"/>
              <a:buChar char="•"/>
            </a:pPr>
            <a:r>
              <a:rPr lang="en-US" b="0" dirty="0">
                <a:solidFill>
                  <a:schemeClr val="accent3"/>
                </a:solidFill>
                <a:latin typeface="+mn-lt"/>
              </a:rPr>
              <a:t>In a separate tab, enter the following URL: </a:t>
            </a:r>
            <a:endParaRPr lang="en-US" b="0" dirty="0" smtClean="0">
              <a:solidFill>
                <a:schemeClr val="accent3"/>
              </a:solidFill>
              <a:latin typeface="+mn-lt"/>
            </a:endParaRPr>
          </a:p>
          <a:p>
            <a:pPr marL="571500" indent="-571500">
              <a:buFont typeface="Arial" panose="020B0604020202020204" pitchFamily="34" charset="0"/>
              <a:buChar char="•"/>
            </a:pPr>
            <a:endParaRPr lang="en-US" b="0" dirty="0">
              <a:solidFill>
                <a:schemeClr val="accent3"/>
              </a:solidFill>
              <a:latin typeface="+mn-lt"/>
            </a:endParaRPr>
          </a:p>
          <a:p>
            <a:r>
              <a:rPr lang="en-US" sz="2400" b="0" dirty="0" smtClean="0">
                <a:solidFill>
                  <a:schemeClr val="accent3"/>
                </a:solidFill>
                <a:latin typeface="+mn-lt"/>
                <a:hlinkClick r:id="rId3"/>
              </a:rPr>
              <a:t>https</a:t>
            </a:r>
            <a:r>
              <a:rPr lang="en-US" sz="2400" b="0" dirty="0">
                <a:solidFill>
                  <a:schemeClr val="accent3"/>
                </a:solidFill>
                <a:latin typeface="+mn-lt"/>
                <a:hlinkClick r:id="rId3"/>
              </a:rPr>
              <a:t>://</a:t>
            </a:r>
            <a:r>
              <a:rPr lang="en-US" sz="2400" b="0" dirty="0" smtClean="0">
                <a:solidFill>
                  <a:schemeClr val="accent3"/>
                </a:solidFill>
                <a:latin typeface="+mn-lt"/>
                <a:hlinkClick r:id="rId3"/>
              </a:rPr>
              <a:t>authorization.sandboxcerner.com/session-api/log-out</a:t>
            </a:r>
            <a:endParaRPr lang="en-US" sz="2400" b="0" dirty="0" smtClean="0">
              <a:solidFill>
                <a:schemeClr val="accent3"/>
              </a:solidFill>
              <a:latin typeface="+mn-lt"/>
            </a:endParaRPr>
          </a:p>
          <a:p>
            <a:endParaRPr lang="en-US" sz="2400" b="0" dirty="0">
              <a:solidFill>
                <a:schemeClr val="accent3"/>
              </a:solidFill>
              <a:latin typeface="+mn-lt"/>
            </a:endParaRPr>
          </a:p>
          <a:p>
            <a:r>
              <a:rPr lang="en-US" sz="2400" b="0" dirty="0" smtClean="0">
                <a:solidFill>
                  <a:schemeClr val="accent3"/>
                </a:solidFill>
                <a:latin typeface="+mn-lt"/>
              </a:rPr>
              <a:t>(This is a private mechanism, used by the authorization server to end a session; it is linked to by other user interfaces that are part of the EHR.)</a:t>
            </a:r>
            <a:endParaRPr lang="en-US" sz="2400" b="0" dirty="0">
              <a:solidFill>
                <a:schemeClr val="accent3"/>
              </a:solidFill>
              <a:latin typeface="+mn-lt"/>
            </a:endParaRPr>
          </a:p>
          <a:p>
            <a:endParaRPr lang="en-US" b="0" dirty="0">
              <a:solidFill>
                <a:schemeClr val="accent3"/>
              </a:solidFill>
              <a:latin typeface="+mn-lt"/>
            </a:endParaRPr>
          </a:p>
        </p:txBody>
      </p:sp>
    </p:spTree>
    <p:extLst>
      <p:ext uri="{BB962C8B-B14F-4D97-AF65-F5344CB8AC3E}">
        <p14:creationId xmlns:p14="http://schemas.microsoft.com/office/powerpoint/2010/main" val="2623164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9344" y="347474"/>
            <a:ext cx="9107424" cy="4524315"/>
          </a:xfrm>
          <a:prstGeom prst="rect">
            <a:avLst/>
          </a:prstGeom>
          <a:noFill/>
        </p:spPr>
        <p:txBody>
          <a:bodyPr wrap="square" rtlCol="0">
            <a:spAutoFit/>
          </a:bodyPr>
          <a:lstStyle/>
          <a:p>
            <a:pPr algn="ctr"/>
            <a:r>
              <a:rPr lang="en-US" b="0" dirty="0" smtClean="0">
                <a:solidFill>
                  <a:schemeClr val="accent3"/>
                </a:solidFill>
                <a:latin typeface="+mn-lt"/>
              </a:rPr>
              <a:t>Refreshing an Expired token</a:t>
            </a:r>
          </a:p>
          <a:p>
            <a:pPr algn="ctr"/>
            <a:endParaRPr lang="en-US" b="0" dirty="0">
              <a:solidFill>
                <a:schemeClr val="accent3"/>
              </a:solidFill>
              <a:latin typeface="+mn-lt"/>
            </a:endParaRPr>
          </a:p>
          <a:p>
            <a:pPr marL="571500" indent="-571500">
              <a:buFont typeface="Arial" panose="020B0604020202020204" pitchFamily="34" charset="0"/>
              <a:buChar char="•"/>
            </a:pPr>
            <a:endParaRPr lang="en-US" b="0" dirty="0" smtClean="0">
              <a:solidFill>
                <a:schemeClr val="accent3"/>
              </a:solidFill>
              <a:latin typeface="+mn-lt"/>
            </a:endParaRPr>
          </a:p>
          <a:p>
            <a:pPr marL="571500" indent="-571500">
              <a:buFont typeface="Arial" panose="020B0604020202020204" pitchFamily="34" charset="0"/>
              <a:buChar char="•"/>
            </a:pPr>
            <a:r>
              <a:rPr lang="en-US" b="0" dirty="0" smtClean="0">
                <a:solidFill>
                  <a:schemeClr val="accent3"/>
                </a:solidFill>
                <a:latin typeface="+mn-lt"/>
              </a:rPr>
              <a:t>Click “Refresh Token”</a:t>
            </a:r>
          </a:p>
          <a:p>
            <a:pPr marL="571500" indent="-571500">
              <a:buFont typeface="Arial" panose="020B0604020202020204" pitchFamily="34" charset="0"/>
              <a:buChar char="•"/>
            </a:pPr>
            <a:r>
              <a:rPr lang="en-US" b="0" dirty="0" smtClean="0">
                <a:solidFill>
                  <a:schemeClr val="accent3"/>
                </a:solidFill>
                <a:latin typeface="+mn-lt"/>
              </a:rPr>
              <a:t>Note that the refresh fails.</a:t>
            </a:r>
          </a:p>
          <a:p>
            <a:pPr marL="571500" indent="-571500">
              <a:buFont typeface="Arial" panose="020B0604020202020204" pitchFamily="34" charset="0"/>
              <a:buChar char="•"/>
            </a:pPr>
            <a:r>
              <a:rPr lang="en-US" b="0" dirty="0" smtClean="0">
                <a:solidFill>
                  <a:schemeClr val="accent3"/>
                </a:solidFill>
                <a:latin typeface="+mn-lt"/>
              </a:rPr>
              <a:t>Existing </a:t>
            </a:r>
            <a:r>
              <a:rPr lang="en-US" b="0" dirty="0" err="1" smtClean="0">
                <a:solidFill>
                  <a:schemeClr val="accent3"/>
                </a:solidFill>
                <a:latin typeface="+mn-lt"/>
              </a:rPr>
              <a:t>access_tokens</a:t>
            </a:r>
            <a:r>
              <a:rPr lang="en-US" b="0" dirty="0" smtClean="0">
                <a:solidFill>
                  <a:schemeClr val="accent3"/>
                </a:solidFill>
                <a:latin typeface="+mn-lt"/>
              </a:rPr>
              <a:t> are still valid, however, until they expire.</a:t>
            </a:r>
          </a:p>
          <a:p>
            <a:endParaRPr lang="en-US" b="0" dirty="0">
              <a:solidFill>
                <a:schemeClr val="accent3"/>
              </a:solidFill>
              <a:latin typeface="+mn-lt"/>
            </a:endParaRPr>
          </a:p>
        </p:txBody>
      </p:sp>
    </p:spTree>
    <p:extLst>
      <p:ext uri="{BB962C8B-B14F-4D97-AF65-F5344CB8AC3E}">
        <p14:creationId xmlns:p14="http://schemas.microsoft.com/office/powerpoint/2010/main" val="54795837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287082" y="1704340"/>
            <a:ext cx="9771063" cy="3327400"/>
          </a:xfrm>
        </p:spPr>
        <p:txBody>
          <a:bodyPr/>
          <a:lstStyle/>
          <a:p>
            <a:pPr algn="ctr"/>
            <a:r>
              <a:rPr lang="en-US" dirty="0" smtClean="0">
                <a:latin typeface="+mn-lt"/>
              </a:rPr>
              <a:t>Corner Cases and Exception Handling  </a:t>
            </a:r>
            <a:endParaRPr lang="en-US" dirty="0">
              <a:latin typeface="+mn-lt"/>
            </a:endParaRPr>
          </a:p>
        </p:txBody>
      </p:sp>
    </p:spTree>
    <p:extLst>
      <p:ext uri="{BB962C8B-B14F-4D97-AF65-F5344CB8AC3E}">
        <p14:creationId xmlns:p14="http://schemas.microsoft.com/office/powerpoint/2010/main" val="364894557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287082" y="1704340"/>
            <a:ext cx="9771063" cy="3327400"/>
          </a:xfrm>
        </p:spPr>
        <p:txBody>
          <a:bodyPr/>
          <a:lstStyle/>
          <a:p>
            <a:pPr algn="ctr"/>
            <a:r>
              <a:rPr lang="en-US" dirty="0" smtClean="0">
                <a:latin typeface="+mn-lt"/>
              </a:rPr>
              <a:t>Lab 6:  Handling Error Responses  </a:t>
            </a:r>
            <a:endParaRPr lang="en-US" dirty="0">
              <a:latin typeface="+mn-lt"/>
            </a:endParaRPr>
          </a:p>
        </p:txBody>
      </p:sp>
    </p:spTree>
    <p:extLst>
      <p:ext uri="{BB962C8B-B14F-4D97-AF65-F5344CB8AC3E}">
        <p14:creationId xmlns:p14="http://schemas.microsoft.com/office/powerpoint/2010/main" val="246263243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9344" y="347473"/>
            <a:ext cx="9107424" cy="3970318"/>
          </a:xfrm>
          <a:prstGeom prst="rect">
            <a:avLst/>
          </a:prstGeom>
          <a:noFill/>
        </p:spPr>
        <p:txBody>
          <a:bodyPr wrap="square" rtlCol="0">
            <a:spAutoFit/>
          </a:bodyPr>
          <a:lstStyle/>
          <a:p>
            <a:pPr algn="ctr"/>
            <a:r>
              <a:rPr lang="en-US" b="0" dirty="0" smtClean="0">
                <a:solidFill>
                  <a:schemeClr val="accent3"/>
                </a:solidFill>
                <a:latin typeface="+mn-lt"/>
              </a:rPr>
              <a:t>Step 1:  Make an authorization request without required parameters.</a:t>
            </a:r>
          </a:p>
          <a:p>
            <a:pPr algn="ctr"/>
            <a:endParaRPr lang="en-US" b="0" dirty="0" smtClean="0">
              <a:solidFill>
                <a:schemeClr val="accent3"/>
              </a:solidFill>
              <a:latin typeface="+mn-lt"/>
            </a:endParaRPr>
          </a:p>
          <a:p>
            <a:pPr marL="571500" indent="-571500">
              <a:buFont typeface="Arial" panose="020B0604020202020204" pitchFamily="34" charset="0"/>
              <a:buChar char="•"/>
            </a:pPr>
            <a:r>
              <a:rPr lang="en-US" b="0" dirty="0" smtClean="0">
                <a:solidFill>
                  <a:schemeClr val="accent3"/>
                </a:solidFill>
                <a:latin typeface="+mn-lt"/>
              </a:rPr>
              <a:t>In section 2, remove the “audience” parameter.</a:t>
            </a:r>
          </a:p>
          <a:p>
            <a:pPr marL="571500" indent="-571500">
              <a:buFont typeface="Arial" panose="020B0604020202020204" pitchFamily="34" charset="0"/>
              <a:buChar char="•"/>
            </a:pPr>
            <a:r>
              <a:rPr lang="en-US" b="0" dirty="0" smtClean="0">
                <a:solidFill>
                  <a:schemeClr val="accent3"/>
                </a:solidFill>
                <a:latin typeface="+mn-lt"/>
              </a:rPr>
              <a:t>Click “Get Authorization Code”</a:t>
            </a:r>
          </a:p>
          <a:p>
            <a:pPr marL="571500" indent="-571500">
              <a:buFont typeface="Arial" panose="020B0604020202020204" pitchFamily="34" charset="0"/>
              <a:buChar char="•"/>
            </a:pPr>
            <a:endParaRPr lang="en-US" b="0" dirty="0">
              <a:solidFill>
                <a:schemeClr val="accent3"/>
              </a:solidFill>
              <a:latin typeface="+mn-lt"/>
            </a:endParaRPr>
          </a:p>
        </p:txBody>
      </p:sp>
    </p:spTree>
    <p:extLst>
      <p:ext uri="{BB962C8B-B14F-4D97-AF65-F5344CB8AC3E}">
        <p14:creationId xmlns:p14="http://schemas.microsoft.com/office/powerpoint/2010/main" val="299227823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9344" y="347473"/>
            <a:ext cx="9107424" cy="5509200"/>
          </a:xfrm>
          <a:prstGeom prst="rect">
            <a:avLst/>
          </a:prstGeom>
          <a:noFill/>
        </p:spPr>
        <p:txBody>
          <a:bodyPr wrap="square" rtlCol="0">
            <a:spAutoFit/>
          </a:bodyPr>
          <a:lstStyle/>
          <a:p>
            <a:pPr algn="ctr"/>
            <a:r>
              <a:rPr lang="en-US" b="0" dirty="0" smtClean="0">
                <a:solidFill>
                  <a:schemeClr val="accent3"/>
                </a:solidFill>
                <a:latin typeface="+mn-lt"/>
              </a:rPr>
              <a:t>Step 2:  Examine the Authorization Grant Response.</a:t>
            </a:r>
          </a:p>
          <a:p>
            <a:pPr algn="ctr"/>
            <a:endParaRPr lang="en-US" b="0" dirty="0">
              <a:solidFill>
                <a:schemeClr val="accent3"/>
              </a:solidFill>
              <a:latin typeface="+mn-lt"/>
            </a:endParaRPr>
          </a:p>
          <a:p>
            <a:pPr marL="571500" indent="-571500">
              <a:buFont typeface="Arial" panose="020B0604020202020204" pitchFamily="34" charset="0"/>
              <a:buChar char="•"/>
            </a:pPr>
            <a:r>
              <a:rPr lang="en-US" b="0" dirty="0" smtClean="0">
                <a:solidFill>
                  <a:schemeClr val="accent3"/>
                </a:solidFill>
                <a:latin typeface="+mn-lt"/>
              </a:rPr>
              <a:t>The x-www-form-</a:t>
            </a:r>
            <a:r>
              <a:rPr lang="en-US" b="0" dirty="0" err="1" smtClean="0">
                <a:solidFill>
                  <a:schemeClr val="accent3"/>
                </a:solidFill>
                <a:latin typeface="+mn-lt"/>
              </a:rPr>
              <a:t>urlencoded</a:t>
            </a:r>
            <a:r>
              <a:rPr lang="en-US" b="0" dirty="0" smtClean="0">
                <a:solidFill>
                  <a:schemeClr val="accent3"/>
                </a:solidFill>
                <a:latin typeface="+mn-lt"/>
              </a:rPr>
              <a:t> query parameters returned in response contain an error and </a:t>
            </a:r>
            <a:r>
              <a:rPr lang="en-US" b="0" dirty="0" err="1" smtClean="0">
                <a:solidFill>
                  <a:schemeClr val="accent3"/>
                </a:solidFill>
                <a:latin typeface="+mn-lt"/>
              </a:rPr>
              <a:t>error_uri</a:t>
            </a:r>
            <a:r>
              <a:rPr lang="en-US" b="0" dirty="0" smtClean="0">
                <a:solidFill>
                  <a:schemeClr val="accent3"/>
                </a:solidFill>
                <a:latin typeface="+mn-lt"/>
              </a:rPr>
              <a:t>.</a:t>
            </a:r>
          </a:p>
          <a:p>
            <a:pPr marL="571500" indent="-571500">
              <a:buFont typeface="Arial" panose="020B0604020202020204" pitchFamily="34" charset="0"/>
              <a:buChar char="•"/>
            </a:pPr>
            <a:r>
              <a:rPr lang="en-US" b="0" dirty="0" smtClean="0">
                <a:solidFill>
                  <a:schemeClr val="accent3"/>
                </a:solidFill>
                <a:latin typeface="+mn-lt"/>
              </a:rPr>
              <a:t>Extract these parameters; URI-decode the </a:t>
            </a:r>
            <a:r>
              <a:rPr lang="en-US" b="0" dirty="0" err="1" smtClean="0">
                <a:solidFill>
                  <a:schemeClr val="accent3"/>
                </a:solidFill>
                <a:latin typeface="+mn-lt"/>
              </a:rPr>
              <a:t>error_uri</a:t>
            </a:r>
            <a:r>
              <a:rPr lang="en-US" b="0" dirty="0" smtClean="0">
                <a:solidFill>
                  <a:schemeClr val="accent3"/>
                </a:solidFill>
                <a:latin typeface="+mn-lt"/>
              </a:rPr>
              <a:t> value.</a:t>
            </a:r>
          </a:p>
          <a:p>
            <a:pPr marL="1028700" lvl="1" indent="-571500">
              <a:buFont typeface="Arial" panose="020B0604020202020204" pitchFamily="34" charset="0"/>
              <a:buChar char="•"/>
            </a:pPr>
            <a:r>
              <a:rPr lang="en-US" sz="2800" b="0" dirty="0">
                <a:solidFill>
                  <a:schemeClr val="accent3"/>
                </a:solidFill>
                <a:latin typeface="+mn-lt"/>
              </a:rPr>
              <a:t>https://www.bing.com/search?q=url+decoder</a:t>
            </a:r>
            <a:endParaRPr lang="en-US" sz="2800" b="0" dirty="0" smtClean="0">
              <a:solidFill>
                <a:schemeClr val="accent3"/>
              </a:solidFill>
              <a:latin typeface="+mn-lt"/>
            </a:endParaRPr>
          </a:p>
          <a:p>
            <a:pPr marL="571500" indent="-571500">
              <a:buFont typeface="Arial" panose="020B0604020202020204" pitchFamily="34" charset="0"/>
              <a:buChar char="•"/>
            </a:pPr>
            <a:r>
              <a:rPr lang="en-US" b="0" dirty="0" smtClean="0">
                <a:solidFill>
                  <a:schemeClr val="accent3"/>
                </a:solidFill>
                <a:latin typeface="+mn-lt"/>
              </a:rPr>
              <a:t>Visit the URL in a separate tab.</a:t>
            </a:r>
            <a:endParaRPr lang="en-US" b="0" dirty="0">
              <a:solidFill>
                <a:schemeClr val="accent3"/>
              </a:solidFill>
              <a:latin typeface="+mn-lt"/>
            </a:endParaRPr>
          </a:p>
        </p:txBody>
      </p:sp>
    </p:spTree>
    <p:extLst>
      <p:ext uri="{BB962C8B-B14F-4D97-AF65-F5344CB8AC3E}">
        <p14:creationId xmlns:p14="http://schemas.microsoft.com/office/powerpoint/2010/main" val="320777790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9344" y="347473"/>
            <a:ext cx="9107424" cy="3970318"/>
          </a:xfrm>
          <a:prstGeom prst="rect">
            <a:avLst/>
          </a:prstGeom>
          <a:noFill/>
        </p:spPr>
        <p:txBody>
          <a:bodyPr wrap="square" rtlCol="0">
            <a:spAutoFit/>
          </a:bodyPr>
          <a:lstStyle/>
          <a:p>
            <a:pPr algn="ctr"/>
            <a:r>
              <a:rPr lang="en-US" b="0" dirty="0" smtClean="0">
                <a:solidFill>
                  <a:schemeClr val="accent3"/>
                </a:solidFill>
                <a:latin typeface="+mn-lt"/>
              </a:rPr>
              <a:t>Components of Cerner’s Error Pages</a:t>
            </a:r>
          </a:p>
          <a:p>
            <a:pPr algn="ctr"/>
            <a:endParaRPr lang="en-US" b="0" dirty="0">
              <a:solidFill>
                <a:schemeClr val="accent3"/>
              </a:solidFill>
              <a:latin typeface="+mn-lt"/>
            </a:endParaRPr>
          </a:p>
          <a:p>
            <a:pPr marL="571500" indent="-571500">
              <a:buFont typeface="Arial" panose="020B0604020202020204" pitchFamily="34" charset="0"/>
              <a:buChar char="•"/>
            </a:pPr>
            <a:r>
              <a:rPr lang="en-US" b="0" dirty="0" smtClean="0">
                <a:solidFill>
                  <a:schemeClr val="accent3"/>
                </a:solidFill>
                <a:latin typeface="+mn-lt"/>
              </a:rPr>
              <a:t>User-facing error message with support contact information.</a:t>
            </a:r>
          </a:p>
          <a:p>
            <a:pPr marL="571500" indent="-571500">
              <a:buFont typeface="Arial" panose="020B0604020202020204" pitchFamily="34" charset="0"/>
              <a:buChar char="•"/>
            </a:pPr>
            <a:r>
              <a:rPr lang="en-US" b="0" dirty="0" smtClean="0">
                <a:solidFill>
                  <a:schemeClr val="accent3"/>
                </a:solidFill>
                <a:latin typeface="+mn-lt"/>
              </a:rPr>
              <a:t>Error message for developers.</a:t>
            </a:r>
          </a:p>
          <a:p>
            <a:pPr marL="571500" indent="-571500">
              <a:buFont typeface="Arial" panose="020B0604020202020204" pitchFamily="34" charset="0"/>
              <a:buChar char="•"/>
            </a:pPr>
            <a:r>
              <a:rPr lang="en-US" b="0" dirty="0" smtClean="0">
                <a:solidFill>
                  <a:schemeClr val="accent3"/>
                </a:solidFill>
                <a:latin typeface="+mn-lt"/>
              </a:rPr>
              <a:t>A “correlation ID” for assisting troubleshooting / diagnosis.</a:t>
            </a:r>
          </a:p>
        </p:txBody>
      </p:sp>
    </p:spTree>
    <p:extLst>
      <p:ext uri="{BB962C8B-B14F-4D97-AF65-F5344CB8AC3E}">
        <p14:creationId xmlns:p14="http://schemas.microsoft.com/office/powerpoint/2010/main" val="240835673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287082" y="1704340"/>
            <a:ext cx="9771063" cy="3327400"/>
          </a:xfrm>
        </p:spPr>
        <p:txBody>
          <a:bodyPr/>
          <a:lstStyle/>
          <a:p>
            <a:pPr algn="ctr"/>
            <a:r>
              <a:rPr lang="en-US" dirty="0" smtClean="0">
                <a:latin typeface="+mn-lt"/>
              </a:rPr>
              <a:t>Lab 7:  Exchanging the Authorization Code Twice </a:t>
            </a:r>
            <a:endParaRPr lang="en-US" dirty="0">
              <a:latin typeface="+mn-lt"/>
            </a:endParaRPr>
          </a:p>
        </p:txBody>
      </p:sp>
    </p:spTree>
    <p:extLst>
      <p:ext uri="{BB962C8B-B14F-4D97-AF65-F5344CB8AC3E}">
        <p14:creationId xmlns:p14="http://schemas.microsoft.com/office/powerpoint/2010/main" val="292996132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9344" y="347473"/>
            <a:ext cx="9107424" cy="5262979"/>
          </a:xfrm>
          <a:prstGeom prst="rect">
            <a:avLst/>
          </a:prstGeom>
          <a:noFill/>
        </p:spPr>
        <p:txBody>
          <a:bodyPr wrap="square" rtlCol="0">
            <a:spAutoFit/>
          </a:bodyPr>
          <a:lstStyle/>
          <a:p>
            <a:pPr algn="ctr"/>
            <a:r>
              <a:rPr lang="en-US" b="0" dirty="0" smtClean="0">
                <a:solidFill>
                  <a:schemeClr val="accent3"/>
                </a:solidFill>
                <a:latin typeface="+mn-lt"/>
              </a:rPr>
              <a:t>Step 1:  Make the authorization request.</a:t>
            </a:r>
          </a:p>
          <a:p>
            <a:pPr algn="ctr"/>
            <a:endParaRPr lang="en-US" b="0" dirty="0" smtClean="0">
              <a:solidFill>
                <a:schemeClr val="accent3"/>
              </a:solidFill>
              <a:latin typeface="+mn-lt"/>
            </a:endParaRPr>
          </a:p>
          <a:p>
            <a:pPr marL="571500" indent="-571500">
              <a:buFont typeface="Arial" panose="020B0604020202020204" pitchFamily="34" charset="0"/>
              <a:buChar char="•"/>
            </a:pPr>
            <a:r>
              <a:rPr lang="en-US" b="0" dirty="0" smtClean="0">
                <a:solidFill>
                  <a:schemeClr val="accent3"/>
                </a:solidFill>
                <a:latin typeface="+mn-lt"/>
              </a:rPr>
              <a:t>In section 2, add the “audience” parameter:</a:t>
            </a:r>
          </a:p>
          <a:p>
            <a:pPr marL="571500" indent="-571500">
              <a:buFont typeface="Arial" panose="020B0604020202020204" pitchFamily="34" charset="0"/>
              <a:buChar char="•"/>
            </a:pPr>
            <a:endParaRPr lang="en-US" b="0" dirty="0">
              <a:solidFill>
                <a:schemeClr val="accent3"/>
              </a:solidFill>
              <a:latin typeface="+mn-lt"/>
            </a:endParaRPr>
          </a:p>
          <a:p>
            <a:r>
              <a:rPr lang="en-US" sz="2800" b="0" dirty="0">
                <a:solidFill>
                  <a:schemeClr val="accent3"/>
                </a:solidFill>
                <a:latin typeface="+mn-lt"/>
                <a:hlinkClick r:id="rId3"/>
              </a:rPr>
              <a:t>https://</a:t>
            </a:r>
            <a:r>
              <a:rPr lang="en-US" sz="2800" b="0" dirty="0" smtClean="0">
                <a:solidFill>
                  <a:schemeClr val="accent3"/>
                </a:solidFill>
                <a:latin typeface="+mn-lt"/>
                <a:hlinkClick r:id="rId3"/>
              </a:rPr>
              <a:t>fhir-ehr.sandboxcerner.com/dstu2/0b8a0111-e8e6-4c26-a91c-5069cbc6b1ca</a:t>
            </a:r>
            <a:endParaRPr lang="en-US" sz="2800" b="0" dirty="0" smtClean="0">
              <a:solidFill>
                <a:schemeClr val="accent3"/>
              </a:solidFill>
              <a:latin typeface="+mn-lt"/>
            </a:endParaRPr>
          </a:p>
          <a:p>
            <a:endParaRPr lang="en-US" sz="2800" b="0" dirty="0" smtClean="0">
              <a:solidFill>
                <a:schemeClr val="accent3"/>
              </a:solidFill>
              <a:latin typeface="+mn-lt"/>
            </a:endParaRPr>
          </a:p>
          <a:p>
            <a:pPr marL="571500" indent="-571500">
              <a:buFont typeface="Arial" panose="020B0604020202020204" pitchFamily="34" charset="0"/>
              <a:buChar char="•"/>
            </a:pPr>
            <a:r>
              <a:rPr lang="en-US" b="0" dirty="0" smtClean="0">
                <a:solidFill>
                  <a:schemeClr val="accent3"/>
                </a:solidFill>
                <a:latin typeface="+mn-lt"/>
              </a:rPr>
              <a:t>Click “Get Authorization Code”</a:t>
            </a:r>
          </a:p>
          <a:p>
            <a:pPr marL="571500" indent="-571500">
              <a:buFont typeface="Arial" panose="020B0604020202020204" pitchFamily="34" charset="0"/>
              <a:buChar char="•"/>
            </a:pPr>
            <a:endParaRPr lang="en-US" b="0" dirty="0">
              <a:solidFill>
                <a:schemeClr val="accent3"/>
              </a:solidFill>
              <a:latin typeface="+mn-lt"/>
            </a:endParaRPr>
          </a:p>
        </p:txBody>
      </p:sp>
    </p:spTree>
    <p:extLst>
      <p:ext uri="{BB962C8B-B14F-4D97-AF65-F5344CB8AC3E}">
        <p14:creationId xmlns:p14="http://schemas.microsoft.com/office/powerpoint/2010/main" val="27132293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71789" y="576265"/>
            <a:ext cx="6448425" cy="5705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5856017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9344" y="347474"/>
            <a:ext cx="9107424" cy="5078313"/>
          </a:xfrm>
          <a:prstGeom prst="rect">
            <a:avLst/>
          </a:prstGeom>
          <a:noFill/>
        </p:spPr>
        <p:txBody>
          <a:bodyPr wrap="square" rtlCol="0">
            <a:spAutoFit/>
          </a:bodyPr>
          <a:lstStyle/>
          <a:p>
            <a:pPr algn="ctr"/>
            <a:r>
              <a:rPr lang="en-US" b="0" dirty="0" smtClean="0">
                <a:solidFill>
                  <a:schemeClr val="accent3"/>
                </a:solidFill>
                <a:latin typeface="+mn-lt"/>
              </a:rPr>
              <a:t>Step 2:  Exchange the code, twice</a:t>
            </a:r>
          </a:p>
          <a:p>
            <a:pPr algn="ctr"/>
            <a:endParaRPr lang="en-US" b="0" dirty="0">
              <a:solidFill>
                <a:schemeClr val="accent3"/>
              </a:solidFill>
              <a:latin typeface="+mn-lt"/>
            </a:endParaRPr>
          </a:p>
          <a:p>
            <a:pPr marL="571500" indent="-571500">
              <a:buFont typeface="Arial" panose="020B0604020202020204" pitchFamily="34" charset="0"/>
              <a:buChar char="•"/>
            </a:pPr>
            <a:r>
              <a:rPr lang="en-US" b="0" dirty="0" smtClean="0">
                <a:solidFill>
                  <a:schemeClr val="accent3"/>
                </a:solidFill>
                <a:latin typeface="+mn-lt"/>
              </a:rPr>
              <a:t>Click “Get Access Token”</a:t>
            </a:r>
          </a:p>
          <a:p>
            <a:pPr marL="571500" indent="-571500">
              <a:buFont typeface="Arial" panose="020B0604020202020204" pitchFamily="34" charset="0"/>
              <a:buChar char="•"/>
            </a:pPr>
            <a:r>
              <a:rPr lang="en-US" b="0" dirty="0">
                <a:solidFill>
                  <a:schemeClr val="accent3"/>
                </a:solidFill>
              </a:rPr>
              <a:t>Click “Get Access Token</a:t>
            </a:r>
            <a:r>
              <a:rPr lang="en-US" b="0" dirty="0" smtClean="0">
                <a:solidFill>
                  <a:schemeClr val="accent3"/>
                </a:solidFill>
              </a:rPr>
              <a:t>”</a:t>
            </a:r>
          </a:p>
          <a:p>
            <a:pPr marL="571500" indent="-571500">
              <a:buFont typeface="Arial" panose="020B0604020202020204" pitchFamily="34" charset="0"/>
              <a:buChar char="•"/>
            </a:pPr>
            <a:r>
              <a:rPr lang="en-US" b="0" dirty="0" smtClean="0">
                <a:solidFill>
                  <a:schemeClr val="accent3"/>
                </a:solidFill>
              </a:rPr>
              <a:t>Result should be </a:t>
            </a:r>
            <a:r>
              <a:rPr lang="en-US" b="0" dirty="0">
                <a:solidFill>
                  <a:schemeClr val="accent3"/>
                </a:solidFill>
              </a:rPr>
              <a:t>an error (“</a:t>
            </a:r>
            <a:r>
              <a:rPr lang="en-US" b="0" dirty="0" err="1" smtClean="0">
                <a:solidFill>
                  <a:schemeClr val="accent3"/>
                </a:solidFill>
              </a:rPr>
              <a:t>invalid_grant</a:t>
            </a:r>
            <a:r>
              <a:rPr lang="en-US" b="0" dirty="0" smtClean="0">
                <a:solidFill>
                  <a:schemeClr val="accent3"/>
                </a:solidFill>
              </a:rPr>
              <a:t>”)</a:t>
            </a:r>
            <a:endParaRPr lang="en-US" b="0" dirty="0">
              <a:solidFill>
                <a:schemeClr val="accent3"/>
              </a:solidFill>
            </a:endParaRPr>
          </a:p>
          <a:p>
            <a:pPr marL="571500" indent="-571500">
              <a:buFont typeface="Arial" panose="020B0604020202020204" pitchFamily="34" charset="0"/>
              <a:buChar char="•"/>
            </a:pPr>
            <a:endParaRPr lang="en-US" b="0" dirty="0" smtClean="0">
              <a:solidFill>
                <a:schemeClr val="accent3"/>
              </a:solidFill>
              <a:latin typeface="+mn-lt"/>
            </a:endParaRPr>
          </a:p>
          <a:p>
            <a:pPr marL="571500" indent="-571500">
              <a:buFont typeface="Arial" panose="020B0604020202020204" pitchFamily="34" charset="0"/>
              <a:buChar char="•"/>
            </a:pPr>
            <a:endParaRPr lang="en-US" b="0" dirty="0" smtClean="0">
              <a:solidFill>
                <a:schemeClr val="accent3"/>
              </a:solidFill>
              <a:latin typeface="+mn-lt"/>
            </a:endParaRPr>
          </a:p>
          <a:p>
            <a:endParaRPr lang="en-US" b="0" dirty="0">
              <a:solidFill>
                <a:schemeClr val="accent3"/>
              </a:solidFill>
              <a:latin typeface="+mn-lt"/>
            </a:endParaRPr>
          </a:p>
        </p:txBody>
      </p:sp>
    </p:spTree>
    <p:extLst>
      <p:ext uri="{BB962C8B-B14F-4D97-AF65-F5344CB8AC3E}">
        <p14:creationId xmlns:p14="http://schemas.microsoft.com/office/powerpoint/2010/main" val="27913362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287082" y="1704340"/>
            <a:ext cx="9771063" cy="3327400"/>
          </a:xfrm>
        </p:spPr>
        <p:txBody>
          <a:bodyPr/>
          <a:lstStyle/>
          <a:p>
            <a:pPr algn="ctr"/>
            <a:r>
              <a:rPr lang="en-US" dirty="0" smtClean="0">
                <a:latin typeface="+mn-lt"/>
              </a:rPr>
              <a:t>Lab 8:  Scopes Redacted by the Authorization Server</a:t>
            </a:r>
            <a:endParaRPr lang="en-US" dirty="0">
              <a:latin typeface="+mn-lt"/>
            </a:endParaRPr>
          </a:p>
        </p:txBody>
      </p:sp>
    </p:spTree>
    <p:extLst>
      <p:ext uri="{BB962C8B-B14F-4D97-AF65-F5344CB8AC3E}">
        <p14:creationId xmlns:p14="http://schemas.microsoft.com/office/powerpoint/2010/main" val="97452982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9344" y="347472"/>
            <a:ext cx="9107424" cy="4278094"/>
          </a:xfrm>
          <a:prstGeom prst="rect">
            <a:avLst/>
          </a:prstGeom>
          <a:noFill/>
        </p:spPr>
        <p:txBody>
          <a:bodyPr wrap="square" rtlCol="0">
            <a:spAutoFit/>
          </a:bodyPr>
          <a:lstStyle/>
          <a:p>
            <a:pPr algn="ctr"/>
            <a:r>
              <a:rPr lang="en-US" b="0" dirty="0" smtClean="0">
                <a:solidFill>
                  <a:schemeClr val="accent3"/>
                </a:solidFill>
                <a:latin typeface="+mn-lt"/>
              </a:rPr>
              <a:t>Step 1:  Make the authorization request.</a:t>
            </a:r>
          </a:p>
          <a:p>
            <a:pPr algn="ctr"/>
            <a:endParaRPr lang="en-US" b="0" dirty="0" smtClean="0">
              <a:solidFill>
                <a:schemeClr val="accent3"/>
              </a:solidFill>
              <a:latin typeface="+mn-lt"/>
            </a:endParaRPr>
          </a:p>
          <a:p>
            <a:pPr marL="571500" indent="-571500">
              <a:buFont typeface="Arial" panose="020B0604020202020204" pitchFamily="34" charset="0"/>
              <a:buChar char="•"/>
            </a:pPr>
            <a:r>
              <a:rPr lang="en-US" b="0" dirty="0" smtClean="0">
                <a:solidFill>
                  <a:schemeClr val="accent3"/>
                </a:solidFill>
                <a:latin typeface="+mn-lt"/>
              </a:rPr>
              <a:t>In section 2, change the scopes to:</a:t>
            </a:r>
          </a:p>
          <a:p>
            <a:pPr marL="571500" indent="-571500">
              <a:buFont typeface="Arial" panose="020B0604020202020204" pitchFamily="34" charset="0"/>
              <a:buChar char="•"/>
            </a:pPr>
            <a:endParaRPr lang="en-US" b="0" dirty="0">
              <a:solidFill>
                <a:schemeClr val="accent3"/>
              </a:solidFill>
              <a:latin typeface="+mn-lt"/>
            </a:endParaRPr>
          </a:p>
          <a:p>
            <a:r>
              <a:rPr lang="en-US" sz="2800" b="0" dirty="0">
                <a:solidFill>
                  <a:schemeClr val="accent3"/>
                </a:solidFill>
                <a:latin typeface="+mn-lt"/>
              </a:rPr>
              <a:t>user/</a:t>
            </a:r>
            <a:r>
              <a:rPr lang="en-US" sz="2800" b="0" dirty="0" err="1">
                <a:solidFill>
                  <a:schemeClr val="accent3"/>
                </a:solidFill>
                <a:latin typeface="+mn-lt"/>
              </a:rPr>
              <a:t>Patient.read</a:t>
            </a:r>
            <a:r>
              <a:rPr lang="en-US" sz="2800" b="0" dirty="0">
                <a:solidFill>
                  <a:schemeClr val="accent3"/>
                </a:solidFill>
                <a:latin typeface="+mn-lt"/>
              </a:rPr>
              <a:t> </a:t>
            </a:r>
            <a:r>
              <a:rPr lang="en-US" sz="2800" b="0" dirty="0" smtClean="0">
                <a:solidFill>
                  <a:schemeClr val="accent3"/>
                </a:solidFill>
                <a:latin typeface="+mn-lt"/>
              </a:rPr>
              <a:t>user/</a:t>
            </a:r>
            <a:r>
              <a:rPr lang="en-US" sz="2800" b="0" dirty="0" err="1" smtClean="0">
                <a:solidFill>
                  <a:schemeClr val="accent3"/>
                </a:solidFill>
                <a:latin typeface="+mn-lt"/>
              </a:rPr>
              <a:t>Imaginary.read</a:t>
            </a:r>
            <a:endParaRPr lang="en-US" sz="2800" b="0" dirty="0" smtClean="0">
              <a:solidFill>
                <a:schemeClr val="accent3"/>
              </a:solidFill>
              <a:latin typeface="+mn-lt"/>
            </a:endParaRPr>
          </a:p>
          <a:p>
            <a:endParaRPr lang="en-US" sz="2800" b="0" dirty="0" smtClean="0">
              <a:solidFill>
                <a:schemeClr val="accent3"/>
              </a:solidFill>
              <a:latin typeface="+mn-lt"/>
            </a:endParaRPr>
          </a:p>
          <a:p>
            <a:pPr marL="571500" indent="-571500">
              <a:buFont typeface="Arial" panose="020B0604020202020204" pitchFamily="34" charset="0"/>
              <a:buChar char="•"/>
            </a:pPr>
            <a:r>
              <a:rPr lang="en-US" b="0" dirty="0" smtClean="0">
                <a:solidFill>
                  <a:schemeClr val="accent3"/>
                </a:solidFill>
                <a:latin typeface="+mn-lt"/>
              </a:rPr>
              <a:t>Click “Get Authorization Code”</a:t>
            </a:r>
          </a:p>
          <a:p>
            <a:pPr marL="571500" indent="-571500">
              <a:buFont typeface="Arial" panose="020B0604020202020204" pitchFamily="34" charset="0"/>
              <a:buChar char="•"/>
            </a:pPr>
            <a:endParaRPr lang="en-US" b="0" dirty="0">
              <a:solidFill>
                <a:schemeClr val="accent3"/>
              </a:solidFill>
              <a:latin typeface="+mn-lt"/>
            </a:endParaRPr>
          </a:p>
        </p:txBody>
      </p:sp>
    </p:spTree>
    <p:extLst>
      <p:ext uri="{BB962C8B-B14F-4D97-AF65-F5344CB8AC3E}">
        <p14:creationId xmlns:p14="http://schemas.microsoft.com/office/powerpoint/2010/main" val="339240312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9344" y="347474"/>
            <a:ext cx="9107424" cy="5078313"/>
          </a:xfrm>
          <a:prstGeom prst="rect">
            <a:avLst/>
          </a:prstGeom>
          <a:noFill/>
        </p:spPr>
        <p:txBody>
          <a:bodyPr wrap="square" rtlCol="0">
            <a:spAutoFit/>
          </a:bodyPr>
          <a:lstStyle/>
          <a:p>
            <a:pPr algn="ctr"/>
            <a:r>
              <a:rPr lang="en-US" b="0" dirty="0" smtClean="0">
                <a:solidFill>
                  <a:schemeClr val="accent3"/>
                </a:solidFill>
                <a:latin typeface="+mn-lt"/>
              </a:rPr>
              <a:t>Step 2:  Exchange the code, twice</a:t>
            </a:r>
          </a:p>
          <a:p>
            <a:pPr algn="ctr"/>
            <a:endParaRPr lang="en-US" b="0" dirty="0">
              <a:solidFill>
                <a:schemeClr val="accent3"/>
              </a:solidFill>
              <a:latin typeface="+mn-lt"/>
            </a:endParaRPr>
          </a:p>
          <a:p>
            <a:pPr marL="571500" indent="-571500">
              <a:buFont typeface="Arial" panose="020B0604020202020204" pitchFamily="34" charset="0"/>
              <a:buChar char="•"/>
            </a:pPr>
            <a:r>
              <a:rPr lang="en-US" b="0" dirty="0" smtClean="0">
                <a:solidFill>
                  <a:schemeClr val="accent3"/>
                </a:solidFill>
                <a:latin typeface="+mn-lt"/>
              </a:rPr>
              <a:t>Click “Get Access Token”</a:t>
            </a:r>
          </a:p>
          <a:p>
            <a:pPr marL="571500" indent="-571500">
              <a:buFont typeface="Arial" panose="020B0604020202020204" pitchFamily="34" charset="0"/>
              <a:buChar char="•"/>
            </a:pPr>
            <a:r>
              <a:rPr lang="en-US" b="0" dirty="0" smtClean="0">
                <a:solidFill>
                  <a:schemeClr val="accent3"/>
                </a:solidFill>
              </a:rPr>
              <a:t>Note the list of scopes in the token response does not contain “user/</a:t>
            </a:r>
            <a:r>
              <a:rPr lang="en-US" b="0" dirty="0" err="1" smtClean="0">
                <a:solidFill>
                  <a:schemeClr val="accent3"/>
                </a:solidFill>
              </a:rPr>
              <a:t>Imaginary.read</a:t>
            </a:r>
            <a:r>
              <a:rPr lang="en-US" b="0" dirty="0" smtClean="0">
                <a:solidFill>
                  <a:schemeClr val="accent3"/>
                </a:solidFill>
              </a:rPr>
              <a:t>”</a:t>
            </a:r>
            <a:endParaRPr lang="en-US" b="0" dirty="0">
              <a:solidFill>
                <a:schemeClr val="accent3"/>
              </a:solidFill>
            </a:endParaRPr>
          </a:p>
          <a:p>
            <a:pPr marL="571500" indent="-571500">
              <a:buFont typeface="Arial" panose="020B0604020202020204" pitchFamily="34" charset="0"/>
              <a:buChar char="•"/>
            </a:pPr>
            <a:endParaRPr lang="en-US" b="0" dirty="0" smtClean="0">
              <a:solidFill>
                <a:schemeClr val="accent3"/>
              </a:solidFill>
              <a:latin typeface="+mn-lt"/>
            </a:endParaRPr>
          </a:p>
          <a:p>
            <a:pPr marL="571500" indent="-571500">
              <a:buFont typeface="Arial" panose="020B0604020202020204" pitchFamily="34" charset="0"/>
              <a:buChar char="•"/>
            </a:pPr>
            <a:endParaRPr lang="en-US" b="0" dirty="0" smtClean="0">
              <a:solidFill>
                <a:schemeClr val="accent3"/>
              </a:solidFill>
              <a:latin typeface="+mn-lt"/>
            </a:endParaRPr>
          </a:p>
          <a:p>
            <a:endParaRPr lang="en-US" b="0" dirty="0">
              <a:solidFill>
                <a:schemeClr val="accent3"/>
              </a:solidFill>
              <a:latin typeface="+mn-lt"/>
            </a:endParaRPr>
          </a:p>
        </p:txBody>
      </p:sp>
    </p:spTree>
    <p:extLst>
      <p:ext uri="{BB962C8B-B14F-4D97-AF65-F5344CB8AC3E}">
        <p14:creationId xmlns:p14="http://schemas.microsoft.com/office/powerpoint/2010/main" val="350335777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9344" y="347473"/>
            <a:ext cx="9107424" cy="5386090"/>
          </a:xfrm>
          <a:prstGeom prst="rect">
            <a:avLst/>
          </a:prstGeom>
          <a:noFill/>
        </p:spPr>
        <p:txBody>
          <a:bodyPr wrap="square" rtlCol="0">
            <a:spAutoFit/>
          </a:bodyPr>
          <a:lstStyle/>
          <a:p>
            <a:pPr algn="ctr"/>
            <a:r>
              <a:rPr lang="en-US" b="0" dirty="0" smtClean="0">
                <a:solidFill>
                  <a:schemeClr val="accent3"/>
                </a:solidFill>
                <a:latin typeface="+mn-lt"/>
              </a:rPr>
              <a:t>Step 3:  Make another authorization request.</a:t>
            </a:r>
          </a:p>
          <a:p>
            <a:pPr algn="ctr"/>
            <a:endParaRPr lang="en-US" b="0" dirty="0" smtClean="0">
              <a:solidFill>
                <a:schemeClr val="accent3"/>
              </a:solidFill>
              <a:latin typeface="+mn-lt"/>
            </a:endParaRPr>
          </a:p>
          <a:p>
            <a:pPr marL="571500" indent="-571500">
              <a:buFont typeface="Arial" panose="020B0604020202020204" pitchFamily="34" charset="0"/>
              <a:buChar char="•"/>
            </a:pPr>
            <a:r>
              <a:rPr lang="en-US" b="0" dirty="0" smtClean="0">
                <a:solidFill>
                  <a:schemeClr val="accent3"/>
                </a:solidFill>
                <a:latin typeface="+mn-lt"/>
              </a:rPr>
              <a:t>In section 2, change the scopes to:</a:t>
            </a:r>
          </a:p>
          <a:p>
            <a:pPr marL="571500" indent="-571500">
              <a:buFont typeface="Arial" panose="020B0604020202020204" pitchFamily="34" charset="0"/>
              <a:buChar char="•"/>
            </a:pPr>
            <a:endParaRPr lang="en-US" b="0" dirty="0">
              <a:solidFill>
                <a:schemeClr val="accent3"/>
              </a:solidFill>
              <a:latin typeface="+mn-lt"/>
            </a:endParaRPr>
          </a:p>
          <a:p>
            <a:r>
              <a:rPr lang="en-US" sz="2800" b="0" dirty="0" smtClean="0">
                <a:solidFill>
                  <a:schemeClr val="accent3"/>
                </a:solidFill>
                <a:latin typeface="+mn-lt"/>
              </a:rPr>
              <a:t>user/</a:t>
            </a:r>
            <a:r>
              <a:rPr lang="en-US" sz="2800" b="0" dirty="0" err="1" smtClean="0">
                <a:solidFill>
                  <a:schemeClr val="accent3"/>
                </a:solidFill>
                <a:latin typeface="+mn-lt"/>
              </a:rPr>
              <a:t>Imaginary.read</a:t>
            </a:r>
            <a:endParaRPr lang="en-US" sz="2800" b="0" dirty="0" smtClean="0">
              <a:solidFill>
                <a:schemeClr val="accent3"/>
              </a:solidFill>
              <a:latin typeface="+mn-lt"/>
            </a:endParaRPr>
          </a:p>
          <a:p>
            <a:endParaRPr lang="en-US" sz="2800" b="0" dirty="0" smtClean="0">
              <a:solidFill>
                <a:schemeClr val="accent3"/>
              </a:solidFill>
              <a:latin typeface="+mn-lt"/>
            </a:endParaRPr>
          </a:p>
          <a:p>
            <a:pPr marL="571500" indent="-571500">
              <a:buFont typeface="Arial" panose="020B0604020202020204" pitchFamily="34" charset="0"/>
              <a:buChar char="•"/>
            </a:pPr>
            <a:r>
              <a:rPr lang="en-US" b="0" dirty="0" smtClean="0">
                <a:solidFill>
                  <a:schemeClr val="accent3"/>
                </a:solidFill>
                <a:latin typeface="+mn-lt"/>
              </a:rPr>
              <a:t>Click “Get Authorization Code”</a:t>
            </a:r>
          </a:p>
          <a:p>
            <a:pPr marL="571500" indent="-571500">
              <a:buFont typeface="Arial" panose="020B0604020202020204" pitchFamily="34" charset="0"/>
              <a:buChar char="•"/>
            </a:pPr>
            <a:r>
              <a:rPr lang="en-US" b="0" dirty="0" smtClean="0">
                <a:solidFill>
                  <a:schemeClr val="accent3"/>
                </a:solidFill>
                <a:latin typeface="+mn-lt"/>
              </a:rPr>
              <a:t>Note an error is immediately returned.</a:t>
            </a:r>
          </a:p>
          <a:p>
            <a:pPr marL="571500" indent="-571500">
              <a:buFont typeface="Arial" panose="020B0604020202020204" pitchFamily="34" charset="0"/>
              <a:buChar char="•"/>
            </a:pPr>
            <a:endParaRPr lang="en-US" b="0" dirty="0">
              <a:solidFill>
                <a:schemeClr val="accent3"/>
              </a:solidFill>
              <a:latin typeface="+mn-lt"/>
            </a:endParaRPr>
          </a:p>
        </p:txBody>
      </p:sp>
    </p:spTree>
    <p:extLst>
      <p:ext uri="{BB962C8B-B14F-4D97-AF65-F5344CB8AC3E}">
        <p14:creationId xmlns:p14="http://schemas.microsoft.com/office/powerpoint/2010/main" val="213850243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287082" y="1704340"/>
            <a:ext cx="9771063" cy="3327400"/>
          </a:xfrm>
        </p:spPr>
        <p:txBody>
          <a:bodyPr/>
          <a:lstStyle/>
          <a:p>
            <a:pPr algn="ctr"/>
            <a:r>
              <a:rPr lang="en-US" dirty="0" smtClean="0">
                <a:latin typeface="+mn-lt"/>
              </a:rPr>
              <a:t>Lab 9:  Invalid Redirect URIs</a:t>
            </a:r>
            <a:endParaRPr lang="en-US" dirty="0">
              <a:latin typeface="+mn-lt"/>
            </a:endParaRPr>
          </a:p>
        </p:txBody>
      </p:sp>
    </p:spTree>
    <p:extLst>
      <p:ext uri="{BB962C8B-B14F-4D97-AF65-F5344CB8AC3E}">
        <p14:creationId xmlns:p14="http://schemas.microsoft.com/office/powerpoint/2010/main" val="34013751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9344" y="146305"/>
            <a:ext cx="9107424" cy="6924973"/>
          </a:xfrm>
          <a:prstGeom prst="rect">
            <a:avLst/>
          </a:prstGeom>
          <a:noFill/>
        </p:spPr>
        <p:txBody>
          <a:bodyPr wrap="square" rtlCol="0">
            <a:spAutoFit/>
          </a:bodyPr>
          <a:lstStyle/>
          <a:p>
            <a:pPr algn="ctr"/>
            <a:r>
              <a:rPr lang="en-US" b="0" dirty="0" smtClean="0">
                <a:solidFill>
                  <a:schemeClr val="accent3"/>
                </a:solidFill>
                <a:latin typeface="+mn-lt"/>
              </a:rPr>
              <a:t>Step 1:  Make the authorization request.</a:t>
            </a:r>
          </a:p>
          <a:p>
            <a:pPr algn="ctr"/>
            <a:endParaRPr lang="en-US" b="0" dirty="0" smtClean="0">
              <a:solidFill>
                <a:schemeClr val="accent3"/>
              </a:solidFill>
              <a:latin typeface="+mn-lt"/>
            </a:endParaRPr>
          </a:p>
          <a:p>
            <a:pPr marL="571500" indent="-571500">
              <a:buFont typeface="Arial" panose="020B0604020202020204" pitchFamily="34" charset="0"/>
              <a:buChar char="•"/>
            </a:pPr>
            <a:r>
              <a:rPr lang="en-US" b="0" dirty="0" smtClean="0">
                <a:solidFill>
                  <a:schemeClr val="accent3"/>
                </a:solidFill>
                <a:latin typeface="+mn-lt"/>
              </a:rPr>
              <a:t>In section 2, change the scopes to:</a:t>
            </a:r>
          </a:p>
          <a:p>
            <a:pPr marL="571500" indent="-571500">
              <a:buFont typeface="Arial" panose="020B0604020202020204" pitchFamily="34" charset="0"/>
              <a:buChar char="•"/>
            </a:pPr>
            <a:endParaRPr lang="en-US" b="0" dirty="0">
              <a:solidFill>
                <a:schemeClr val="accent3"/>
              </a:solidFill>
              <a:latin typeface="+mn-lt"/>
            </a:endParaRPr>
          </a:p>
          <a:p>
            <a:r>
              <a:rPr lang="en-US" sz="2800" b="0" dirty="0" smtClean="0">
                <a:solidFill>
                  <a:schemeClr val="accent3"/>
                </a:solidFill>
                <a:latin typeface="+mn-lt"/>
              </a:rPr>
              <a:t>user/</a:t>
            </a:r>
            <a:r>
              <a:rPr lang="en-US" sz="2800" b="0" dirty="0" err="1" smtClean="0">
                <a:solidFill>
                  <a:schemeClr val="accent3"/>
                </a:solidFill>
                <a:latin typeface="+mn-lt"/>
              </a:rPr>
              <a:t>Patient.read</a:t>
            </a:r>
            <a:endParaRPr lang="en-US" sz="2800" b="0" dirty="0" smtClean="0">
              <a:solidFill>
                <a:schemeClr val="accent3"/>
              </a:solidFill>
              <a:latin typeface="+mn-lt"/>
            </a:endParaRPr>
          </a:p>
          <a:p>
            <a:endParaRPr lang="en-US" sz="2800" b="0" dirty="0">
              <a:solidFill>
                <a:schemeClr val="accent3"/>
              </a:solidFill>
              <a:latin typeface="+mn-lt"/>
            </a:endParaRPr>
          </a:p>
          <a:p>
            <a:pPr marL="571500" indent="-571500">
              <a:buFont typeface="Arial" panose="020B0604020202020204" pitchFamily="34" charset="0"/>
              <a:buChar char="•"/>
            </a:pPr>
            <a:r>
              <a:rPr lang="en-US" b="0" dirty="0" smtClean="0">
                <a:solidFill>
                  <a:schemeClr val="accent3"/>
                </a:solidFill>
                <a:latin typeface="+mn-lt"/>
              </a:rPr>
              <a:t>Enter the redirect URI:</a:t>
            </a:r>
          </a:p>
          <a:p>
            <a:endParaRPr lang="en-US" b="0" dirty="0" smtClean="0">
              <a:solidFill>
                <a:schemeClr val="accent3"/>
              </a:solidFill>
              <a:latin typeface="+mn-lt"/>
            </a:endParaRPr>
          </a:p>
          <a:p>
            <a:r>
              <a:rPr lang="en-US" sz="2800" b="0" dirty="0" smtClean="0">
                <a:solidFill>
                  <a:schemeClr val="accent3"/>
                </a:solidFill>
                <a:latin typeface="+mn-lt"/>
              </a:rPr>
              <a:t>http://www.cerner.com</a:t>
            </a:r>
            <a:endParaRPr lang="en-US" sz="2000" b="0" dirty="0" smtClean="0">
              <a:solidFill>
                <a:schemeClr val="accent3"/>
              </a:solidFill>
              <a:latin typeface="+mn-lt"/>
            </a:endParaRPr>
          </a:p>
          <a:p>
            <a:endParaRPr lang="en-US" b="0" dirty="0" smtClean="0">
              <a:solidFill>
                <a:schemeClr val="accent3"/>
              </a:solidFill>
              <a:latin typeface="+mn-lt"/>
            </a:endParaRPr>
          </a:p>
          <a:p>
            <a:pPr marL="571500" indent="-571500">
              <a:buFont typeface="Arial" panose="020B0604020202020204" pitchFamily="34" charset="0"/>
              <a:buChar char="•"/>
            </a:pPr>
            <a:r>
              <a:rPr lang="en-US" b="0" dirty="0" smtClean="0">
                <a:solidFill>
                  <a:schemeClr val="accent3"/>
                </a:solidFill>
                <a:latin typeface="+mn-lt"/>
              </a:rPr>
              <a:t>Click “Get Authorization Code”</a:t>
            </a:r>
          </a:p>
          <a:p>
            <a:pPr marL="571500" indent="-571500">
              <a:buFont typeface="Arial" panose="020B0604020202020204" pitchFamily="34" charset="0"/>
              <a:buChar char="•"/>
            </a:pPr>
            <a:r>
              <a:rPr lang="en-US" b="0" dirty="0" smtClean="0">
                <a:solidFill>
                  <a:schemeClr val="accent3"/>
                </a:solidFill>
                <a:latin typeface="+mn-lt"/>
              </a:rPr>
              <a:t>Note the error returned</a:t>
            </a:r>
          </a:p>
          <a:p>
            <a:pPr marL="571500" indent="-571500">
              <a:buFont typeface="Arial" panose="020B0604020202020204" pitchFamily="34" charset="0"/>
              <a:buChar char="•"/>
            </a:pPr>
            <a:endParaRPr lang="en-US" b="0" dirty="0">
              <a:solidFill>
                <a:schemeClr val="accent3"/>
              </a:solidFill>
              <a:latin typeface="+mn-lt"/>
            </a:endParaRPr>
          </a:p>
        </p:txBody>
      </p:sp>
    </p:spTree>
    <p:extLst>
      <p:ext uri="{BB962C8B-B14F-4D97-AF65-F5344CB8AC3E}">
        <p14:creationId xmlns:p14="http://schemas.microsoft.com/office/powerpoint/2010/main" val="136114939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9344" y="146305"/>
            <a:ext cx="9107424" cy="6617196"/>
          </a:xfrm>
          <a:prstGeom prst="rect">
            <a:avLst/>
          </a:prstGeom>
          <a:noFill/>
        </p:spPr>
        <p:txBody>
          <a:bodyPr wrap="square" rtlCol="0">
            <a:spAutoFit/>
          </a:bodyPr>
          <a:lstStyle/>
          <a:p>
            <a:pPr algn="ctr"/>
            <a:r>
              <a:rPr lang="en-US" b="0" dirty="0" smtClean="0">
                <a:solidFill>
                  <a:schemeClr val="accent3"/>
                </a:solidFill>
                <a:latin typeface="+mn-lt"/>
              </a:rPr>
              <a:t>Step 2:  Make a second authorization request.</a:t>
            </a:r>
          </a:p>
          <a:p>
            <a:pPr algn="ctr"/>
            <a:endParaRPr lang="en-US" b="0" dirty="0" smtClean="0">
              <a:solidFill>
                <a:schemeClr val="accent3"/>
              </a:solidFill>
              <a:latin typeface="+mn-lt"/>
            </a:endParaRPr>
          </a:p>
          <a:p>
            <a:pPr marL="571500" indent="-571500">
              <a:buFont typeface="Arial" panose="020B0604020202020204" pitchFamily="34" charset="0"/>
              <a:buChar char="•"/>
            </a:pPr>
            <a:r>
              <a:rPr lang="en-US" b="0" dirty="0" smtClean="0">
                <a:solidFill>
                  <a:schemeClr val="accent3"/>
                </a:solidFill>
                <a:latin typeface="+mn-lt"/>
              </a:rPr>
              <a:t>Enter the redirect URI:</a:t>
            </a:r>
          </a:p>
          <a:p>
            <a:endParaRPr lang="en-US" b="0" dirty="0" smtClean="0">
              <a:solidFill>
                <a:schemeClr val="accent3"/>
              </a:solidFill>
              <a:latin typeface="+mn-lt"/>
            </a:endParaRPr>
          </a:p>
          <a:p>
            <a:r>
              <a:rPr lang="en-US" sz="2800" b="0" dirty="0">
                <a:solidFill>
                  <a:schemeClr val="accent3"/>
                </a:solidFill>
                <a:latin typeface="+mn-lt"/>
                <a:hlinkClick r:id="rId3"/>
              </a:rPr>
              <a:t>https://</a:t>
            </a:r>
            <a:r>
              <a:rPr lang="en-US" sz="2800" b="0" dirty="0" smtClean="0">
                <a:solidFill>
                  <a:schemeClr val="accent3"/>
                </a:solidFill>
                <a:latin typeface="+mn-lt"/>
                <a:hlinkClick r:id="rId3"/>
              </a:rPr>
              <a:t>authz-demo.sandboxcerner.com/client/demo/cb</a:t>
            </a:r>
            <a:endParaRPr lang="en-US" sz="2800" b="0" dirty="0" smtClean="0">
              <a:solidFill>
                <a:schemeClr val="accent3"/>
              </a:solidFill>
              <a:latin typeface="+mn-lt"/>
            </a:endParaRPr>
          </a:p>
          <a:p>
            <a:endParaRPr lang="en-US" b="0" dirty="0" smtClean="0">
              <a:solidFill>
                <a:schemeClr val="accent3"/>
              </a:solidFill>
              <a:latin typeface="+mn-lt"/>
            </a:endParaRPr>
          </a:p>
          <a:p>
            <a:pPr marL="571500" indent="-571500">
              <a:buFont typeface="Arial" panose="020B0604020202020204" pitchFamily="34" charset="0"/>
              <a:buChar char="•"/>
            </a:pPr>
            <a:r>
              <a:rPr lang="en-US" b="0" dirty="0" smtClean="0">
                <a:solidFill>
                  <a:schemeClr val="accent3"/>
                </a:solidFill>
                <a:latin typeface="+mn-lt"/>
              </a:rPr>
              <a:t>Click “Get Authorization Code”</a:t>
            </a:r>
          </a:p>
          <a:p>
            <a:pPr marL="571500" indent="-571500">
              <a:buFont typeface="Arial" panose="020B0604020202020204" pitchFamily="34" charset="0"/>
              <a:buChar char="•"/>
            </a:pPr>
            <a:r>
              <a:rPr lang="en-US" b="0" dirty="0" smtClean="0">
                <a:solidFill>
                  <a:schemeClr val="accent3"/>
                </a:solidFill>
                <a:latin typeface="+mn-lt"/>
              </a:rPr>
              <a:t>Note this succeeds (it matches the redirection URI registered with the authorization server).</a:t>
            </a:r>
          </a:p>
          <a:p>
            <a:pPr marL="571500" indent="-571500">
              <a:buFont typeface="Arial" panose="020B0604020202020204" pitchFamily="34" charset="0"/>
              <a:buChar char="•"/>
            </a:pPr>
            <a:endParaRPr lang="en-US" b="0" dirty="0">
              <a:solidFill>
                <a:schemeClr val="accent3"/>
              </a:solidFill>
              <a:latin typeface="+mn-lt"/>
            </a:endParaRPr>
          </a:p>
        </p:txBody>
      </p:sp>
    </p:spTree>
    <p:extLst>
      <p:ext uri="{BB962C8B-B14F-4D97-AF65-F5344CB8AC3E}">
        <p14:creationId xmlns:p14="http://schemas.microsoft.com/office/powerpoint/2010/main" val="372924992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9344" y="146304"/>
            <a:ext cx="9107424" cy="7232749"/>
          </a:xfrm>
          <a:prstGeom prst="rect">
            <a:avLst/>
          </a:prstGeom>
          <a:noFill/>
        </p:spPr>
        <p:txBody>
          <a:bodyPr wrap="square" rtlCol="0">
            <a:spAutoFit/>
          </a:bodyPr>
          <a:lstStyle/>
          <a:p>
            <a:pPr algn="ctr"/>
            <a:r>
              <a:rPr lang="en-US" b="0" dirty="0" smtClean="0">
                <a:solidFill>
                  <a:schemeClr val="accent3"/>
                </a:solidFill>
                <a:latin typeface="+mn-lt"/>
              </a:rPr>
              <a:t>Step 3:  Make a third authorization request.</a:t>
            </a:r>
          </a:p>
          <a:p>
            <a:pPr algn="ctr"/>
            <a:endParaRPr lang="en-US" b="0" dirty="0" smtClean="0">
              <a:solidFill>
                <a:schemeClr val="accent3"/>
              </a:solidFill>
              <a:latin typeface="+mn-lt"/>
            </a:endParaRPr>
          </a:p>
          <a:p>
            <a:pPr marL="571500" indent="-571500">
              <a:buFont typeface="Arial" panose="020B0604020202020204" pitchFamily="34" charset="0"/>
              <a:buChar char="•"/>
            </a:pPr>
            <a:r>
              <a:rPr lang="en-US" b="0" dirty="0" smtClean="0">
                <a:solidFill>
                  <a:schemeClr val="accent3"/>
                </a:solidFill>
                <a:latin typeface="+mn-lt"/>
              </a:rPr>
              <a:t>Enter the redirect URI:</a:t>
            </a:r>
          </a:p>
          <a:p>
            <a:endParaRPr lang="en-US" b="0" dirty="0" smtClean="0">
              <a:solidFill>
                <a:schemeClr val="accent3"/>
              </a:solidFill>
              <a:latin typeface="+mn-lt"/>
            </a:endParaRPr>
          </a:p>
          <a:p>
            <a:r>
              <a:rPr lang="en-US" sz="2800" b="0" dirty="0">
                <a:solidFill>
                  <a:schemeClr val="accent3"/>
                </a:solidFill>
                <a:latin typeface="+mn-lt"/>
                <a:hlinkClick r:id="rId3"/>
              </a:rPr>
              <a:t>https://</a:t>
            </a:r>
            <a:r>
              <a:rPr lang="en-US" sz="2800" b="0" dirty="0" smtClean="0">
                <a:solidFill>
                  <a:schemeClr val="accent3"/>
                </a:solidFill>
                <a:latin typeface="+mn-lt"/>
                <a:hlinkClick r:id="rId3"/>
              </a:rPr>
              <a:t>authz-demo.sandboxcerner.com/client/demo/cb/</a:t>
            </a:r>
            <a:endParaRPr lang="en-US" sz="2800" b="0" dirty="0" smtClean="0">
              <a:solidFill>
                <a:schemeClr val="accent3"/>
              </a:solidFill>
              <a:latin typeface="+mn-lt"/>
            </a:endParaRPr>
          </a:p>
          <a:p>
            <a:endParaRPr lang="en-US" sz="2800" b="0" dirty="0" smtClean="0">
              <a:solidFill>
                <a:schemeClr val="accent3"/>
              </a:solidFill>
              <a:latin typeface="+mn-lt"/>
            </a:endParaRPr>
          </a:p>
          <a:p>
            <a:pPr marL="571500" indent="-571500">
              <a:buFont typeface="Arial" panose="020B0604020202020204" pitchFamily="34" charset="0"/>
              <a:buChar char="•"/>
            </a:pPr>
            <a:r>
              <a:rPr lang="en-US" b="0" dirty="0" smtClean="0">
                <a:solidFill>
                  <a:schemeClr val="accent3"/>
                </a:solidFill>
                <a:latin typeface="+mn-lt"/>
              </a:rPr>
              <a:t>Click “Get Authorization Code”</a:t>
            </a:r>
          </a:p>
          <a:p>
            <a:pPr marL="571500" indent="-571500">
              <a:buFont typeface="Arial" panose="020B0604020202020204" pitchFamily="34" charset="0"/>
              <a:buChar char="•"/>
            </a:pPr>
            <a:r>
              <a:rPr lang="en-US" b="0" dirty="0" smtClean="0">
                <a:solidFill>
                  <a:schemeClr val="accent3"/>
                </a:solidFill>
                <a:latin typeface="+mn-lt"/>
              </a:rPr>
              <a:t>Note this fails (it contains a trailing slash, which does not match the URI path registered with the authorization server).</a:t>
            </a:r>
          </a:p>
          <a:p>
            <a:pPr marL="571500" indent="-571500">
              <a:buFont typeface="Arial" panose="020B0604020202020204" pitchFamily="34" charset="0"/>
              <a:buChar char="•"/>
            </a:pPr>
            <a:r>
              <a:rPr lang="en-US" b="0" dirty="0" smtClean="0">
                <a:solidFill>
                  <a:schemeClr val="accent3"/>
                </a:solidFill>
                <a:latin typeface="+mn-lt"/>
              </a:rPr>
              <a:t>Trailing slashes matter:</a:t>
            </a:r>
          </a:p>
          <a:p>
            <a:pPr marL="1028700" lvl="1" indent="-571500">
              <a:buFont typeface="Arial" panose="020B0604020202020204" pitchFamily="34" charset="0"/>
              <a:buChar char="•"/>
            </a:pPr>
            <a:r>
              <a:rPr lang="en-US" sz="2400" b="0" dirty="0">
                <a:solidFill>
                  <a:schemeClr val="accent3"/>
                </a:solidFill>
                <a:latin typeface="+mn-lt"/>
                <a:hlinkClick r:id="rId4"/>
              </a:rPr>
              <a:t>https://www.searchenginejournal.com/linking-issues-why-a-trailing-slash-in-the-url-does-matter/13021</a:t>
            </a:r>
            <a:r>
              <a:rPr lang="en-US" sz="2400" b="0" dirty="0" smtClean="0">
                <a:solidFill>
                  <a:schemeClr val="accent3"/>
                </a:solidFill>
                <a:latin typeface="+mn-lt"/>
                <a:hlinkClick r:id="rId4"/>
              </a:rPr>
              <a:t>/</a:t>
            </a:r>
            <a:r>
              <a:rPr lang="en-US" sz="2400" b="0" dirty="0" smtClean="0">
                <a:solidFill>
                  <a:schemeClr val="accent3"/>
                </a:solidFill>
                <a:latin typeface="+mn-lt"/>
              </a:rPr>
              <a:t> </a:t>
            </a:r>
          </a:p>
          <a:p>
            <a:pPr marL="571500" indent="-571500">
              <a:buFont typeface="Arial" panose="020B0604020202020204" pitchFamily="34" charset="0"/>
              <a:buChar char="•"/>
            </a:pPr>
            <a:endParaRPr lang="en-US" b="0" dirty="0">
              <a:solidFill>
                <a:schemeClr val="accent3"/>
              </a:solidFill>
              <a:latin typeface="+mn-lt"/>
            </a:endParaRPr>
          </a:p>
        </p:txBody>
      </p:sp>
    </p:spTree>
    <p:extLst>
      <p:ext uri="{BB962C8B-B14F-4D97-AF65-F5344CB8AC3E}">
        <p14:creationId xmlns:p14="http://schemas.microsoft.com/office/powerpoint/2010/main" val="347838111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287082" y="1704340"/>
            <a:ext cx="9771063" cy="3327400"/>
          </a:xfrm>
        </p:spPr>
        <p:txBody>
          <a:bodyPr/>
          <a:lstStyle/>
          <a:p>
            <a:pPr algn="ctr"/>
            <a:r>
              <a:rPr lang="en-US" dirty="0" smtClean="0">
                <a:latin typeface="+mn-lt"/>
              </a:rPr>
              <a:t>Lab 10:  Insufficient Scopes Accessing a Resource</a:t>
            </a:r>
            <a:endParaRPr lang="en-US" dirty="0">
              <a:latin typeface="+mn-lt"/>
            </a:endParaRPr>
          </a:p>
        </p:txBody>
      </p:sp>
    </p:spTree>
    <p:extLst>
      <p:ext uri="{BB962C8B-B14F-4D97-AF65-F5344CB8AC3E}">
        <p14:creationId xmlns:p14="http://schemas.microsoft.com/office/powerpoint/2010/main" val="5176921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287082" y="1704340"/>
            <a:ext cx="9771063" cy="3327400"/>
          </a:xfrm>
        </p:spPr>
        <p:txBody>
          <a:bodyPr/>
          <a:lstStyle/>
          <a:p>
            <a:pPr algn="ctr"/>
            <a:r>
              <a:rPr lang="en-US" dirty="0">
                <a:latin typeface="+mn-lt"/>
              </a:rPr>
              <a:t>Bookmark our demo application:</a:t>
            </a:r>
            <a:br>
              <a:rPr lang="en-US" dirty="0">
                <a:latin typeface="+mn-lt"/>
              </a:rPr>
            </a:br>
            <a:r>
              <a:rPr lang="en-US" dirty="0">
                <a:latin typeface="+mn-lt"/>
              </a:rPr>
              <a:t/>
            </a:r>
            <a:br>
              <a:rPr lang="en-US" dirty="0">
                <a:latin typeface="+mn-lt"/>
              </a:rPr>
            </a:br>
            <a:r>
              <a:rPr lang="en-US" dirty="0">
                <a:latin typeface="+mn-lt"/>
              </a:rPr>
              <a:t>http://bit.ly/2eZKmRw</a:t>
            </a:r>
          </a:p>
        </p:txBody>
      </p:sp>
    </p:spTree>
    <p:extLst>
      <p:ext uri="{BB962C8B-B14F-4D97-AF65-F5344CB8AC3E}">
        <p14:creationId xmlns:p14="http://schemas.microsoft.com/office/powerpoint/2010/main" val="224379973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9344" y="347472"/>
            <a:ext cx="9107424" cy="4278094"/>
          </a:xfrm>
          <a:prstGeom prst="rect">
            <a:avLst/>
          </a:prstGeom>
          <a:noFill/>
        </p:spPr>
        <p:txBody>
          <a:bodyPr wrap="square" rtlCol="0">
            <a:spAutoFit/>
          </a:bodyPr>
          <a:lstStyle/>
          <a:p>
            <a:pPr algn="ctr"/>
            <a:r>
              <a:rPr lang="en-US" b="0" dirty="0" smtClean="0">
                <a:solidFill>
                  <a:schemeClr val="accent3"/>
                </a:solidFill>
                <a:latin typeface="+mn-lt"/>
              </a:rPr>
              <a:t>Step 1:  Make the authorization request.</a:t>
            </a:r>
          </a:p>
          <a:p>
            <a:pPr algn="ctr"/>
            <a:endParaRPr lang="en-US" b="0" dirty="0" smtClean="0">
              <a:solidFill>
                <a:schemeClr val="accent3"/>
              </a:solidFill>
              <a:latin typeface="+mn-lt"/>
            </a:endParaRPr>
          </a:p>
          <a:p>
            <a:pPr marL="571500" indent="-571500">
              <a:buFont typeface="Arial" panose="020B0604020202020204" pitchFamily="34" charset="0"/>
              <a:buChar char="•"/>
            </a:pPr>
            <a:r>
              <a:rPr lang="en-US" b="0" dirty="0" smtClean="0">
                <a:solidFill>
                  <a:schemeClr val="accent3"/>
                </a:solidFill>
                <a:latin typeface="+mn-lt"/>
              </a:rPr>
              <a:t>In section 2, change the scopes to:</a:t>
            </a:r>
          </a:p>
          <a:p>
            <a:pPr marL="571500" indent="-571500">
              <a:buFont typeface="Arial" panose="020B0604020202020204" pitchFamily="34" charset="0"/>
              <a:buChar char="•"/>
            </a:pPr>
            <a:endParaRPr lang="en-US" b="0" dirty="0">
              <a:solidFill>
                <a:schemeClr val="accent3"/>
              </a:solidFill>
              <a:latin typeface="+mn-lt"/>
            </a:endParaRPr>
          </a:p>
          <a:p>
            <a:r>
              <a:rPr lang="en-US" sz="2800" b="0" dirty="0" smtClean="0">
                <a:solidFill>
                  <a:schemeClr val="accent3"/>
                </a:solidFill>
                <a:latin typeface="+mn-lt"/>
              </a:rPr>
              <a:t>user/</a:t>
            </a:r>
            <a:r>
              <a:rPr lang="en-US" sz="2800" b="0" dirty="0" err="1" smtClean="0">
                <a:solidFill>
                  <a:schemeClr val="accent3"/>
                </a:solidFill>
                <a:latin typeface="+mn-lt"/>
              </a:rPr>
              <a:t>Encounter.read</a:t>
            </a:r>
            <a:endParaRPr lang="en-US" sz="2800" b="0" dirty="0" smtClean="0">
              <a:solidFill>
                <a:schemeClr val="accent3"/>
              </a:solidFill>
              <a:latin typeface="+mn-lt"/>
            </a:endParaRPr>
          </a:p>
          <a:p>
            <a:endParaRPr lang="en-US" sz="2800" b="0" dirty="0" smtClean="0">
              <a:solidFill>
                <a:schemeClr val="accent3"/>
              </a:solidFill>
              <a:latin typeface="+mn-lt"/>
            </a:endParaRPr>
          </a:p>
          <a:p>
            <a:pPr marL="571500" indent="-571500">
              <a:buFont typeface="Arial" panose="020B0604020202020204" pitchFamily="34" charset="0"/>
              <a:buChar char="•"/>
            </a:pPr>
            <a:r>
              <a:rPr lang="en-US" b="0" dirty="0" smtClean="0">
                <a:solidFill>
                  <a:schemeClr val="accent3"/>
                </a:solidFill>
                <a:latin typeface="+mn-lt"/>
              </a:rPr>
              <a:t>Click “Get Authorization Code”</a:t>
            </a:r>
          </a:p>
          <a:p>
            <a:pPr marL="571500" indent="-571500">
              <a:buFont typeface="Arial" panose="020B0604020202020204" pitchFamily="34" charset="0"/>
              <a:buChar char="•"/>
            </a:pPr>
            <a:endParaRPr lang="en-US" b="0" dirty="0">
              <a:solidFill>
                <a:schemeClr val="accent3"/>
              </a:solidFill>
              <a:latin typeface="+mn-lt"/>
            </a:endParaRPr>
          </a:p>
        </p:txBody>
      </p:sp>
    </p:spTree>
    <p:extLst>
      <p:ext uri="{BB962C8B-B14F-4D97-AF65-F5344CB8AC3E}">
        <p14:creationId xmlns:p14="http://schemas.microsoft.com/office/powerpoint/2010/main" val="103484436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9344" y="347472"/>
            <a:ext cx="9107424" cy="3416320"/>
          </a:xfrm>
          <a:prstGeom prst="rect">
            <a:avLst/>
          </a:prstGeom>
          <a:noFill/>
        </p:spPr>
        <p:txBody>
          <a:bodyPr wrap="square" rtlCol="0">
            <a:spAutoFit/>
          </a:bodyPr>
          <a:lstStyle/>
          <a:p>
            <a:pPr algn="ctr"/>
            <a:r>
              <a:rPr lang="en-US" b="0" dirty="0" smtClean="0">
                <a:solidFill>
                  <a:schemeClr val="accent3"/>
                </a:solidFill>
                <a:latin typeface="+mn-lt"/>
              </a:rPr>
              <a:t>Step 2:  Obtain an Access Token</a:t>
            </a:r>
          </a:p>
          <a:p>
            <a:pPr algn="ctr"/>
            <a:endParaRPr lang="en-US" b="0" dirty="0">
              <a:solidFill>
                <a:schemeClr val="accent3"/>
              </a:solidFill>
              <a:latin typeface="+mn-lt"/>
            </a:endParaRPr>
          </a:p>
          <a:p>
            <a:pPr marL="571500" indent="-571500">
              <a:buFont typeface="Arial" panose="020B0604020202020204" pitchFamily="34" charset="0"/>
              <a:buChar char="•"/>
            </a:pPr>
            <a:r>
              <a:rPr lang="en-US" b="0" dirty="0" smtClean="0">
                <a:solidFill>
                  <a:schemeClr val="accent3"/>
                </a:solidFill>
                <a:latin typeface="+mn-lt"/>
              </a:rPr>
              <a:t>Click “Get Access Token”</a:t>
            </a:r>
          </a:p>
          <a:p>
            <a:pPr marL="571500" indent="-571500">
              <a:buFont typeface="Arial" panose="020B0604020202020204" pitchFamily="34" charset="0"/>
              <a:buChar char="•"/>
            </a:pPr>
            <a:endParaRPr lang="en-US" b="0" dirty="0" smtClean="0">
              <a:solidFill>
                <a:schemeClr val="accent3"/>
              </a:solidFill>
              <a:latin typeface="+mn-lt"/>
            </a:endParaRPr>
          </a:p>
          <a:p>
            <a:pPr marL="571500" indent="-571500">
              <a:buFont typeface="Arial" panose="020B0604020202020204" pitchFamily="34" charset="0"/>
              <a:buChar char="•"/>
            </a:pPr>
            <a:endParaRPr lang="en-US" b="0" dirty="0" smtClean="0">
              <a:solidFill>
                <a:schemeClr val="accent3"/>
              </a:solidFill>
              <a:latin typeface="+mn-lt"/>
            </a:endParaRPr>
          </a:p>
          <a:p>
            <a:endParaRPr lang="en-US" b="0" dirty="0">
              <a:solidFill>
                <a:schemeClr val="accent3"/>
              </a:solidFill>
              <a:latin typeface="+mn-lt"/>
            </a:endParaRPr>
          </a:p>
        </p:txBody>
      </p:sp>
    </p:spTree>
    <p:extLst>
      <p:ext uri="{BB962C8B-B14F-4D97-AF65-F5344CB8AC3E}">
        <p14:creationId xmlns:p14="http://schemas.microsoft.com/office/powerpoint/2010/main" val="343894539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9344" y="347474"/>
            <a:ext cx="9107424" cy="5262979"/>
          </a:xfrm>
          <a:prstGeom prst="rect">
            <a:avLst/>
          </a:prstGeom>
          <a:noFill/>
        </p:spPr>
        <p:txBody>
          <a:bodyPr wrap="square" rtlCol="0">
            <a:spAutoFit/>
          </a:bodyPr>
          <a:lstStyle/>
          <a:p>
            <a:pPr algn="ctr"/>
            <a:r>
              <a:rPr lang="en-US" b="0" dirty="0" smtClean="0">
                <a:solidFill>
                  <a:schemeClr val="accent3"/>
                </a:solidFill>
                <a:latin typeface="+mn-lt"/>
              </a:rPr>
              <a:t>Step 3:  Attempt to Access a Patient Resource.</a:t>
            </a:r>
          </a:p>
          <a:p>
            <a:pPr algn="ctr"/>
            <a:endParaRPr lang="en-US" b="0" dirty="0" smtClean="0">
              <a:solidFill>
                <a:schemeClr val="accent3"/>
              </a:solidFill>
              <a:latin typeface="+mn-lt"/>
            </a:endParaRPr>
          </a:p>
          <a:p>
            <a:pPr marL="571500" indent="-571500">
              <a:buFont typeface="Arial" panose="020B0604020202020204" pitchFamily="34" charset="0"/>
              <a:buChar char="•"/>
            </a:pPr>
            <a:r>
              <a:rPr lang="en-US" b="0" dirty="0" smtClean="0">
                <a:solidFill>
                  <a:schemeClr val="accent3"/>
                </a:solidFill>
                <a:latin typeface="+mn-lt"/>
              </a:rPr>
              <a:t>In section 4, change the resource to:</a:t>
            </a:r>
          </a:p>
          <a:p>
            <a:pPr marL="571500" indent="-571500">
              <a:buFont typeface="Arial" panose="020B0604020202020204" pitchFamily="34" charset="0"/>
              <a:buChar char="•"/>
            </a:pPr>
            <a:endParaRPr lang="en-US" b="0" dirty="0">
              <a:solidFill>
                <a:schemeClr val="accent3"/>
              </a:solidFill>
              <a:latin typeface="+mn-lt"/>
            </a:endParaRPr>
          </a:p>
          <a:p>
            <a:r>
              <a:rPr lang="en-US" sz="2800" b="0" dirty="0">
                <a:solidFill>
                  <a:schemeClr val="accent3"/>
                </a:solidFill>
                <a:latin typeface="+mn-lt"/>
                <a:hlinkClick r:id="rId3"/>
              </a:rPr>
              <a:t>https://</a:t>
            </a:r>
            <a:r>
              <a:rPr lang="en-US" sz="2800" b="0" dirty="0" smtClean="0">
                <a:solidFill>
                  <a:schemeClr val="accent3"/>
                </a:solidFill>
                <a:latin typeface="+mn-lt"/>
                <a:hlinkClick r:id="rId3"/>
              </a:rPr>
              <a:t>fhir-ehr.sandboxcerner.com/dstu2/0b8a0111-e8e6-4c26-a91c-5069cbc6b1ca/Patient/1316024</a:t>
            </a:r>
            <a:endParaRPr lang="en-US" b="0" dirty="0" smtClean="0">
              <a:solidFill>
                <a:schemeClr val="accent3"/>
              </a:solidFill>
              <a:latin typeface="+mn-lt"/>
            </a:endParaRPr>
          </a:p>
          <a:p>
            <a:endParaRPr lang="en-US" sz="2800" b="0" dirty="0" smtClean="0">
              <a:solidFill>
                <a:schemeClr val="accent3"/>
              </a:solidFill>
              <a:latin typeface="+mn-lt"/>
            </a:endParaRPr>
          </a:p>
          <a:p>
            <a:pPr marL="571500" indent="-571500">
              <a:buFont typeface="Arial" panose="020B0604020202020204" pitchFamily="34" charset="0"/>
              <a:buChar char="•"/>
            </a:pPr>
            <a:r>
              <a:rPr lang="en-US" b="0" dirty="0" smtClean="0">
                <a:solidFill>
                  <a:srgbClr val="6A737B"/>
                </a:solidFill>
                <a:latin typeface="Arial"/>
              </a:rPr>
              <a:t>Click “Access Protected Resource”</a:t>
            </a:r>
            <a:endParaRPr lang="en-US" sz="2800" b="0" dirty="0">
              <a:solidFill>
                <a:schemeClr val="accent3"/>
              </a:solidFill>
              <a:latin typeface="+mn-lt"/>
            </a:endParaRPr>
          </a:p>
          <a:p>
            <a:pPr marL="571500" indent="-571500">
              <a:buFont typeface="Arial" panose="020B0604020202020204" pitchFamily="34" charset="0"/>
              <a:buChar char="•"/>
            </a:pPr>
            <a:r>
              <a:rPr lang="en-US" b="0" dirty="0" smtClean="0">
                <a:solidFill>
                  <a:schemeClr val="accent3"/>
                </a:solidFill>
                <a:latin typeface="+mn-lt"/>
              </a:rPr>
              <a:t>Note the 401 response</a:t>
            </a:r>
            <a:endParaRPr lang="en-US" sz="4400" b="0" dirty="0" smtClean="0">
              <a:solidFill>
                <a:srgbClr val="6A737B"/>
              </a:solidFill>
              <a:latin typeface="Arial"/>
            </a:endParaRPr>
          </a:p>
        </p:txBody>
      </p:sp>
    </p:spTree>
    <p:extLst>
      <p:ext uri="{BB962C8B-B14F-4D97-AF65-F5344CB8AC3E}">
        <p14:creationId xmlns:p14="http://schemas.microsoft.com/office/powerpoint/2010/main" val="131480159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9344" y="347473"/>
            <a:ext cx="9107424" cy="5386090"/>
          </a:xfrm>
          <a:prstGeom prst="rect">
            <a:avLst/>
          </a:prstGeom>
          <a:noFill/>
        </p:spPr>
        <p:txBody>
          <a:bodyPr wrap="square" rtlCol="0">
            <a:spAutoFit/>
          </a:bodyPr>
          <a:lstStyle/>
          <a:p>
            <a:pPr algn="ctr"/>
            <a:r>
              <a:rPr lang="en-US" b="0" dirty="0" smtClean="0">
                <a:solidFill>
                  <a:schemeClr val="accent3"/>
                </a:solidFill>
                <a:latin typeface="+mn-lt"/>
              </a:rPr>
              <a:t>Step 4: Repeat Steps with Valid Scopes</a:t>
            </a:r>
          </a:p>
          <a:p>
            <a:pPr algn="ctr"/>
            <a:endParaRPr lang="en-US" b="0" dirty="0" smtClean="0">
              <a:solidFill>
                <a:schemeClr val="accent3"/>
              </a:solidFill>
              <a:latin typeface="+mn-lt"/>
            </a:endParaRPr>
          </a:p>
          <a:p>
            <a:pPr marL="571500" indent="-571500">
              <a:buFont typeface="Arial" panose="020B0604020202020204" pitchFamily="34" charset="0"/>
              <a:buChar char="•"/>
            </a:pPr>
            <a:r>
              <a:rPr lang="en-US" b="0" dirty="0" smtClean="0">
                <a:solidFill>
                  <a:schemeClr val="accent3"/>
                </a:solidFill>
                <a:latin typeface="+mn-lt"/>
              </a:rPr>
              <a:t>In section 2, change the scope to:</a:t>
            </a:r>
          </a:p>
          <a:p>
            <a:pPr marL="571500" indent="-571500">
              <a:buFont typeface="Arial" panose="020B0604020202020204" pitchFamily="34" charset="0"/>
              <a:buChar char="•"/>
            </a:pPr>
            <a:endParaRPr lang="en-US" b="0" dirty="0">
              <a:solidFill>
                <a:schemeClr val="accent3"/>
              </a:solidFill>
              <a:latin typeface="+mn-lt"/>
            </a:endParaRPr>
          </a:p>
          <a:p>
            <a:r>
              <a:rPr lang="en-US" sz="2800" b="0" dirty="0" smtClean="0">
                <a:solidFill>
                  <a:schemeClr val="accent3"/>
                </a:solidFill>
                <a:latin typeface="+mn-lt"/>
              </a:rPr>
              <a:t>user/</a:t>
            </a:r>
            <a:r>
              <a:rPr lang="en-US" sz="2800" b="0" dirty="0" err="1" smtClean="0">
                <a:solidFill>
                  <a:schemeClr val="accent3"/>
                </a:solidFill>
                <a:latin typeface="+mn-lt"/>
              </a:rPr>
              <a:t>Encounter.read</a:t>
            </a:r>
            <a:r>
              <a:rPr lang="en-US" sz="2800" b="0" dirty="0" smtClean="0">
                <a:solidFill>
                  <a:schemeClr val="accent3"/>
                </a:solidFill>
                <a:latin typeface="+mn-lt"/>
              </a:rPr>
              <a:t> user/</a:t>
            </a:r>
            <a:r>
              <a:rPr lang="en-US" sz="2800" b="0" dirty="0" err="1" smtClean="0">
                <a:solidFill>
                  <a:schemeClr val="accent3"/>
                </a:solidFill>
                <a:latin typeface="+mn-lt"/>
              </a:rPr>
              <a:t>Patient.read</a:t>
            </a:r>
            <a:endParaRPr lang="en-US" b="0" dirty="0" smtClean="0">
              <a:solidFill>
                <a:schemeClr val="accent3"/>
              </a:solidFill>
              <a:latin typeface="+mn-lt"/>
            </a:endParaRPr>
          </a:p>
          <a:p>
            <a:endParaRPr lang="en-US" sz="2800" b="0" dirty="0" smtClean="0">
              <a:solidFill>
                <a:schemeClr val="accent3"/>
              </a:solidFill>
              <a:latin typeface="+mn-lt"/>
            </a:endParaRPr>
          </a:p>
          <a:p>
            <a:pPr marL="571500" indent="-571500">
              <a:buFont typeface="Arial" panose="020B0604020202020204" pitchFamily="34" charset="0"/>
              <a:buChar char="•"/>
            </a:pPr>
            <a:r>
              <a:rPr lang="en-US" b="0" dirty="0" smtClean="0">
                <a:solidFill>
                  <a:srgbClr val="6A737B"/>
                </a:solidFill>
                <a:latin typeface="Arial"/>
              </a:rPr>
              <a:t>Click “Get Authorization Code”</a:t>
            </a:r>
          </a:p>
          <a:p>
            <a:pPr marL="571500" indent="-571500">
              <a:buFont typeface="Arial" panose="020B0604020202020204" pitchFamily="34" charset="0"/>
              <a:buChar char="•"/>
            </a:pPr>
            <a:r>
              <a:rPr lang="en-US" b="0" dirty="0" smtClean="0">
                <a:solidFill>
                  <a:srgbClr val="6A737B"/>
                </a:solidFill>
                <a:latin typeface="Arial"/>
              </a:rPr>
              <a:t>Click “Get Access Token”</a:t>
            </a:r>
          </a:p>
          <a:p>
            <a:pPr marL="571500" indent="-571500">
              <a:buFont typeface="Arial" panose="020B0604020202020204" pitchFamily="34" charset="0"/>
              <a:buChar char="•"/>
            </a:pPr>
            <a:r>
              <a:rPr lang="en-US" b="0" dirty="0" smtClean="0">
                <a:solidFill>
                  <a:srgbClr val="6A737B"/>
                </a:solidFill>
                <a:latin typeface="Arial"/>
              </a:rPr>
              <a:t>Click “Access Protected Resource”</a:t>
            </a:r>
            <a:endParaRPr lang="en-US" sz="2800" b="0" dirty="0">
              <a:solidFill>
                <a:schemeClr val="accent3"/>
              </a:solidFill>
              <a:latin typeface="+mn-lt"/>
            </a:endParaRPr>
          </a:p>
          <a:p>
            <a:pPr marL="571500" indent="-571500">
              <a:buFont typeface="Arial" panose="020B0604020202020204" pitchFamily="34" charset="0"/>
              <a:buChar char="•"/>
            </a:pPr>
            <a:r>
              <a:rPr lang="en-US" b="0" dirty="0" smtClean="0">
                <a:solidFill>
                  <a:schemeClr val="accent3"/>
                </a:solidFill>
                <a:latin typeface="+mn-lt"/>
              </a:rPr>
              <a:t>You should receive a 200 response.</a:t>
            </a:r>
            <a:endParaRPr lang="en-US" sz="4400" b="0" dirty="0" smtClean="0">
              <a:solidFill>
                <a:srgbClr val="6A737B"/>
              </a:solidFill>
              <a:latin typeface="Arial"/>
            </a:endParaRPr>
          </a:p>
        </p:txBody>
      </p:sp>
    </p:spTree>
    <p:extLst>
      <p:ext uri="{BB962C8B-B14F-4D97-AF65-F5344CB8AC3E}">
        <p14:creationId xmlns:p14="http://schemas.microsoft.com/office/powerpoint/2010/main" val="290267510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287082" y="1704340"/>
            <a:ext cx="9771063" cy="3327400"/>
          </a:xfrm>
        </p:spPr>
        <p:txBody>
          <a:bodyPr/>
          <a:lstStyle/>
          <a:p>
            <a:pPr algn="ctr"/>
            <a:r>
              <a:rPr lang="en-US" dirty="0" smtClean="0">
                <a:latin typeface="+mn-lt"/>
              </a:rPr>
              <a:t>Lab 11:  Utilizing an Invalid Token</a:t>
            </a:r>
            <a:endParaRPr lang="en-US" dirty="0">
              <a:latin typeface="+mn-lt"/>
            </a:endParaRPr>
          </a:p>
        </p:txBody>
      </p:sp>
    </p:spTree>
    <p:extLst>
      <p:ext uri="{BB962C8B-B14F-4D97-AF65-F5344CB8AC3E}">
        <p14:creationId xmlns:p14="http://schemas.microsoft.com/office/powerpoint/2010/main" val="183409185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9344" y="347473"/>
            <a:ext cx="9107424" cy="3970318"/>
          </a:xfrm>
          <a:prstGeom prst="rect">
            <a:avLst/>
          </a:prstGeom>
          <a:noFill/>
        </p:spPr>
        <p:txBody>
          <a:bodyPr wrap="square" rtlCol="0">
            <a:spAutoFit/>
          </a:bodyPr>
          <a:lstStyle/>
          <a:p>
            <a:pPr algn="ctr"/>
            <a:r>
              <a:rPr lang="en-US" b="0" dirty="0" smtClean="0">
                <a:solidFill>
                  <a:schemeClr val="accent3"/>
                </a:solidFill>
                <a:latin typeface="+mn-lt"/>
              </a:rPr>
              <a:t>Step 1:  Use a Modified Access Token.</a:t>
            </a:r>
          </a:p>
          <a:p>
            <a:pPr algn="ctr"/>
            <a:endParaRPr lang="en-US" b="0" dirty="0" smtClean="0">
              <a:solidFill>
                <a:schemeClr val="accent3"/>
              </a:solidFill>
              <a:latin typeface="+mn-lt"/>
            </a:endParaRPr>
          </a:p>
          <a:p>
            <a:pPr marL="571500" indent="-571500">
              <a:buFont typeface="Arial" panose="020B0604020202020204" pitchFamily="34" charset="0"/>
              <a:buChar char="•"/>
            </a:pPr>
            <a:r>
              <a:rPr lang="en-US" b="0" dirty="0" smtClean="0">
                <a:solidFill>
                  <a:schemeClr val="accent3"/>
                </a:solidFill>
                <a:latin typeface="+mn-lt"/>
              </a:rPr>
              <a:t>In section 4, add, remove, or change a character in the access token.</a:t>
            </a:r>
            <a:endParaRPr lang="en-US" sz="2800" b="0" dirty="0" smtClean="0">
              <a:solidFill>
                <a:schemeClr val="accent3"/>
              </a:solidFill>
              <a:latin typeface="+mn-lt"/>
            </a:endParaRPr>
          </a:p>
          <a:p>
            <a:pPr marL="571500" indent="-571500">
              <a:buFont typeface="Arial" panose="020B0604020202020204" pitchFamily="34" charset="0"/>
              <a:buChar char="•"/>
            </a:pPr>
            <a:r>
              <a:rPr lang="en-US" b="0" dirty="0" smtClean="0">
                <a:solidFill>
                  <a:schemeClr val="accent3"/>
                </a:solidFill>
                <a:latin typeface="+mn-lt"/>
              </a:rPr>
              <a:t>Click “Access Protected Resource”</a:t>
            </a:r>
          </a:p>
          <a:p>
            <a:pPr marL="571500" indent="-571500">
              <a:buFont typeface="Arial" panose="020B0604020202020204" pitchFamily="34" charset="0"/>
              <a:buChar char="•"/>
            </a:pPr>
            <a:r>
              <a:rPr lang="en-US" b="0" dirty="0" smtClean="0">
                <a:solidFill>
                  <a:schemeClr val="accent3"/>
                </a:solidFill>
                <a:latin typeface="+mn-lt"/>
              </a:rPr>
              <a:t>You should receive a “401” response.</a:t>
            </a:r>
          </a:p>
          <a:p>
            <a:pPr marL="571500" indent="-571500">
              <a:buFont typeface="Arial" panose="020B0604020202020204" pitchFamily="34" charset="0"/>
              <a:buChar char="•"/>
            </a:pPr>
            <a:endParaRPr lang="en-US" b="0" dirty="0">
              <a:solidFill>
                <a:schemeClr val="accent3"/>
              </a:solidFill>
              <a:latin typeface="+mn-lt"/>
            </a:endParaRPr>
          </a:p>
        </p:txBody>
      </p:sp>
    </p:spTree>
    <p:extLst>
      <p:ext uri="{BB962C8B-B14F-4D97-AF65-F5344CB8AC3E}">
        <p14:creationId xmlns:p14="http://schemas.microsoft.com/office/powerpoint/2010/main" val="423450422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287082" y="1704340"/>
            <a:ext cx="9771063" cy="3327400"/>
          </a:xfrm>
        </p:spPr>
        <p:txBody>
          <a:bodyPr/>
          <a:lstStyle/>
          <a:p>
            <a:pPr algn="ctr"/>
            <a:r>
              <a:rPr lang="en-US" dirty="0" smtClean="0">
                <a:latin typeface="+mn-lt"/>
              </a:rPr>
              <a:t>Lab 12:  Utilizing an Expired Token</a:t>
            </a:r>
            <a:endParaRPr lang="en-US" dirty="0">
              <a:latin typeface="+mn-lt"/>
            </a:endParaRPr>
          </a:p>
        </p:txBody>
      </p:sp>
    </p:spTree>
    <p:extLst>
      <p:ext uri="{BB962C8B-B14F-4D97-AF65-F5344CB8AC3E}">
        <p14:creationId xmlns:p14="http://schemas.microsoft.com/office/powerpoint/2010/main" val="324441863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9344" y="347474"/>
            <a:ext cx="9107424" cy="4524315"/>
          </a:xfrm>
          <a:prstGeom prst="rect">
            <a:avLst/>
          </a:prstGeom>
          <a:noFill/>
        </p:spPr>
        <p:txBody>
          <a:bodyPr wrap="square" rtlCol="0">
            <a:spAutoFit/>
          </a:bodyPr>
          <a:lstStyle/>
          <a:p>
            <a:pPr algn="ctr"/>
            <a:r>
              <a:rPr lang="en-US" b="0" dirty="0" smtClean="0">
                <a:solidFill>
                  <a:schemeClr val="accent3"/>
                </a:solidFill>
                <a:latin typeface="+mn-lt"/>
              </a:rPr>
              <a:t>Step 1:  Use an Expired Access Token.</a:t>
            </a:r>
          </a:p>
          <a:p>
            <a:pPr algn="ctr"/>
            <a:endParaRPr lang="en-US" b="0" dirty="0" smtClean="0">
              <a:solidFill>
                <a:schemeClr val="accent3"/>
              </a:solidFill>
              <a:latin typeface="+mn-lt"/>
            </a:endParaRPr>
          </a:p>
          <a:p>
            <a:pPr marL="571500" indent="-571500">
              <a:buFont typeface="Arial" panose="020B0604020202020204" pitchFamily="34" charset="0"/>
              <a:buChar char="•"/>
            </a:pPr>
            <a:r>
              <a:rPr lang="en-US" b="0" dirty="0" smtClean="0">
                <a:solidFill>
                  <a:schemeClr val="accent3"/>
                </a:solidFill>
                <a:latin typeface="+mn-lt"/>
              </a:rPr>
              <a:t>Paste the token response you saved from Lab 1 into section 4.</a:t>
            </a:r>
          </a:p>
          <a:p>
            <a:pPr marL="571500" indent="-571500">
              <a:buFont typeface="Arial" panose="020B0604020202020204" pitchFamily="34" charset="0"/>
              <a:buChar char="•"/>
            </a:pPr>
            <a:r>
              <a:rPr lang="en-US" b="0" dirty="0" smtClean="0">
                <a:solidFill>
                  <a:schemeClr val="accent3"/>
                </a:solidFill>
                <a:latin typeface="+mn-lt"/>
              </a:rPr>
              <a:t>Click “Access Protected Resource”</a:t>
            </a:r>
          </a:p>
          <a:p>
            <a:pPr marL="571500" indent="-571500">
              <a:buFont typeface="Arial" panose="020B0604020202020204" pitchFamily="34" charset="0"/>
              <a:buChar char="•"/>
            </a:pPr>
            <a:r>
              <a:rPr lang="en-US" b="0" dirty="0" smtClean="0">
                <a:solidFill>
                  <a:schemeClr val="accent3"/>
                </a:solidFill>
                <a:latin typeface="+mn-lt"/>
              </a:rPr>
              <a:t>You should receive a 401 response indicating the token is invalid/expired.</a:t>
            </a:r>
          </a:p>
          <a:p>
            <a:pPr marL="571500" indent="-571500">
              <a:buFont typeface="Arial" panose="020B0604020202020204" pitchFamily="34" charset="0"/>
              <a:buChar char="•"/>
            </a:pPr>
            <a:endParaRPr lang="en-US" b="0" dirty="0">
              <a:solidFill>
                <a:schemeClr val="accent3"/>
              </a:solidFill>
              <a:latin typeface="+mn-lt"/>
            </a:endParaRPr>
          </a:p>
        </p:txBody>
      </p:sp>
    </p:spTree>
    <p:extLst>
      <p:ext uri="{BB962C8B-B14F-4D97-AF65-F5344CB8AC3E}">
        <p14:creationId xmlns:p14="http://schemas.microsoft.com/office/powerpoint/2010/main" val="299898528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287082" y="1704340"/>
            <a:ext cx="9771063" cy="3327400"/>
          </a:xfrm>
        </p:spPr>
        <p:txBody>
          <a:bodyPr/>
          <a:lstStyle/>
          <a:p>
            <a:pPr algn="ctr"/>
            <a:r>
              <a:rPr lang="en-US" dirty="0" smtClean="0">
                <a:latin typeface="+mn-lt"/>
              </a:rPr>
              <a:t>Lab 13:  Tracing Browser Calls</a:t>
            </a:r>
            <a:endParaRPr lang="en-US" dirty="0">
              <a:latin typeface="+mn-lt"/>
            </a:endParaRPr>
          </a:p>
        </p:txBody>
      </p:sp>
    </p:spTree>
    <p:extLst>
      <p:ext uri="{BB962C8B-B14F-4D97-AF65-F5344CB8AC3E}">
        <p14:creationId xmlns:p14="http://schemas.microsoft.com/office/powerpoint/2010/main" val="407413843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287082" y="1704340"/>
            <a:ext cx="9771063" cy="3327400"/>
          </a:xfrm>
        </p:spPr>
        <p:txBody>
          <a:bodyPr/>
          <a:lstStyle/>
          <a:p>
            <a:r>
              <a:rPr lang="en-US" dirty="0" smtClean="0">
                <a:latin typeface="+mn-lt"/>
              </a:rPr>
              <a:t>Often times, it is important to obtain the calls being made by the user agent itself for diagnosis.</a:t>
            </a:r>
            <a:br>
              <a:rPr lang="en-US" dirty="0" smtClean="0">
                <a:latin typeface="+mn-lt"/>
              </a:rPr>
            </a:br>
            <a:r>
              <a:rPr lang="en-US" dirty="0">
                <a:latin typeface="+mn-lt"/>
              </a:rPr>
              <a:t/>
            </a:r>
            <a:br>
              <a:rPr lang="en-US" dirty="0">
                <a:latin typeface="+mn-lt"/>
              </a:rPr>
            </a:br>
            <a:r>
              <a:rPr lang="en-US" dirty="0" smtClean="0">
                <a:latin typeface="+mn-lt"/>
              </a:rPr>
              <a:t>This can be obtained using the “net” tab of most browser developer tools:</a:t>
            </a:r>
            <a:endParaRPr lang="en-US" dirty="0">
              <a:latin typeface="+mn-lt"/>
            </a:endParaRPr>
          </a:p>
        </p:txBody>
      </p:sp>
    </p:spTree>
    <p:extLst>
      <p:ext uri="{BB962C8B-B14F-4D97-AF65-F5344CB8AC3E}">
        <p14:creationId xmlns:p14="http://schemas.microsoft.com/office/powerpoint/2010/main" val="35407332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287082" y="1704340"/>
            <a:ext cx="9771063" cy="3327400"/>
          </a:xfrm>
        </p:spPr>
        <p:txBody>
          <a:bodyPr/>
          <a:lstStyle/>
          <a:p>
            <a:pPr algn="ctr"/>
            <a:r>
              <a:rPr lang="en-US" dirty="0" smtClean="0">
                <a:latin typeface="+mn-lt"/>
              </a:rPr>
              <a:t>Lab 1:  SMART Launch Breakdown</a:t>
            </a:r>
            <a:endParaRPr lang="en-US" dirty="0">
              <a:latin typeface="+mn-lt"/>
            </a:endParaRPr>
          </a:p>
        </p:txBody>
      </p:sp>
    </p:spTree>
    <p:extLst>
      <p:ext uri="{BB962C8B-B14F-4D97-AF65-F5344CB8AC3E}">
        <p14:creationId xmlns:p14="http://schemas.microsoft.com/office/powerpoint/2010/main" val="425132493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900" y="1905000"/>
            <a:ext cx="10744200" cy="304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3017520" y="1042418"/>
            <a:ext cx="6199632" cy="646331"/>
          </a:xfrm>
          <a:prstGeom prst="rect">
            <a:avLst/>
          </a:prstGeom>
          <a:noFill/>
        </p:spPr>
        <p:txBody>
          <a:bodyPr wrap="square" rtlCol="0">
            <a:spAutoFit/>
          </a:bodyPr>
          <a:lstStyle/>
          <a:p>
            <a:pPr algn="ctr"/>
            <a:r>
              <a:rPr lang="en-US" dirty="0" smtClean="0"/>
              <a:t>Internet Explorer</a:t>
            </a:r>
            <a:endParaRPr lang="en-US" dirty="0"/>
          </a:p>
        </p:txBody>
      </p:sp>
    </p:spTree>
    <p:extLst>
      <p:ext uri="{BB962C8B-B14F-4D97-AF65-F5344CB8AC3E}">
        <p14:creationId xmlns:p14="http://schemas.microsoft.com/office/powerpoint/2010/main" val="410812603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17520" y="1042418"/>
            <a:ext cx="6199632" cy="646331"/>
          </a:xfrm>
          <a:prstGeom prst="rect">
            <a:avLst/>
          </a:prstGeom>
          <a:noFill/>
        </p:spPr>
        <p:txBody>
          <a:bodyPr wrap="square" rtlCol="0">
            <a:spAutoFit/>
          </a:bodyPr>
          <a:lstStyle/>
          <a:p>
            <a:pPr algn="ctr"/>
            <a:r>
              <a:rPr lang="en-US" dirty="0" smtClean="0"/>
              <a:t>Firefox</a:t>
            </a:r>
            <a:endParaRPr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6228" y="2362200"/>
            <a:ext cx="11231245" cy="1970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1496010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17520" y="1042418"/>
            <a:ext cx="6199632" cy="646331"/>
          </a:xfrm>
          <a:prstGeom prst="rect">
            <a:avLst/>
          </a:prstGeom>
          <a:noFill/>
        </p:spPr>
        <p:txBody>
          <a:bodyPr wrap="square" rtlCol="0">
            <a:spAutoFit/>
          </a:bodyPr>
          <a:lstStyle/>
          <a:p>
            <a:pPr algn="ctr"/>
            <a:r>
              <a:rPr lang="en-US" dirty="0" smtClean="0"/>
              <a:t>Chrome</a:t>
            </a:r>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1575" y="2087692"/>
            <a:ext cx="9848851" cy="3743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0927888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64208" y="1956816"/>
            <a:ext cx="9107424" cy="2862322"/>
          </a:xfrm>
          <a:prstGeom prst="rect">
            <a:avLst/>
          </a:prstGeom>
          <a:noFill/>
        </p:spPr>
        <p:txBody>
          <a:bodyPr wrap="square" rtlCol="0">
            <a:spAutoFit/>
          </a:bodyPr>
          <a:lstStyle/>
          <a:p>
            <a:pPr marL="571500" indent="-571500">
              <a:buFont typeface="Arial" panose="020B0604020202020204" pitchFamily="34" charset="0"/>
              <a:buChar char="•"/>
            </a:pPr>
            <a:r>
              <a:rPr lang="en-US" b="0" dirty="0" smtClean="0">
                <a:solidFill>
                  <a:srgbClr val="6A737B"/>
                </a:solidFill>
                <a:latin typeface="Arial"/>
                <a:ea typeface="+mj-ea"/>
                <a:cs typeface="+mj-cs"/>
              </a:rPr>
              <a:t>To </a:t>
            </a:r>
            <a:r>
              <a:rPr lang="en-US" b="0" dirty="0">
                <a:solidFill>
                  <a:srgbClr val="6A737B"/>
                </a:solidFill>
                <a:latin typeface="Arial"/>
                <a:ea typeface="+mj-ea"/>
                <a:cs typeface="+mj-cs"/>
              </a:rPr>
              <a:t>capture all information, ensure that “preserve log” is enabled, or that “clear entries on navigate” is disabled</a:t>
            </a:r>
            <a:r>
              <a:rPr lang="en-US" b="0" dirty="0" smtClean="0">
                <a:solidFill>
                  <a:srgbClr val="6A737B"/>
                </a:solidFill>
                <a:latin typeface="Arial"/>
                <a:ea typeface="+mj-ea"/>
                <a:cs typeface="+mj-cs"/>
              </a:rPr>
              <a:t>.</a:t>
            </a:r>
          </a:p>
          <a:p>
            <a:pPr marL="571500" indent="-571500">
              <a:buFont typeface="Arial" panose="020B0604020202020204" pitchFamily="34" charset="0"/>
              <a:buChar char="•"/>
            </a:pPr>
            <a:r>
              <a:rPr lang="en-US" b="0" dirty="0" smtClean="0">
                <a:solidFill>
                  <a:srgbClr val="6A737B"/>
                </a:solidFill>
                <a:latin typeface="Arial"/>
                <a:ea typeface="+mj-ea"/>
                <a:cs typeface="+mj-cs"/>
              </a:rPr>
              <a:t>Repeat Lab 1 and investigate the resulting browser trace.</a:t>
            </a:r>
            <a:endParaRPr lang="en-US" b="0" dirty="0">
              <a:solidFill>
                <a:schemeClr val="accent3"/>
              </a:solidFill>
              <a:latin typeface="+mn-lt"/>
            </a:endParaRPr>
          </a:p>
        </p:txBody>
      </p:sp>
    </p:spTree>
    <p:extLst>
      <p:ext uri="{BB962C8B-B14F-4D97-AF65-F5344CB8AC3E}">
        <p14:creationId xmlns:p14="http://schemas.microsoft.com/office/powerpoint/2010/main" val="73387859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287082" y="1704340"/>
            <a:ext cx="9771063" cy="3327400"/>
          </a:xfrm>
        </p:spPr>
        <p:txBody>
          <a:bodyPr/>
          <a:lstStyle/>
          <a:p>
            <a:pPr algn="ctr"/>
            <a:r>
              <a:rPr lang="en-US" dirty="0" smtClean="0">
                <a:latin typeface="+mn-lt"/>
              </a:rPr>
              <a:t>Lab 14:  Modifying Your SMART Tutorial App</a:t>
            </a:r>
            <a:endParaRPr lang="en-US" dirty="0">
              <a:latin typeface="+mn-lt"/>
            </a:endParaRPr>
          </a:p>
        </p:txBody>
      </p:sp>
    </p:spTree>
    <p:extLst>
      <p:ext uri="{BB962C8B-B14F-4D97-AF65-F5344CB8AC3E}">
        <p14:creationId xmlns:p14="http://schemas.microsoft.com/office/powerpoint/2010/main" val="115907535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287082" y="1704340"/>
            <a:ext cx="9771063" cy="3327400"/>
          </a:xfrm>
        </p:spPr>
        <p:txBody>
          <a:bodyPr>
            <a:normAutofit fontScale="90000"/>
          </a:bodyPr>
          <a:lstStyle/>
          <a:p>
            <a:r>
              <a:rPr lang="en-US" dirty="0" smtClean="0">
                <a:latin typeface="+mn-lt"/>
              </a:rPr>
              <a:t>In a previous lab, you cloned a tutorial project on GitHub and registered it with Cerner’s Sandbox environment.</a:t>
            </a:r>
            <a:br>
              <a:rPr lang="en-US" dirty="0" smtClean="0">
                <a:latin typeface="+mn-lt"/>
              </a:rPr>
            </a:br>
            <a:r>
              <a:rPr lang="en-US" dirty="0">
                <a:latin typeface="+mn-lt"/>
              </a:rPr>
              <a:t/>
            </a:r>
            <a:br>
              <a:rPr lang="en-US" dirty="0">
                <a:latin typeface="+mn-lt"/>
              </a:rPr>
            </a:br>
            <a:r>
              <a:rPr lang="en-US" dirty="0" smtClean="0">
                <a:latin typeface="+mn-lt"/>
              </a:rPr>
              <a:t>In this lab, we’ll demonstrate the inner workings of the SMART </a:t>
            </a:r>
            <a:r>
              <a:rPr lang="en-US" dirty="0" err="1" smtClean="0">
                <a:latin typeface="+mn-lt"/>
              </a:rPr>
              <a:t>Javascript</a:t>
            </a:r>
            <a:r>
              <a:rPr lang="en-US" dirty="0" smtClean="0">
                <a:latin typeface="+mn-lt"/>
              </a:rPr>
              <a:t> library, and highlight its limitations.</a:t>
            </a:r>
            <a:endParaRPr lang="en-US" dirty="0">
              <a:latin typeface="+mn-lt"/>
            </a:endParaRPr>
          </a:p>
        </p:txBody>
      </p:sp>
    </p:spTree>
    <p:extLst>
      <p:ext uri="{BB962C8B-B14F-4D97-AF65-F5344CB8AC3E}">
        <p14:creationId xmlns:p14="http://schemas.microsoft.com/office/powerpoint/2010/main" val="402783233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287082" y="620487"/>
            <a:ext cx="9771063" cy="5061857"/>
          </a:xfrm>
        </p:spPr>
        <p:txBody>
          <a:bodyPr>
            <a:normAutofit fontScale="90000"/>
          </a:bodyPr>
          <a:lstStyle/>
          <a:p>
            <a:r>
              <a:rPr lang="en-US" dirty="0" smtClean="0">
                <a:latin typeface="+mn-lt"/>
              </a:rPr>
              <a:t>Step 1:  Update “launch.html” in your GitHub pages branch:</a:t>
            </a:r>
            <a:br>
              <a:rPr lang="en-US" dirty="0" smtClean="0">
                <a:latin typeface="+mn-lt"/>
              </a:rPr>
            </a:br>
            <a:r>
              <a:rPr lang="en-US" dirty="0" smtClean="0">
                <a:latin typeface="+mn-lt"/>
              </a:rPr>
              <a:t/>
            </a:r>
            <a:br>
              <a:rPr lang="en-US" dirty="0" smtClean="0">
                <a:latin typeface="+mn-lt"/>
              </a:rPr>
            </a:br>
            <a:r>
              <a:rPr lang="en-US" sz="2700" dirty="0" smtClean="0">
                <a:latin typeface="+mn-lt"/>
              </a:rPr>
              <a:t>Add no-cache meta tags to make prototyping easier:</a:t>
            </a:r>
            <a:br>
              <a:rPr lang="en-US" sz="2700" dirty="0" smtClean="0">
                <a:latin typeface="+mn-lt"/>
              </a:rPr>
            </a:br>
            <a:r>
              <a:rPr lang="en-US" sz="2400" dirty="0">
                <a:latin typeface="+mn-lt"/>
              </a:rPr>
              <a:t/>
            </a:r>
            <a:br>
              <a:rPr lang="en-US" sz="2400" dirty="0">
                <a:latin typeface="+mn-lt"/>
              </a:rPr>
            </a:br>
            <a:r>
              <a:rPr lang="en-US" sz="2400" dirty="0" smtClean="0">
                <a:latin typeface="+mn-lt"/>
              </a:rPr>
              <a:t>&lt;meta http-</a:t>
            </a:r>
            <a:r>
              <a:rPr lang="en-US" sz="2400" dirty="0" err="1" smtClean="0">
                <a:latin typeface="+mn-lt"/>
              </a:rPr>
              <a:t>equiv</a:t>
            </a:r>
            <a:r>
              <a:rPr lang="en-US" sz="2400" dirty="0" smtClean="0">
                <a:latin typeface="+mn-lt"/>
              </a:rPr>
              <a:t>="cache-control" content="max-age=0" /&gt;</a:t>
            </a:r>
            <a:br>
              <a:rPr lang="en-US" sz="2400" dirty="0" smtClean="0">
                <a:latin typeface="+mn-lt"/>
              </a:rPr>
            </a:br>
            <a:r>
              <a:rPr lang="en-US" sz="2400" dirty="0" smtClean="0">
                <a:latin typeface="+mn-lt"/>
              </a:rPr>
              <a:t>&lt;meta http-</a:t>
            </a:r>
            <a:r>
              <a:rPr lang="en-US" sz="2400" dirty="0" err="1" smtClean="0">
                <a:latin typeface="+mn-lt"/>
              </a:rPr>
              <a:t>equiv</a:t>
            </a:r>
            <a:r>
              <a:rPr lang="en-US" sz="2400" dirty="0" smtClean="0">
                <a:latin typeface="+mn-lt"/>
              </a:rPr>
              <a:t>="cache-control" content="no-cache" /&gt;</a:t>
            </a:r>
            <a:br>
              <a:rPr lang="en-US" sz="2400" dirty="0" smtClean="0">
                <a:latin typeface="+mn-lt"/>
              </a:rPr>
            </a:br>
            <a:r>
              <a:rPr lang="en-US" sz="2400" dirty="0" smtClean="0">
                <a:latin typeface="+mn-lt"/>
              </a:rPr>
              <a:t>&lt;meta http-</a:t>
            </a:r>
            <a:r>
              <a:rPr lang="en-US" sz="2400" dirty="0" err="1" smtClean="0">
                <a:latin typeface="+mn-lt"/>
              </a:rPr>
              <a:t>equiv</a:t>
            </a:r>
            <a:r>
              <a:rPr lang="en-US" sz="2400" dirty="0" smtClean="0">
                <a:latin typeface="+mn-lt"/>
              </a:rPr>
              <a:t>="expires" content="0" /&gt;</a:t>
            </a:r>
            <a:br>
              <a:rPr lang="en-US" sz="2400" dirty="0" smtClean="0">
                <a:latin typeface="+mn-lt"/>
              </a:rPr>
            </a:br>
            <a:r>
              <a:rPr lang="en-US" sz="2400" dirty="0" smtClean="0">
                <a:latin typeface="+mn-lt"/>
              </a:rPr>
              <a:t>&lt;meta http-</a:t>
            </a:r>
            <a:r>
              <a:rPr lang="en-US" sz="2400" dirty="0" err="1" smtClean="0">
                <a:latin typeface="+mn-lt"/>
              </a:rPr>
              <a:t>equiv</a:t>
            </a:r>
            <a:r>
              <a:rPr lang="en-US" sz="2400" dirty="0" smtClean="0">
                <a:latin typeface="+mn-lt"/>
              </a:rPr>
              <a:t>="expires" content="Tue, 01 Jan 1980 1:00:00 GMT" /&gt;</a:t>
            </a:r>
            <a:br>
              <a:rPr lang="en-US" sz="2400" dirty="0" smtClean="0">
                <a:latin typeface="+mn-lt"/>
              </a:rPr>
            </a:br>
            <a:r>
              <a:rPr lang="en-US" sz="2400" dirty="0" smtClean="0">
                <a:latin typeface="+mn-lt"/>
              </a:rPr>
              <a:t>&lt;meta http-</a:t>
            </a:r>
            <a:r>
              <a:rPr lang="en-US" sz="2400" dirty="0" err="1" smtClean="0">
                <a:latin typeface="+mn-lt"/>
              </a:rPr>
              <a:t>equiv</a:t>
            </a:r>
            <a:r>
              <a:rPr lang="en-US" sz="2400" dirty="0" smtClean="0">
                <a:latin typeface="+mn-lt"/>
              </a:rPr>
              <a:t>="pragma" content="no-cache" /&gt;</a:t>
            </a:r>
            <a:r>
              <a:rPr lang="en-US" sz="2400" dirty="0">
                <a:latin typeface="+mn-lt"/>
              </a:rPr>
              <a:t/>
            </a:r>
            <a:br>
              <a:rPr lang="en-US" sz="2400" dirty="0">
                <a:latin typeface="+mn-lt"/>
              </a:rPr>
            </a:br>
            <a:r>
              <a:rPr lang="en-US" sz="2400" dirty="0" smtClean="0">
                <a:latin typeface="+mn-lt"/>
              </a:rPr>
              <a:t/>
            </a:r>
            <a:br>
              <a:rPr lang="en-US" sz="2400" dirty="0" smtClean="0">
                <a:latin typeface="+mn-lt"/>
              </a:rPr>
            </a:br>
            <a:r>
              <a:rPr lang="en-US" sz="2400" dirty="0">
                <a:latin typeface="+mn-lt"/>
              </a:rPr>
              <a:t>Modify </a:t>
            </a:r>
            <a:r>
              <a:rPr lang="en-US" sz="2400" dirty="0" smtClean="0">
                <a:latin typeface="+mn-lt"/>
              </a:rPr>
              <a:t> </a:t>
            </a:r>
            <a:r>
              <a:rPr lang="en-US" sz="2400" dirty="0">
                <a:latin typeface="+mn-lt"/>
              </a:rPr>
              <a:t>'scope': </a:t>
            </a:r>
            <a:r>
              <a:rPr lang="en-US" sz="2400" dirty="0" smtClean="0">
                <a:latin typeface="+mn-lt"/>
              </a:rPr>
              <a:t/>
            </a:r>
            <a:br>
              <a:rPr lang="en-US" sz="2400" dirty="0" smtClean="0">
                <a:latin typeface="+mn-lt"/>
              </a:rPr>
            </a:br>
            <a:r>
              <a:rPr lang="en-US" sz="2400" dirty="0" smtClean="0">
                <a:latin typeface="+mn-lt"/>
              </a:rPr>
              <a:t/>
            </a:r>
            <a:br>
              <a:rPr lang="en-US" sz="2400" dirty="0" smtClean="0">
                <a:latin typeface="+mn-lt"/>
              </a:rPr>
            </a:br>
            <a:r>
              <a:rPr lang="en-US" sz="2200" dirty="0" smtClean="0">
                <a:latin typeface="+mn-lt"/>
              </a:rPr>
              <a:t>user/</a:t>
            </a:r>
            <a:r>
              <a:rPr lang="en-US" sz="2200" dirty="0" err="1" smtClean="0">
                <a:latin typeface="+mn-lt"/>
              </a:rPr>
              <a:t>Patient.read</a:t>
            </a:r>
            <a:r>
              <a:rPr lang="en-US" sz="2200" dirty="0" smtClean="0">
                <a:latin typeface="+mn-lt"/>
              </a:rPr>
              <a:t> </a:t>
            </a:r>
            <a:r>
              <a:rPr lang="en-US" sz="2200" dirty="0">
                <a:latin typeface="+mn-lt"/>
              </a:rPr>
              <a:t>user/</a:t>
            </a:r>
            <a:r>
              <a:rPr lang="en-US" sz="2200" dirty="0" err="1">
                <a:latin typeface="+mn-lt"/>
              </a:rPr>
              <a:t>MedicationStatement.read</a:t>
            </a:r>
            <a:r>
              <a:rPr lang="en-US" sz="2200" dirty="0">
                <a:latin typeface="+mn-lt"/>
              </a:rPr>
              <a:t> </a:t>
            </a:r>
            <a:r>
              <a:rPr lang="en-US" sz="2200" dirty="0" smtClean="0">
                <a:latin typeface="+mn-lt"/>
              </a:rPr>
              <a:t>user/</a:t>
            </a:r>
            <a:r>
              <a:rPr lang="en-US" sz="2200" dirty="0" err="1" smtClean="0">
                <a:latin typeface="+mn-lt"/>
              </a:rPr>
              <a:t>MedicationStatement.write</a:t>
            </a:r>
            <a:endParaRPr lang="en-US" sz="3100" dirty="0">
              <a:latin typeface="+mn-lt"/>
            </a:endParaRPr>
          </a:p>
        </p:txBody>
      </p:sp>
    </p:spTree>
    <p:extLst>
      <p:ext uri="{BB962C8B-B14F-4D97-AF65-F5344CB8AC3E}">
        <p14:creationId xmlns:p14="http://schemas.microsoft.com/office/powerpoint/2010/main" val="317430157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287082" y="620487"/>
            <a:ext cx="9771063" cy="5061857"/>
          </a:xfrm>
        </p:spPr>
        <p:txBody>
          <a:bodyPr>
            <a:normAutofit fontScale="90000"/>
          </a:bodyPr>
          <a:lstStyle/>
          <a:p>
            <a:r>
              <a:rPr lang="en-US" dirty="0" smtClean="0">
                <a:latin typeface="+mn-lt"/>
              </a:rPr>
              <a:t>Step 2:  Update “index.html” in your GitHub pages branch:</a:t>
            </a:r>
            <a:br>
              <a:rPr lang="en-US" dirty="0" smtClean="0">
                <a:latin typeface="+mn-lt"/>
              </a:rPr>
            </a:br>
            <a:r>
              <a:rPr lang="en-US" dirty="0" smtClean="0">
                <a:latin typeface="+mn-lt"/>
              </a:rPr>
              <a:t/>
            </a:r>
            <a:br>
              <a:rPr lang="en-US" dirty="0" smtClean="0">
                <a:latin typeface="+mn-lt"/>
              </a:rPr>
            </a:br>
            <a:r>
              <a:rPr lang="en-US" sz="2700" dirty="0" smtClean="0">
                <a:latin typeface="+mn-lt"/>
              </a:rPr>
              <a:t>We’ll be modifying the example code to fetch a resource directly, using the </a:t>
            </a:r>
            <a:r>
              <a:rPr lang="en-US" sz="2700" dirty="0" err="1" smtClean="0">
                <a:latin typeface="+mn-lt"/>
              </a:rPr>
              <a:t>Javascript</a:t>
            </a:r>
            <a:r>
              <a:rPr lang="en-US" sz="2700" dirty="0" smtClean="0">
                <a:latin typeface="+mn-lt"/>
              </a:rPr>
              <a:t> API provided by the SMART® on FHIR® </a:t>
            </a:r>
            <a:r>
              <a:rPr lang="en-US" sz="2700" dirty="0" err="1" smtClean="0">
                <a:latin typeface="+mn-lt"/>
              </a:rPr>
              <a:t>Javascript</a:t>
            </a:r>
            <a:r>
              <a:rPr lang="en-US" sz="2700" dirty="0" smtClean="0">
                <a:latin typeface="+mn-lt"/>
              </a:rPr>
              <a:t> library.</a:t>
            </a:r>
            <a:br>
              <a:rPr lang="en-US" sz="2700" dirty="0" smtClean="0">
                <a:latin typeface="+mn-lt"/>
              </a:rPr>
            </a:br>
            <a:r>
              <a:rPr lang="en-US" sz="2700" dirty="0">
                <a:latin typeface="+mn-lt"/>
              </a:rPr>
              <a:t/>
            </a:r>
            <a:br>
              <a:rPr lang="en-US" sz="2700" dirty="0">
                <a:latin typeface="+mn-lt"/>
              </a:rPr>
            </a:br>
            <a:r>
              <a:rPr lang="en-US" sz="2700" dirty="0" smtClean="0">
                <a:latin typeface="+mn-lt"/>
              </a:rPr>
              <a:t>Use the following link, or copy and paste from the next slide:</a:t>
            </a:r>
            <a:br>
              <a:rPr lang="en-US" sz="2700" dirty="0" smtClean="0">
                <a:latin typeface="+mn-lt"/>
              </a:rPr>
            </a:br>
            <a:r>
              <a:rPr lang="en-US" sz="2700" dirty="0">
                <a:latin typeface="+mn-lt"/>
              </a:rPr>
              <a:t/>
            </a:r>
            <a:br>
              <a:rPr lang="en-US" sz="2700" dirty="0">
                <a:latin typeface="+mn-lt"/>
              </a:rPr>
            </a:br>
            <a:r>
              <a:rPr lang="en-US" sz="2700" dirty="0">
                <a:latin typeface="+mn-lt"/>
                <a:hlinkClick r:id="rId2"/>
              </a:rPr>
              <a:t>http://</a:t>
            </a:r>
            <a:r>
              <a:rPr lang="en-US" sz="2700" dirty="0" smtClean="0">
                <a:latin typeface="+mn-lt"/>
                <a:hlinkClick r:id="rId2"/>
              </a:rPr>
              <a:t>bit.ly/2fSCc0Q</a:t>
            </a:r>
            <a:r>
              <a:rPr lang="en-US" sz="2700" dirty="0" smtClean="0">
                <a:latin typeface="+mn-lt"/>
              </a:rPr>
              <a:t/>
            </a:r>
            <a:br>
              <a:rPr lang="en-US" sz="2700" dirty="0" smtClean="0">
                <a:latin typeface="+mn-lt"/>
              </a:rPr>
            </a:br>
            <a:r>
              <a:rPr lang="en-US" sz="2700" dirty="0">
                <a:latin typeface="+mn-lt"/>
              </a:rPr>
              <a:t/>
            </a:r>
            <a:br>
              <a:rPr lang="en-US" sz="2700" dirty="0">
                <a:latin typeface="+mn-lt"/>
              </a:rPr>
            </a:br>
            <a:r>
              <a:rPr lang="en-US" sz="2700" dirty="0" smtClean="0">
                <a:latin typeface="+mn-lt"/>
              </a:rPr>
              <a:t>This script checks if authorization is complete, and if so, fetches a FHIR patient resource.  The raw JSON of the resulting resource is then displayed in markup.</a:t>
            </a:r>
            <a:br>
              <a:rPr lang="en-US" sz="2700" dirty="0" smtClean="0">
                <a:latin typeface="+mn-lt"/>
              </a:rPr>
            </a:br>
            <a:endParaRPr lang="en-US" sz="3100" dirty="0">
              <a:latin typeface="+mn-lt"/>
            </a:endParaRPr>
          </a:p>
        </p:txBody>
      </p:sp>
    </p:spTree>
    <p:extLst>
      <p:ext uri="{BB962C8B-B14F-4D97-AF65-F5344CB8AC3E}">
        <p14:creationId xmlns:p14="http://schemas.microsoft.com/office/powerpoint/2010/main" val="209216706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287082" y="620487"/>
            <a:ext cx="9771063" cy="5061857"/>
          </a:xfrm>
        </p:spPr>
        <p:txBody>
          <a:bodyPr>
            <a:noAutofit/>
          </a:bodyPr>
          <a:lstStyle/>
          <a:p>
            <a:r>
              <a:rPr lang="en-US" sz="1000" dirty="0">
                <a:latin typeface="+mn-lt"/>
              </a:rPr>
              <a:t>&lt;!DOCTYPE html&gt;</a:t>
            </a:r>
            <a:br>
              <a:rPr lang="en-US" sz="1000" dirty="0">
                <a:latin typeface="+mn-lt"/>
              </a:rPr>
            </a:br>
            <a:r>
              <a:rPr lang="en-US" sz="1000" dirty="0">
                <a:latin typeface="+mn-lt"/>
              </a:rPr>
              <a:t>&lt;html&gt;</a:t>
            </a:r>
            <a:br>
              <a:rPr lang="en-US" sz="1000" dirty="0">
                <a:latin typeface="+mn-lt"/>
              </a:rPr>
            </a:br>
            <a:r>
              <a:rPr lang="en-US" sz="1000" dirty="0">
                <a:latin typeface="+mn-lt"/>
              </a:rPr>
              <a:t>  &lt;head&gt;</a:t>
            </a:r>
            <a:br>
              <a:rPr lang="en-US" sz="1000" dirty="0">
                <a:latin typeface="+mn-lt"/>
              </a:rPr>
            </a:br>
            <a:r>
              <a:rPr lang="en-US" sz="1000" dirty="0">
                <a:latin typeface="+mn-lt"/>
              </a:rPr>
              <a:t>    &lt;meta http-</a:t>
            </a:r>
            <a:r>
              <a:rPr lang="en-US" sz="1000" dirty="0" err="1">
                <a:latin typeface="+mn-lt"/>
              </a:rPr>
              <a:t>equiv</a:t>
            </a:r>
            <a:r>
              <a:rPr lang="en-US" sz="1000" dirty="0">
                <a:latin typeface="+mn-lt"/>
              </a:rPr>
              <a:t>='X-UA-Compatible' content='IE=edge' /&gt;</a:t>
            </a:r>
            <a:br>
              <a:rPr lang="en-US" sz="1000" dirty="0">
                <a:latin typeface="+mn-lt"/>
              </a:rPr>
            </a:br>
            <a:r>
              <a:rPr lang="en-US" sz="1000" dirty="0">
                <a:latin typeface="+mn-lt"/>
              </a:rPr>
              <a:t>    &lt;meta http-</a:t>
            </a:r>
            <a:r>
              <a:rPr lang="en-US" sz="1000" dirty="0" err="1">
                <a:latin typeface="+mn-lt"/>
              </a:rPr>
              <a:t>equiv</a:t>
            </a:r>
            <a:r>
              <a:rPr lang="en-US" sz="1000" dirty="0">
                <a:latin typeface="+mn-lt"/>
              </a:rPr>
              <a:t>='Content-Type' content='text/html; charset=utf-8' /&gt;</a:t>
            </a:r>
            <a:br>
              <a:rPr lang="en-US" sz="1000" dirty="0">
                <a:latin typeface="+mn-lt"/>
              </a:rPr>
            </a:br>
            <a:r>
              <a:rPr lang="en-US" sz="1000" dirty="0">
                <a:latin typeface="+mn-lt"/>
              </a:rPr>
              <a:t>    &lt;meta http-</a:t>
            </a:r>
            <a:r>
              <a:rPr lang="en-US" sz="1000" dirty="0" err="1">
                <a:latin typeface="+mn-lt"/>
              </a:rPr>
              <a:t>equiv</a:t>
            </a:r>
            <a:r>
              <a:rPr lang="en-US" sz="1000" dirty="0">
                <a:latin typeface="+mn-lt"/>
              </a:rPr>
              <a:t>="cache-control" content="max-age=0" /&gt;</a:t>
            </a:r>
            <a:br>
              <a:rPr lang="en-US" sz="1000" dirty="0">
                <a:latin typeface="+mn-lt"/>
              </a:rPr>
            </a:br>
            <a:r>
              <a:rPr lang="en-US" sz="1000" dirty="0">
                <a:latin typeface="+mn-lt"/>
              </a:rPr>
              <a:t>    &lt;meta http-</a:t>
            </a:r>
            <a:r>
              <a:rPr lang="en-US" sz="1000" dirty="0" err="1">
                <a:latin typeface="+mn-lt"/>
              </a:rPr>
              <a:t>equiv</a:t>
            </a:r>
            <a:r>
              <a:rPr lang="en-US" sz="1000" dirty="0">
                <a:latin typeface="+mn-lt"/>
              </a:rPr>
              <a:t>="cache-control" content="no-cache" /&gt;</a:t>
            </a:r>
            <a:br>
              <a:rPr lang="en-US" sz="1000" dirty="0">
                <a:latin typeface="+mn-lt"/>
              </a:rPr>
            </a:br>
            <a:r>
              <a:rPr lang="en-US" sz="1000" dirty="0">
                <a:latin typeface="+mn-lt"/>
              </a:rPr>
              <a:t>    &lt;meta http-</a:t>
            </a:r>
            <a:r>
              <a:rPr lang="en-US" sz="1000" dirty="0" err="1">
                <a:latin typeface="+mn-lt"/>
              </a:rPr>
              <a:t>equiv</a:t>
            </a:r>
            <a:r>
              <a:rPr lang="en-US" sz="1000" dirty="0">
                <a:latin typeface="+mn-lt"/>
              </a:rPr>
              <a:t>="expires" content="0" /&gt;</a:t>
            </a:r>
            <a:br>
              <a:rPr lang="en-US" sz="1000" dirty="0">
                <a:latin typeface="+mn-lt"/>
              </a:rPr>
            </a:br>
            <a:r>
              <a:rPr lang="en-US" sz="1000" dirty="0">
                <a:latin typeface="+mn-lt"/>
              </a:rPr>
              <a:t>    &lt;meta http-</a:t>
            </a:r>
            <a:r>
              <a:rPr lang="en-US" sz="1000" dirty="0" err="1">
                <a:latin typeface="+mn-lt"/>
              </a:rPr>
              <a:t>equiv</a:t>
            </a:r>
            <a:r>
              <a:rPr lang="en-US" sz="1000" dirty="0">
                <a:latin typeface="+mn-lt"/>
              </a:rPr>
              <a:t>="expires" content="Tue, 01 Jan 1980 1:00:00 GMT" /&gt;</a:t>
            </a:r>
            <a:br>
              <a:rPr lang="en-US" sz="1000" dirty="0">
                <a:latin typeface="+mn-lt"/>
              </a:rPr>
            </a:br>
            <a:r>
              <a:rPr lang="en-US" sz="1000" dirty="0">
                <a:latin typeface="+mn-lt"/>
              </a:rPr>
              <a:t>    &lt;meta http-</a:t>
            </a:r>
            <a:r>
              <a:rPr lang="en-US" sz="1000" dirty="0" err="1">
                <a:latin typeface="+mn-lt"/>
              </a:rPr>
              <a:t>equiv</a:t>
            </a:r>
            <a:r>
              <a:rPr lang="en-US" sz="1000" dirty="0">
                <a:latin typeface="+mn-lt"/>
              </a:rPr>
              <a:t>="pragma" content="no-cache" /&gt;</a:t>
            </a:r>
            <a:br>
              <a:rPr lang="en-US" sz="1000" dirty="0">
                <a:latin typeface="+mn-lt"/>
              </a:rPr>
            </a:br>
            <a:r>
              <a:rPr lang="en-US" sz="1000" dirty="0">
                <a:latin typeface="+mn-lt"/>
              </a:rPr>
              <a:t>    &lt;title&gt;Example-SMART-App&lt;/title&gt;</a:t>
            </a:r>
            <a:br>
              <a:rPr lang="en-US" sz="1000" dirty="0">
                <a:latin typeface="+mn-lt"/>
              </a:rPr>
            </a:br>
            <a:r>
              <a:rPr lang="en-US" sz="1000" dirty="0">
                <a:latin typeface="+mn-lt"/>
              </a:rPr>
              <a:t/>
            </a:r>
            <a:br>
              <a:rPr lang="en-US" sz="1000" dirty="0">
                <a:latin typeface="+mn-lt"/>
              </a:rPr>
            </a:br>
            <a:r>
              <a:rPr lang="en-US" sz="1000" dirty="0">
                <a:latin typeface="+mn-lt"/>
              </a:rPr>
              <a:t>    &lt;link </a:t>
            </a:r>
            <a:r>
              <a:rPr lang="en-US" sz="1000" dirty="0" err="1">
                <a:latin typeface="+mn-lt"/>
              </a:rPr>
              <a:t>rel</a:t>
            </a:r>
            <a:r>
              <a:rPr lang="en-US" sz="1000" dirty="0">
                <a:latin typeface="+mn-lt"/>
              </a:rPr>
              <a:t>='stylesheet' type='text/</a:t>
            </a:r>
            <a:r>
              <a:rPr lang="en-US" sz="1000" dirty="0" err="1">
                <a:latin typeface="+mn-lt"/>
              </a:rPr>
              <a:t>css</a:t>
            </a:r>
            <a:r>
              <a:rPr lang="en-US" sz="1000" dirty="0">
                <a:latin typeface="+mn-lt"/>
              </a:rPr>
              <a:t>' </a:t>
            </a:r>
            <a:r>
              <a:rPr lang="en-US" sz="1000" dirty="0" err="1">
                <a:latin typeface="+mn-lt"/>
              </a:rPr>
              <a:t>href</a:t>
            </a:r>
            <a:r>
              <a:rPr lang="en-US" sz="1000" dirty="0">
                <a:latin typeface="+mn-lt"/>
              </a:rPr>
              <a:t>='./</a:t>
            </a:r>
            <a:r>
              <a:rPr lang="en-US" sz="1000" dirty="0" err="1">
                <a:latin typeface="+mn-lt"/>
              </a:rPr>
              <a:t>src</a:t>
            </a:r>
            <a:r>
              <a:rPr lang="en-US" sz="1000" dirty="0">
                <a:latin typeface="+mn-lt"/>
              </a:rPr>
              <a:t>/</a:t>
            </a:r>
            <a:r>
              <a:rPr lang="en-US" sz="1000" dirty="0" err="1">
                <a:latin typeface="+mn-lt"/>
              </a:rPr>
              <a:t>css</a:t>
            </a:r>
            <a:r>
              <a:rPr lang="en-US" sz="1000" dirty="0">
                <a:latin typeface="+mn-lt"/>
              </a:rPr>
              <a:t>/example-smart-app.css'&gt;</a:t>
            </a:r>
            <a:br>
              <a:rPr lang="en-US" sz="1000" dirty="0">
                <a:latin typeface="+mn-lt"/>
              </a:rPr>
            </a:br>
            <a:r>
              <a:rPr lang="en-US" sz="1000" dirty="0">
                <a:latin typeface="+mn-lt"/>
              </a:rPr>
              <a:t>  &lt;/head&gt;</a:t>
            </a:r>
            <a:br>
              <a:rPr lang="en-US" sz="1000" dirty="0">
                <a:latin typeface="+mn-lt"/>
              </a:rPr>
            </a:br>
            <a:r>
              <a:rPr lang="en-US" sz="1000" dirty="0">
                <a:latin typeface="+mn-lt"/>
              </a:rPr>
              <a:t>  &lt;body&gt;</a:t>
            </a:r>
            <a:br>
              <a:rPr lang="en-US" sz="1000" dirty="0">
                <a:latin typeface="+mn-lt"/>
              </a:rPr>
            </a:br>
            <a:r>
              <a:rPr lang="en-US" sz="1000" dirty="0">
                <a:latin typeface="+mn-lt"/>
              </a:rPr>
              <a:t>    &lt;h2&gt;Example-SMART-App&lt;/h2&gt;</a:t>
            </a:r>
            <a:br>
              <a:rPr lang="en-US" sz="1000" dirty="0">
                <a:latin typeface="+mn-lt"/>
              </a:rPr>
            </a:br>
            <a:r>
              <a:rPr lang="en-US" sz="1000" dirty="0">
                <a:latin typeface="+mn-lt"/>
              </a:rPr>
              <a:t>    &lt;div id='errors'&gt;</a:t>
            </a:r>
            <a:br>
              <a:rPr lang="en-US" sz="1000" dirty="0">
                <a:latin typeface="+mn-lt"/>
              </a:rPr>
            </a:br>
            <a:r>
              <a:rPr lang="en-US" sz="1000" dirty="0">
                <a:latin typeface="+mn-lt"/>
              </a:rPr>
              <a:t>    &lt;/div&gt;</a:t>
            </a:r>
            <a:br>
              <a:rPr lang="en-US" sz="1000" dirty="0">
                <a:latin typeface="+mn-lt"/>
              </a:rPr>
            </a:br>
            <a:r>
              <a:rPr lang="en-US" sz="1000" dirty="0">
                <a:latin typeface="+mn-lt"/>
              </a:rPr>
              <a:t>    &lt;div id="loading"&gt;Loading...&lt;/div&gt;</a:t>
            </a:r>
            <a:br>
              <a:rPr lang="en-US" sz="1000" dirty="0">
                <a:latin typeface="+mn-lt"/>
              </a:rPr>
            </a:br>
            <a:r>
              <a:rPr lang="en-US" sz="1000" dirty="0">
                <a:latin typeface="+mn-lt"/>
              </a:rPr>
              <a:t>    &lt;script </a:t>
            </a:r>
            <a:r>
              <a:rPr lang="en-US" sz="1000" dirty="0" err="1">
                <a:latin typeface="+mn-lt"/>
              </a:rPr>
              <a:t>src</a:t>
            </a:r>
            <a:r>
              <a:rPr lang="en-US" sz="1000" dirty="0">
                <a:latin typeface="+mn-lt"/>
              </a:rPr>
              <a:t>='./lib/fhir-client.min.js'&gt;&lt;/script&gt;</a:t>
            </a:r>
            <a:br>
              <a:rPr lang="en-US" sz="1000" dirty="0">
                <a:latin typeface="+mn-lt"/>
              </a:rPr>
            </a:br>
            <a:r>
              <a:rPr lang="en-US" sz="1000" dirty="0">
                <a:latin typeface="+mn-lt"/>
              </a:rPr>
              <a:t>    &lt;script&gt;</a:t>
            </a:r>
            <a:br>
              <a:rPr lang="en-US" sz="1000" dirty="0">
                <a:latin typeface="+mn-lt"/>
              </a:rPr>
            </a:br>
            <a:r>
              <a:rPr lang="en-US" sz="1000" dirty="0">
                <a:latin typeface="+mn-lt"/>
              </a:rPr>
              <a:t>      function ready(smart) {</a:t>
            </a:r>
            <a:br>
              <a:rPr lang="en-US" sz="1000" dirty="0">
                <a:latin typeface="+mn-lt"/>
              </a:rPr>
            </a:br>
            <a:r>
              <a:rPr lang="en-US" sz="1000" dirty="0">
                <a:latin typeface="+mn-lt"/>
              </a:rPr>
              <a:t>        </a:t>
            </a:r>
            <a:r>
              <a:rPr lang="en-US" sz="1000" dirty="0" err="1">
                <a:latin typeface="+mn-lt"/>
              </a:rPr>
              <a:t>var</a:t>
            </a:r>
            <a:r>
              <a:rPr lang="en-US" sz="1000" dirty="0">
                <a:latin typeface="+mn-lt"/>
              </a:rPr>
              <a:t> patient = </a:t>
            </a:r>
            <a:r>
              <a:rPr lang="en-US" sz="1000" dirty="0" err="1">
                <a:latin typeface="+mn-lt"/>
              </a:rPr>
              <a:t>smart.api.read</a:t>
            </a:r>
            <a:r>
              <a:rPr lang="en-US" sz="1000" dirty="0">
                <a:latin typeface="+mn-lt"/>
              </a:rPr>
              <a:t>({type: 'Patient', id: '711924'}).then(function(response) {</a:t>
            </a:r>
            <a:br>
              <a:rPr lang="en-US" sz="1000" dirty="0">
                <a:latin typeface="+mn-lt"/>
              </a:rPr>
            </a:br>
            <a:r>
              <a:rPr lang="en-US" sz="1000" dirty="0">
                <a:latin typeface="+mn-lt"/>
              </a:rPr>
              <a:t>         </a:t>
            </a:r>
            <a:r>
              <a:rPr lang="en-US" sz="1000" dirty="0" err="1">
                <a:latin typeface="+mn-lt"/>
              </a:rPr>
              <a:t>document.body.innerText</a:t>
            </a:r>
            <a:r>
              <a:rPr lang="en-US" sz="1000" dirty="0">
                <a:latin typeface="+mn-lt"/>
              </a:rPr>
              <a:t> = </a:t>
            </a:r>
            <a:r>
              <a:rPr lang="en-US" sz="1000" dirty="0" err="1">
                <a:latin typeface="+mn-lt"/>
              </a:rPr>
              <a:t>JSON.stringify</a:t>
            </a:r>
            <a:r>
              <a:rPr lang="en-US" sz="1000" dirty="0">
                <a:latin typeface="+mn-lt"/>
              </a:rPr>
              <a:t>(response);</a:t>
            </a:r>
            <a:br>
              <a:rPr lang="en-US" sz="1000" dirty="0">
                <a:latin typeface="+mn-lt"/>
              </a:rPr>
            </a:br>
            <a:r>
              <a:rPr lang="en-US" sz="1000" dirty="0">
                <a:latin typeface="+mn-lt"/>
              </a:rPr>
              <a:t>        });</a:t>
            </a:r>
            <a:br>
              <a:rPr lang="en-US" sz="1000" dirty="0">
                <a:latin typeface="+mn-lt"/>
              </a:rPr>
            </a:br>
            <a:r>
              <a:rPr lang="en-US" sz="1000" dirty="0">
                <a:latin typeface="+mn-lt"/>
              </a:rPr>
              <a:t>       }</a:t>
            </a:r>
            <a:br>
              <a:rPr lang="en-US" sz="1000" dirty="0">
                <a:latin typeface="+mn-lt"/>
              </a:rPr>
            </a:br>
            <a:r>
              <a:rPr lang="en-US" sz="1000" dirty="0">
                <a:latin typeface="+mn-lt"/>
              </a:rPr>
              <a:t>      function </a:t>
            </a:r>
            <a:r>
              <a:rPr lang="en-US" sz="1000" dirty="0" err="1">
                <a:latin typeface="+mn-lt"/>
              </a:rPr>
              <a:t>notReady</a:t>
            </a:r>
            <a:r>
              <a:rPr lang="en-US" sz="1000" dirty="0">
                <a:latin typeface="+mn-lt"/>
              </a:rPr>
              <a:t>() {</a:t>
            </a:r>
            <a:br>
              <a:rPr lang="en-US" sz="1000" dirty="0">
                <a:latin typeface="+mn-lt"/>
              </a:rPr>
            </a:br>
            <a:r>
              <a:rPr lang="en-US" sz="1000" dirty="0">
                <a:latin typeface="+mn-lt"/>
              </a:rPr>
              <a:t>        if (</a:t>
            </a:r>
            <a:r>
              <a:rPr lang="en-US" sz="1000" dirty="0" err="1">
                <a:latin typeface="+mn-lt"/>
              </a:rPr>
              <a:t>window.location.href.indexOf</a:t>
            </a:r>
            <a:r>
              <a:rPr lang="en-US" sz="1000" dirty="0">
                <a:latin typeface="+mn-lt"/>
              </a:rPr>
              <a:t>('error') &lt; 0) {</a:t>
            </a:r>
            <a:br>
              <a:rPr lang="en-US" sz="1000" dirty="0">
                <a:latin typeface="+mn-lt"/>
              </a:rPr>
            </a:br>
            <a:r>
              <a:rPr lang="en-US" sz="1000" dirty="0">
                <a:latin typeface="+mn-lt"/>
              </a:rPr>
              <a:t>          </a:t>
            </a:r>
            <a:r>
              <a:rPr lang="en-US" sz="1000" dirty="0" err="1">
                <a:latin typeface="+mn-lt"/>
              </a:rPr>
              <a:t>document.body.innerText</a:t>
            </a:r>
            <a:r>
              <a:rPr lang="en-US" sz="1000" dirty="0">
                <a:latin typeface="+mn-lt"/>
              </a:rPr>
              <a:t> = "Launch first.";</a:t>
            </a:r>
            <a:br>
              <a:rPr lang="en-US" sz="1000" dirty="0">
                <a:latin typeface="+mn-lt"/>
              </a:rPr>
            </a:br>
            <a:r>
              <a:rPr lang="en-US" sz="1000" dirty="0">
                <a:latin typeface="+mn-lt"/>
              </a:rPr>
              <a:t>        }</a:t>
            </a:r>
            <a:br>
              <a:rPr lang="en-US" sz="1000" dirty="0">
                <a:latin typeface="+mn-lt"/>
              </a:rPr>
            </a:br>
            <a:r>
              <a:rPr lang="en-US" sz="1000" dirty="0">
                <a:latin typeface="+mn-lt"/>
              </a:rPr>
              <a:t>      }</a:t>
            </a:r>
            <a:br>
              <a:rPr lang="en-US" sz="1000" dirty="0">
                <a:latin typeface="+mn-lt"/>
              </a:rPr>
            </a:br>
            <a:r>
              <a:rPr lang="en-US" sz="1000" dirty="0">
                <a:latin typeface="+mn-lt"/>
              </a:rPr>
              <a:t>      FHIR.oauth2.ready(ready, </a:t>
            </a:r>
            <a:r>
              <a:rPr lang="en-US" sz="1000" dirty="0" err="1">
                <a:latin typeface="+mn-lt"/>
              </a:rPr>
              <a:t>notReady</a:t>
            </a:r>
            <a:r>
              <a:rPr lang="en-US" sz="1000" dirty="0">
                <a:latin typeface="+mn-lt"/>
              </a:rPr>
              <a:t>);</a:t>
            </a:r>
            <a:br>
              <a:rPr lang="en-US" sz="1000" dirty="0">
                <a:latin typeface="+mn-lt"/>
              </a:rPr>
            </a:br>
            <a:r>
              <a:rPr lang="en-US" sz="1000" dirty="0">
                <a:latin typeface="+mn-lt"/>
              </a:rPr>
              <a:t>    &lt;/script&gt;</a:t>
            </a:r>
            <a:br>
              <a:rPr lang="en-US" sz="1000" dirty="0">
                <a:latin typeface="+mn-lt"/>
              </a:rPr>
            </a:br>
            <a:r>
              <a:rPr lang="en-US" sz="1000" dirty="0">
                <a:latin typeface="+mn-lt"/>
              </a:rPr>
              <a:t>  &lt;/body&gt;</a:t>
            </a:r>
            <a:br>
              <a:rPr lang="en-US" sz="1000" dirty="0">
                <a:latin typeface="+mn-lt"/>
              </a:rPr>
            </a:br>
            <a:r>
              <a:rPr lang="en-US" sz="1000" dirty="0">
                <a:latin typeface="+mn-lt"/>
              </a:rPr>
              <a:t>&lt;/html&gt;</a:t>
            </a:r>
            <a:r>
              <a:rPr lang="en-US" sz="1000" dirty="0" smtClean="0">
                <a:latin typeface="+mn-lt"/>
              </a:rPr>
              <a:t/>
            </a:r>
            <a:br>
              <a:rPr lang="en-US" sz="1000" dirty="0" smtClean="0">
                <a:latin typeface="+mn-lt"/>
              </a:rPr>
            </a:br>
            <a:endParaRPr lang="en-US" sz="1050" dirty="0">
              <a:latin typeface="+mn-lt"/>
            </a:endParaRPr>
          </a:p>
        </p:txBody>
      </p:sp>
    </p:spTree>
    <p:extLst>
      <p:ext uri="{BB962C8B-B14F-4D97-AF65-F5344CB8AC3E}">
        <p14:creationId xmlns:p14="http://schemas.microsoft.com/office/powerpoint/2010/main" val="310544718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287082" y="1704340"/>
            <a:ext cx="9771063" cy="3327400"/>
          </a:xfrm>
        </p:spPr>
        <p:txBody>
          <a:bodyPr>
            <a:normAutofit fontScale="90000"/>
          </a:bodyPr>
          <a:lstStyle/>
          <a:p>
            <a:r>
              <a:rPr lang="en-US" dirty="0" smtClean="0">
                <a:latin typeface="+mn-lt"/>
              </a:rPr>
              <a:t>Step 3:  Invoking the Authorization Request</a:t>
            </a:r>
            <a:br>
              <a:rPr lang="en-US" dirty="0" smtClean="0">
                <a:latin typeface="+mn-lt"/>
              </a:rPr>
            </a:br>
            <a:r>
              <a:rPr lang="en-US" dirty="0">
                <a:latin typeface="+mn-lt"/>
              </a:rPr>
              <a:t/>
            </a:r>
            <a:br>
              <a:rPr lang="en-US" dirty="0">
                <a:latin typeface="+mn-lt"/>
              </a:rPr>
            </a:br>
            <a:r>
              <a:rPr lang="en-US" sz="2400" dirty="0">
                <a:latin typeface="+mn-lt"/>
                <a:hlinkClick r:id="rId2"/>
              </a:rPr>
              <a:t>https</a:t>
            </a:r>
            <a:r>
              <a:rPr lang="en-US" sz="2400" dirty="0" smtClean="0">
                <a:latin typeface="+mn-lt"/>
                <a:hlinkClick r:id="rId2"/>
              </a:rPr>
              <a:t>://[yourname].github.io/smart-tutorial/example-smart-app/launch.html?iss=https</a:t>
            </a:r>
            <a:r>
              <a:rPr lang="en-US" sz="2400" dirty="0">
                <a:latin typeface="+mn-lt"/>
                <a:hlinkClick r:id="rId2"/>
              </a:rPr>
              <a:t>://</a:t>
            </a:r>
            <a:r>
              <a:rPr lang="en-US" sz="2400" dirty="0" smtClean="0">
                <a:latin typeface="+mn-lt"/>
                <a:hlinkClick r:id="rId2"/>
              </a:rPr>
              <a:t>fhir-ehr.sandboxcerner.com/dstu2/0b8a0111-e8e6-4c26-a91c-5069cbc6b1ca</a:t>
            </a:r>
            <a:r>
              <a:rPr lang="en-US" sz="2400" dirty="0" smtClean="0">
                <a:latin typeface="+mn-lt"/>
              </a:rPr>
              <a:t/>
            </a:r>
            <a:br>
              <a:rPr lang="en-US" sz="2400" dirty="0" smtClean="0">
                <a:latin typeface="+mn-lt"/>
              </a:rPr>
            </a:br>
            <a:r>
              <a:rPr lang="en-US" sz="2400" dirty="0">
                <a:latin typeface="+mn-lt"/>
              </a:rPr>
              <a:t/>
            </a:r>
            <a:br>
              <a:rPr lang="en-US" sz="2400" dirty="0">
                <a:latin typeface="+mn-lt"/>
              </a:rPr>
            </a:br>
            <a:r>
              <a:rPr lang="en-US" sz="2400" dirty="0" smtClean="0">
                <a:latin typeface="+mn-lt"/>
              </a:rPr>
              <a:t>The SMART library is triggers an authorization request based on this API call.</a:t>
            </a:r>
            <a:br>
              <a:rPr lang="en-US" sz="2400" dirty="0" smtClean="0">
                <a:latin typeface="+mn-lt"/>
              </a:rPr>
            </a:br>
            <a:r>
              <a:rPr lang="en-US" sz="2400" dirty="0">
                <a:latin typeface="+mn-lt"/>
              </a:rPr>
              <a:t/>
            </a:r>
            <a:br>
              <a:rPr lang="en-US" sz="2400" dirty="0">
                <a:latin typeface="+mn-lt"/>
              </a:rPr>
            </a:br>
            <a:r>
              <a:rPr lang="en-US" sz="2400" dirty="0" smtClean="0">
                <a:latin typeface="+mn-lt"/>
              </a:rPr>
              <a:t>Note:  The issuer is populated, which the SMART® on FHIR® JS library uses to determine the endpoints; unlike your previous examples, we are not including a launch code.  </a:t>
            </a:r>
            <a:br>
              <a:rPr lang="en-US" sz="2400" dirty="0" smtClean="0">
                <a:latin typeface="+mn-lt"/>
              </a:rPr>
            </a:br>
            <a:r>
              <a:rPr lang="en-US" sz="2400" dirty="0">
                <a:latin typeface="+mn-lt"/>
              </a:rPr>
              <a:t/>
            </a:r>
            <a:br>
              <a:rPr lang="en-US" sz="2400" dirty="0">
                <a:latin typeface="+mn-lt"/>
              </a:rPr>
            </a:br>
            <a:r>
              <a:rPr lang="en-US" dirty="0" smtClean="0">
                <a:latin typeface="+mn-lt"/>
              </a:rPr>
              <a:t/>
            </a:r>
            <a:br>
              <a:rPr lang="en-US" dirty="0" smtClean="0">
                <a:latin typeface="+mn-lt"/>
              </a:rPr>
            </a:br>
            <a:endParaRPr lang="en-US" dirty="0">
              <a:latin typeface="+mn-lt"/>
            </a:endParaRPr>
          </a:p>
        </p:txBody>
      </p:sp>
    </p:spTree>
    <p:extLst>
      <p:ext uri="{BB962C8B-B14F-4D97-AF65-F5344CB8AC3E}">
        <p14:creationId xmlns:p14="http://schemas.microsoft.com/office/powerpoint/2010/main" val="40895688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9344" y="548641"/>
            <a:ext cx="9107424" cy="3970318"/>
          </a:xfrm>
          <a:prstGeom prst="rect">
            <a:avLst/>
          </a:prstGeom>
          <a:noFill/>
        </p:spPr>
        <p:txBody>
          <a:bodyPr wrap="square" rtlCol="0">
            <a:spAutoFit/>
          </a:bodyPr>
          <a:lstStyle/>
          <a:p>
            <a:r>
              <a:rPr lang="en-US" b="0" dirty="0" smtClean="0">
                <a:solidFill>
                  <a:schemeClr val="accent3"/>
                </a:solidFill>
                <a:latin typeface="+mn-lt"/>
              </a:rPr>
              <a:t>Note the URL:</a:t>
            </a:r>
          </a:p>
          <a:p>
            <a:endParaRPr lang="en-US" b="0" dirty="0">
              <a:solidFill>
                <a:schemeClr val="accent3"/>
              </a:solidFill>
              <a:latin typeface="+mn-lt"/>
            </a:endParaRPr>
          </a:p>
          <a:p>
            <a:pPr marL="571500" indent="-571500">
              <a:buFont typeface="Arial" panose="020B0604020202020204" pitchFamily="34" charset="0"/>
              <a:buChar char="•"/>
            </a:pPr>
            <a:r>
              <a:rPr lang="en-US" b="0" dirty="0" err="1" smtClean="0">
                <a:solidFill>
                  <a:schemeClr val="accent3"/>
                </a:solidFill>
                <a:latin typeface="+mn-lt"/>
              </a:rPr>
              <a:t>iss</a:t>
            </a:r>
            <a:r>
              <a:rPr lang="en-US" b="0" dirty="0" smtClean="0">
                <a:solidFill>
                  <a:schemeClr val="accent3"/>
                </a:solidFill>
                <a:latin typeface="+mn-lt"/>
              </a:rPr>
              <a:t>: The FHIR Base URL of the EHR that is launching your app. </a:t>
            </a:r>
          </a:p>
          <a:p>
            <a:pPr marL="571500" indent="-571500">
              <a:buFont typeface="Arial" panose="020B0604020202020204" pitchFamily="34" charset="0"/>
              <a:buChar char="•"/>
            </a:pPr>
            <a:endParaRPr lang="en-US" b="0" dirty="0" smtClean="0">
              <a:solidFill>
                <a:schemeClr val="accent3"/>
              </a:solidFill>
              <a:latin typeface="+mn-lt"/>
            </a:endParaRPr>
          </a:p>
          <a:p>
            <a:pPr marL="571500" indent="-571500">
              <a:buFont typeface="Arial" panose="020B0604020202020204" pitchFamily="34" charset="0"/>
              <a:buChar char="•"/>
            </a:pPr>
            <a:r>
              <a:rPr lang="en-US" b="0" dirty="0" smtClean="0">
                <a:solidFill>
                  <a:schemeClr val="accent3"/>
                </a:solidFill>
                <a:latin typeface="+mn-lt"/>
              </a:rPr>
              <a:t>launch: A limited-time use code used to maintain state about user context.</a:t>
            </a:r>
            <a:endParaRPr lang="en-US" b="0" dirty="0">
              <a:solidFill>
                <a:schemeClr val="accent3"/>
              </a:solidFill>
              <a:latin typeface="+mn-lt"/>
            </a:endParaRPr>
          </a:p>
        </p:txBody>
      </p:sp>
    </p:spTree>
    <p:extLst>
      <p:ext uri="{BB962C8B-B14F-4D97-AF65-F5344CB8AC3E}">
        <p14:creationId xmlns:p14="http://schemas.microsoft.com/office/powerpoint/2010/main" val="364356900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9344" y="347474"/>
            <a:ext cx="9107424" cy="7663636"/>
          </a:xfrm>
          <a:prstGeom prst="rect">
            <a:avLst/>
          </a:prstGeom>
          <a:noFill/>
        </p:spPr>
        <p:txBody>
          <a:bodyPr wrap="square" rtlCol="0">
            <a:spAutoFit/>
          </a:bodyPr>
          <a:lstStyle/>
          <a:p>
            <a:pPr algn="ctr"/>
            <a:r>
              <a:rPr lang="en-US" b="0" dirty="0" smtClean="0">
                <a:solidFill>
                  <a:schemeClr val="accent3"/>
                </a:solidFill>
                <a:latin typeface="+mn-lt"/>
              </a:rPr>
              <a:t>Additional Exercises</a:t>
            </a:r>
          </a:p>
          <a:p>
            <a:pPr algn="ctr"/>
            <a:endParaRPr lang="en-US" b="0" dirty="0" smtClean="0">
              <a:solidFill>
                <a:schemeClr val="accent3"/>
              </a:solidFill>
              <a:latin typeface="+mn-lt"/>
            </a:endParaRPr>
          </a:p>
          <a:p>
            <a:pPr marL="571500" indent="-571500">
              <a:buFont typeface="Arial" panose="020B0604020202020204" pitchFamily="34" charset="0"/>
              <a:buChar char="•"/>
            </a:pPr>
            <a:r>
              <a:rPr lang="en-US" b="0" dirty="0" smtClean="0">
                <a:solidFill>
                  <a:schemeClr val="accent3"/>
                </a:solidFill>
                <a:latin typeface="+mn-lt"/>
              </a:rPr>
              <a:t>Try to create a </a:t>
            </a:r>
            <a:r>
              <a:rPr lang="en-US" b="0" dirty="0" err="1" smtClean="0">
                <a:solidFill>
                  <a:schemeClr val="accent3"/>
                </a:solidFill>
                <a:latin typeface="+mn-lt"/>
              </a:rPr>
              <a:t>MedicationStatement</a:t>
            </a:r>
            <a:r>
              <a:rPr lang="en-US" b="0" dirty="0" smtClean="0">
                <a:solidFill>
                  <a:schemeClr val="accent3"/>
                </a:solidFill>
                <a:latin typeface="+mn-lt"/>
              </a:rPr>
              <a:t>:</a:t>
            </a:r>
            <a:endParaRPr lang="en-US" b="0" dirty="0">
              <a:solidFill>
                <a:schemeClr val="accent3"/>
              </a:solidFill>
              <a:latin typeface="+mn-lt"/>
            </a:endParaRPr>
          </a:p>
          <a:p>
            <a:r>
              <a:rPr lang="en-US" sz="800" dirty="0"/>
              <a:t>{</a:t>
            </a:r>
          </a:p>
          <a:p>
            <a:r>
              <a:rPr lang="en-US" sz="800" dirty="0"/>
              <a:t>  "</a:t>
            </a:r>
            <a:r>
              <a:rPr lang="en-US" sz="800" dirty="0" err="1"/>
              <a:t>resourceType</a:t>
            </a:r>
            <a:r>
              <a:rPr lang="en-US" sz="800" dirty="0"/>
              <a:t>": "</a:t>
            </a:r>
            <a:r>
              <a:rPr lang="en-US" sz="800" dirty="0" err="1"/>
              <a:t>MedicationStatement</a:t>
            </a:r>
            <a:r>
              <a:rPr lang="en-US" sz="800" dirty="0"/>
              <a:t>",</a:t>
            </a:r>
          </a:p>
          <a:p>
            <a:r>
              <a:rPr lang="en-US" sz="800" dirty="0"/>
              <a:t>  "patient": {</a:t>
            </a:r>
          </a:p>
          <a:p>
            <a:r>
              <a:rPr lang="en-US" sz="800" dirty="0"/>
              <a:t>    "reference": "Patient/1316024"</a:t>
            </a:r>
          </a:p>
          <a:p>
            <a:r>
              <a:rPr lang="en-US" sz="800" dirty="0"/>
              <a:t>  },</a:t>
            </a:r>
          </a:p>
          <a:p>
            <a:r>
              <a:rPr lang="en-US" sz="800" dirty="0"/>
              <a:t>  "status": "active",</a:t>
            </a:r>
          </a:p>
          <a:p>
            <a:r>
              <a:rPr lang="en-US" sz="800" dirty="0"/>
              <a:t>  "</a:t>
            </a:r>
            <a:r>
              <a:rPr lang="en-US" sz="800" dirty="0" err="1"/>
              <a:t>medicationCodeableConcept</a:t>
            </a:r>
            <a:r>
              <a:rPr lang="en-US" sz="800" dirty="0"/>
              <a:t>": {</a:t>
            </a:r>
          </a:p>
          <a:p>
            <a:r>
              <a:rPr lang="en-US" sz="800" dirty="0"/>
              <a:t>    "coding": [</a:t>
            </a:r>
          </a:p>
          <a:p>
            <a:r>
              <a:rPr lang="en-US" sz="800" dirty="0"/>
              <a:t>      {</a:t>
            </a:r>
          </a:p>
          <a:p>
            <a:r>
              <a:rPr lang="en-US" sz="800" dirty="0"/>
              <a:t>        "system": "</a:t>
            </a:r>
            <a:r>
              <a:rPr lang="en-US" sz="800" u="sng" dirty="0">
                <a:hlinkClick r:id="rId3"/>
              </a:rPr>
              <a:t>http://www.nlm.nih.gov/research/umls/rxnorm</a:t>
            </a:r>
            <a:r>
              <a:rPr lang="en-US" sz="800" dirty="0"/>
              <a:t>",</a:t>
            </a:r>
          </a:p>
          <a:p>
            <a:r>
              <a:rPr lang="en-US" sz="800" dirty="0"/>
              <a:t>         "code": "2551",</a:t>
            </a:r>
          </a:p>
          <a:p>
            <a:r>
              <a:rPr lang="en-US" sz="800" dirty="0"/>
              <a:t>         "display": "Ciprofloxacin",</a:t>
            </a:r>
          </a:p>
          <a:p>
            <a:r>
              <a:rPr lang="en-US" sz="800" dirty="0"/>
              <a:t>         "</a:t>
            </a:r>
            <a:r>
              <a:rPr lang="en-US" sz="800" dirty="0" err="1"/>
              <a:t>userSelected</a:t>
            </a:r>
            <a:r>
              <a:rPr lang="en-US" sz="800" dirty="0"/>
              <a:t>": false</a:t>
            </a:r>
          </a:p>
          <a:p>
            <a:r>
              <a:rPr lang="en-US" sz="800" dirty="0"/>
              <a:t>      }</a:t>
            </a:r>
          </a:p>
          <a:p>
            <a:r>
              <a:rPr lang="en-US" sz="800" dirty="0"/>
              <a:t>    ],</a:t>
            </a:r>
          </a:p>
          <a:p>
            <a:r>
              <a:rPr lang="en-US" sz="800" dirty="0"/>
              <a:t>    "text": "ciprofloxacin"</a:t>
            </a:r>
          </a:p>
          <a:p>
            <a:r>
              <a:rPr lang="en-US" sz="800" dirty="0"/>
              <a:t>  },</a:t>
            </a:r>
          </a:p>
          <a:p>
            <a:r>
              <a:rPr lang="en-US" sz="800" dirty="0"/>
              <a:t>  "dosage": [</a:t>
            </a:r>
          </a:p>
          <a:p>
            <a:r>
              <a:rPr lang="en-US" sz="800" dirty="0"/>
              <a:t>    {</a:t>
            </a:r>
          </a:p>
          <a:p>
            <a:r>
              <a:rPr lang="en-US" sz="800" dirty="0"/>
              <a:t>      "timing": {</a:t>
            </a:r>
          </a:p>
          <a:p>
            <a:r>
              <a:rPr lang="en-US" sz="800" dirty="0"/>
              <a:t>        "code": {</a:t>
            </a:r>
          </a:p>
          <a:p>
            <a:r>
              <a:rPr lang="en-US" sz="800" dirty="0"/>
              <a:t>          "coding": [</a:t>
            </a:r>
          </a:p>
          <a:p>
            <a:r>
              <a:rPr lang="en-US" sz="800" dirty="0"/>
              <a:t>            {</a:t>
            </a:r>
          </a:p>
          <a:p>
            <a:r>
              <a:rPr lang="en-US" sz="800" dirty="0"/>
              <a:t>              "system": "</a:t>
            </a:r>
            <a:r>
              <a:rPr lang="en-US" sz="800" u="sng" dirty="0">
                <a:hlinkClick r:id="rId4"/>
              </a:rPr>
              <a:t>http://hl7.org/</a:t>
            </a:r>
            <a:r>
              <a:rPr lang="en-US" sz="800" u="sng" dirty="0" err="1">
                <a:hlinkClick r:id="rId4"/>
              </a:rPr>
              <a:t>fhir</a:t>
            </a:r>
            <a:r>
              <a:rPr lang="en-US" sz="800" u="sng" dirty="0">
                <a:hlinkClick r:id="rId4"/>
              </a:rPr>
              <a:t>/v3/vs/</a:t>
            </a:r>
            <a:r>
              <a:rPr lang="en-US" sz="800" u="sng" dirty="0" err="1">
                <a:hlinkClick r:id="rId4"/>
              </a:rPr>
              <a:t>GTSAbbreviation</a:t>
            </a:r>
            <a:r>
              <a:rPr lang="en-US" sz="800" dirty="0"/>
              <a:t>",</a:t>
            </a:r>
          </a:p>
          <a:p>
            <a:r>
              <a:rPr lang="en-US" sz="800" dirty="0"/>
              <a:t>              "code": "BID"</a:t>
            </a:r>
          </a:p>
          <a:p>
            <a:r>
              <a:rPr lang="en-US" sz="800" dirty="0"/>
              <a:t>            }</a:t>
            </a:r>
          </a:p>
          <a:p>
            <a:r>
              <a:rPr lang="en-US" sz="800" dirty="0"/>
              <a:t>          ],</a:t>
            </a:r>
          </a:p>
          <a:p>
            <a:r>
              <a:rPr lang="en-US" sz="800" dirty="0"/>
              <a:t>          "text": "BID"</a:t>
            </a:r>
          </a:p>
          <a:p>
            <a:r>
              <a:rPr lang="en-US" sz="800" dirty="0"/>
              <a:t>        }</a:t>
            </a:r>
          </a:p>
          <a:p>
            <a:r>
              <a:rPr lang="en-US" sz="800" dirty="0"/>
              <a:t>      },</a:t>
            </a:r>
          </a:p>
          <a:p>
            <a:r>
              <a:rPr lang="en-US" sz="800" dirty="0"/>
              <a:t>      "</a:t>
            </a:r>
            <a:r>
              <a:rPr lang="en-US" sz="800" dirty="0" err="1"/>
              <a:t>quantityQuantity</a:t>
            </a:r>
            <a:r>
              <a:rPr lang="en-US" sz="800" dirty="0"/>
              <a:t>": {</a:t>
            </a:r>
          </a:p>
          <a:p>
            <a:r>
              <a:rPr lang="en-US" sz="800" dirty="0"/>
              <a:t>        "value": 500.0,</a:t>
            </a:r>
          </a:p>
          <a:p>
            <a:r>
              <a:rPr lang="en-US" sz="800" dirty="0"/>
              <a:t>        "units": "mg",</a:t>
            </a:r>
          </a:p>
          <a:p>
            <a:r>
              <a:rPr lang="en-US" sz="800" dirty="0"/>
              <a:t>        "system": "</a:t>
            </a:r>
            <a:r>
              <a:rPr lang="en-US" sz="800" u="sng" dirty="0">
                <a:hlinkClick r:id="rId5"/>
              </a:rPr>
              <a:t>http://unitsofmeasure.org</a:t>
            </a:r>
            <a:r>
              <a:rPr lang="en-US" sz="800" dirty="0"/>
              <a:t>",</a:t>
            </a:r>
          </a:p>
          <a:p>
            <a:r>
              <a:rPr lang="en-US" sz="800" dirty="0"/>
              <a:t>        "code": "mg"</a:t>
            </a:r>
          </a:p>
          <a:p>
            <a:r>
              <a:rPr lang="en-US" sz="800" dirty="0"/>
              <a:t>      }</a:t>
            </a:r>
          </a:p>
          <a:p>
            <a:r>
              <a:rPr lang="en-US" sz="800" dirty="0"/>
              <a:t>    }</a:t>
            </a:r>
          </a:p>
          <a:p>
            <a:r>
              <a:rPr lang="en-US" sz="800" dirty="0"/>
              <a:t>  ]</a:t>
            </a:r>
          </a:p>
          <a:p>
            <a:r>
              <a:rPr lang="en-US" sz="800" dirty="0"/>
              <a:t>}</a:t>
            </a:r>
          </a:p>
          <a:p>
            <a:endParaRPr lang="en-US" b="0" dirty="0" smtClean="0">
              <a:solidFill>
                <a:schemeClr val="accent3"/>
              </a:solidFill>
              <a:latin typeface="+mn-lt"/>
            </a:endParaRPr>
          </a:p>
          <a:p>
            <a:pPr marL="571500" indent="-571500">
              <a:buFont typeface="Arial" panose="020B0604020202020204" pitchFamily="34" charset="0"/>
              <a:buChar char="•"/>
            </a:pPr>
            <a:endParaRPr lang="en-US" b="0" dirty="0">
              <a:solidFill>
                <a:schemeClr val="accent3"/>
              </a:solidFill>
              <a:latin typeface="+mn-lt"/>
            </a:endParaRPr>
          </a:p>
        </p:txBody>
      </p:sp>
    </p:spTree>
    <p:extLst>
      <p:ext uri="{BB962C8B-B14F-4D97-AF65-F5344CB8AC3E}">
        <p14:creationId xmlns:p14="http://schemas.microsoft.com/office/powerpoint/2010/main" val="24047579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9344" y="347473"/>
            <a:ext cx="9107424" cy="6186309"/>
          </a:xfrm>
          <a:prstGeom prst="rect">
            <a:avLst/>
          </a:prstGeom>
          <a:noFill/>
        </p:spPr>
        <p:txBody>
          <a:bodyPr wrap="square" rtlCol="0">
            <a:spAutoFit/>
          </a:bodyPr>
          <a:lstStyle/>
          <a:p>
            <a:pPr algn="ctr"/>
            <a:r>
              <a:rPr lang="en-US" b="0" dirty="0" smtClean="0">
                <a:solidFill>
                  <a:schemeClr val="accent3"/>
                </a:solidFill>
                <a:latin typeface="+mn-lt"/>
              </a:rPr>
              <a:t>Step 1:  Discovery via FHIR Conformance</a:t>
            </a:r>
          </a:p>
          <a:p>
            <a:pPr algn="ctr"/>
            <a:endParaRPr lang="en-US" b="0" dirty="0" smtClean="0">
              <a:solidFill>
                <a:schemeClr val="accent3"/>
              </a:solidFill>
              <a:latin typeface="+mn-lt"/>
            </a:endParaRPr>
          </a:p>
          <a:p>
            <a:pPr marL="571500" indent="-571500">
              <a:buFont typeface="Arial" panose="020B0604020202020204" pitchFamily="34" charset="0"/>
              <a:buChar char="•"/>
            </a:pPr>
            <a:r>
              <a:rPr lang="en-US" b="0" dirty="0" smtClean="0">
                <a:solidFill>
                  <a:schemeClr val="accent3"/>
                </a:solidFill>
                <a:latin typeface="+mn-lt"/>
              </a:rPr>
              <a:t>Open the console from your developer tools.</a:t>
            </a:r>
          </a:p>
          <a:p>
            <a:pPr marL="571500" indent="-571500">
              <a:buFont typeface="Arial" panose="020B0604020202020204" pitchFamily="34" charset="0"/>
              <a:buChar char="•"/>
            </a:pPr>
            <a:r>
              <a:rPr lang="en-US" b="0" dirty="0" smtClean="0">
                <a:solidFill>
                  <a:schemeClr val="accent3"/>
                </a:solidFill>
                <a:latin typeface="+mn-lt"/>
              </a:rPr>
              <a:t>Click “Discover Authorization URLs”</a:t>
            </a:r>
          </a:p>
          <a:p>
            <a:pPr marL="571500" indent="-571500">
              <a:buFont typeface="Arial" panose="020B0604020202020204" pitchFamily="34" charset="0"/>
              <a:buChar char="•"/>
            </a:pPr>
            <a:r>
              <a:rPr lang="en-US" b="0" dirty="0" smtClean="0">
                <a:solidFill>
                  <a:schemeClr val="accent3"/>
                </a:solidFill>
                <a:latin typeface="+mn-lt"/>
              </a:rPr>
              <a:t>See the resulting FHIR conformance document.</a:t>
            </a:r>
          </a:p>
          <a:p>
            <a:pPr marL="571500" indent="-571500">
              <a:buFont typeface="Arial" panose="020B0604020202020204" pitchFamily="34" charset="0"/>
              <a:buChar char="•"/>
            </a:pPr>
            <a:r>
              <a:rPr lang="en-US" b="0" dirty="0" smtClean="0">
                <a:solidFill>
                  <a:schemeClr val="accent3"/>
                </a:solidFill>
                <a:latin typeface="+mn-lt"/>
              </a:rPr>
              <a:t>Note the items “discovered” in the </a:t>
            </a:r>
            <a:r>
              <a:rPr lang="en-US" b="0" dirty="0" err="1" smtClean="0">
                <a:solidFill>
                  <a:schemeClr val="accent3"/>
                </a:solidFill>
                <a:latin typeface="+mn-lt"/>
              </a:rPr>
              <a:t>Javascript</a:t>
            </a:r>
            <a:r>
              <a:rPr lang="en-US" b="0" dirty="0" smtClean="0">
                <a:solidFill>
                  <a:schemeClr val="accent3"/>
                </a:solidFill>
                <a:latin typeface="+mn-lt"/>
              </a:rPr>
              <a:t> console.</a:t>
            </a:r>
          </a:p>
          <a:p>
            <a:pPr marL="571500" indent="-571500">
              <a:buFont typeface="Arial" panose="020B0604020202020204" pitchFamily="34" charset="0"/>
              <a:buChar char="•"/>
            </a:pPr>
            <a:r>
              <a:rPr lang="en-US" b="0" dirty="0" smtClean="0">
                <a:solidFill>
                  <a:schemeClr val="accent3"/>
                </a:solidFill>
                <a:latin typeface="+mn-lt"/>
              </a:rPr>
              <a:t>The discovered URLs automatically data for step #2 and #3.</a:t>
            </a:r>
            <a:endParaRPr lang="en-US" b="0" dirty="0">
              <a:solidFill>
                <a:schemeClr val="accent3"/>
              </a:solidFill>
              <a:latin typeface="+mn-lt"/>
            </a:endParaRPr>
          </a:p>
        </p:txBody>
      </p:sp>
    </p:spTree>
    <p:extLst>
      <p:ext uri="{BB962C8B-B14F-4D97-AF65-F5344CB8AC3E}">
        <p14:creationId xmlns:p14="http://schemas.microsoft.com/office/powerpoint/2010/main" val="493058090"/>
      </p:ext>
    </p:extLst>
  </p:cSld>
  <p:clrMapOvr>
    <a:masterClrMapping/>
  </p:clrMapOvr>
</p:sld>
</file>

<file path=ppt/theme/theme1.xml><?xml version="1.0" encoding="utf-8"?>
<a:theme xmlns:a="http://schemas.openxmlformats.org/drawingml/2006/main" name="Cerner_Template_2.1_WIDE">
  <a:themeElements>
    <a:clrScheme name="Cerner 2.0">
      <a:dk1>
        <a:srgbClr val="393D41"/>
      </a:dk1>
      <a:lt1>
        <a:srgbClr val="FFFFFF"/>
      </a:lt1>
      <a:dk2>
        <a:srgbClr val="393D41"/>
      </a:dk2>
      <a:lt2>
        <a:srgbClr val="FFFFFF"/>
      </a:lt2>
      <a:accent1>
        <a:srgbClr val="0D94D2"/>
      </a:accent1>
      <a:accent2>
        <a:srgbClr val="7BC143"/>
      </a:accent2>
      <a:accent3>
        <a:srgbClr val="6A737B"/>
      </a:accent3>
      <a:accent4>
        <a:srgbClr val="4DC5FF"/>
      </a:accent4>
      <a:accent5>
        <a:srgbClr val="B4B8BD"/>
      </a:accent5>
      <a:accent6>
        <a:srgbClr val="7C2B83"/>
      </a:accent6>
      <a:hlink>
        <a:srgbClr val="1A93D7"/>
      </a:hlink>
      <a:folHlink>
        <a:srgbClr val="393D41"/>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Cerner_Template_3.0_widescreen" id="{33BA54E2-E680-4402-BAC7-A8CA05C6BFDF}" vid="{8E72BE92-2C30-491B-91DF-C77D582CB58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5828</TotalTime>
  <Words>2165</Words>
  <Application>Microsoft Office PowerPoint</Application>
  <PresentationFormat>Custom</PresentationFormat>
  <Paragraphs>424</Paragraphs>
  <Slides>80</Slides>
  <Notes>50</Notes>
  <HiddenSlides>0</HiddenSlides>
  <MMClips>0</MMClips>
  <ScaleCrop>false</ScaleCrop>
  <HeadingPairs>
    <vt:vector size="4" baseType="variant">
      <vt:variant>
        <vt:lpstr>Theme</vt:lpstr>
      </vt:variant>
      <vt:variant>
        <vt:i4>1</vt:i4>
      </vt:variant>
      <vt:variant>
        <vt:lpstr>Slide Titles</vt:lpstr>
      </vt:variant>
      <vt:variant>
        <vt:i4>80</vt:i4>
      </vt:variant>
    </vt:vector>
  </HeadingPairs>
  <TitlesOfParts>
    <vt:vector size="81" baseType="lpstr">
      <vt:lpstr>Cerner_Template_2.1_WIDE</vt:lpstr>
      <vt:lpstr>PowerPoint Presentation</vt:lpstr>
      <vt:lpstr>PowerPoint Presentation</vt:lpstr>
      <vt:lpstr>PowerPoint Presentation</vt:lpstr>
      <vt:lpstr>PowerPoint Presentation</vt:lpstr>
      <vt:lpstr>PowerPoint Presentation</vt:lpstr>
      <vt:lpstr>Bookmark our demo application:  http://bit.ly/2eZKmRw</vt:lpstr>
      <vt:lpstr>Lab 1:  SMART Launch Breakdown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Lab 2:  User Scopes</vt:lpstr>
      <vt:lpstr>PowerPoint Presentation</vt:lpstr>
      <vt:lpstr>PowerPoint Presentation</vt:lpstr>
      <vt:lpstr>PowerPoint Presentation</vt:lpstr>
      <vt:lpstr>Lab 3:  Client Apps that Start from Outside the EHR (or Patient Portal)</vt:lpstr>
      <vt:lpstr>PowerPoint Presentation</vt:lpstr>
      <vt:lpstr>PowerPoint Presentation</vt:lpstr>
      <vt:lpstr>PowerPoint Presentation</vt:lpstr>
      <vt:lpstr>Lab 4:  Obtaining an OpenID Connect Identity Token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Lab 5: Online Access and Refresh Tokens</vt:lpstr>
      <vt:lpstr>PowerPoint Presentation</vt:lpstr>
      <vt:lpstr>PowerPoint Presentation</vt:lpstr>
      <vt:lpstr>PowerPoint Presentation</vt:lpstr>
      <vt:lpstr>PowerPoint Presentation</vt:lpstr>
      <vt:lpstr>PowerPoint Presentation</vt:lpstr>
      <vt:lpstr>PowerPoint Presentation</vt:lpstr>
      <vt:lpstr>Corner Cases and Exception Handling  </vt:lpstr>
      <vt:lpstr>Lab 6:  Handling Error Responses  </vt:lpstr>
      <vt:lpstr>PowerPoint Presentation</vt:lpstr>
      <vt:lpstr>PowerPoint Presentation</vt:lpstr>
      <vt:lpstr>PowerPoint Presentation</vt:lpstr>
      <vt:lpstr>Lab 7:  Exchanging the Authorization Code Twice </vt:lpstr>
      <vt:lpstr>PowerPoint Presentation</vt:lpstr>
      <vt:lpstr>PowerPoint Presentation</vt:lpstr>
      <vt:lpstr>Lab 8:  Scopes Redacted by the Authorization Server</vt:lpstr>
      <vt:lpstr>PowerPoint Presentation</vt:lpstr>
      <vt:lpstr>PowerPoint Presentation</vt:lpstr>
      <vt:lpstr>PowerPoint Presentation</vt:lpstr>
      <vt:lpstr>Lab 9:  Invalid Redirect URIs</vt:lpstr>
      <vt:lpstr>PowerPoint Presentation</vt:lpstr>
      <vt:lpstr>PowerPoint Presentation</vt:lpstr>
      <vt:lpstr>PowerPoint Presentation</vt:lpstr>
      <vt:lpstr>Lab 10:  Insufficient Scopes Accessing a Resource</vt:lpstr>
      <vt:lpstr>PowerPoint Presentation</vt:lpstr>
      <vt:lpstr>PowerPoint Presentation</vt:lpstr>
      <vt:lpstr>PowerPoint Presentation</vt:lpstr>
      <vt:lpstr>PowerPoint Presentation</vt:lpstr>
      <vt:lpstr>Lab 11:  Utilizing an Invalid Token</vt:lpstr>
      <vt:lpstr>PowerPoint Presentation</vt:lpstr>
      <vt:lpstr>Lab 12:  Utilizing an Expired Token</vt:lpstr>
      <vt:lpstr>PowerPoint Presentation</vt:lpstr>
      <vt:lpstr>Lab 13:  Tracing Browser Calls</vt:lpstr>
      <vt:lpstr>Often times, it is important to obtain the calls being made by the user agent itself for diagnosis.  This can be obtained using the “net” tab of most browser developer tools:</vt:lpstr>
      <vt:lpstr>PowerPoint Presentation</vt:lpstr>
      <vt:lpstr>PowerPoint Presentation</vt:lpstr>
      <vt:lpstr>PowerPoint Presentation</vt:lpstr>
      <vt:lpstr>PowerPoint Presentation</vt:lpstr>
      <vt:lpstr>Lab 14:  Modifying Your SMART Tutorial App</vt:lpstr>
      <vt:lpstr>In a previous lab, you cloned a tutorial project on GitHub and registered it with Cerner’s Sandbox environment.  In this lab, we’ll demonstrate the inner workings of the SMART Javascript library, and highlight its limitations.</vt:lpstr>
      <vt:lpstr>Step 1:  Update “launch.html” in your GitHub pages branch:  Add no-cache meta tags to make prototyping easier:  &lt;meta http-equiv="cache-control" content="max-age=0" /&gt; &lt;meta http-equiv="cache-control" content="no-cache" /&gt; &lt;meta http-equiv="expires" content="0" /&gt; &lt;meta http-equiv="expires" content="Tue, 01 Jan 1980 1:00:00 GMT" /&gt; &lt;meta http-equiv="pragma" content="no-cache" /&gt;  Modify  'scope':   user/Patient.read user/MedicationStatement.read user/MedicationStatement.write</vt:lpstr>
      <vt:lpstr>Step 2:  Update “index.html” in your GitHub pages branch:  We’ll be modifying the example code to fetch a resource directly, using the Javascript API provided by the SMART® on FHIR® Javascript library.  Use the following link, or copy and paste from the next slide:  http://bit.ly/2fSCc0Q  This script checks if authorization is complete, and if so, fetches a FHIR patient resource.  The raw JSON of the resulting resource is then displayed in markup. </vt:lpstr>
      <vt:lpstr>&lt;!DOCTYPE html&gt; &lt;html&gt;   &lt;head&gt;     &lt;meta http-equiv='X-UA-Compatible' content='IE=edge' /&gt;     &lt;meta http-equiv='Content-Type' content='text/html; charset=utf-8' /&gt;     &lt;meta http-equiv="cache-control" content="max-age=0" /&gt;     &lt;meta http-equiv="cache-control" content="no-cache" /&gt;     &lt;meta http-equiv="expires" content="0" /&gt;     &lt;meta http-equiv="expires" content="Tue, 01 Jan 1980 1:00:00 GMT" /&gt;     &lt;meta http-equiv="pragma" content="no-cache" /&gt;     &lt;title&gt;Example-SMART-App&lt;/title&gt;      &lt;link rel='stylesheet' type='text/css' href='./src/css/example-smart-app.css'&gt;   &lt;/head&gt;   &lt;body&gt;     &lt;h2&gt;Example-SMART-App&lt;/h2&gt;     &lt;div id='errors'&gt;     &lt;/div&gt;     &lt;div id="loading"&gt;Loading...&lt;/div&gt;     &lt;script src='./lib/fhir-client.min.js'&gt;&lt;/script&gt;     &lt;script&gt;       function ready(smart) {         var patient = smart.api.read({type: 'Patient', id: '711924'}).then(function(response) {          document.body.innerText = JSON.stringify(response);         });        }       function notReady() {         if (window.location.href.indexOf('error') &lt; 0) {           document.body.innerText = "Launch first.";         }       }       FHIR.oauth2.ready(ready, notReady);     &lt;/script&gt;   &lt;/body&gt; &lt;/html&gt; </vt:lpstr>
      <vt:lpstr>Step 3:  Invoking the Authorization Request  https://[yourname].github.io/smart-tutorial/example-smart-app/launch.html?iss=https://fhir-ehr.sandboxcerner.com/dstu2/0b8a0111-e8e6-4c26-a91c-5069cbc6b1ca  The SMART library is triggers an authorization request based on this API call.  Note:  The issuer is populated, which the SMART® on FHIR® JS library uses to determine the endpoints; unlike your previous examples, we are not including a launch code.     </vt:lpstr>
      <vt:lpstr>PowerPoint Presentation</vt:lpstr>
    </vt:vector>
  </TitlesOfParts>
  <Company>Cerner Corporation</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dc:creator>
  <cp:lastModifiedBy>Randall,Matt</cp:lastModifiedBy>
  <cp:revision>118</cp:revision>
  <dcterms:created xsi:type="dcterms:W3CDTF">2014-08-07T14:11:51Z</dcterms:created>
  <dcterms:modified xsi:type="dcterms:W3CDTF">2016-11-15T14:13:36Z</dcterms:modified>
</cp:coreProperties>
</file>