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7" r:id="rId2"/>
    <p:sldId id="259" r:id="rId3"/>
    <p:sldId id="265" r:id="rId4"/>
    <p:sldId id="272" r:id="rId5"/>
    <p:sldId id="266" r:id="rId6"/>
    <p:sldId id="271" r:id="rId7"/>
    <p:sldId id="267"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9500"/>
    <a:srgbClr val="FFC269"/>
    <a:srgbClr val="FF9900"/>
    <a:srgbClr val="CBA417"/>
    <a:srgbClr val="FF8989"/>
    <a:srgbClr val="2419F7"/>
    <a:srgbClr val="B9131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hyperlink" Target="https://scikit-learn.org/stable/modules/generated/sklearn.svm.SVC.html" TargetMode="External"/><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hyperlink" Target="https://www.kaggle.com/pavansubhasht/ibm-hr-analytics-attrition-dataset" TargetMode="Externa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hyperlink" Target="https://scikit-learn.org/stable/modules/generated/sklearn.model_selection.GridSearchCV.html" TargetMode="External"/><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hyperlink" Target="https://towardsdatascience.com/principal-component-analysis-pca-with-scikit-learn-1e84a0c731b0" TargetMode="External"/><Relationship Id="rId9" Type="http://schemas.openxmlformats.org/officeDocument/2006/relationships/image" Target="../media/image11.svg"/><Relationship Id="rId14"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6.png"/><Relationship Id="rId3" Type="http://schemas.openxmlformats.org/officeDocument/2006/relationships/hyperlink" Target="https://www.kaggle.com/pavansubhasht/ibm-hr-analytics-attrition-dataset" TargetMode="External"/><Relationship Id="rId7" Type="http://schemas.openxmlformats.org/officeDocument/2006/relationships/image" Target="../media/image12.png"/><Relationship Id="rId12" Type="http://schemas.openxmlformats.org/officeDocument/2006/relationships/hyperlink" Target="https://towardsdatascience.com/principal-component-analysis-pca-with-scikit-learn-1e84a0c731b0" TargetMode="External"/><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hyperlink" Target="https://scikit-learn.org/stable/modules/generated/sklearn.ensemble.RandomForestClassifier.html" TargetMode="External"/><Relationship Id="rId11" Type="http://schemas.openxmlformats.org/officeDocument/2006/relationships/image" Target="../media/image15.svg"/><Relationship Id="rId5" Type="http://schemas.openxmlformats.org/officeDocument/2006/relationships/image" Target="../media/image11.svg"/><Relationship Id="rId15" Type="http://schemas.openxmlformats.org/officeDocument/2006/relationships/hyperlink" Target="https://scikit-learn.org/stable/modules/generated/sklearn.model_selection.GridSearchCV.html" TargetMode="External"/><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hyperlink" Target="https://scikit-learn.org/stable/modules/generated/sklearn.svm.SVC.html" TargetMode="External"/><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1A496-2A95-43B9-BC1C-D15EE419875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99F51E8-217E-4D1C-9F63-488808614D59}">
      <dgm:prSet custT="1"/>
      <dgm:spPr/>
      <dgm:t>
        <a:bodyPr/>
        <a:lstStyle/>
        <a:p>
          <a:pPr algn="just"/>
          <a:r>
            <a:rPr lang="en-US" sz="1200" b="0" i="0" kern="1200" dirty="0"/>
            <a:t>The original data set contains </a:t>
          </a:r>
          <a:r>
            <a:rPr lang="en-US" sz="1200" b="1" i="0" kern="1200" dirty="0">
              <a:solidFill>
                <a:schemeClr val="bg1"/>
              </a:solidFill>
            </a:rPr>
            <a:t>1470 rows and 35 columns</a:t>
          </a:r>
          <a:r>
            <a:rPr lang="en-US" sz="1200" b="1" i="0" kern="1200" dirty="0">
              <a:solidFill>
                <a:srgbClr val="FFC000"/>
              </a:solidFill>
            </a:rPr>
            <a:t>. </a:t>
          </a:r>
          <a:r>
            <a:rPr lang="en-US" sz="1200" b="1" i="0" kern="1200" dirty="0">
              <a:solidFill>
                <a:schemeClr val="bg1"/>
              </a:solidFill>
            </a:rPr>
            <a:t>After cleaning and removing the irrelevant columns, the clean data set is left with </a:t>
          </a:r>
          <a:r>
            <a:rPr lang="en-US" sz="1200" b="1" i="0" kern="1200" dirty="0">
              <a:solidFill>
                <a:srgbClr val="FFC000"/>
              </a:solidFill>
            </a:rPr>
            <a:t>1470 rows and 31 column </a:t>
          </a:r>
          <a:r>
            <a:rPr lang="en-US" sz="1200" b="0" i="0" kern="1200" dirty="0"/>
            <a:t>(</a:t>
          </a:r>
          <a:r>
            <a:rPr lang="en-US" sz="1200" b="1" i="0" kern="1200" dirty="0"/>
            <a:t>1 </a:t>
          </a:r>
          <a:r>
            <a:rPr lang="en-US" sz="1200" b="1" kern="1200" dirty="0"/>
            <a:t>dependent </a:t>
          </a:r>
          <a:r>
            <a:rPr lang="en-US" sz="1200" kern="1200" dirty="0"/>
            <a:t>parameter and </a:t>
          </a:r>
          <a:r>
            <a:rPr lang="en-US" sz="1200" b="1" kern="1200" dirty="0"/>
            <a:t>30 independent </a:t>
          </a:r>
          <a:r>
            <a:rPr lang="en-US" sz="1200" kern="1200" dirty="0"/>
            <a:t>parameters) for further process. Among the 30 features, </a:t>
          </a:r>
          <a:r>
            <a:rPr lang="en-US" sz="1200" b="1" i="0" kern="1200" dirty="0">
              <a:solidFill>
                <a:srgbClr val="FFC000"/>
              </a:solidFill>
              <a:latin typeface="Trebuchet MS" panose="020B0603020202020204"/>
              <a:ea typeface="+mn-ea"/>
              <a:cs typeface="+mn-cs"/>
            </a:rPr>
            <a:t>23 are numeric </a:t>
          </a:r>
          <a:r>
            <a:rPr lang="en-US" sz="1200" b="1" i="0" kern="1200" dirty="0">
              <a:solidFill>
                <a:schemeClr val="bg1"/>
              </a:solidFill>
              <a:latin typeface="Trebuchet MS" panose="020B0603020202020204"/>
              <a:ea typeface="+mn-ea"/>
              <a:cs typeface="+mn-cs"/>
            </a:rPr>
            <a:t>and</a:t>
          </a:r>
          <a:r>
            <a:rPr lang="en-US" sz="1200" b="1" i="0" kern="1200" dirty="0">
              <a:solidFill>
                <a:srgbClr val="FFC000"/>
              </a:solidFill>
              <a:latin typeface="Trebuchet MS" panose="020B0603020202020204"/>
              <a:ea typeface="+mn-ea"/>
              <a:cs typeface="+mn-cs"/>
            </a:rPr>
            <a:t> 7 are categorical </a:t>
          </a:r>
          <a:r>
            <a:rPr lang="en-US" sz="1200" b="1" i="0" kern="1200" dirty="0">
              <a:solidFill>
                <a:schemeClr val="bg1"/>
              </a:solidFill>
              <a:latin typeface="Trebuchet MS" panose="020B0603020202020204"/>
              <a:ea typeface="+mn-ea"/>
              <a:cs typeface="+mn-cs"/>
            </a:rPr>
            <a:t>data</a:t>
          </a:r>
          <a:r>
            <a:rPr lang="en-US" sz="1200" kern="1200" dirty="0"/>
            <a:t>.</a:t>
          </a:r>
        </a:p>
      </dgm:t>
    </dgm:pt>
    <dgm:pt modelId="{969E21FB-9DCE-4F3F-B1D3-F19BD1E65FF2}" type="parTrans" cxnId="{FF75FBF0-127F-4D40-8932-B32F6EB0F7F8}">
      <dgm:prSet/>
      <dgm:spPr/>
      <dgm:t>
        <a:bodyPr/>
        <a:lstStyle/>
        <a:p>
          <a:endParaRPr lang="en-US"/>
        </a:p>
      </dgm:t>
    </dgm:pt>
    <dgm:pt modelId="{95FC0161-D7CC-4BE4-939C-45581A2373DE}" type="sibTrans" cxnId="{FF75FBF0-127F-4D40-8932-B32F6EB0F7F8}">
      <dgm:prSet/>
      <dgm:spPr/>
      <dgm:t>
        <a:bodyPr/>
        <a:lstStyle/>
        <a:p>
          <a:endParaRPr lang="en-US"/>
        </a:p>
      </dgm:t>
    </dgm:pt>
    <dgm:pt modelId="{A6715613-16CA-426D-80EE-DF7CBAB07ED6}">
      <dgm:prSet custT="1"/>
      <dgm:spPr/>
      <dgm:t>
        <a:bodyPr/>
        <a:lstStyle/>
        <a:p>
          <a:pPr algn="just"/>
          <a:r>
            <a:rPr lang="en-US" sz="1300" kern="1200" dirty="0"/>
            <a:t>The dependent parameter (</a:t>
          </a:r>
          <a:r>
            <a:rPr lang="en-US" sz="1200" b="1" i="0" kern="1200" dirty="0">
              <a:solidFill>
                <a:srgbClr val="FFC000"/>
              </a:solidFill>
              <a:latin typeface="Trebuchet MS" panose="020B0603020202020204"/>
              <a:ea typeface="+mn-ea"/>
              <a:cs typeface="+mn-cs"/>
            </a:rPr>
            <a:t>Attrition</a:t>
          </a:r>
          <a:r>
            <a:rPr lang="en-US" sz="1300" kern="1200" dirty="0"/>
            <a:t>) has only two states. </a:t>
          </a:r>
        </a:p>
        <a:p>
          <a:pPr algn="just"/>
          <a:r>
            <a:rPr lang="en-US" sz="1300" kern="1200" dirty="0"/>
            <a:t>There are </a:t>
          </a:r>
          <a:r>
            <a:rPr lang="en-US" sz="1300" b="0" kern="1200" dirty="0">
              <a:solidFill>
                <a:srgbClr val="FFC000"/>
              </a:solidFill>
            </a:rPr>
            <a:t>1233-“No” and 237-“Yes”</a:t>
          </a:r>
          <a:r>
            <a:rPr lang="en-US" sz="1300" kern="1200" dirty="0">
              <a:solidFill>
                <a:srgbClr val="FFC000"/>
              </a:solidFill>
            </a:rPr>
            <a:t>. </a:t>
          </a:r>
          <a:r>
            <a:rPr lang="en-US" sz="1300" kern="1200" dirty="0">
              <a:solidFill>
                <a:schemeClr val="bg1"/>
              </a:solidFill>
            </a:rPr>
            <a:t>Data set is </a:t>
          </a:r>
          <a:r>
            <a:rPr lang="en-US" sz="1300" b="1" kern="1200" dirty="0">
              <a:solidFill>
                <a:srgbClr val="FFC000"/>
              </a:solidFill>
            </a:rPr>
            <a:t>imbalance</a:t>
          </a:r>
          <a:r>
            <a:rPr lang="en-US" sz="1300" kern="1200" dirty="0">
              <a:solidFill>
                <a:srgbClr val="FFC000"/>
              </a:solidFill>
            </a:rPr>
            <a:t>.</a:t>
          </a:r>
          <a:r>
            <a:rPr lang="en-US" sz="1300" kern="1200" dirty="0"/>
            <a:t> </a:t>
          </a:r>
        </a:p>
        <a:p>
          <a:pPr algn="just"/>
          <a:r>
            <a:rPr lang="en-US" sz="1300" kern="1200" dirty="0"/>
            <a:t>Some balancing algorithms is need before the classification modelling</a:t>
          </a:r>
        </a:p>
      </dgm:t>
    </dgm:pt>
    <dgm:pt modelId="{FE01E390-92A9-4C4D-8AEC-B4D1F4CD481D}" type="parTrans" cxnId="{DC3A6E1D-37C8-437E-8570-CB93C0BC42B5}">
      <dgm:prSet/>
      <dgm:spPr/>
      <dgm:t>
        <a:bodyPr/>
        <a:lstStyle/>
        <a:p>
          <a:endParaRPr lang="en-US"/>
        </a:p>
      </dgm:t>
    </dgm:pt>
    <dgm:pt modelId="{1AFC42FD-AB27-4502-BE63-6FC9102EC96E}" type="sibTrans" cxnId="{DC3A6E1D-37C8-437E-8570-CB93C0BC42B5}">
      <dgm:prSet/>
      <dgm:spPr/>
      <dgm:t>
        <a:bodyPr/>
        <a:lstStyle/>
        <a:p>
          <a:endParaRPr lang="en-US"/>
        </a:p>
      </dgm:t>
    </dgm:pt>
    <dgm:pt modelId="{63E5C6BC-AFF2-4D47-9BDF-20D2A6C09071}">
      <dgm:prSet custT="1"/>
      <dgm:spPr/>
      <dgm:t>
        <a:bodyPr/>
        <a:lstStyle/>
        <a:p>
          <a:pPr algn="just"/>
          <a:r>
            <a:rPr lang="en-US" sz="1200" b="1" i="0" dirty="0"/>
            <a:t>Use </a:t>
          </a:r>
          <a:r>
            <a:rPr lang="en-US" sz="1200" b="1" i="0" dirty="0">
              <a:solidFill>
                <a:srgbClr val="00B050"/>
              </a:solidFill>
            </a:rPr>
            <a:t>Histogram</a:t>
          </a:r>
          <a:r>
            <a:rPr lang="en-US" sz="1200" b="1" i="0" dirty="0"/>
            <a:t> </a:t>
          </a:r>
          <a:r>
            <a:rPr lang="en-US" sz="1200" b="0" i="0" dirty="0"/>
            <a:t>to appreciate some of the numeric data such as (Age, Monthly Income,  etc.)</a:t>
          </a:r>
        </a:p>
        <a:p>
          <a:pPr algn="just"/>
          <a:r>
            <a:rPr lang="en-US" sz="1200" b="0" i="0" dirty="0"/>
            <a:t>Use </a:t>
          </a:r>
          <a:r>
            <a:rPr lang="en-US" sz="1200" b="1" i="0" dirty="0">
              <a:solidFill>
                <a:srgbClr val="00B050"/>
              </a:solidFill>
            </a:rPr>
            <a:t>GroupBy and Bar Chart </a:t>
          </a:r>
          <a:r>
            <a:rPr lang="en-US" sz="1200" b="0" i="0" dirty="0"/>
            <a:t>to understand the effect of each category on the attrition </a:t>
          </a:r>
          <a:endParaRPr lang="en-US" sz="1200" dirty="0"/>
        </a:p>
      </dgm:t>
    </dgm:pt>
    <dgm:pt modelId="{3D19286E-A14A-46F5-B4D8-4C8FEECA9077}" type="parTrans" cxnId="{C964A005-C5F9-4D34-826B-C619D066A5E1}">
      <dgm:prSet/>
      <dgm:spPr/>
      <dgm:t>
        <a:bodyPr/>
        <a:lstStyle/>
        <a:p>
          <a:endParaRPr lang="en-US"/>
        </a:p>
      </dgm:t>
    </dgm:pt>
    <dgm:pt modelId="{B2B8E448-7AF7-46B1-9929-EA2FBC139D53}" type="sibTrans" cxnId="{C964A005-C5F9-4D34-826B-C619D066A5E1}">
      <dgm:prSet/>
      <dgm:spPr/>
      <dgm:t>
        <a:bodyPr/>
        <a:lstStyle/>
        <a:p>
          <a:endParaRPr lang="en-US"/>
        </a:p>
      </dgm:t>
    </dgm:pt>
    <dgm:pt modelId="{2EF66362-EAF7-4C81-B881-05CCFC41B3EC}">
      <dgm:prSet custT="1"/>
      <dgm:spPr/>
      <dgm:t>
        <a:bodyPr/>
        <a:lstStyle/>
        <a:p>
          <a:pPr algn="just"/>
          <a:r>
            <a:rPr lang="en-US" sz="1200" b="0" dirty="0"/>
            <a:t>Further investigation into the data set, shows some columns are similar and duplicate in nature.  These columns can be deleted before one-hot encoding is performed</a:t>
          </a:r>
          <a:r>
            <a:rPr lang="en-US" sz="1200" dirty="0"/>
            <a:t>. </a:t>
          </a:r>
        </a:p>
        <a:p>
          <a:pPr algn="just"/>
          <a:r>
            <a:rPr lang="en-US" sz="1200" dirty="0"/>
            <a:t>Convert the Attrition(Yes, No), Gender(Male, Female) and OverTime(Yes, No) columns from String type to Numeric type (1 and 0) to reduce OHE activities.</a:t>
          </a:r>
        </a:p>
      </dgm:t>
    </dgm:pt>
    <dgm:pt modelId="{26720F0D-7607-48EE-B605-7888F0111F07}" type="parTrans" cxnId="{02FE1644-DF29-4F06-A2BD-DA1E6B41EECA}">
      <dgm:prSet/>
      <dgm:spPr/>
      <dgm:t>
        <a:bodyPr/>
        <a:lstStyle/>
        <a:p>
          <a:endParaRPr lang="en-US"/>
        </a:p>
      </dgm:t>
    </dgm:pt>
    <dgm:pt modelId="{56992819-4A40-4300-ACD7-FC79ABBDCD87}" type="sibTrans" cxnId="{02FE1644-DF29-4F06-A2BD-DA1E6B41EECA}">
      <dgm:prSet/>
      <dgm:spPr/>
      <dgm:t>
        <a:bodyPr/>
        <a:lstStyle/>
        <a:p>
          <a:endParaRPr lang="en-US"/>
        </a:p>
      </dgm:t>
    </dgm:pt>
    <dgm:pt modelId="{3DEBEA74-60FB-4CD5-BE9B-76D821F679E5}" type="pres">
      <dgm:prSet presAssocID="{BD91A496-2A95-43B9-BC1C-D15EE419875D}" presName="linear" presStyleCnt="0">
        <dgm:presLayoutVars>
          <dgm:animLvl val="lvl"/>
          <dgm:resizeHandles val="exact"/>
        </dgm:presLayoutVars>
      </dgm:prSet>
      <dgm:spPr/>
    </dgm:pt>
    <dgm:pt modelId="{613735BF-8423-4808-A7C1-1E7A927C27D6}" type="pres">
      <dgm:prSet presAssocID="{099F51E8-217E-4D1C-9F63-488808614D59}" presName="parentText" presStyleLbl="node1" presStyleIdx="0" presStyleCnt="4" custLinFactY="-8333" custLinFactNeighborX="659" custLinFactNeighborY="-100000">
        <dgm:presLayoutVars>
          <dgm:chMax val="0"/>
          <dgm:bulletEnabled val="1"/>
        </dgm:presLayoutVars>
      </dgm:prSet>
      <dgm:spPr/>
    </dgm:pt>
    <dgm:pt modelId="{692132AC-F911-45B2-B8FD-355FCC31497B}" type="pres">
      <dgm:prSet presAssocID="{95FC0161-D7CC-4BE4-939C-45581A2373DE}" presName="spacer" presStyleCnt="0"/>
      <dgm:spPr/>
    </dgm:pt>
    <dgm:pt modelId="{2133FF5D-0267-4F6A-871C-188E64866860}" type="pres">
      <dgm:prSet presAssocID="{A6715613-16CA-426D-80EE-DF7CBAB07ED6}" presName="parentText" presStyleLbl="node1" presStyleIdx="1" presStyleCnt="4">
        <dgm:presLayoutVars>
          <dgm:chMax val="0"/>
          <dgm:bulletEnabled val="1"/>
        </dgm:presLayoutVars>
      </dgm:prSet>
      <dgm:spPr/>
    </dgm:pt>
    <dgm:pt modelId="{4E024ED2-7CA1-438E-A13B-9E561914E6BC}" type="pres">
      <dgm:prSet presAssocID="{1AFC42FD-AB27-4502-BE63-6FC9102EC96E}" presName="spacer" presStyleCnt="0"/>
      <dgm:spPr/>
    </dgm:pt>
    <dgm:pt modelId="{54B7323F-9B76-437B-B833-55B48E902E9F}" type="pres">
      <dgm:prSet presAssocID="{63E5C6BC-AFF2-4D47-9BDF-20D2A6C09071}" presName="parentText" presStyleLbl="node1" presStyleIdx="2" presStyleCnt="4">
        <dgm:presLayoutVars>
          <dgm:chMax val="0"/>
          <dgm:bulletEnabled val="1"/>
        </dgm:presLayoutVars>
      </dgm:prSet>
      <dgm:spPr/>
    </dgm:pt>
    <dgm:pt modelId="{CF43D2D8-651B-416F-ADBD-7AB71C18C06A}" type="pres">
      <dgm:prSet presAssocID="{B2B8E448-7AF7-46B1-9929-EA2FBC139D53}" presName="spacer" presStyleCnt="0"/>
      <dgm:spPr/>
    </dgm:pt>
    <dgm:pt modelId="{51ACF13D-9324-485B-B934-3AF7B9E2DC0B}" type="pres">
      <dgm:prSet presAssocID="{2EF66362-EAF7-4C81-B881-05CCFC41B3EC}" presName="parentText" presStyleLbl="node1" presStyleIdx="3" presStyleCnt="4">
        <dgm:presLayoutVars>
          <dgm:chMax val="0"/>
          <dgm:bulletEnabled val="1"/>
        </dgm:presLayoutVars>
      </dgm:prSet>
      <dgm:spPr/>
    </dgm:pt>
  </dgm:ptLst>
  <dgm:cxnLst>
    <dgm:cxn modelId="{C964A005-C5F9-4D34-826B-C619D066A5E1}" srcId="{BD91A496-2A95-43B9-BC1C-D15EE419875D}" destId="{63E5C6BC-AFF2-4D47-9BDF-20D2A6C09071}" srcOrd="2" destOrd="0" parTransId="{3D19286E-A14A-46F5-B4D8-4C8FEECA9077}" sibTransId="{B2B8E448-7AF7-46B1-9929-EA2FBC139D53}"/>
    <dgm:cxn modelId="{E8B4F406-DD29-4D8A-82AB-4C51C6FDBAC3}" type="presOf" srcId="{A6715613-16CA-426D-80EE-DF7CBAB07ED6}" destId="{2133FF5D-0267-4F6A-871C-188E64866860}" srcOrd="0" destOrd="0" presId="urn:microsoft.com/office/officeart/2005/8/layout/vList2"/>
    <dgm:cxn modelId="{DC3A6E1D-37C8-437E-8570-CB93C0BC42B5}" srcId="{BD91A496-2A95-43B9-BC1C-D15EE419875D}" destId="{A6715613-16CA-426D-80EE-DF7CBAB07ED6}" srcOrd="1" destOrd="0" parTransId="{FE01E390-92A9-4C4D-8AEC-B4D1F4CD481D}" sibTransId="{1AFC42FD-AB27-4502-BE63-6FC9102EC96E}"/>
    <dgm:cxn modelId="{55F5A533-E572-4525-A105-BD256A176B61}" type="presOf" srcId="{BD91A496-2A95-43B9-BC1C-D15EE419875D}" destId="{3DEBEA74-60FB-4CD5-BE9B-76D821F679E5}" srcOrd="0" destOrd="0" presId="urn:microsoft.com/office/officeart/2005/8/layout/vList2"/>
    <dgm:cxn modelId="{02FE1644-DF29-4F06-A2BD-DA1E6B41EECA}" srcId="{BD91A496-2A95-43B9-BC1C-D15EE419875D}" destId="{2EF66362-EAF7-4C81-B881-05CCFC41B3EC}" srcOrd="3" destOrd="0" parTransId="{26720F0D-7607-48EE-B605-7888F0111F07}" sibTransId="{56992819-4A40-4300-ACD7-FC79ABBDCD87}"/>
    <dgm:cxn modelId="{BCFD9B88-20F2-49E7-8680-43292C8841A5}" type="presOf" srcId="{099F51E8-217E-4D1C-9F63-488808614D59}" destId="{613735BF-8423-4808-A7C1-1E7A927C27D6}" srcOrd="0" destOrd="0" presId="urn:microsoft.com/office/officeart/2005/8/layout/vList2"/>
    <dgm:cxn modelId="{5DFACEBA-F20B-4F7D-A1B9-AB3DE4D4A8E1}" type="presOf" srcId="{2EF66362-EAF7-4C81-B881-05CCFC41B3EC}" destId="{51ACF13D-9324-485B-B934-3AF7B9E2DC0B}" srcOrd="0" destOrd="0" presId="urn:microsoft.com/office/officeart/2005/8/layout/vList2"/>
    <dgm:cxn modelId="{0340D7C5-0A4E-4753-8E41-FC4169D628EC}" type="presOf" srcId="{63E5C6BC-AFF2-4D47-9BDF-20D2A6C09071}" destId="{54B7323F-9B76-437B-B833-55B48E902E9F}" srcOrd="0" destOrd="0" presId="urn:microsoft.com/office/officeart/2005/8/layout/vList2"/>
    <dgm:cxn modelId="{FF75FBF0-127F-4D40-8932-B32F6EB0F7F8}" srcId="{BD91A496-2A95-43B9-BC1C-D15EE419875D}" destId="{099F51E8-217E-4D1C-9F63-488808614D59}" srcOrd="0" destOrd="0" parTransId="{969E21FB-9DCE-4F3F-B1D3-F19BD1E65FF2}" sibTransId="{95FC0161-D7CC-4BE4-939C-45581A2373DE}"/>
    <dgm:cxn modelId="{79638CFC-DC18-46DC-8546-F0E73FD24F64}" type="presParOf" srcId="{3DEBEA74-60FB-4CD5-BE9B-76D821F679E5}" destId="{613735BF-8423-4808-A7C1-1E7A927C27D6}" srcOrd="0" destOrd="0" presId="urn:microsoft.com/office/officeart/2005/8/layout/vList2"/>
    <dgm:cxn modelId="{D3EDC1EF-739C-4D81-8DBF-D48E2FA2D0EC}" type="presParOf" srcId="{3DEBEA74-60FB-4CD5-BE9B-76D821F679E5}" destId="{692132AC-F911-45B2-B8FD-355FCC31497B}" srcOrd="1" destOrd="0" presId="urn:microsoft.com/office/officeart/2005/8/layout/vList2"/>
    <dgm:cxn modelId="{DFCAE84A-D7A0-4964-B2CA-CA8C7A891E49}" type="presParOf" srcId="{3DEBEA74-60FB-4CD5-BE9B-76D821F679E5}" destId="{2133FF5D-0267-4F6A-871C-188E64866860}" srcOrd="2" destOrd="0" presId="urn:microsoft.com/office/officeart/2005/8/layout/vList2"/>
    <dgm:cxn modelId="{3E58C7E3-EE68-4500-BE31-447F4F97D1AF}" type="presParOf" srcId="{3DEBEA74-60FB-4CD5-BE9B-76D821F679E5}" destId="{4E024ED2-7CA1-438E-A13B-9E561914E6BC}" srcOrd="3" destOrd="0" presId="urn:microsoft.com/office/officeart/2005/8/layout/vList2"/>
    <dgm:cxn modelId="{DD882AEA-DFB4-4241-9D85-E01BDE2C6D4C}" type="presParOf" srcId="{3DEBEA74-60FB-4CD5-BE9B-76D821F679E5}" destId="{54B7323F-9B76-437B-B833-55B48E902E9F}" srcOrd="4" destOrd="0" presId="urn:microsoft.com/office/officeart/2005/8/layout/vList2"/>
    <dgm:cxn modelId="{F90810CC-3176-42AD-B00F-0C115B9DE822}" type="presParOf" srcId="{3DEBEA74-60FB-4CD5-BE9B-76D821F679E5}" destId="{CF43D2D8-651B-416F-ADBD-7AB71C18C06A}" srcOrd="5" destOrd="0" presId="urn:microsoft.com/office/officeart/2005/8/layout/vList2"/>
    <dgm:cxn modelId="{E47D5357-7ED0-4AF8-9CB8-A2CE588815DA}" type="presParOf" srcId="{3DEBEA74-60FB-4CD5-BE9B-76D821F679E5}" destId="{51ACF13D-9324-485B-B934-3AF7B9E2DC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818F0-1C1E-44BA-93DC-F1F03D72C2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F5DF58-75C2-474F-95CD-F6B3972DA314}">
      <dgm:prSet/>
      <dgm:spPr/>
      <dgm:t>
        <a:bodyPr/>
        <a:lstStyle/>
        <a:p>
          <a:r>
            <a:rPr lang="en-SG" dirty="0"/>
            <a:t>Attrition Data Set : </a:t>
          </a:r>
          <a:r>
            <a:rPr lang="en-SG" b="1" dirty="0">
              <a:hlinkClick xmlns:r="http://schemas.openxmlformats.org/officeDocument/2006/relationships" r:id="rId1"/>
            </a:rPr>
            <a:t>https://www.kaggle.com/pavansubhasht/ibm-hr-analytics-attrition-dataset</a:t>
          </a:r>
          <a:endParaRPr lang="en-US" dirty="0"/>
        </a:p>
      </dgm:t>
    </dgm:pt>
    <dgm:pt modelId="{EB7CFB6A-34F5-4E5B-B37E-7F00894E5DBE}" type="parTrans" cxnId="{A165BE2F-8FC0-4919-8AAE-05E102E272D3}">
      <dgm:prSet/>
      <dgm:spPr/>
      <dgm:t>
        <a:bodyPr/>
        <a:lstStyle/>
        <a:p>
          <a:endParaRPr lang="en-US"/>
        </a:p>
      </dgm:t>
    </dgm:pt>
    <dgm:pt modelId="{2982DFF2-CE9B-499C-BE1A-7B3F1A301CFD}" type="sibTrans" cxnId="{A165BE2F-8FC0-4919-8AAE-05E102E272D3}">
      <dgm:prSet/>
      <dgm:spPr/>
      <dgm:t>
        <a:bodyPr/>
        <a:lstStyle/>
        <a:p>
          <a:endParaRPr lang="en-US"/>
        </a:p>
      </dgm:t>
    </dgm:pt>
    <dgm:pt modelId="{29DDD917-8E4D-469A-A9F3-2F53FF1F8313}">
      <dgm:prSet/>
      <dgm:spPr/>
      <dgm:t>
        <a:bodyPr/>
        <a:lstStyle/>
        <a:p>
          <a:r>
            <a:rPr lang="en-SG" dirty="0"/>
            <a:t>Random Forest Classifier : </a:t>
          </a:r>
          <a:r>
            <a:rPr lang="en-SG" b="1" dirty="0">
              <a:hlinkClick xmlns:r="http://schemas.openxmlformats.org/officeDocument/2006/relationships" r:id="rId2"/>
            </a:rPr>
            <a:t>https://scikit-learn.org/stable/modules/generated/sklearn.ensemble.RandomForestClassifier.html</a:t>
          </a:r>
          <a:endParaRPr lang="en-US" dirty="0"/>
        </a:p>
      </dgm:t>
    </dgm:pt>
    <dgm:pt modelId="{E3BA5A80-BB4A-4A92-8461-8CC30E3D7E3C}" type="parTrans" cxnId="{00E65F81-22EA-4259-B194-7FBDD2F98A61}">
      <dgm:prSet/>
      <dgm:spPr/>
      <dgm:t>
        <a:bodyPr/>
        <a:lstStyle/>
        <a:p>
          <a:endParaRPr lang="en-US"/>
        </a:p>
      </dgm:t>
    </dgm:pt>
    <dgm:pt modelId="{83ACCFB4-43E7-46CB-BC6B-56A4D9EB1F67}" type="sibTrans" cxnId="{00E65F81-22EA-4259-B194-7FBDD2F98A61}">
      <dgm:prSet/>
      <dgm:spPr/>
      <dgm:t>
        <a:bodyPr/>
        <a:lstStyle/>
        <a:p>
          <a:endParaRPr lang="en-US"/>
        </a:p>
      </dgm:t>
    </dgm:pt>
    <dgm:pt modelId="{1D2260AF-D748-4A75-8875-93D765AA35DB}">
      <dgm:prSet/>
      <dgm:spPr/>
      <dgm:t>
        <a:bodyPr/>
        <a:lstStyle/>
        <a:p>
          <a:r>
            <a:rPr lang="en-SG" dirty="0"/>
            <a:t>Support Vector Machine : </a:t>
          </a:r>
          <a:r>
            <a:rPr lang="en-SG" b="1" dirty="0">
              <a:hlinkClick xmlns:r="http://schemas.openxmlformats.org/officeDocument/2006/relationships" r:id="rId3"/>
            </a:rPr>
            <a:t>https://scikit-learn.org/stable/modules/generated/sklearn.svm.SVC.html</a:t>
          </a:r>
          <a:endParaRPr lang="en-US" dirty="0"/>
        </a:p>
      </dgm:t>
    </dgm:pt>
    <dgm:pt modelId="{949F552D-2834-404E-B659-FD36B1262561}" type="parTrans" cxnId="{E2C918D3-E35C-4AC0-B1C2-FAB1A8308AC5}">
      <dgm:prSet/>
      <dgm:spPr/>
      <dgm:t>
        <a:bodyPr/>
        <a:lstStyle/>
        <a:p>
          <a:endParaRPr lang="en-US"/>
        </a:p>
      </dgm:t>
    </dgm:pt>
    <dgm:pt modelId="{9A41637B-ACAA-4C3A-B82A-D13C381C2F55}" type="sibTrans" cxnId="{E2C918D3-E35C-4AC0-B1C2-FAB1A8308AC5}">
      <dgm:prSet/>
      <dgm:spPr/>
      <dgm:t>
        <a:bodyPr/>
        <a:lstStyle/>
        <a:p>
          <a:endParaRPr lang="en-US"/>
        </a:p>
      </dgm:t>
    </dgm:pt>
    <dgm:pt modelId="{F7B4E54F-1378-4C92-8D1C-2B4D07E069F2}">
      <dgm:prSet/>
      <dgm:spPr/>
      <dgm:t>
        <a:bodyPr/>
        <a:lstStyle/>
        <a:p>
          <a:r>
            <a:rPr lang="en-SG" dirty="0"/>
            <a:t>Principal Component Analysis :</a:t>
          </a:r>
          <a:r>
            <a:rPr lang="en-SG" b="1" dirty="0"/>
            <a:t> </a:t>
          </a:r>
          <a:r>
            <a:rPr lang="en-SG" b="1" dirty="0">
              <a:hlinkClick xmlns:r="http://schemas.openxmlformats.org/officeDocument/2006/relationships" r:id="rId4"/>
            </a:rPr>
            <a:t>https://towardsdatascience.com/principal-component-analysis-pca-with-scikit-learn-1e84a0c731b0</a:t>
          </a:r>
          <a:endParaRPr lang="en-US" dirty="0"/>
        </a:p>
      </dgm:t>
    </dgm:pt>
    <dgm:pt modelId="{CC6CAA04-B735-4E94-BE23-D24055467CED}" type="parTrans" cxnId="{21BA6E31-3DF2-4701-ABC8-99E4DE9D498F}">
      <dgm:prSet/>
      <dgm:spPr/>
      <dgm:t>
        <a:bodyPr/>
        <a:lstStyle/>
        <a:p>
          <a:endParaRPr lang="en-US"/>
        </a:p>
      </dgm:t>
    </dgm:pt>
    <dgm:pt modelId="{3AA8A0B1-57A5-4307-A084-156789394798}" type="sibTrans" cxnId="{21BA6E31-3DF2-4701-ABC8-99E4DE9D498F}">
      <dgm:prSet/>
      <dgm:spPr/>
      <dgm:t>
        <a:bodyPr/>
        <a:lstStyle/>
        <a:p>
          <a:endParaRPr lang="en-US"/>
        </a:p>
      </dgm:t>
    </dgm:pt>
    <dgm:pt modelId="{9971F46E-0E1C-4169-A411-A521BBC8FE4A}">
      <dgm:prSet/>
      <dgm:spPr/>
      <dgm:t>
        <a:bodyPr/>
        <a:lstStyle/>
        <a:p>
          <a:r>
            <a:rPr lang="en-SG" dirty="0"/>
            <a:t>Grid Search : </a:t>
          </a:r>
          <a:r>
            <a:rPr lang="en-SG" b="1" dirty="0">
              <a:hlinkClick xmlns:r="http://schemas.openxmlformats.org/officeDocument/2006/relationships" r:id="rId5"/>
            </a:rPr>
            <a:t>https://scikit-learn.org/stable/modules/generated/sklearn.model_selection.GridSearchCV.html</a:t>
          </a:r>
          <a:endParaRPr lang="en-US" dirty="0"/>
        </a:p>
      </dgm:t>
    </dgm:pt>
    <dgm:pt modelId="{21800B70-AA7A-418B-AD19-591862880122}" type="parTrans" cxnId="{85F0EB4F-160E-4B3A-AFD0-B171EAA64848}">
      <dgm:prSet/>
      <dgm:spPr/>
      <dgm:t>
        <a:bodyPr/>
        <a:lstStyle/>
        <a:p>
          <a:endParaRPr lang="en-US"/>
        </a:p>
      </dgm:t>
    </dgm:pt>
    <dgm:pt modelId="{14C5F653-16F9-474E-9133-2BD7364D5A01}" type="sibTrans" cxnId="{85F0EB4F-160E-4B3A-AFD0-B171EAA64848}">
      <dgm:prSet/>
      <dgm:spPr/>
      <dgm:t>
        <a:bodyPr/>
        <a:lstStyle/>
        <a:p>
          <a:endParaRPr lang="en-US"/>
        </a:p>
      </dgm:t>
    </dgm:pt>
    <dgm:pt modelId="{F8727A3D-060C-400A-A4BD-7BB116EDF1D4}" type="pres">
      <dgm:prSet presAssocID="{F48818F0-1C1E-44BA-93DC-F1F03D72C273}" presName="root" presStyleCnt="0">
        <dgm:presLayoutVars>
          <dgm:dir/>
          <dgm:resizeHandles val="exact"/>
        </dgm:presLayoutVars>
      </dgm:prSet>
      <dgm:spPr/>
    </dgm:pt>
    <dgm:pt modelId="{B6013960-4EB1-4357-BACF-AD425A081AFE}" type="pres">
      <dgm:prSet presAssocID="{2DF5DF58-75C2-474F-95CD-F6B3972DA314}" presName="compNode" presStyleCnt="0"/>
      <dgm:spPr/>
    </dgm:pt>
    <dgm:pt modelId="{8F4BE9A0-1865-49AA-9798-521044AAADA8}" type="pres">
      <dgm:prSet presAssocID="{2DF5DF58-75C2-474F-95CD-F6B3972DA314}" presName="bgRect" presStyleLbl="bgShp" presStyleIdx="0" presStyleCnt="5"/>
      <dgm:spPr/>
    </dgm:pt>
    <dgm:pt modelId="{374B70A1-23BB-451F-9F83-EADB142B8D94}" type="pres">
      <dgm:prSet presAssocID="{2DF5DF58-75C2-474F-95CD-F6B3972DA314}" presName="iconRect" presStyleLbl="node1" presStyleIdx="0"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able"/>
        </a:ext>
      </dgm:extLst>
    </dgm:pt>
    <dgm:pt modelId="{8EB7CFC0-4866-4764-9CAD-4875A05029E4}" type="pres">
      <dgm:prSet presAssocID="{2DF5DF58-75C2-474F-95CD-F6B3972DA314}" presName="spaceRect" presStyleCnt="0"/>
      <dgm:spPr/>
    </dgm:pt>
    <dgm:pt modelId="{2703EC6C-9386-4485-BC87-EEAAAED5622F}" type="pres">
      <dgm:prSet presAssocID="{2DF5DF58-75C2-474F-95CD-F6B3972DA314}" presName="parTx" presStyleLbl="revTx" presStyleIdx="0" presStyleCnt="5">
        <dgm:presLayoutVars>
          <dgm:chMax val="0"/>
          <dgm:chPref val="0"/>
        </dgm:presLayoutVars>
      </dgm:prSet>
      <dgm:spPr/>
    </dgm:pt>
    <dgm:pt modelId="{447993F4-2AD1-454E-90D6-F4FE5AF08F8B}" type="pres">
      <dgm:prSet presAssocID="{2982DFF2-CE9B-499C-BE1A-7B3F1A301CFD}" presName="sibTrans" presStyleCnt="0"/>
      <dgm:spPr/>
    </dgm:pt>
    <dgm:pt modelId="{A73BD5C1-960D-4942-AF02-1F1DA9D54B0B}" type="pres">
      <dgm:prSet presAssocID="{29DDD917-8E4D-469A-A9F3-2F53FF1F8313}" presName="compNode" presStyleCnt="0"/>
      <dgm:spPr/>
    </dgm:pt>
    <dgm:pt modelId="{D4E8AC2C-76C1-4D35-BA3C-8B785FCFB008}" type="pres">
      <dgm:prSet presAssocID="{29DDD917-8E4D-469A-A9F3-2F53FF1F8313}" presName="bgRect" presStyleLbl="bgShp" presStyleIdx="1" presStyleCnt="5"/>
      <dgm:spPr/>
    </dgm:pt>
    <dgm:pt modelId="{A722A295-7504-494B-B31E-AFF25F6E8F4D}" type="pres">
      <dgm:prSet presAssocID="{29DDD917-8E4D-469A-A9F3-2F53FF1F8313}" presName="iconRect" presStyleLbl="node1" presStyleIdx="1"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ir tree"/>
        </a:ext>
      </dgm:extLst>
    </dgm:pt>
    <dgm:pt modelId="{46B90B8E-438F-40CA-B07B-B98374F14642}" type="pres">
      <dgm:prSet presAssocID="{29DDD917-8E4D-469A-A9F3-2F53FF1F8313}" presName="spaceRect" presStyleCnt="0"/>
      <dgm:spPr/>
    </dgm:pt>
    <dgm:pt modelId="{FAF4BB14-649E-40B3-8BBE-7C0575F19409}" type="pres">
      <dgm:prSet presAssocID="{29DDD917-8E4D-469A-A9F3-2F53FF1F8313}" presName="parTx" presStyleLbl="revTx" presStyleIdx="1" presStyleCnt="5">
        <dgm:presLayoutVars>
          <dgm:chMax val="0"/>
          <dgm:chPref val="0"/>
        </dgm:presLayoutVars>
      </dgm:prSet>
      <dgm:spPr/>
    </dgm:pt>
    <dgm:pt modelId="{2CEA4387-6935-41B6-B4F5-59FA525D2AB7}" type="pres">
      <dgm:prSet presAssocID="{83ACCFB4-43E7-46CB-BC6B-56A4D9EB1F67}" presName="sibTrans" presStyleCnt="0"/>
      <dgm:spPr/>
    </dgm:pt>
    <dgm:pt modelId="{67D936FE-0C94-43F3-8B54-955F4C59798A}" type="pres">
      <dgm:prSet presAssocID="{1D2260AF-D748-4A75-8875-93D765AA35DB}" presName="compNode" presStyleCnt="0"/>
      <dgm:spPr/>
    </dgm:pt>
    <dgm:pt modelId="{E8AB8DAF-43D3-4428-9EA0-765AD1A64123}" type="pres">
      <dgm:prSet presAssocID="{1D2260AF-D748-4A75-8875-93D765AA35DB}" presName="bgRect" presStyleLbl="bgShp" presStyleIdx="2" presStyleCnt="5"/>
      <dgm:spPr/>
    </dgm:pt>
    <dgm:pt modelId="{58E2D0FC-1C98-4331-8787-F52DCD2024A0}" type="pres">
      <dgm:prSet presAssocID="{1D2260AF-D748-4A75-8875-93D765AA35DB}" presName="iconRect" presStyleLbl="node1" presStyleIdx="2"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omputer"/>
        </a:ext>
      </dgm:extLst>
    </dgm:pt>
    <dgm:pt modelId="{DD420C66-AD18-4C28-AA9C-D274C81E162B}" type="pres">
      <dgm:prSet presAssocID="{1D2260AF-D748-4A75-8875-93D765AA35DB}" presName="spaceRect" presStyleCnt="0"/>
      <dgm:spPr/>
    </dgm:pt>
    <dgm:pt modelId="{EDAC86BD-4ADA-4C17-9FE3-C6364F537B58}" type="pres">
      <dgm:prSet presAssocID="{1D2260AF-D748-4A75-8875-93D765AA35DB}" presName="parTx" presStyleLbl="revTx" presStyleIdx="2" presStyleCnt="5">
        <dgm:presLayoutVars>
          <dgm:chMax val="0"/>
          <dgm:chPref val="0"/>
        </dgm:presLayoutVars>
      </dgm:prSet>
      <dgm:spPr/>
    </dgm:pt>
    <dgm:pt modelId="{5EBD0951-D444-47E0-868E-7A853E67FC7B}" type="pres">
      <dgm:prSet presAssocID="{9A41637B-ACAA-4C3A-B82A-D13C381C2F55}" presName="sibTrans" presStyleCnt="0"/>
      <dgm:spPr/>
    </dgm:pt>
    <dgm:pt modelId="{3789D520-C3BE-4BE9-B4B5-332ECBBA4B6C}" type="pres">
      <dgm:prSet presAssocID="{F7B4E54F-1378-4C92-8D1C-2B4D07E069F2}" presName="compNode" presStyleCnt="0"/>
      <dgm:spPr/>
    </dgm:pt>
    <dgm:pt modelId="{005DAA73-C823-41F4-8D6C-C98A6F868F30}" type="pres">
      <dgm:prSet presAssocID="{F7B4E54F-1378-4C92-8D1C-2B4D07E069F2}" presName="bgRect" presStyleLbl="bgShp" presStyleIdx="3" presStyleCnt="5"/>
      <dgm:spPr/>
    </dgm:pt>
    <dgm:pt modelId="{901D7AA7-A03E-400D-A662-FEDABFC67C1F}" type="pres">
      <dgm:prSet presAssocID="{F7B4E54F-1378-4C92-8D1C-2B4D07E069F2}" presName="iconRect" presStyleLbl="node1" presStyleIdx="3"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Network"/>
        </a:ext>
      </dgm:extLst>
    </dgm:pt>
    <dgm:pt modelId="{550E6AB8-25C7-4EAE-A2C0-7A30ACD636CA}" type="pres">
      <dgm:prSet presAssocID="{F7B4E54F-1378-4C92-8D1C-2B4D07E069F2}" presName="spaceRect" presStyleCnt="0"/>
      <dgm:spPr/>
    </dgm:pt>
    <dgm:pt modelId="{CDB230E7-B9AF-4FE8-B26F-D93D71FCBEEB}" type="pres">
      <dgm:prSet presAssocID="{F7B4E54F-1378-4C92-8D1C-2B4D07E069F2}" presName="parTx" presStyleLbl="revTx" presStyleIdx="3" presStyleCnt="5">
        <dgm:presLayoutVars>
          <dgm:chMax val="0"/>
          <dgm:chPref val="0"/>
        </dgm:presLayoutVars>
      </dgm:prSet>
      <dgm:spPr/>
    </dgm:pt>
    <dgm:pt modelId="{D9532A9D-65C1-45B1-8097-86104CDF8C90}" type="pres">
      <dgm:prSet presAssocID="{3AA8A0B1-57A5-4307-A084-156789394798}" presName="sibTrans" presStyleCnt="0"/>
      <dgm:spPr/>
    </dgm:pt>
    <dgm:pt modelId="{CB89D471-8629-4C13-9CB8-C4FF2C12CA11}" type="pres">
      <dgm:prSet presAssocID="{9971F46E-0E1C-4169-A411-A521BBC8FE4A}" presName="compNode" presStyleCnt="0"/>
      <dgm:spPr/>
    </dgm:pt>
    <dgm:pt modelId="{EB24486A-A239-4BB9-B7B2-5DE2A16EF0A9}" type="pres">
      <dgm:prSet presAssocID="{9971F46E-0E1C-4169-A411-A521BBC8FE4A}" presName="bgRect" presStyleLbl="bgShp" presStyleIdx="4" presStyleCnt="5"/>
      <dgm:spPr/>
    </dgm:pt>
    <dgm:pt modelId="{9E2F5929-7AC3-451D-BBCE-69B672704FCB}" type="pres">
      <dgm:prSet presAssocID="{9971F46E-0E1C-4169-A411-A521BBC8FE4A}" presName="iconRect" presStyleLbl="node1" presStyleIdx="4" presStyleCnt="5"/>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Filter"/>
        </a:ext>
      </dgm:extLst>
    </dgm:pt>
    <dgm:pt modelId="{7AB6F96E-B5D6-4572-B2E1-5BA655FE82A5}" type="pres">
      <dgm:prSet presAssocID="{9971F46E-0E1C-4169-A411-A521BBC8FE4A}" presName="spaceRect" presStyleCnt="0"/>
      <dgm:spPr/>
    </dgm:pt>
    <dgm:pt modelId="{ED1C9328-AC44-4CE1-8DB8-1B8EB3BB39F2}" type="pres">
      <dgm:prSet presAssocID="{9971F46E-0E1C-4169-A411-A521BBC8FE4A}" presName="parTx" presStyleLbl="revTx" presStyleIdx="4" presStyleCnt="5">
        <dgm:presLayoutVars>
          <dgm:chMax val="0"/>
          <dgm:chPref val="0"/>
        </dgm:presLayoutVars>
      </dgm:prSet>
      <dgm:spPr/>
    </dgm:pt>
  </dgm:ptLst>
  <dgm:cxnLst>
    <dgm:cxn modelId="{81F38119-A896-4B3D-ACAA-C3719EF6BF41}" type="presOf" srcId="{2DF5DF58-75C2-474F-95CD-F6B3972DA314}" destId="{2703EC6C-9386-4485-BC87-EEAAAED5622F}" srcOrd="0" destOrd="0" presId="urn:microsoft.com/office/officeart/2018/2/layout/IconVerticalSolidList"/>
    <dgm:cxn modelId="{1E7FC928-8CD6-493B-9506-51D9C1E1AC17}" type="presOf" srcId="{29DDD917-8E4D-469A-A9F3-2F53FF1F8313}" destId="{FAF4BB14-649E-40B3-8BBE-7C0575F19409}" srcOrd="0" destOrd="0" presId="urn:microsoft.com/office/officeart/2018/2/layout/IconVerticalSolidList"/>
    <dgm:cxn modelId="{A165BE2F-8FC0-4919-8AAE-05E102E272D3}" srcId="{F48818F0-1C1E-44BA-93DC-F1F03D72C273}" destId="{2DF5DF58-75C2-474F-95CD-F6B3972DA314}" srcOrd="0" destOrd="0" parTransId="{EB7CFB6A-34F5-4E5B-B37E-7F00894E5DBE}" sibTransId="{2982DFF2-CE9B-499C-BE1A-7B3F1A301CFD}"/>
    <dgm:cxn modelId="{21BA6E31-3DF2-4701-ABC8-99E4DE9D498F}" srcId="{F48818F0-1C1E-44BA-93DC-F1F03D72C273}" destId="{F7B4E54F-1378-4C92-8D1C-2B4D07E069F2}" srcOrd="3" destOrd="0" parTransId="{CC6CAA04-B735-4E94-BE23-D24055467CED}" sibTransId="{3AA8A0B1-57A5-4307-A084-156789394798}"/>
    <dgm:cxn modelId="{85F0EB4F-160E-4B3A-AFD0-B171EAA64848}" srcId="{F48818F0-1C1E-44BA-93DC-F1F03D72C273}" destId="{9971F46E-0E1C-4169-A411-A521BBC8FE4A}" srcOrd="4" destOrd="0" parTransId="{21800B70-AA7A-418B-AD19-591862880122}" sibTransId="{14C5F653-16F9-474E-9133-2BD7364D5A01}"/>
    <dgm:cxn modelId="{D9BC6C59-624D-46FC-A7A3-0B039A90FDD2}" type="presOf" srcId="{1D2260AF-D748-4A75-8875-93D765AA35DB}" destId="{EDAC86BD-4ADA-4C17-9FE3-C6364F537B58}" srcOrd="0" destOrd="0" presId="urn:microsoft.com/office/officeart/2018/2/layout/IconVerticalSolidList"/>
    <dgm:cxn modelId="{00E65F81-22EA-4259-B194-7FBDD2F98A61}" srcId="{F48818F0-1C1E-44BA-93DC-F1F03D72C273}" destId="{29DDD917-8E4D-469A-A9F3-2F53FF1F8313}" srcOrd="1" destOrd="0" parTransId="{E3BA5A80-BB4A-4A92-8461-8CC30E3D7E3C}" sibTransId="{83ACCFB4-43E7-46CB-BC6B-56A4D9EB1F67}"/>
    <dgm:cxn modelId="{3296B6B2-398F-49FD-B6EC-CC290A24F1FB}" type="presOf" srcId="{F48818F0-1C1E-44BA-93DC-F1F03D72C273}" destId="{F8727A3D-060C-400A-A4BD-7BB116EDF1D4}" srcOrd="0" destOrd="0" presId="urn:microsoft.com/office/officeart/2018/2/layout/IconVerticalSolidList"/>
    <dgm:cxn modelId="{DD6761BB-ECBA-40B4-BD87-3FAC0DE8DAC9}" type="presOf" srcId="{9971F46E-0E1C-4169-A411-A521BBC8FE4A}" destId="{ED1C9328-AC44-4CE1-8DB8-1B8EB3BB39F2}" srcOrd="0" destOrd="0" presId="urn:microsoft.com/office/officeart/2018/2/layout/IconVerticalSolidList"/>
    <dgm:cxn modelId="{E2C918D3-E35C-4AC0-B1C2-FAB1A8308AC5}" srcId="{F48818F0-1C1E-44BA-93DC-F1F03D72C273}" destId="{1D2260AF-D748-4A75-8875-93D765AA35DB}" srcOrd="2" destOrd="0" parTransId="{949F552D-2834-404E-B659-FD36B1262561}" sibTransId="{9A41637B-ACAA-4C3A-B82A-D13C381C2F55}"/>
    <dgm:cxn modelId="{548B49D4-FEED-406A-9FDC-E27E73BE37E5}" type="presOf" srcId="{F7B4E54F-1378-4C92-8D1C-2B4D07E069F2}" destId="{CDB230E7-B9AF-4FE8-B26F-D93D71FCBEEB}" srcOrd="0" destOrd="0" presId="urn:microsoft.com/office/officeart/2018/2/layout/IconVerticalSolidList"/>
    <dgm:cxn modelId="{139A8D58-B0F2-4313-9A48-B78CD6D29995}" type="presParOf" srcId="{F8727A3D-060C-400A-A4BD-7BB116EDF1D4}" destId="{B6013960-4EB1-4357-BACF-AD425A081AFE}" srcOrd="0" destOrd="0" presId="urn:microsoft.com/office/officeart/2018/2/layout/IconVerticalSolidList"/>
    <dgm:cxn modelId="{C4196939-2216-41DD-9B33-C9BEB56CE37E}" type="presParOf" srcId="{B6013960-4EB1-4357-BACF-AD425A081AFE}" destId="{8F4BE9A0-1865-49AA-9798-521044AAADA8}" srcOrd="0" destOrd="0" presId="urn:microsoft.com/office/officeart/2018/2/layout/IconVerticalSolidList"/>
    <dgm:cxn modelId="{F1521AC6-8C78-4503-9111-4D1261369701}" type="presParOf" srcId="{B6013960-4EB1-4357-BACF-AD425A081AFE}" destId="{374B70A1-23BB-451F-9F83-EADB142B8D94}" srcOrd="1" destOrd="0" presId="urn:microsoft.com/office/officeart/2018/2/layout/IconVerticalSolidList"/>
    <dgm:cxn modelId="{9D93B675-FACE-426A-96F5-FC76AFFCEDAB}" type="presParOf" srcId="{B6013960-4EB1-4357-BACF-AD425A081AFE}" destId="{8EB7CFC0-4866-4764-9CAD-4875A05029E4}" srcOrd="2" destOrd="0" presId="urn:microsoft.com/office/officeart/2018/2/layout/IconVerticalSolidList"/>
    <dgm:cxn modelId="{F7E78BF0-3FBA-499D-AECF-DC92F6448D6F}" type="presParOf" srcId="{B6013960-4EB1-4357-BACF-AD425A081AFE}" destId="{2703EC6C-9386-4485-BC87-EEAAAED5622F}" srcOrd="3" destOrd="0" presId="urn:microsoft.com/office/officeart/2018/2/layout/IconVerticalSolidList"/>
    <dgm:cxn modelId="{5CB1A2B4-DF70-4E71-AF6F-8BB88E20DE1B}" type="presParOf" srcId="{F8727A3D-060C-400A-A4BD-7BB116EDF1D4}" destId="{447993F4-2AD1-454E-90D6-F4FE5AF08F8B}" srcOrd="1" destOrd="0" presId="urn:microsoft.com/office/officeart/2018/2/layout/IconVerticalSolidList"/>
    <dgm:cxn modelId="{A25D6746-41F6-43E9-89CC-BE4209F9254F}" type="presParOf" srcId="{F8727A3D-060C-400A-A4BD-7BB116EDF1D4}" destId="{A73BD5C1-960D-4942-AF02-1F1DA9D54B0B}" srcOrd="2" destOrd="0" presId="urn:microsoft.com/office/officeart/2018/2/layout/IconVerticalSolidList"/>
    <dgm:cxn modelId="{ECC53904-A40C-4D07-8A34-E8693D95E2C9}" type="presParOf" srcId="{A73BD5C1-960D-4942-AF02-1F1DA9D54B0B}" destId="{D4E8AC2C-76C1-4D35-BA3C-8B785FCFB008}" srcOrd="0" destOrd="0" presId="urn:microsoft.com/office/officeart/2018/2/layout/IconVerticalSolidList"/>
    <dgm:cxn modelId="{BFB1F913-1771-45B7-BCF2-3866BB731D06}" type="presParOf" srcId="{A73BD5C1-960D-4942-AF02-1F1DA9D54B0B}" destId="{A722A295-7504-494B-B31E-AFF25F6E8F4D}" srcOrd="1" destOrd="0" presId="urn:microsoft.com/office/officeart/2018/2/layout/IconVerticalSolidList"/>
    <dgm:cxn modelId="{424C0307-D430-47DE-8A8D-2A83D3755EE0}" type="presParOf" srcId="{A73BD5C1-960D-4942-AF02-1F1DA9D54B0B}" destId="{46B90B8E-438F-40CA-B07B-B98374F14642}" srcOrd="2" destOrd="0" presId="urn:microsoft.com/office/officeart/2018/2/layout/IconVerticalSolidList"/>
    <dgm:cxn modelId="{46858DC2-620A-492B-BE19-B0DEE294C349}" type="presParOf" srcId="{A73BD5C1-960D-4942-AF02-1F1DA9D54B0B}" destId="{FAF4BB14-649E-40B3-8BBE-7C0575F19409}" srcOrd="3" destOrd="0" presId="urn:microsoft.com/office/officeart/2018/2/layout/IconVerticalSolidList"/>
    <dgm:cxn modelId="{A06A4BE1-8DD6-43BE-AFFD-44152EFB5479}" type="presParOf" srcId="{F8727A3D-060C-400A-A4BD-7BB116EDF1D4}" destId="{2CEA4387-6935-41B6-B4F5-59FA525D2AB7}" srcOrd="3" destOrd="0" presId="urn:microsoft.com/office/officeart/2018/2/layout/IconVerticalSolidList"/>
    <dgm:cxn modelId="{17A51782-D2E1-4F62-94F9-F4F1D50BE265}" type="presParOf" srcId="{F8727A3D-060C-400A-A4BD-7BB116EDF1D4}" destId="{67D936FE-0C94-43F3-8B54-955F4C59798A}" srcOrd="4" destOrd="0" presId="urn:microsoft.com/office/officeart/2018/2/layout/IconVerticalSolidList"/>
    <dgm:cxn modelId="{B3CC56B0-E936-40D7-9EBC-5B238D2EBD02}" type="presParOf" srcId="{67D936FE-0C94-43F3-8B54-955F4C59798A}" destId="{E8AB8DAF-43D3-4428-9EA0-765AD1A64123}" srcOrd="0" destOrd="0" presId="urn:microsoft.com/office/officeart/2018/2/layout/IconVerticalSolidList"/>
    <dgm:cxn modelId="{D63802D7-FF30-499D-8773-1C220E98BE04}" type="presParOf" srcId="{67D936FE-0C94-43F3-8B54-955F4C59798A}" destId="{58E2D0FC-1C98-4331-8787-F52DCD2024A0}" srcOrd="1" destOrd="0" presId="urn:microsoft.com/office/officeart/2018/2/layout/IconVerticalSolidList"/>
    <dgm:cxn modelId="{75E40D85-248B-4A18-8E9F-AD8A60971C48}" type="presParOf" srcId="{67D936FE-0C94-43F3-8B54-955F4C59798A}" destId="{DD420C66-AD18-4C28-AA9C-D274C81E162B}" srcOrd="2" destOrd="0" presId="urn:microsoft.com/office/officeart/2018/2/layout/IconVerticalSolidList"/>
    <dgm:cxn modelId="{A93D1248-E4C1-4D4F-BB72-44ED8E0F6442}" type="presParOf" srcId="{67D936FE-0C94-43F3-8B54-955F4C59798A}" destId="{EDAC86BD-4ADA-4C17-9FE3-C6364F537B58}" srcOrd="3" destOrd="0" presId="urn:microsoft.com/office/officeart/2018/2/layout/IconVerticalSolidList"/>
    <dgm:cxn modelId="{81146A15-EBBA-4111-8E0A-07972D7A44B2}" type="presParOf" srcId="{F8727A3D-060C-400A-A4BD-7BB116EDF1D4}" destId="{5EBD0951-D444-47E0-868E-7A853E67FC7B}" srcOrd="5" destOrd="0" presId="urn:microsoft.com/office/officeart/2018/2/layout/IconVerticalSolidList"/>
    <dgm:cxn modelId="{05131D04-1BB4-46A6-A27E-49EFCF7ED973}" type="presParOf" srcId="{F8727A3D-060C-400A-A4BD-7BB116EDF1D4}" destId="{3789D520-C3BE-4BE9-B4B5-332ECBBA4B6C}" srcOrd="6" destOrd="0" presId="urn:microsoft.com/office/officeart/2018/2/layout/IconVerticalSolidList"/>
    <dgm:cxn modelId="{A6FA721E-1FEB-4F32-B2A5-8ED111BD7A83}" type="presParOf" srcId="{3789D520-C3BE-4BE9-B4B5-332ECBBA4B6C}" destId="{005DAA73-C823-41F4-8D6C-C98A6F868F30}" srcOrd="0" destOrd="0" presId="urn:microsoft.com/office/officeart/2018/2/layout/IconVerticalSolidList"/>
    <dgm:cxn modelId="{C82FB079-B37B-4900-BC3E-E2B08B42666A}" type="presParOf" srcId="{3789D520-C3BE-4BE9-B4B5-332ECBBA4B6C}" destId="{901D7AA7-A03E-400D-A662-FEDABFC67C1F}" srcOrd="1" destOrd="0" presId="urn:microsoft.com/office/officeart/2018/2/layout/IconVerticalSolidList"/>
    <dgm:cxn modelId="{C47CDDB2-AF00-4355-82E5-373B9BFEDE76}" type="presParOf" srcId="{3789D520-C3BE-4BE9-B4B5-332ECBBA4B6C}" destId="{550E6AB8-25C7-4EAE-A2C0-7A30ACD636CA}" srcOrd="2" destOrd="0" presId="urn:microsoft.com/office/officeart/2018/2/layout/IconVerticalSolidList"/>
    <dgm:cxn modelId="{472C88D5-09B8-4B25-834A-1D057058A135}" type="presParOf" srcId="{3789D520-C3BE-4BE9-B4B5-332ECBBA4B6C}" destId="{CDB230E7-B9AF-4FE8-B26F-D93D71FCBEEB}" srcOrd="3" destOrd="0" presId="urn:microsoft.com/office/officeart/2018/2/layout/IconVerticalSolidList"/>
    <dgm:cxn modelId="{26078CE2-9613-4A1B-80CC-B8172776A54B}" type="presParOf" srcId="{F8727A3D-060C-400A-A4BD-7BB116EDF1D4}" destId="{D9532A9D-65C1-45B1-8097-86104CDF8C90}" srcOrd="7" destOrd="0" presId="urn:microsoft.com/office/officeart/2018/2/layout/IconVerticalSolidList"/>
    <dgm:cxn modelId="{80A06724-E086-4819-9BA5-3543038F7ACF}" type="presParOf" srcId="{F8727A3D-060C-400A-A4BD-7BB116EDF1D4}" destId="{CB89D471-8629-4C13-9CB8-C4FF2C12CA11}" srcOrd="8" destOrd="0" presId="urn:microsoft.com/office/officeart/2018/2/layout/IconVerticalSolidList"/>
    <dgm:cxn modelId="{BE376A7E-0E92-44DD-B236-E4DA8D5164CC}" type="presParOf" srcId="{CB89D471-8629-4C13-9CB8-C4FF2C12CA11}" destId="{EB24486A-A239-4BB9-B7B2-5DE2A16EF0A9}" srcOrd="0" destOrd="0" presId="urn:microsoft.com/office/officeart/2018/2/layout/IconVerticalSolidList"/>
    <dgm:cxn modelId="{5008A822-8396-45EB-80F3-5784A880C0ED}" type="presParOf" srcId="{CB89D471-8629-4C13-9CB8-C4FF2C12CA11}" destId="{9E2F5929-7AC3-451D-BBCE-69B672704FCB}" srcOrd="1" destOrd="0" presId="urn:microsoft.com/office/officeart/2018/2/layout/IconVerticalSolidList"/>
    <dgm:cxn modelId="{D89D3924-4FEE-4F70-87AE-D497720C1E6D}" type="presParOf" srcId="{CB89D471-8629-4C13-9CB8-C4FF2C12CA11}" destId="{7AB6F96E-B5D6-4572-B2E1-5BA655FE82A5}" srcOrd="2" destOrd="0" presId="urn:microsoft.com/office/officeart/2018/2/layout/IconVerticalSolidList"/>
    <dgm:cxn modelId="{1382F310-881C-4D97-8B5C-D897067FBCC7}" type="presParOf" srcId="{CB89D471-8629-4C13-9CB8-C4FF2C12CA11}" destId="{ED1C9328-AC44-4CE1-8DB8-1B8EB3BB39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735BF-8423-4808-A7C1-1E7A927C27D6}">
      <dsp:nvSpPr>
        <dsp:cNvPr id="0" name=""/>
        <dsp:cNvSpPr/>
      </dsp:nvSpPr>
      <dsp:spPr>
        <a:xfrm>
          <a:off x="0" y="0"/>
          <a:ext cx="6628804" cy="9734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0" i="0" kern="1200" dirty="0"/>
            <a:t>The original data set contains </a:t>
          </a:r>
          <a:r>
            <a:rPr lang="en-US" sz="1200" b="1" i="0" kern="1200" dirty="0">
              <a:solidFill>
                <a:schemeClr val="bg1"/>
              </a:solidFill>
            </a:rPr>
            <a:t>1470 rows and 35 columns</a:t>
          </a:r>
          <a:r>
            <a:rPr lang="en-US" sz="1200" b="1" i="0" kern="1200" dirty="0">
              <a:solidFill>
                <a:srgbClr val="FFC000"/>
              </a:solidFill>
            </a:rPr>
            <a:t>. </a:t>
          </a:r>
          <a:r>
            <a:rPr lang="en-US" sz="1200" b="1" i="0" kern="1200" dirty="0">
              <a:solidFill>
                <a:schemeClr val="bg1"/>
              </a:solidFill>
            </a:rPr>
            <a:t>After cleaning and removing the irrelevant columns, the clean data set is left with </a:t>
          </a:r>
          <a:r>
            <a:rPr lang="en-US" sz="1200" b="1" i="0" kern="1200" dirty="0">
              <a:solidFill>
                <a:srgbClr val="FFC000"/>
              </a:solidFill>
            </a:rPr>
            <a:t>1470 rows and 31 column </a:t>
          </a:r>
          <a:r>
            <a:rPr lang="en-US" sz="1200" b="0" i="0" kern="1200" dirty="0"/>
            <a:t>(</a:t>
          </a:r>
          <a:r>
            <a:rPr lang="en-US" sz="1200" b="1" i="0" kern="1200" dirty="0"/>
            <a:t>1 </a:t>
          </a:r>
          <a:r>
            <a:rPr lang="en-US" sz="1200" b="1" kern="1200" dirty="0"/>
            <a:t>dependent </a:t>
          </a:r>
          <a:r>
            <a:rPr lang="en-US" sz="1200" kern="1200" dirty="0"/>
            <a:t>parameter and </a:t>
          </a:r>
          <a:r>
            <a:rPr lang="en-US" sz="1200" b="1" kern="1200" dirty="0"/>
            <a:t>30 independent </a:t>
          </a:r>
          <a:r>
            <a:rPr lang="en-US" sz="1200" kern="1200" dirty="0"/>
            <a:t>parameters) for further process. Among the 30 features, </a:t>
          </a:r>
          <a:r>
            <a:rPr lang="en-US" sz="1200" b="1" i="0" kern="1200" dirty="0">
              <a:solidFill>
                <a:srgbClr val="FFC000"/>
              </a:solidFill>
              <a:latin typeface="Trebuchet MS" panose="020B0603020202020204"/>
              <a:ea typeface="+mn-ea"/>
              <a:cs typeface="+mn-cs"/>
            </a:rPr>
            <a:t>23 are numeric </a:t>
          </a:r>
          <a:r>
            <a:rPr lang="en-US" sz="1200" b="1" i="0" kern="1200" dirty="0">
              <a:solidFill>
                <a:schemeClr val="bg1"/>
              </a:solidFill>
              <a:latin typeface="Trebuchet MS" panose="020B0603020202020204"/>
              <a:ea typeface="+mn-ea"/>
              <a:cs typeface="+mn-cs"/>
            </a:rPr>
            <a:t>and</a:t>
          </a:r>
          <a:r>
            <a:rPr lang="en-US" sz="1200" b="1" i="0" kern="1200" dirty="0">
              <a:solidFill>
                <a:srgbClr val="FFC000"/>
              </a:solidFill>
              <a:latin typeface="Trebuchet MS" panose="020B0603020202020204"/>
              <a:ea typeface="+mn-ea"/>
              <a:cs typeface="+mn-cs"/>
            </a:rPr>
            <a:t> 7 are categorical </a:t>
          </a:r>
          <a:r>
            <a:rPr lang="en-US" sz="1200" b="1" i="0" kern="1200" dirty="0">
              <a:solidFill>
                <a:schemeClr val="bg1"/>
              </a:solidFill>
              <a:latin typeface="Trebuchet MS" panose="020B0603020202020204"/>
              <a:ea typeface="+mn-ea"/>
              <a:cs typeface="+mn-cs"/>
            </a:rPr>
            <a:t>data</a:t>
          </a:r>
          <a:r>
            <a:rPr lang="en-US" sz="1200" kern="1200" dirty="0"/>
            <a:t>.</a:t>
          </a:r>
        </a:p>
      </dsp:txBody>
      <dsp:txXfrm>
        <a:off x="47519" y="47519"/>
        <a:ext cx="6533766" cy="878402"/>
      </dsp:txXfrm>
    </dsp:sp>
    <dsp:sp modelId="{2133FF5D-0267-4F6A-871C-188E64866860}">
      <dsp:nvSpPr>
        <dsp:cNvPr id="0" name=""/>
        <dsp:cNvSpPr/>
      </dsp:nvSpPr>
      <dsp:spPr>
        <a:xfrm>
          <a:off x="0" y="1131148"/>
          <a:ext cx="6628804" cy="97344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kern="1200" dirty="0"/>
            <a:t>The dependent parameter (</a:t>
          </a:r>
          <a:r>
            <a:rPr lang="en-US" sz="1200" b="1" i="0" kern="1200" dirty="0">
              <a:solidFill>
                <a:srgbClr val="FFC000"/>
              </a:solidFill>
              <a:latin typeface="Trebuchet MS" panose="020B0603020202020204"/>
              <a:ea typeface="+mn-ea"/>
              <a:cs typeface="+mn-cs"/>
            </a:rPr>
            <a:t>Attrition</a:t>
          </a:r>
          <a:r>
            <a:rPr lang="en-US" sz="1300" kern="1200" dirty="0"/>
            <a:t>) has only two states. </a:t>
          </a:r>
        </a:p>
        <a:p>
          <a:pPr marL="0" lvl="0" indent="0" algn="just" defTabSz="577850">
            <a:lnSpc>
              <a:spcPct val="90000"/>
            </a:lnSpc>
            <a:spcBef>
              <a:spcPct val="0"/>
            </a:spcBef>
            <a:spcAft>
              <a:spcPct val="35000"/>
            </a:spcAft>
            <a:buNone/>
          </a:pPr>
          <a:r>
            <a:rPr lang="en-US" sz="1300" kern="1200" dirty="0"/>
            <a:t>There are </a:t>
          </a:r>
          <a:r>
            <a:rPr lang="en-US" sz="1300" b="0" kern="1200" dirty="0">
              <a:solidFill>
                <a:srgbClr val="FFC000"/>
              </a:solidFill>
            </a:rPr>
            <a:t>1233-“No” and 237-“Yes”</a:t>
          </a:r>
          <a:r>
            <a:rPr lang="en-US" sz="1300" kern="1200" dirty="0">
              <a:solidFill>
                <a:srgbClr val="FFC000"/>
              </a:solidFill>
            </a:rPr>
            <a:t>. </a:t>
          </a:r>
          <a:r>
            <a:rPr lang="en-US" sz="1300" kern="1200" dirty="0">
              <a:solidFill>
                <a:schemeClr val="bg1"/>
              </a:solidFill>
            </a:rPr>
            <a:t>Data set is </a:t>
          </a:r>
          <a:r>
            <a:rPr lang="en-US" sz="1300" b="1" kern="1200" dirty="0">
              <a:solidFill>
                <a:srgbClr val="FFC000"/>
              </a:solidFill>
            </a:rPr>
            <a:t>imbalance</a:t>
          </a:r>
          <a:r>
            <a:rPr lang="en-US" sz="1300" kern="1200" dirty="0">
              <a:solidFill>
                <a:srgbClr val="FFC000"/>
              </a:solidFill>
            </a:rPr>
            <a:t>.</a:t>
          </a:r>
          <a:r>
            <a:rPr lang="en-US" sz="1300" kern="1200" dirty="0"/>
            <a:t> </a:t>
          </a:r>
        </a:p>
        <a:p>
          <a:pPr marL="0" lvl="0" indent="0" algn="just" defTabSz="577850">
            <a:lnSpc>
              <a:spcPct val="90000"/>
            </a:lnSpc>
            <a:spcBef>
              <a:spcPct val="0"/>
            </a:spcBef>
            <a:spcAft>
              <a:spcPct val="35000"/>
            </a:spcAft>
            <a:buNone/>
          </a:pPr>
          <a:r>
            <a:rPr lang="en-US" sz="1300" kern="1200" dirty="0"/>
            <a:t>Some balancing algorithms is need before the classification modelling</a:t>
          </a:r>
        </a:p>
      </dsp:txBody>
      <dsp:txXfrm>
        <a:off x="47519" y="1178667"/>
        <a:ext cx="6533766" cy="878402"/>
      </dsp:txXfrm>
    </dsp:sp>
    <dsp:sp modelId="{54B7323F-9B76-437B-B833-55B48E902E9F}">
      <dsp:nvSpPr>
        <dsp:cNvPr id="0" name=""/>
        <dsp:cNvSpPr/>
      </dsp:nvSpPr>
      <dsp:spPr>
        <a:xfrm>
          <a:off x="0" y="2254348"/>
          <a:ext cx="6628804" cy="97344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1" i="0" kern="1200" dirty="0"/>
            <a:t>Use </a:t>
          </a:r>
          <a:r>
            <a:rPr lang="en-US" sz="1200" b="1" i="0" kern="1200" dirty="0">
              <a:solidFill>
                <a:srgbClr val="00B050"/>
              </a:solidFill>
            </a:rPr>
            <a:t>Histogram</a:t>
          </a:r>
          <a:r>
            <a:rPr lang="en-US" sz="1200" b="1" i="0" kern="1200" dirty="0"/>
            <a:t> </a:t>
          </a:r>
          <a:r>
            <a:rPr lang="en-US" sz="1200" b="0" i="0" kern="1200" dirty="0"/>
            <a:t>to appreciate some of the numeric data such as (Age, Monthly Income,  etc.)</a:t>
          </a:r>
        </a:p>
        <a:p>
          <a:pPr marL="0" lvl="0" indent="0" algn="just" defTabSz="533400">
            <a:lnSpc>
              <a:spcPct val="90000"/>
            </a:lnSpc>
            <a:spcBef>
              <a:spcPct val="0"/>
            </a:spcBef>
            <a:spcAft>
              <a:spcPct val="35000"/>
            </a:spcAft>
            <a:buNone/>
          </a:pPr>
          <a:r>
            <a:rPr lang="en-US" sz="1200" b="0" i="0" kern="1200" dirty="0"/>
            <a:t>Use </a:t>
          </a:r>
          <a:r>
            <a:rPr lang="en-US" sz="1200" b="1" i="0" kern="1200" dirty="0">
              <a:solidFill>
                <a:srgbClr val="00B050"/>
              </a:solidFill>
            </a:rPr>
            <a:t>GroupBy and Bar Chart </a:t>
          </a:r>
          <a:r>
            <a:rPr lang="en-US" sz="1200" b="0" i="0" kern="1200" dirty="0"/>
            <a:t>to understand the effect of each category on the attrition </a:t>
          </a:r>
          <a:endParaRPr lang="en-US" sz="1200" kern="1200" dirty="0"/>
        </a:p>
      </dsp:txBody>
      <dsp:txXfrm>
        <a:off x="47519" y="2301867"/>
        <a:ext cx="6533766" cy="878402"/>
      </dsp:txXfrm>
    </dsp:sp>
    <dsp:sp modelId="{51ACF13D-9324-485B-B934-3AF7B9E2DC0B}">
      <dsp:nvSpPr>
        <dsp:cNvPr id="0" name=""/>
        <dsp:cNvSpPr/>
      </dsp:nvSpPr>
      <dsp:spPr>
        <a:xfrm>
          <a:off x="0" y="3377548"/>
          <a:ext cx="6628804" cy="9734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0" kern="1200" dirty="0"/>
            <a:t>Further investigation into the data set, shows some columns are similar and duplicate in nature.  These columns can be deleted before one-hot encoding is performed</a:t>
          </a:r>
          <a:r>
            <a:rPr lang="en-US" sz="1200" kern="1200" dirty="0"/>
            <a:t>. </a:t>
          </a:r>
        </a:p>
        <a:p>
          <a:pPr marL="0" lvl="0" indent="0" algn="just" defTabSz="533400">
            <a:lnSpc>
              <a:spcPct val="90000"/>
            </a:lnSpc>
            <a:spcBef>
              <a:spcPct val="0"/>
            </a:spcBef>
            <a:spcAft>
              <a:spcPct val="35000"/>
            </a:spcAft>
            <a:buNone/>
          </a:pPr>
          <a:r>
            <a:rPr lang="en-US" sz="1200" kern="1200" dirty="0"/>
            <a:t>Convert the Attrition(Yes, No), Gender(Male, Female) and OverTime(Yes, No) columns from String type to Numeric type (1 and 0) to reduce OHE activities.</a:t>
          </a:r>
        </a:p>
      </dsp:txBody>
      <dsp:txXfrm>
        <a:off x="47519" y="3425067"/>
        <a:ext cx="6533766" cy="878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BE9A0-1865-49AA-9798-521044AAADA8}">
      <dsp:nvSpPr>
        <dsp:cNvPr id="0" name=""/>
        <dsp:cNvSpPr/>
      </dsp:nvSpPr>
      <dsp:spPr>
        <a:xfrm>
          <a:off x="0" y="4450"/>
          <a:ext cx="6628804" cy="7829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B70A1-23BB-451F-9F83-EADB142B8D94}">
      <dsp:nvSpPr>
        <dsp:cNvPr id="0" name=""/>
        <dsp:cNvSpPr/>
      </dsp:nvSpPr>
      <dsp:spPr>
        <a:xfrm>
          <a:off x="236843" y="180614"/>
          <a:ext cx="431044" cy="430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03EC6C-9386-4485-BC87-EEAAAED5622F}">
      <dsp:nvSpPr>
        <dsp:cNvPr id="0" name=""/>
        <dsp:cNvSpPr/>
      </dsp:nvSpPr>
      <dsp:spPr>
        <a:xfrm>
          <a:off x="904731" y="4450"/>
          <a:ext cx="5307347" cy="83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22" tIns="88122" rIns="88122" bIns="88122" numCol="1" spcCol="1270" anchor="ctr" anchorCtr="0">
          <a:noAutofit/>
        </a:bodyPr>
        <a:lstStyle/>
        <a:p>
          <a:pPr marL="0" lvl="0" indent="0" algn="l" defTabSz="622300">
            <a:lnSpc>
              <a:spcPct val="90000"/>
            </a:lnSpc>
            <a:spcBef>
              <a:spcPct val="0"/>
            </a:spcBef>
            <a:spcAft>
              <a:spcPct val="35000"/>
            </a:spcAft>
            <a:buNone/>
          </a:pPr>
          <a:r>
            <a:rPr lang="en-SG" sz="1400" kern="1200" dirty="0"/>
            <a:t>Attrition Data Set : </a:t>
          </a:r>
          <a:r>
            <a:rPr lang="en-SG" sz="1400" b="1" kern="1200" dirty="0">
              <a:hlinkClick xmlns:r="http://schemas.openxmlformats.org/officeDocument/2006/relationships" r:id="rId3"/>
            </a:rPr>
            <a:t>https://www.kaggle.com/pavansubhasht/ibm-hr-analytics-attrition-dataset</a:t>
          </a:r>
          <a:endParaRPr lang="en-US" sz="1400" kern="1200" dirty="0"/>
        </a:p>
      </dsp:txBody>
      <dsp:txXfrm>
        <a:off x="904731" y="4450"/>
        <a:ext cx="5307347" cy="832651"/>
      </dsp:txXfrm>
    </dsp:sp>
    <dsp:sp modelId="{D4E8AC2C-76C1-4D35-BA3C-8B785FCFB008}">
      <dsp:nvSpPr>
        <dsp:cNvPr id="0" name=""/>
        <dsp:cNvSpPr/>
      </dsp:nvSpPr>
      <dsp:spPr>
        <a:xfrm>
          <a:off x="0" y="1038957"/>
          <a:ext cx="6628804" cy="7829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2A295-7504-494B-B31E-AFF25F6E8F4D}">
      <dsp:nvSpPr>
        <dsp:cNvPr id="0" name=""/>
        <dsp:cNvSpPr/>
      </dsp:nvSpPr>
      <dsp:spPr>
        <a:xfrm>
          <a:off x="236843" y="1215121"/>
          <a:ext cx="431044" cy="43062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F4BB14-649E-40B3-8BBE-7C0575F19409}">
      <dsp:nvSpPr>
        <dsp:cNvPr id="0" name=""/>
        <dsp:cNvSpPr/>
      </dsp:nvSpPr>
      <dsp:spPr>
        <a:xfrm>
          <a:off x="904731" y="1038957"/>
          <a:ext cx="5307347" cy="83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22" tIns="88122" rIns="88122" bIns="88122" numCol="1" spcCol="1270" anchor="ctr" anchorCtr="0">
          <a:noAutofit/>
        </a:bodyPr>
        <a:lstStyle/>
        <a:p>
          <a:pPr marL="0" lvl="0" indent="0" algn="l" defTabSz="622300">
            <a:lnSpc>
              <a:spcPct val="90000"/>
            </a:lnSpc>
            <a:spcBef>
              <a:spcPct val="0"/>
            </a:spcBef>
            <a:spcAft>
              <a:spcPct val="35000"/>
            </a:spcAft>
            <a:buNone/>
          </a:pPr>
          <a:r>
            <a:rPr lang="en-SG" sz="1400" kern="1200" dirty="0"/>
            <a:t>Random Forest Classifier : </a:t>
          </a:r>
          <a:r>
            <a:rPr lang="en-SG" sz="1400" b="1" kern="1200" dirty="0">
              <a:hlinkClick xmlns:r="http://schemas.openxmlformats.org/officeDocument/2006/relationships" r:id="rId6"/>
            </a:rPr>
            <a:t>https://scikit-learn.org/stable/modules/generated/sklearn.ensemble.RandomForestClassifier.html</a:t>
          </a:r>
          <a:endParaRPr lang="en-US" sz="1400" kern="1200" dirty="0"/>
        </a:p>
      </dsp:txBody>
      <dsp:txXfrm>
        <a:off x="904731" y="1038957"/>
        <a:ext cx="5307347" cy="832651"/>
      </dsp:txXfrm>
    </dsp:sp>
    <dsp:sp modelId="{E8AB8DAF-43D3-4428-9EA0-765AD1A64123}">
      <dsp:nvSpPr>
        <dsp:cNvPr id="0" name=""/>
        <dsp:cNvSpPr/>
      </dsp:nvSpPr>
      <dsp:spPr>
        <a:xfrm>
          <a:off x="0" y="2073464"/>
          <a:ext cx="6628804" cy="7829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2D0FC-1C98-4331-8787-F52DCD2024A0}">
      <dsp:nvSpPr>
        <dsp:cNvPr id="0" name=""/>
        <dsp:cNvSpPr/>
      </dsp:nvSpPr>
      <dsp:spPr>
        <a:xfrm>
          <a:off x="236843" y="2249628"/>
          <a:ext cx="431044" cy="430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AC86BD-4ADA-4C17-9FE3-C6364F537B58}">
      <dsp:nvSpPr>
        <dsp:cNvPr id="0" name=""/>
        <dsp:cNvSpPr/>
      </dsp:nvSpPr>
      <dsp:spPr>
        <a:xfrm>
          <a:off x="904731" y="2073464"/>
          <a:ext cx="5307347" cy="83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22" tIns="88122" rIns="88122" bIns="88122" numCol="1" spcCol="1270" anchor="ctr" anchorCtr="0">
          <a:noAutofit/>
        </a:bodyPr>
        <a:lstStyle/>
        <a:p>
          <a:pPr marL="0" lvl="0" indent="0" algn="l" defTabSz="622300">
            <a:lnSpc>
              <a:spcPct val="90000"/>
            </a:lnSpc>
            <a:spcBef>
              <a:spcPct val="0"/>
            </a:spcBef>
            <a:spcAft>
              <a:spcPct val="35000"/>
            </a:spcAft>
            <a:buNone/>
          </a:pPr>
          <a:r>
            <a:rPr lang="en-SG" sz="1400" kern="1200" dirty="0"/>
            <a:t>Support Vector Machine : </a:t>
          </a:r>
          <a:r>
            <a:rPr lang="en-SG" sz="1400" b="1" kern="1200" dirty="0">
              <a:hlinkClick xmlns:r="http://schemas.openxmlformats.org/officeDocument/2006/relationships" r:id="rId9"/>
            </a:rPr>
            <a:t>https://scikit-learn.org/stable/modules/generated/sklearn.svm.SVC.html</a:t>
          </a:r>
          <a:endParaRPr lang="en-US" sz="1400" kern="1200" dirty="0"/>
        </a:p>
      </dsp:txBody>
      <dsp:txXfrm>
        <a:off x="904731" y="2073464"/>
        <a:ext cx="5307347" cy="832651"/>
      </dsp:txXfrm>
    </dsp:sp>
    <dsp:sp modelId="{005DAA73-C823-41F4-8D6C-C98A6F868F30}">
      <dsp:nvSpPr>
        <dsp:cNvPr id="0" name=""/>
        <dsp:cNvSpPr/>
      </dsp:nvSpPr>
      <dsp:spPr>
        <a:xfrm>
          <a:off x="0" y="3107971"/>
          <a:ext cx="6628804" cy="7829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D7AA7-A03E-400D-A662-FEDABFC67C1F}">
      <dsp:nvSpPr>
        <dsp:cNvPr id="0" name=""/>
        <dsp:cNvSpPr/>
      </dsp:nvSpPr>
      <dsp:spPr>
        <a:xfrm>
          <a:off x="236843" y="3284135"/>
          <a:ext cx="431044" cy="430624"/>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B230E7-B9AF-4FE8-B26F-D93D71FCBEEB}">
      <dsp:nvSpPr>
        <dsp:cNvPr id="0" name=""/>
        <dsp:cNvSpPr/>
      </dsp:nvSpPr>
      <dsp:spPr>
        <a:xfrm>
          <a:off x="904731" y="3107971"/>
          <a:ext cx="5307347" cy="83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22" tIns="88122" rIns="88122" bIns="88122" numCol="1" spcCol="1270" anchor="ctr" anchorCtr="0">
          <a:noAutofit/>
        </a:bodyPr>
        <a:lstStyle/>
        <a:p>
          <a:pPr marL="0" lvl="0" indent="0" algn="l" defTabSz="622300">
            <a:lnSpc>
              <a:spcPct val="90000"/>
            </a:lnSpc>
            <a:spcBef>
              <a:spcPct val="0"/>
            </a:spcBef>
            <a:spcAft>
              <a:spcPct val="35000"/>
            </a:spcAft>
            <a:buNone/>
          </a:pPr>
          <a:r>
            <a:rPr lang="en-SG" sz="1400" kern="1200" dirty="0"/>
            <a:t>Principal Component Analysis :</a:t>
          </a:r>
          <a:r>
            <a:rPr lang="en-SG" sz="1400" b="1" kern="1200" dirty="0"/>
            <a:t> </a:t>
          </a:r>
          <a:r>
            <a:rPr lang="en-SG" sz="1400" b="1" kern="1200" dirty="0">
              <a:hlinkClick xmlns:r="http://schemas.openxmlformats.org/officeDocument/2006/relationships" r:id="rId12"/>
            </a:rPr>
            <a:t>https://towardsdatascience.com/principal-component-analysis-pca-with-scikit-learn-1e84a0c731b0</a:t>
          </a:r>
          <a:endParaRPr lang="en-US" sz="1400" kern="1200" dirty="0"/>
        </a:p>
      </dsp:txBody>
      <dsp:txXfrm>
        <a:off x="904731" y="3107971"/>
        <a:ext cx="5307347" cy="832651"/>
      </dsp:txXfrm>
    </dsp:sp>
    <dsp:sp modelId="{EB24486A-A239-4BB9-B7B2-5DE2A16EF0A9}">
      <dsp:nvSpPr>
        <dsp:cNvPr id="0" name=""/>
        <dsp:cNvSpPr/>
      </dsp:nvSpPr>
      <dsp:spPr>
        <a:xfrm>
          <a:off x="0" y="4142478"/>
          <a:ext cx="6628804" cy="7829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F5929-7AC3-451D-BBCE-69B672704FCB}">
      <dsp:nvSpPr>
        <dsp:cNvPr id="0" name=""/>
        <dsp:cNvSpPr/>
      </dsp:nvSpPr>
      <dsp:spPr>
        <a:xfrm>
          <a:off x="236843" y="4318642"/>
          <a:ext cx="431044" cy="4306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1C9328-AC44-4CE1-8DB8-1B8EB3BB39F2}">
      <dsp:nvSpPr>
        <dsp:cNvPr id="0" name=""/>
        <dsp:cNvSpPr/>
      </dsp:nvSpPr>
      <dsp:spPr>
        <a:xfrm>
          <a:off x="904731" y="4142478"/>
          <a:ext cx="5307347" cy="83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22" tIns="88122" rIns="88122" bIns="88122" numCol="1" spcCol="1270" anchor="ctr" anchorCtr="0">
          <a:noAutofit/>
        </a:bodyPr>
        <a:lstStyle/>
        <a:p>
          <a:pPr marL="0" lvl="0" indent="0" algn="l" defTabSz="622300">
            <a:lnSpc>
              <a:spcPct val="90000"/>
            </a:lnSpc>
            <a:spcBef>
              <a:spcPct val="0"/>
            </a:spcBef>
            <a:spcAft>
              <a:spcPct val="35000"/>
            </a:spcAft>
            <a:buNone/>
          </a:pPr>
          <a:r>
            <a:rPr lang="en-SG" sz="1400" kern="1200" dirty="0"/>
            <a:t>Grid Search : </a:t>
          </a:r>
          <a:r>
            <a:rPr lang="en-SG" sz="1400" b="1" kern="1200" dirty="0">
              <a:hlinkClick xmlns:r="http://schemas.openxmlformats.org/officeDocument/2006/relationships" r:id="rId15"/>
            </a:rPr>
            <a:t>https://scikit-learn.org/stable/modules/generated/sklearn.model_selection.GridSearchCV.html</a:t>
          </a:r>
          <a:endParaRPr lang="en-US" sz="1400" kern="1200" dirty="0"/>
        </a:p>
      </dsp:txBody>
      <dsp:txXfrm>
        <a:off x="904731" y="4142478"/>
        <a:ext cx="5307347" cy="8326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72943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34734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199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332723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202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1858681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382125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230112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17191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194049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408120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412751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321339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424853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270203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368CF-0C17-4ACD-95A7-A9E27554B06F}" type="datetimeFigureOut">
              <a:rPr lang="en-SG" smtClean="0"/>
              <a:t>20/7/2021</a:t>
            </a:fld>
            <a:endParaRPr lang="en-SG"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82615-845D-4732-B362-0BC6525D19BB}" type="slidenum">
              <a:rPr lang="en-SG" smtClean="0"/>
              <a:t>‹#›</a:t>
            </a:fld>
            <a:endParaRPr lang="en-SG" dirty="0"/>
          </a:p>
        </p:txBody>
      </p:sp>
    </p:spTree>
    <p:extLst>
      <p:ext uri="{BB962C8B-B14F-4D97-AF65-F5344CB8AC3E}">
        <p14:creationId xmlns:p14="http://schemas.microsoft.com/office/powerpoint/2010/main" val="102533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E368CF-0C17-4ACD-95A7-A9E27554B06F}" type="datetimeFigureOut">
              <a:rPr lang="en-SG" smtClean="0"/>
              <a:t>20/7/2021</a:t>
            </a:fld>
            <a:endParaRPr lang="en-SG"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482615-845D-4732-B362-0BC6525D19BB}" type="slidenum">
              <a:rPr lang="en-SG" smtClean="0"/>
              <a:t>‹#›</a:t>
            </a:fld>
            <a:endParaRPr lang="en-SG" dirty="0"/>
          </a:p>
        </p:txBody>
      </p:sp>
    </p:spTree>
    <p:extLst>
      <p:ext uri="{BB962C8B-B14F-4D97-AF65-F5344CB8AC3E}">
        <p14:creationId xmlns:p14="http://schemas.microsoft.com/office/powerpoint/2010/main" val="90495210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7" name="Picture 36" descr="Question mark on green pastel background">
            <a:extLst>
              <a:ext uri="{FF2B5EF4-FFF2-40B4-BE49-F238E27FC236}">
                <a16:creationId xmlns:a16="http://schemas.microsoft.com/office/drawing/2014/main" id="{ADD05D0B-5C05-42E5-9522-4F138F12410B}"/>
              </a:ext>
            </a:extLst>
          </p:cNvPr>
          <p:cNvPicPr>
            <a:picLocks noChangeAspect="1"/>
          </p:cNvPicPr>
          <p:nvPr/>
        </p:nvPicPr>
        <p:blipFill rotWithShape="1">
          <a:blip r:embed="rId2">
            <a:duotone>
              <a:prstClr val="black"/>
              <a:prstClr val="white"/>
            </a:duotone>
          </a:blip>
          <a:srcRect l="22733"/>
          <a:stretch/>
        </p:blipFill>
        <p:spPr>
          <a:xfrm>
            <a:off x="7422093" y="-1"/>
            <a:ext cx="476673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extBox 1">
            <a:extLst>
              <a:ext uri="{FF2B5EF4-FFF2-40B4-BE49-F238E27FC236}">
                <a16:creationId xmlns:a16="http://schemas.microsoft.com/office/drawing/2014/main" id="{D2447E6D-0FDE-4FD8-B915-73EE339A683B}"/>
              </a:ext>
            </a:extLst>
          </p:cNvPr>
          <p:cNvSpPr txBox="1"/>
          <p:nvPr/>
        </p:nvSpPr>
        <p:spPr>
          <a:xfrm>
            <a:off x="726463" y="361568"/>
            <a:ext cx="5828339" cy="762000"/>
          </a:xfrm>
          <a:prstGeom prst="rect">
            <a:avLst/>
          </a:prstGeom>
        </p:spPr>
        <p:txBody>
          <a:bodyPr vert="horz" lIns="91440" tIns="45720" rIns="91440" bIns="45720" rtlCol="0" anchor="b">
            <a:normAutofit/>
          </a:bodyPr>
          <a:lstStyle/>
          <a:p>
            <a:pPr>
              <a:spcBef>
                <a:spcPct val="0"/>
              </a:spcBef>
              <a:spcAft>
                <a:spcPts val="600"/>
              </a:spcAft>
            </a:pPr>
            <a:r>
              <a:rPr lang="en-US" sz="4000" b="1" dirty="0">
                <a:solidFill>
                  <a:schemeClr val="accent2"/>
                </a:solidFill>
                <a:latin typeface="+mj-lt"/>
                <a:ea typeface="+mj-ea"/>
                <a:cs typeface="+mj-cs"/>
              </a:rPr>
              <a:t>Problem Statement</a:t>
            </a:r>
          </a:p>
        </p:txBody>
      </p:sp>
      <p:cxnSp>
        <p:nvCxnSpPr>
          <p:cNvPr id="53" name="Straight Connector 5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558CAEC8-FE4F-408A-861B-C5D4F5AF3A40}"/>
              </a:ext>
            </a:extLst>
          </p:cNvPr>
          <p:cNvSpPr txBox="1"/>
          <p:nvPr/>
        </p:nvSpPr>
        <p:spPr>
          <a:xfrm>
            <a:off x="745387" y="1379548"/>
            <a:ext cx="8501054" cy="3416320"/>
          </a:xfrm>
          <a:prstGeom prst="rect">
            <a:avLst/>
          </a:prstGeom>
          <a:noFill/>
        </p:spPr>
        <p:txBody>
          <a:bodyPr wrap="square" rtlCol="0">
            <a:spAutoFit/>
          </a:bodyPr>
          <a:lstStyle/>
          <a:p>
            <a:pPr algn="just"/>
            <a:r>
              <a:rPr lang="en-US" b="0" i="0" dirty="0">
                <a:effectLst/>
                <a:latin typeface="+mj-lt"/>
              </a:rPr>
              <a:t>Attrition is an on-going problem for every company and business. It is more than just a reduction of workforce or re-assigning of responsibilities that are left behind by the exiting employee . Every employee who leaves the company will take with them the much-needed skills and know-how they had acquired during their time spent in the organization. This leads to significant loss to the company; cost of business disruption, hiring and training of new staff.</a:t>
            </a:r>
            <a:endParaRPr lang="en-US" dirty="0">
              <a:latin typeface="+mj-lt"/>
            </a:endParaRPr>
          </a:p>
          <a:p>
            <a:pPr algn="just"/>
            <a:endParaRPr lang="en-US" dirty="0"/>
          </a:p>
          <a:p>
            <a:pPr algn="just"/>
            <a:r>
              <a:rPr lang="en-US" b="0" i="0" dirty="0">
                <a:effectLst/>
                <a:latin typeface="+mj-lt"/>
              </a:rPr>
              <a:t>Employee quits an organization for various reasons. High employee attrition rate will not be good for any company. Thus, the ability to predict if an employee will leave the organization can help to mitigate the attrition problem. This will enable HR to intervene early, review their company approach in job rotation, job transfer, promotion exercise, and many other human resource </a:t>
            </a:r>
            <a:r>
              <a:rPr lang="en-US" b="0" i="0">
                <a:effectLst/>
                <a:latin typeface="+mj-lt"/>
              </a:rPr>
              <a:t>policies .</a:t>
            </a:r>
            <a:endParaRPr lang="en-US" b="0" i="0" dirty="0">
              <a:effectLst/>
              <a:latin typeface="+mj-lt"/>
            </a:endParaRPr>
          </a:p>
        </p:txBody>
      </p:sp>
    </p:spTree>
    <p:extLst>
      <p:ext uri="{BB962C8B-B14F-4D97-AF65-F5344CB8AC3E}">
        <p14:creationId xmlns:p14="http://schemas.microsoft.com/office/powerpoint/2010/main" val="100126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065CD1-C797-4C29-8C98-C285189D3BF3}"/>
              </a:ext>
            </a:extLst>
          </p:cNvPr>
          <p:cNvSpPr txBox="1"/>
          <p:nvPr/>
        </p:nvSpPr>
        <p:spPr>
          <a:xfrm>
            <a:off x="652482" y="1382486"/>
            <a:ext cx="3395644" cy="4093028"/>
          </a:xfrm>
          <a:prstGeom prst="rect">
            <a:avLst/>
          </a:prstGeom>
        </p:spPr>
        <p:txBody>
          <a:bodyPr vert="horz" lIns="91440" tIns="45720" rIns="91440" bIns="45720" rtlCol="0" anchor="ctr">
            <a:normAutofit/>
          </a:bodyPr>
          <a:lstStyle/>
          <a:p>
            <a:pPr>
              <a:spcBef>
                <a:spcPct val="0"/>
              </a:spcBef>
              <a:spcAft>
                <a:spcPts val="600"/>
              </a:spcAft>
            </a:pPr>
            <a:r>
              <a:rPr lang="en-US" sz="4400" b="1" dirty="0">
                <a:solidFill>
                  <a:schemeClr val="accent1"/>
                </a:solidFill>
                <a:latin typeface="+mj-lt"/>
                <a:ea typeface="+mj-ea"/>
                <a:cs typeface="+mj-cs"/>
              </a:rPr>
              <a:t>Data Exploration And Preparation</a:t>
            </a:r>
          </a:p>
        </p:txBody>
      </p:sp>
      <p:grpSp>
        <p:nvGrpSpPr>
          <p:cNvPr id="22" name="Group 2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3" name="Straight Connector 2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extBox 3">
            <a:extLst>
              <a:ext uri="{FF2B5EF4-FFF2-40B4-BE49-F238E27FC236}">
                <a16:creationId xmlns:a16="http://schemas.microsoft.com/office/drawing/2014/main" id="{AE09B53B-5F35-4717-8563-9AD2CCD1C0EF}"/>
              </a:ext>
            </a:extLst>
          </p:cNvPr>
          <p:cNvGraphicFramePr/>
          <p:nvPr>
            <p:extLst>
              <p:ext uri="{D42A27DB-BD31-4B8C-83A1-F6EECF244321}">
                <p14:modId xmlns:p14="http://schemas.microsoft.com/office/powerpoint/2010/main" val="1997211732"/>
              </p:ext>
            </p:extLst>
          </p:nvPr>
        </p:nvGraphicFramePr>
        <p:xfrm>
          <a:off x="5182846" y="1313895"/>
          <a:ext cx="6628804" cy="435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26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800006" y="331696"/>
            <a:ext cx="9915342" cy="707886"/>
          </a:xfrm>
          <a:prstGeom prst="rect">
            <a:avLst/>
          </a:prstGeom>
          <a:noFill/>
        </p:spPr>
        <p:txBody>
          <a:bodyPr wrap="square">
            <a:spAutoFit/>
          </a:bodyPr>
          <a:lstStyle/>
          <a:p>
            <a:pPr>
              <a:spcBef>
                <a:spcPct val="0"/>
              </a:spcBef>
              <a:spcAft>
                <a:spcPts val="600"/>
              </a:spcAft>
            </a:pPr>
            <a:r>
              <a:rPr lang="en-US" sz="4000" b="1" dirty="0">
                <a:solidFill>
                  <a:schemeClr val="accent1"/>
                </a:solidFill>
                <a:latin typeface="+mj-lt"/>
                <a:ea typeface="+mj-ea"/>
                <a:cs typeface="+mj-cs"/>
              </a:rPr>
              <a:t>Feature Engineering (One-Hot Encoding)</a:t>
            </a:r>
          </a:p>
        </p:txBody>
      </p:sp>
      <p:sp>
        <p:nvSpPr>
          <p:cNvPr id="10" name="TextBox 9">
            <a:extLst>
              <a:ext uri="{FF2B5EF4-FFF2-40B4-BE49-F238E27FC236}">
                <a16:creationId xmlns:a16="http://schemas.microsoft.com/office/drawing/2014/main" id="{85D4B455-7F3A-4132-8980-4E0B66EC1D0F}"/>
              </a:ext>
            </a:extLst>
          </p:cNvPr>
          <p:cNvSpPr txBox="1"/>
          <p:nvPr/>
        </p:nvSpPr>
        <p:spPr>
          <a:xfrm>
            <a:off x="813788" y="1039582"/>
            <a:ext cx="8720829" cy="1231106"/>
          </a:xfrm>
          <a:prstGeom prst="rect">
            <a:avLst/>
          </a:prstGeom>
          <a:noFill/>
        </p:spPr>
        <p:txBody>
          <a:bodyPr wrap="square" rtlCol="0">
            <a:spAutoFit/>
          </a:bodyPr>
          <a:lstStyle/>
          <a:p>
            <a:pPr marL="285750" indent="-285750" algn="just">
              <a:buFont typeface="Arial" panose="020B0604020202020204" pitchFamily="34" charset="0"/>
              <a:buChar char="•"/>
            </a:pPr>
            <a:r>
              <a:rPr lang="en-SG" sz="1400" dirty="0"/>
              <a:t>Performed one-hot encoding (OHE) on the categorical data.</a:t>
            </a:r>
          </a:p>
          <a:p>
            <a:pPr marL="285750" indent="-285750" algn="just">
              <a:buFont typeface="Arial" panose="020B0604020202020204" pitchFamily="34" charset="0"/>
              <a:buChar char="•"/>
            </a:pPr>
            <a:r>
              <a:rPr lang="en-SG" sz="1400" dirty="0"/>
              <a:t>Remove the target column [</a:t>
            </a:r>
            <a:r>
              <a:rPr lang="en-SG" sz="1400" b="1" dirty="0"/>
              <a:t>Attrition</a:t>
            </a:r>
            <a:r>
              <a:rPr lang="en-SG" sz="1400" dirty="0"/>
              <a:t>] from the OHE feature set.</a:t>
            </a:r>
          </a:p>
          <a:p>
            <a:pPr marL="285750" indent="-285750" algn="just">
              <a:buFont typeface="Arial" panose="020B0604020202020204" pitchFamily="34" charset="0"/>
              <a:buChar char="•"/>
            </a:pPr>
            <a:r>
              <a:rPr lang="en-SG" sz="1400" dirty="0"/>
              <a:t>The final number of features before performing PCA is 37 (</a:t>
            </a:r>
            <a:r>
              <a:rPr lang="en-SG" sz="1400" b="1" dirty="0">
                <a:solidFill>
                  <a:srgbClr val="FF0000"/>
                </a:solidFill>
              </a:rPr>
              <a:t>features_with_OHE</a:t>
            </a:r>
            <a:r>
              <a:rPr lang="en-SG" sz="1400" dirty="0"/>
              <a:t>)</a:t>
            </a:r>
          </a:p>
          <a:p>
            <a:pPr marL="285750" indent="-285750" algn="just">
              <a:buFont typeface="Arial" panose="020B0604020202020204" pitchFamily="34" charset="0"/>
              <a:buChar char="•"/>
            </a:pPr>
            <a:r>
              <a:rPr lang="en-SG" sz="1400" dirty="0"/>
              <a:t>Correlation matrix indicates some </a:t>
            </a:r>
            <a:r>
              <a:rPr lang="en-SG" sz="1400" b="1" dirty="0">
                <a:solidFill>
                  <a:srgbClr val="FF0000"/>
                </a:solidFill>
              </a:rPr>
              <a:t>strongly correlated </a:t>
            </a:r>
            <a:r>
              <a:rPr lang="en-SG" sz="1400" dirty="0"/>
              <a:t>features as shown by the colour code </a:t>
            </a:r>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2406CFAE-622E-4C78-AE82-90BBE9F3BDA1}"/>
              </a:ext>
            </a:extLst>
          </p:cNvPr>
          <p:cNvSpPr txBox="1"/>
          <p:nvPr/>
        </p:nvSpPr>
        <p:spPr>
          <a:xfrm>
            <a:off x="1127464" y="5080291"/>
            <a:ext cx="2349349" cy="310707"/>
          </a:xfrm>
          <a:prstGeom prst="rect">
            <a:avLst/>
          </a:prstGeom>
          <a:noFill/>
        </p:spPr>
        <p:txBody>
          <a:bodyPr wrap="square" rtlCol="0">
            <a:spAutoFit/>
          </a:bodyPr>
          <a:lstStyle/>
          <a:p>
            <a:pPr algn="just"/>
            <a:endParaRPr lang="en-US" sz="1600" dirty="0"/>
          </a:p>
        </p:txBody>
      </p:sp>
      <p:pic>
        <p:nvPicPr>
          <p:cNvPr id="1026" name="Picture 2">
            <a:extLst>
              <a:ext uri="{FF2B5EF4-FFF2-40B4-BE49-F238E27FC236}">
                <a16:creationId xmlns:a16="http://schemas.microsoft.com/office/drawing/2014/main" id="{5F131473-411A-4238-86D2-C0E4013FA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312" y="2494625"/>
            <a:ext cx="7472324" cy="436337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2B67C38E-E2A3-4F73-ADE4-BB7955C2953D}"/>
              </a:ext>
            </a:extLst>
          </p:cNvPr>
          <p:cNvSpPr/>
          <p:nvPr/>
        </p:nvSpPr>
        <p:spPr>
          <a:xfrm>
            <a:off x="4829452" y="3955926"/>
            <a:ext cx="947051" cy="51842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Oval 19">
            <a:extLst>
              <a:ext uri="{FF2B5EF4-FFF2-40B4-BE49-F238E27FC236}">
                <a16:creationId xmlns:a16="http://schemas.microsoft.com/office/drawing/2014/main" id="{9F7E724A-ED74-4187-9954-76AC6E8C3597}"/>
              </a:ext>
            </a:extLst>
          </p:cNvPr>
          <p:cNvSpPr/>
          <p:nvPr/>
        </p:nvSpPr>
        <p:spPr>
          <a:xfrm>
            <a:off x="2778711" y="2494625"/>
            <a:ext cx="1029809" cy="64807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 name="Straight Arrow Connector 3">
            <a:extLst>
              <a:ext uri="{FF2B5EF4-FFF2-40B4-BE49-F238E27FC236}">
                <a16:creationId xmlns:a16="http://schemas.microsoft.com/office/drawing/2014/main" id="{46A60CBD-25A3-414E-B8F3-A6B8E046D4E7}"/>
              </a:ext>
            </a:extLst>
          </p:cNvPr>
          <p:cNvCxnSpPr>
            <a:cxnSpLocks/>
          </p:cNvCxnSpPr>
          <p:nvPr/>
        </p:nvCxnSpPr>
        <p:spPr>
          <a:xfrm flipH="1">
            <a:off x="3808520" y="2406181"/>
            <a:ext cx="418830" cy="2926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522787D-3E1D-4133-BE69-C71FC2B9644A}"/>
              </a:ext>
            </a:extLst>
          </p:cNvPr>
          <p:cNvCxnSpPr>
            <a:cxnSpLocks/>
          </p:cNvCxnSpPr>
          <p:nvPr/>
        </p:nvCxnSpPr>
        <p:spPr>
          <a:xfrm>
            <a:off x="4316618" y="2406181"/>
            <a:ext cx="1674607" cy="21455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EBA1D275-1207-4A27-9E15-0E88255C8499}"/>
              </a:ext>
            </a:extLst>
          </p:cNvPr>
          <p:cNvSpPr/>
          <p:nvPr/>
        </p:nvSpPr>
        <p:spPr>
          <a:xfrm>
            <a:off x="7403977" y="5575176"/>
            <a:ext cx="918618" cy="459471"/>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Oval 11">
            <a:extLst>
              <a:ext uri="{FF2B5EF4-FFF2-40B4-BE49-F238E27FC236}">
                <a16:creationId xmlns:a16="http://schemas.microsoft.com/office/drawing/2014/main" id="{01704DA9-0A67-437F-9B7B-05E97A39CFA8}"/>
              </a:ext>
            </a:extLst>
          </p:cNvPr>
          <p:cNvSpPr/>
          <p:nvPr/>
        </p:nvSpPr>
        <p:spPr>
          <a:xfrm>
            <a:off x="7765953" y="3756286"/>
            <a:ext cx="492489" cy="28305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Oval 12">
            <a:extLst>
              <a:ext uri="{FF2B5EF4-FFF2-40B4-BE49-F238E27FC236}">
                <a16:creationId xmlns:a16="http://schemas.microsoft.com/office/drawing/2014/main" id="{1B3061FE-B6DE-4C3E-985B-74FD1EBD6D89}"/>
              </a:ext>
            </a:extLst>
          </p:cNvPr>
          <p:cNvSpPr/>
          <p:nvPr/>
        </p:nvSpPr>
        <p:spPr>
          <a:xfrm>
            <a:off x="5776503" y="4551721"/>
            <a:ext cx="710214" cy="36628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Oval 13">
            <a:extLst>
              <a:ext uri="{FF2B5EF4-FFF2-40B4-BE49-F238E27FC236}">
                <a16:creationId xmlns:a16="http://schemas.microsoft.com/office/drawing/2014/main" id="{2DB4AF2E-E20B-4EAA-A9D9-DDF805584D91}"/>
              </a:ext>
            </a:extLst>
          </p:cNvPr>
          <p:cNvSpPr/>
          <p:nvPr/>
        </p:nvSpPr>
        <p:spPr>
          <a:xfrm>
            <a:off x="6178725" y="4897148"/>
            <a:ext cx="710214" cy="36628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Oval 14">
            <a:extLst>
              <a:ext uri="{FF2B5EF4-FFF2-40B4-BE49-F238E27FC236}">
                <a16:creationId xmlns:a16="http://schemas.microsoft.com/office/drawing/2014/main" id="{DD1AB723-047B-4819-BE07-CC1FA075FB47}"/>
              </a:ext>
            </a:extLst>
          </p:cNvPr>
          <p:cNvSpPr/>
          <p:nvPr/>
        </p:nvSpPr>
        <p:spPr>
          <a:xfrm>
            <a:off x="6981699" y="4878435"/>
            <a:ext cx="492489" cy="50373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6" name="Straight Arrow Connector 15">
            <a:extLst>
              <a:ext uri="{FF2B5EF4-FFF2-40B4-BE49-F238E27FC236}">
                <a16:creationId xmlns:a16="http://schemas.microsoft.com/office/drawing/2014/main" id="{DF26E5BC-55CC-43E7-AF76-88B08496A8FD}"/>
              </a:ext>
            </a:extLst>
          </p:cNvPr>
          <p:cNvCxnSpPr>
            <a:cxnSpLocks/>
          </p:cNvCxnSpPr>
          <p:nvPr/>
        </p:nvCxnSpPr>
        <p:spPr>
          <a:xfrm>
            <a:off x="4265720" y="2494625"/>
            <a:ext cx="621824" cy="15209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E94129E-C2A5-4CA1-8708-57E3E798193E}"/>
              </a:ext>
            </a:extLst>
          </p:cNvPr>
          <p:cNvCxnSpPr>
            <a:cxnSpLocks/>
          </p:cNvCxnSpPr>
          <p:nvPr/>
        </p:nvCxnSpPr>
        <p:spPr>
          <a:xfrm>
            <a:off x="4456115" y="2377381"/>
            <a:ext cx="2171813" cy="2439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4043D0E-7483-4A19-AEF2-94727D612818}"/>
              </a:ext>
            </a:extLst>
          </p:cNvPr>
          <p:cNvCxnSpPr>
            <a:cxnSpLocks/>
          </p:cNvCxnSpPr>
          <p:nvPr/>
        </p:nvCxnSpPr>
        <p:spPr>
          <a:xfrm>
            <a:off x="4600687" y="2337464"/>
            <a:ext cx="2446071" cy="25409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FC7A0D1-1C8D-4D52-B6DD-91BD43A0C9EE}"/>
              </a:ext>
            </a:extLst>
          </p:cNvPr>
          <p:cNvCxnSpPr>
            <a:cxnSpLocks/>
          </p:cNvCxnSpPr>
          <p:nvPr/>
        </p:nvCxnSpPr>
        <p:spPr>
          <a:xfrm>
            <a:off x="4829452" y="2377381"/>
            <a:ext cx="2963584" cy="13789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9351742-972B-4466-B88C-BD074F05DE5A}"/>
              </a:ext>
            </a:extLst>
          </p:cNvPr>
          <p:cNvCxnSpPr>
            <a:cxnSpLocks/>
          </p:cNvCxnSpPr>
          <p:nvPr/>
        </p:nvCxnSpPr>
        <p:spPr>
          <a:xfrm>
            <a:off x="4809212" y="2377381"/>
            <a:ext cx="3088135" cy="31170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395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676746" y="609600"/>
            <a:ext cx="3729076" cy="1320800"/>
          </a:xfrm>
          <a:prstGeom prst="rect">
            <a:avLst/>
          </a:prstGeom>
        </p:spPr>
        <p:txBody>
          <a:bodyPr vert="horz" lIns="91440" tIns="45720" rIns="91440" bIns="45720" rtlCol="0" anchor="ctr">
            <a:normAutofit/>
          </a:bodyPr>
          <a:lstStyle/>
          <a:p>
            <a:pPr>
              <a:spcBef>
                <a:spcPct val="0"/>
              </a:spcBef>
              <a:spcAft>
                <a:spcPts val="600"/>
              </a:spcAft>
            </a:pPr>
            <a:r>
              <a:rPr lang="en-US" sz="3300" b="1" dirty="0">
                <a:solidFill>
                  <a:schemeClr val="accent1"/>
                </a:solidFill>
                <a:latin typeface="+mj-lt"/>
                <a:ea typeface="+mj-ea"/>
                <a:cs typeface="+mj-cs"/>
              </a:rPr>
              <a:t>Feature Engineering (PCA)</a:t>
            </a:r>
          </a:p>
        </p:txBody>
      </p:sp>
      <p:sp>
        <p:nvSpPr>
          <p:cNvPr id="3" name="TextBox 2">
            <a:extLst>
              <a:ext uri="{FF2B5EF4-FFF2-40B4-BE49-F238E27FC236}">
                <a16:creationId xmlns:a16="http://schemas.microsoft.com/office/drawing/2014/main" id="{BCA93221-340F-4862-9E6C-79DFF7AB4CC1}"/>
              </a:ext>
            </a:extLst>
          </p:cNvPr>
          <p:cNvSpPr txBox="1"/>
          <p:nvPr/>
        </p:nvSpPr>
        <p:spPr>
          <a:xfrm>
            <a:off x="685167" y="2160589"/>
            <a:ext cx="3720916" cy="356073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Apply </a:t>
            </a:r>
            <a:r>
              <a:rPr lang="en-US" sz="1500" b="1" i="1" dirty="0">
                <a:solidFill>
                  <a:schemeClr val="tx1">
                    <a:lumMod val="75000"/>
                    <a:lumOff val="25000"/>
                  </a:schemeClr>
                </a:solidFill>
                <a:effectLst/>
              </a:rPr>
              <a:t>z-score standardization, </a:t>
            </a:r>
            <a:r>
              <a:rPr lang="en-US" sz="1500" dirty="0">
                <a:solidFill>
                  <a:srgbClr val="FF0000"/>
                </a:solidFill>
                <a:effectLst/>
              </a:rPr>
              <a:t>to</a:t>
            </a:r>
            <a:r>
              <a:rPr lang="en-US" sz="1500" b="1" i="1" dirty="0">
                <a:solidFill>
                  <a:srgbClr val="FF0000"/>
                </a:solidFill>
                <a:effectLst/>
              </a:rPr>
              <a:t> normalize the data. </a:t>
            </a:r>
            <a:r>
              <a:rPr lang="en-US" sz="1500" b="1" i="0" dirty="0">
                <a:solidFill>
                  <a:schemeClr val="tx1">
                    <a:lumMod val="75000"/>
                    <a:lumOff val="25000"/>
                  </a:schemeClr>
                </a:solidFill>
                <a:effectLst/>
              </a:rPr>
              <a:t>StandardScaler() </a:t>
            </a:r>
            <a:r>
              <a:rPr lang="en-US" sz="1500" i="0" dirty="0">
                <a:solidFill>
                  <a:schemeClr val="tx1">
                    <a:lumMod val="75000"/>
                    <a:lumOff val="25000"/>
                  </a:schemeClr>
                </a:solidFill>
                <a:effectLst/>
              </a:rPr>
              <a:t>is used</a:t>
            </a:r>
            <a:r>
              <a:rPr lang="en-US" sz="1500" b="1" i="0" dirty="0">
                <a:solidFill>
                  <a:schemeClr val="tx1">
                    <a:lumMod val="75000"/>
                    <a:lumOff val="25000"/>
                  </a:schemeClr>
                </a:solidFill>
                <a:effectLst/>
              </a:rPr>
              <a:t>.</a:t>
            </a:r>
          </a:p>
          <a:p>
            <a:pPr marL="742950" lvl="1"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scaler = StandardScaler()</a:t>
            </a:r>
          </a:p>
          <a:p>
            <a:pPr marL="742950" lvl="1"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scaled_features = scaler.fit_transform( </a:t>
            </a:r>
            <a:r>
              <a:rPr lang="en-US" sz="1500" b="1" dirty="0">
                <a:solidFill>
                  <a:schemeClr val="tx1">
                    <a:lumMod val="75000"/>
                    <a:lumOff val="25000"/>
                  </a:schemeClr>
                </a:solidFill>
              </a:rPr>
              <a:t>features_with_OHE</a:t>
            </a:r>
            <a:r>
              <a:rPr lang="en-US" sz="1500" dirty="0">
                <a:solidFill>
                  <a:schemeClr val="tx1">
                    <a:lumMod val="75000"/>
                    <a:lumOff val="25000"/>
                  </a:schemeClr>
                </a:solidFill>
              </a:rPr>
              <a:t>)</a:t>
            </a:r>
          </a:p>
          <a:p>
            <a:pPr marL="285750"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Obtain the </a:t>
            </a:r>
            <a:r>
              <a:rPr lang="en-US" sz="1500" b="0" i="0" dirty="0">
                <a:solidFill>
                  <a:schemeClr val="tx1">
                    <a:lumMod val="75000"/>
                    <a:lumOff val="25000"/>
                  </a:schemeClr>
                </a:solidFill>
                <a:effectLst/>
              </a:rPr>
              <a:t>one-dimensional numpy </a:t>
            </a:r>
            <a:r>
              <a:rPr lang="en-US" sz="1500" dirty="0">
                <a:solidFill>
                  <a:schemeClr val="tx1">
                    <a:lumMod val="75000"/>
                    <a:lumOff val="25000"/>
                  </a:schemeClr>
                </a:solidFill>
              </a:rPr>
              <a:t>cumulative-sum array explained_variance_ratio for the 37 PCA components.</a:t>
            </a:r>
          </a:p>
          <a:p>
            <a:pPr marL="285750"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On the right shows the plot for explained_variance_ratio vs number of components. </a:t>
            </a:r>
          </a:p>
        </p:txBody>
      </p:sp>
      <p:pic>
        <p:nvPicPr>
          <p:cNvPr id="28" name="Picture 2">
            <a:extLst>
              <a:ext uri="{FF2B5EF4-FFF2-40B4-BE49-F238E27FC236}">
                <a16:creationId xmlns:a16="http://schemas.microsoft.com/office/drawing/2014/main" id="{E0A9FBE2-DCA6-4245-BB4E-62FF50315D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034" y="1843126"/>
            <a:ext cx="4602747" cy="3143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06CFAE-622E-4C78-AE82-90BBE9F3BDA1}"/>
              </a:ext>
            </a:extLst>
          </p:cNvPr>
          <p:cNvSpPr txBox="1"/>
          <p:nvPr/>
        </p:nvSpPr>
        <p:spPr>
          <a:xfrm>
            <a:off x="701964" y="4648200"/>
            <a:ext cx="2477654" cy="338554"/>
          </a:xfrm>
          <a:prstGeom prst="rect">
            <a:avLst/>
          </a:prstGeom>
          <a:noFill/>
        </p:spPr>
        <p:txBody>
          <a:bodyPr wrap="square" rtlCol="0">
            <a:spAutoFit/>
          </a:bodyPr>
          <a:lstStyle/>
          <a:p>
            <a:pPr algn="just"/>
            <a:endParaRPr lang="en-US" sz="1600" dirty="0"/>
          </a:p>
        </p:txBody>
      </p:sp>
      <p:sp>
        <p:nvSpPr>
          <p:cNvPr id="4" name="TextBox 3">
            <a:extLst>
              <a:ext uri="{FF2B5EF4-FFF2-40B4-BE49-F238E27FC236}">
                <a16:creationId xmlns:a16="http://schemas.microsoft.com/office/drawing/2014/main" id="{7543ABFC-F181-4EFB-856E-FDC1586D5DDF}"/>
              </a:ext>
            </a:extLst>
          </p:cNvPr>
          <p:cNvSpPr txBox="1"/>
          <p:nvPr/>
        </p:nvSpPr>
        <p:spPr>
          <a:xfrm>
            <a:off x="4654035" y="5074020"/>
            <a:ext cx="4602747" cy="647302"/>
          </a:xfrm>
          <a:prstGeom prst="rect">
            <a:avLst/>
          </a:prstGeom>
          <a:noFill/>
          <a:ln>
            <a:noFill/>
          </a:ln>
        </p:spPr>
        <p:txBody>
          <a:bodyPr wrap="square" rtlCol="0">
            <a:noAutofit/>
          </a:bodyPr>
          <a:lstStyle/>
          <a:p>
            <a:pPr algn="ctr">
              <a:spcAft>
                <a:spcPts val="600"/>
              </a:spcAft>
            </a:pPr>
            <a:r>
              <a:rPr lang="en-SG" sz="1600" b="1" dirty="0">
                <a:solidFill>
                  <a:srgbClr val="FA9500"/>
                </a:solidFill>
              </a:rPr>
              <a:t>At </a:t>
            </a:r>
            <a:r>
              <a:rPr lang="en-SG" sz="1600" b="1" dirty="0">
                <a:solidFill>
                  <a:srgbClr val="FF0000"/>
                </a:solidFill>
              </a:rPr>
              <a:t>95% cut-off threshold</a:t>
            </a:r>
            <a:r>
              <a:rPr lang="en-SG" sz="1600" b="1" dirty="0">
                <a:solidFill>
                  <a:srgbClr val="FA9500"/>
                </a:solidFill>
              </a:rPr>
              <a:t>, there is a  dimensionality reduction </a:t>
            </a:r>
            <a:r>
              <a:rPr lang="en-SG" sz="1600" b="1" dirty="0">
                <a:solidFill>
                  <a:srgbClr val="FF0000"/>
                </a:solidFill>
              </a:rPr>
              <a:t>from 37 to 25</a:t>
            </a:r>
            <a:r>
              <a:rPr lang="en-SG" sz="1600" b="1" dirty="0">
                <a:solidFill>
                  <a:srgbClr val="FA9500"/>
                </a:solidFill>
              </a:rPr>
              <a:t>.</a:t>
            </a:r>
          </a:p>
        </p:txBody>
      </p:sp>
    </p:spTree>
    <p:extLst>
      <p:ext uri="{BB962C8B-B14F-4D97-AF65-F5344CB8AC3E}">
        <p14:creationId xmlns:p14="http://schemas.microsoft.com/office/powerpoint/2010/main" val="313040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1060882" y="459242"/>
            <a:ext cx="8118630" cy="707886"/>
          </a:xfrm>
          <a:prstGeom prst="rect">
            <a:avLst/>
          </a:prstGeom>
          <a:noFill/>
        </p:spPr>
        <p:txBody>
          <a:bodyPr wrap="square">
            <a:spAutoFit/>
          </a:bodyPr>
          <a:lstStyle/>
          <a:p>
            <a:pPr>
              <a:spcBef>
                <a:spcPct val="0"/>
              </a:spcBef>
              <a:spcAft>
                <a:spcPts val="600"/>
              </a:spcAft>
            </a:pPr>
            <a:r>
              <a:rPr lang="en-US" sz="4000" b="1" dirty="0">
                <a:solidFill>
                  <a:schemeClr val="accent1"/>
                </a:solidFill>
                <a:latin typeface="+mj-lt"/>
                <a:ea typeface="+mj-ea"/>
                <a:cs typeface="+mj-cs"/>
              </a:rPr>
              <a:t>Classification Models</a:t>
            </a:r>
          </a:p>
        </p:txBody>
      </p:sp>
      <p:sp>
        <p:nvSpPr>
          <p:cNvPr id="2" name="TextBox 1">
            <a:extLst>
              <a:ext uri="{FF2B5EF4-FFF2-40B4-BE49-F238E27FC236}">
                <a16:creationId xmlns:a16="http://schemas.microsoft.com/office/drawing/2014/main" id="{DAB14D21-B5B3-4102-B9A8-A6298566E673}"/>
              </a:ext>
            </a:extLst>
          </p:cNvPr>
          <p:cNvSpPr txBox="1"/>
          <p:nvPr/>
        </p:nvSpPr>
        <p:spPr>
          <a:xfrm>
            <a:off x="1060882" y="1320757"/>
            <a:ext cx="870224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The dependent parameter is imbalance (1233-No, 237-Yes). Performed </a:t>
            </a:r>
            <a:r>
              <a:rPr lang="en-US" b="1" dirty="0">
                <a:solidFill>
                  <a:srgbClr val="FA9500"/>
                </a:solidFill>
                <a:latin typeface="Calibri" panose="020F0502020204030204" pitchFamily="34" charset="0"/>
                <a:ea typeface="DengXian" panose="02010600030101010101" pitchFamily="2" charset="-122"/>
                <a:cs typeface="Times New Roman" panose="02020603050405020304" pitchFamily="18" charset="0"/>
              </a:rPr>
              <a:t>SMOTE</a:t>
            </a:r>
            <a:r>
              <a:rPr lang="en-US" dirty="0">
                <a:latin typeface="Calibri" panose="020F0502020204030204" pitchFamily="34" charset="0"/>
                <a:cs typeface="Calibri" panose="020F0502020204030204" pitchFamily="34" charset="0"/>
              </a:rPr>
              <a:t> on the  PCA dataset (25 components and target parameter [Attrition]) to handle the imbalanced data.</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Due to the small number of data set (only 1470 rows), more data is allocated for training.  The ratio use in splitting the training and test set is at </a:t>
            </a:r>
            <a:r>
              <a:rPr lang="en-US" b="1" dirty="0">
                <a:solidFill>
                  <a:srgbClr val="FA9500"/>
                </a:solidFill>
                <a:latin typeface="Calibri" panose="020F0502020204030204" pitchFamily="34" charset="0"/>
                <a:ea typeface="DengXian" panose="02010600030101010101" pitchFamily="2" charset="-122"/>
                <a:cs typeface="Times New Roman" panose="02020603050405020304" pitchFamily="18" charset="0"/>
              </a:rPr>
              <a:t>80 : 20 </a:t>
            </a:r>
            <a:r>
              <a:rPr lang="en-US" dirty="0">
                <a:latin typeface="Calibri" panose="020F0502020204030204" pitchFamily="34" charset="0"/>
                <a:cs typeface="Calibri" panose="020F0502020204030204" pitchFamily="34" charset="0"/>
              </a:rPr>
              <a:t>instead of 70:30.  </a:t>
            </a:r>
          </a:p>
          <a:p>
            <a:endParaRPr lang="en-US"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58F0849-A7B8-426F-BC3F-858CD6027434}"/>
              </a:ext>
            </a:extLst>
          </p:cNvPr>
          <p:cNvSpPr txBox="1"/>
          <p:nvPr/>
        </p:nvSpPr>
        <p:spPr>
          <a:xfrm>
            <a:off x="1060882" y="2794215"/>
            <a:ext cx="870224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At initial stage of modelling, standard parameter is used for the various classification model below.</a:t>
            </a:r>
          </a:p>
          <a:p>
            <a:pPr marL="742950" lvl="1" indent="-285750">
              <a:buFont typeface="Wingdings" panose="05000000000000000000" pitchFamily="2" charset="2"/>
              <a:buChar char="Ø"/>
            </a:pPr>
            <a:r>
              <a:rPr lang="en-SG" b="1" dirty="0">
                <a:solidFill>
                  <a:srgbClr val="CBA417"/>
                </a:solidFill>
                <a:latin typeface="Calibri" panose="020F0502020204030204" pitchFamily="34" charset="0"/>
                <a:ea typeface="DengXian" panose="02010600030101010101" pitchFamily="2" charset="-122"/>
                <a:cs typeface="Times New Roman" panose="02020603050405020304" pitchFamily="18" charset="0"/>
              </a:rPr>
              <a:t>	- Support Vector Machine() - SVM</a:t>
            </a:r>
            <a:endParaRPr lang="en-SG" dirty="0">
              <a:solidFill>
                <a:srgbClr val="CBA417"/>
              </a:solidFill>
              <a:effectLst/>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SG" b="1" dirty="0">
                <a:solidFill>
                  <a:srgbClr val="CBA417"/>
                </a:solidFill>
                <a:latin typeface="Calibri" panose="020F0502020204030204" pitchFamily="34" charset="0"/>
                <a:ea typeface="DengXian" panose="02010600030101010101" pitchFamily="2" charset="-122"/>
                <a:cs typeface="Times New Roman" panose="02020603050405020304" pitchFamily="18" charset="0"/>
              </a:rPr>
              <a:t>	- Gradient Boosting Classifier() - GBC</a:t>
            </a:r>
          </a:p>
          <a:p>
            <a:pPr marL="742950" lvl="1" indent="-285750">
              <a:buFont typeface="Wingdings" panose="05000000000000000000" pitchFamily="2" charset="2"/>
              <a:buChar char="Ø"/>
            </a:pPr>
            <a:r>
              <a:rPr lang="en-SG" b="1" dirty="0">
                <a:solidFill>
                  <a:srgbClr val="CBA417"/>
                </a:solidFill>
                <a:latin typeface="Calibri" panose="020F0502020204030204" pitchFamily="34" charset="0"/>
                <a:ea typeface="DengXian" panose="02010600030101010101" pitchFamily="2" charset="-122"/>
                <a:cs typeface="Times New Roman" panose="02020603050405020304" pitchFamily="18" charset="0"/>
              </a:rPr>
              <a:t>	- Random Forest Classifier() - RFC</a:t>
            </a:r>
          </a:p>
          <a:p>
            <a:pPr marL="742950" lvl="1" indent="-285750">
              <a:buFont typeface="Wingdings" panose="05000000000000000000" pitchFamily="2" charset="2"/>
              <a:buChar char="Ø"/>
            </a:pPr>
            <a:r>
              <a:rPr lang="en-SG" dirty="0">
                <a:effectLst/>
                <a:latin typeface="Calibri" panose="020F0502020204030204" pitchFamily="34" charset="0"/>
                <a:cs typeface="Calibri" panose="020F0502020204030204" pitchFamily="34" charset="0"/>
              </a:rPr>
              <a:t>	- Decision Tree Classifier() - CART</a:t>
            </a:r>
          </a:p>
          <a:p>
            <a:pPr marL="742950" lvl="1" indent="-285750">
              <a:buFont typeface="Wingdings" panose="05000000000000000000" pitchFamily="2" charset="2"/>
              <a:buChar char="Ø"/>
            </a:pPr>
            <a:r>
              <a:rPr lang="en-SG" dirty="0">
                <a:effectLst/>
                <a:latin typeface="Calibri" panose="020F0502020204030204" pitchFamily="34" charset="0"/>
                <a:cs typeface="Calibri" panose="020F0502020204030204" pitchFamily="34" charset="0"/>
              </a:rPr>
              <a:t>	- Linear Discriminant Analysis() - LDA</a:t>
            </a:r>
            <a:endParaRPr lang="en-SG" dirty="0">
              <a:effectLst/>
              <a:latin typeface="Calibri" panose="020F0502020204030204" pitchFamily="34" charset="0"/>
              <a:ea typeface="DengXian" panose="02010600030101010101" pitchFamily="2" charset="-122"/>
              <a:cs typeface="Calibri" panose="020F0502020204030204" pitchFamily="34" charset="0"/>
            </a:endParaRPr>
          </a:p>
          <a:p>
            <a:pPr marL="742950" lvl="1" indent="-285750">
              <a:buFont typeface="Wingdings" panose="05000000000000000000" pitchFamily="2" charset="2"/>
              <a:buChar char="Ø"/>
            </a:pPr>
            <a:r>
              <a:rPr lang="en-SG" dirty="0">
                <a:effectLst/>
                <a:latin typeface="Calibri" panose="020F0502020204030204" pitchFamily="34" charset="0"/>
                <a:cs typeface="Calibri" panose="020F0502020204030204" pitchFamily="34" charset="0"/>
              </a:rPr>
              <a:t>	- Logistic Regression() - LR</a:t>
            </a:r>
            <a:endParaRPr lang="en-SG" dirty="0">
              <a:effectLst/>
              <a:latin typeface="Calibri" panose="020F0502020204030204" pitchFamily="34" charset="0"/>
              <a:ea typeface="DengXian" panose="02010600030101010101" pitchFamily="2" charset="-122"/>
              <a:cs typeface="Calibri" panose="020F0502020204030204" pitchFamily="34" charset="0"/>
            </a:endParaRPr>
          </a:p>
          <a:p>
            <a:endParaRPr lang="en-SG" sz="1800" dirty="0">
              <a:effectLst/>
            </a:endParaRPr>
          </a:p>
          <a:p>
            <a:pPr algn="just"/>
            <a:r>
              <a:rPr lang="en-SG" sz="1800" dirty="0">
                <a:effectLst/>
                <a:latin typeface="Calibri" panose="020F0502020204030204" pitchFamily="34" charset="0"/>
                <a:ea typeface="DengXian" panose="02010600030101010101" pitchFamily="2" charset="-122"/>
                <a:cs typeface="Times New Roman" panose="02020603050405020304" pitchFamily="18" charset="0"/>
              </a:rPr>
              <a:t>From the initial run, it was found that the top 3 models for accuracy and recall values are:</a:t>
            </a:r>
          </a:p>
          <a:p>
            <a:pPr algn="just"/>
            <a:r>
              <a:rPr lang="en-SG" sz="1800" dirty="0">
                <a:effectLst/>
                <a:latin typeface="Calibri" panose="020F0502020204030204" pitchFamily="34" charset="0"/>
                <a:ea typeface="DengXian" panose="02010600030101010101" pitchFamily="2" charset="-122"/>
                <a:cs typeface="Times New Roman" panose="02020603050405020304" pitchFamily="18" charset="0"/>
              </a:rPr>
              <a:t>Support Vector Machine, Gradient Boosting Classifier and Random Forest Classifier.</a:t>
            </a:r>
          </a:p>
          <a:p>
            <a:pPr algn="just"/>
            <a:r>
              <a:rPr lang="en-SG" dirty="0">
                <a:latin typeface="Calibri" panose="020F0502020204030204" pitchFamily="34" charset="0"/>
                <a:ea typeface="DengXian" panose="02010600030101010101" pitchFamily="2" charset="-122"/>
                <a:cs typeface="Times New Roman" panose="02020603050405020304" pitchFamily="18" charset="0"/>
              </a:rPr>
              <a:t>In this presentation the focus will be on </a:t>
            </a:r>
            <a:r>
              <a:rPr lang="en-SG" sz="1800" b="1" dirty="0">
                <a:solidFill>
                  <a:srgbClr val="FA9500"/>
                </a:solidFill>
                <a:effectLst/>
                <a:latin typeface="Calibri" panose="020F0502020204030204" pitchFamily="34" charset="0"/>
                <a:ea typeface="DengXian" panose="02010600030101010101" pitchFamily="2" charset="-122"/>
                <a:cs typeface="Times New Roman" panose="02020603050405020304" pitchFamily="18" charset="0"/>
              </a:rPr>
              <a:t>Support Vector Machine and Random Forest Classifier</a:t>
            </a:r>
            <a:r>
              <a:rPr lang="en-SG" sz="1800" dirty="0">
                <a:solidFill>
                  <a:srgbClr val="FF9900"/>
                </a:solidFill>
                <a:effectLst/>
                <a:latin typeface="Calibri" panose="020F0502020204030204" pitchFamily="34" charset="0"/>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3782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1060881" y="716417"/>
            <a:ext cx="8118630" cy="707886"/>
          </a:xfrm>
          <a:prstGeom prst="rect">
            <a:avLst/>
          </a:prstGeom>
          <a:noFill/>
        </p:spPr>
        <p:txBody>
          <a:bodyPr wrap="square">
            <a:spAutoFit/>
          </a:bodyPr>
          <a:lstStyle/>
          <a:p>
            <a:pPr>
              <a:spcBef>
                <a:spcPct val="0"/>
              </a:spcBef>
              <a:spcAft>
                <a:spcPts val="600"/>
              </a:spcAft>
            </a:pPr>
            <a:r>
              <a:rPr lang="en-US" sz="4000" b="1" dirty="0">
                <a:solidFill>
                  <a:schemeClr val="accent1"/>
                </a:solidFill>
                <a:latin typeface="+mj-lt"/>
                <a:ea typeface="+mj-ea"/>
                <a:cs typeface="+mj-cs"/>
              </a:rPr>
              <a:t>Hyper-Parameters Tuning</a:t>
            </a:r>
          </a:p>
        </p:txBody>
      </p:sp>
      <p:sp>
        <p:nvSpPr>
          <p:cNvPr id="2" name="TextBox 1">
            <a:extLst>
              <a:ext uri="{FF2B5EF4-FFF2-40B4-BE49-F238E27FC236}">
                <a16:creationId xmlns:a16="http://schemas.microsoft.com/office/drawing/2014/main" id="{DAB14D21-B5B3-4102-B9A8-A6298566E673}"/>
              </a:ext>
            </a:extLst>
          </p:cNvPr>
          <p:cNvSpPr txBox="1"/>
          <p:nvPr/>
        </p:nvSpPr>
        <p:spPr>
          <a:xfrm>
            <a:off x="1060881" y="1757779"/>
            <a:ext cx="8509247" cy="1477328"/>
          </a:xfrm>
          <a:prstGeom prst="rect">
            <a:avLst/>
          </a:prstGeom>
          <a:noFill/>
        </p:spPr>
        <p:txBody>
          <a:bodyPr wrap="square" rtlCol="0">
            <a:spAutoFit/>
          </a:bodyPr>
          <a:lstStyle/>
          <a:p>
            <a:pPr marL="285750" indent="-285750">
              <a:buFont typeface="Arial" panose="020B0604020202020204" pitchFamily="34" charset="0"/>
              <a:buChar char="•"/>
            </a:pPr>
            <a:r>
              <a:rPr lang="en-SG" dirty="0"/>
              <a:t>Grid Search is performed for the Support Vector Machine and Random Forest Classifier models.</a:t>
            </a:r>
          </a:p>
          <a:p>
            <a:pPr marL="285750" indent="-285750">
              <a:buFont typeface="Arial" panose="020B0604020202020204" pitchFamily="34" charset="0"/>
              <a:buChar char="•"/>
            </a:pPr>
            <a:r>
              <a:rPr lang="en-US" dirty="0"/>
              <a:t>Run the grid search on only the training data.</a:t>
            </a:r>
            <a:endParaRPr lang="en-SG" dirty="0"/>
          </a:p>
          <a:p>
            <a:pPr marL="285750" indent="-285750">
              <a:buFont typeface="Arial" panose="020B0604020202020204" pitchFamily="34" charset="0"/>
              <a:buChar char="•"/>
            </a:pPr>
            <a:r>
              <a:rPr lang="en-SG" dirty="0"/>
              <a:t>After some computationally intensive run, the followings hyper-parameter values from the grid search are generated.</a:t>
            </a:r>
          </a:p>
        </p:txBody>
      </p:sp>
      <p:sp>
        <p:nvSpPr>
          <p:cNvPr id="3" name="TextBox 2">
            <a:extLst>
              <a:ext uri="{FF2B5EF4-FFF2-40B4-BE49-F238E27FC236}">
                <a16:creationId xmlns:a16="http://schemas.microsoft.com/office/drawing/2014/main" id="{6273D560-EC17-4857-806C-FC355AAF84A6}"/>
              </a:ext>
            </a:extLst>
          </p:cNvPr>
          <p:cNvSpPr txBox="1"/>
          <p:nvPr/>
        </p:nvSpPr>
        <p:spPr>
          <a:xfrm>
            <a:off x="1402673" y="3454618"/>
            <a:ext cx="3826112" cy="2585323"/>
          </a:xfrm>
          <a:prstGeom prst="rect">
            <a:avLst/>
          </a:prstGeom>
          <a:noFill/>
        </p:spPr>
        <p:txBody>
          <a:bodyPr wrap="none" rtlCol="0">
            <a:spAutoFit/>
          </a:bodyPr>
          <a:lstStyle/>
          <a:p>
            <a:r>
              <a:rPr lang="en-SG" b="1" dirty="0">
                <a:solidFill>
                  <a:srgbClr val="FA9500"/>
                </a:solidFill>
                <a:latin typeface="+mj-lt"/>
                <a:ea typeface="DengXian" panose="02010600030101010101" pitchFamily="2" charset="-122"/>
                <a:cs typeface="Times New Roman" panose="02020603050405020304" pitchFamily="18" charset="0"/>
              </a:rPr>
              <a:t># Support Vector Machine (SVM)</a:t>
            </a:r>
          </a:p>
          <a:p>
            <a:r>
              <a:rPr lang="en-SG" b="1" dirty="0">
                <a:solidFill>
                  <a:srgbClr val="FA9500"/>
                </a:solidFill>
                <a:latin typeface="+mj-lt"/>
                <a:ea typeface="DengXian" panose="02010600030101010101" pitchFamily="2" charset="-122"/>
                <a:cs typeface="Times New Roman" panose="02020603050405020304" pitchFamily="18" charset="0"/>
              </a:rPr>
              <a:t># hyper-parameter after 2880 fits</a:t>
            </a:r>
          </a:p>
          <a:p>
            <a:r>
              <a:rPr lang="en-SG" dirty="0"/>
              <a:t>gamma					= 'auto',</a:t>
            </a:r>
          </a:p>
          <a:p>
            <a:r>
              <a:rPr lang="en-SG" dirty="0"/>
              <a:t>kernel					= 'poly',</a:t>
            </a:r>
          </a:p>
          <a:p>
            <a:r>
              <a:rPr lang="en-SG" dirty="0"/>
              <a:t>degree					= 5,</a:t>
            </a:r>
          </a:p>
          <a:p>
            <a:r>
              <a:rPr lang="en-SG" dirty="0"/>
              <a:t>cache_size				= 200,</a:t>
            </a:r>
          </a:p>
          <a:p>
            <a:r>
              <a:rPr lang="en-SG" dirty="0"/>
              <a:t>shrinking				= True,</a:t>
            </a:r>
          </a:p>
          <a:p>
            <a:r>
              <a:rPr lang="en-SG" dirty="0"/>
              <a:t>class_weight				= None,</a:t>
            </a:r>
          </a:p>
          <a:p>
            <a:r>
              <a:rPr lang="en-SG" dirty="0"/>
              <a:t>decision_function_shape	= 'ovr',</a:t>
            </a:r>
          </a:p>
        </p:txBody>
      </p:sp>
      <p:sp>
        <p:nvSpPr>
          <p:cNvPr id="6" name="TextBox 5">
            <a:extLst>
              <a:ext uri="{FF2B5EF4-FFF2-40B4-BE49-F238E27FC236}">
                <a16:creationId xmlns:a16="http://schemas.microsoft.com/office/drawing/2014/main" id="{5DAC131C-A08E-4D1E-9801-D5A317086350}"/>
              </a:ext>
            </a:extLst>
          </p:cNvPr>
          <p:cNvSpPr txBox="1"/>
          <p:nvPr/>
        </p:nvSpPr>
        <p:spPr>
          <a:xfrm>
            <a:off x="5566504" y="3454618"/>
            <a:ext cx="3851504" cy="2031325"/>
          </a:xfrm>
          <a:prstGeom prst="rect">
            <a:avLst/>
          </a:prstGeom>
          <a:noFill/>
        </p:spPr>
        <p:txBody>
          <a:bodyPr wrap="none" rtlCol="0">
            <a:spAutoFit/>
          </a:bodyPr>
          <a:lstStyle/>
          <a:p>
            <a:r>
              <a:rPr lang="en-SG" b="1" dirty="0">
                <a:solidFill>
                  <a:srgbClr val="FA9500"/>
                </a:solidFill>
                <a:latin typeface="+mj-lt"/>
                <a:ea typeface="DengXian" panose="02010600030101010101" pitchFamily="2" charset="-122"/>
                <a:cs typeface="Times New Roman" panose="02020603050405020304" pitchFamily="18" charset="0"/>
              </a:rPr>
              <a:t># Random Forest Classifier</a:t>
            </a:r>
          </a:p>
          <a:p>
            <a:r>
              <a:rPr lang="en-SG" b="1" dirty="0">
                <a:solidFill>
                  <a:srgbClr val="FA9500"/>
                </a:solidFill>
                <a:latin typeface="+mj-lt"/>
                <a:ea typeface="DengXian" panose="02010600030101010101" pitchFamily="2" charset="-122"/>
                <a:cs typeface="Times New Roman" panose="02020603050405020304" pitchFamily="18" charset="0"/>
              </a:rPr>
              <a:t># hyper-parameter after 1080 fits</a:t>
            </a:r>
          </a:p>
          <a:p>
            <a:r>
              <a:rPr lang="en-SG" dirty="0"/>
              <a:t>n_estimators			= 1000,</a:t>
            </a:r>
          </a:p>
          <a:p>
            <a:r>
              <a:rPr lang="en-SG" dirty="0"/>
              <a:t>Criterion				= "entropy",</a:t>
            </a:r>
          </a:p>
          <a:p>
            <a:r>
              <a:rPr lang="en-SG" dirty="0"/>
              <a:t>max_depth			= None,</a:t>
            </a:r>
          </a:p>
          <a:p>
            <a:r>
              <a:rPr lang="en-SG" dirty="0"/>
              <a:t>min_samples_leaf	= 3,</a:t>
            </a:r>
          </a:p>
          <a:p>
            <a:r>
              <a:rPr lang="en-SG" dirty="0"/>
              <a:t>max_features		= 0.3</a:t>
            </a:r>
          </a:p>
        </p:txBody>
      </p:sp>
      <p:sp>
        <p:nvSpPr>
          <p:cNvPr id="4" name="Rectangle 1">
            <a:extLst>
              <a:ext uri="{FF2B5EF4-FFF2-40B4-BE49-F238E27FC236}">
                <a16:creationId xmlns:a16="http://schemas.microsoft.com/office/drawing/2014/main" id="{768AA6B6-9687-4FE9-8537-39F932E5ADF5}"/>
              </a:ext>
            </a:extLst>
          </p:cNvPr>
          <p:cNvSpPr>
            <a:spLocks noChangeArrowheads="1"/>
          </p:cNvSpPr>
          <p:nvPr/>
        </p:nvSpPr>
        <p:spPr bwMode="auto">
          <a:xfrm>
            <a:off x="5611390" y="6039941"/>
            <a:ext cx="3761732"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BA417"/>
                </a:solidFill>
                <a:effectLst/>
                <a:latin typeface="+mj-lt"/>
                <a:ea typeface="var(--jp-code-font-family)"/>
              </a:rPr>
              <a:t>Training Set Mean Absolute Error: 0.0000 Test Set Mean Absolute Error: 0.0850</a:t>
            </a:r>
            <a:r>
              <a:rPr kumimoji="0" lang="en-US" altLang="en-US" sz="1600" b="0" i="0" u="none" strike="noStrike" cap="none" normalizeH="0" baseline="0" dirty="0">
                <a:ln>
                  <a:noFill/>
                </a:ln>
                <a:solidFill>
                  <a:srgbClr val="CBA417"/>
                </a:solidFill>
                <a:effectLst/>
                <a:latin typeface="+mj-lt"/>
              </a:rPr>
              <a:t> </a:t>
            </a:r>
          </a:p>
        </p:txBody>
      </p:sp>
      <p:sp>
        <p:nvSpPr>
          <p:cNvPr id="7" name="Rectangle 1">
            <a:extLst>
              <a:ext uri="{FF2B5EF4-FFF2-40B4-BE49-F238E27FC236}">
                <a16:creationId xmlns:a16="http://schemas.microsoft.com/office/drawing/2014/main" id="{D4A170EC-199C-4396-948D-246B521C3CA7}"/>
              </a:ext>
            </a:extLst>
          </p:cNvPr>
          <p:cNvSpPr>
            <a:spLocks noChangeArrowheads="1"/>
          </p:cNvSpPr>
          <p:nvPr/>
        </p:nvSpPr>
        <p:spPr bwMode="auto">
          <a:xfrm>
            <a:off x="1467053" y="6039941"/>
            <a:ext cx="3761732"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CBA417"/>
                </a:solidFill>
                <a:effectLst/>
                <a:latin typeface="+mj-lt"/>
                <a:ea typeface="var(--jp-code-font-family)"/>
              </a:rPr>
              <a:t>Training Set Mean Absolute Error: 0.0137 Test Set Mean Absolute Error: 0.0648</a:t>
            </a:r>
            <a:r>
              <a:rPr kumimoji="0" lang="en-US" altLang="en-US" sz="1600" i="0" u="none" strike="noStrike" cap="none" normalizeH="0" baseline="0" dirty="0">
                <a:ln>
                  <a:noFill/>
                </a:ln>
                <a:solidFill>
                  <a:srgbClr val="CBA417"/>
                </a:solidFill>
                <a:effectLst/>
                <a:latin typeface="+mj-lt"/>
              </a:rPr>
              <a:t> </a:t>
            </a:r>
          </a:p>
        </p:txBody>
      </p:sp>
    </p:spTree>
    <p:extLst>
      <p:ext uri="{BB962C8B-B14F-4D97-AF65-F5344CB8AC3E}">
        <p14:creationId xmlns:p14="http://schemas.microsoft.com/office/powerpoint/2010/main" val="150748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1060881" y="716417"/>
            <a:ext cx="8118630" cy="707886"/>
          </a:xfrm>
          <a:prstGeom prst="rect">
            <a:avLst/>
          </a:prstGeom>
          <a:noFill/>
        </p:spPr>
        <p:txBody>
          <a:bodyPr wrap="square">
            <a:spAutoFit/>
          </a:bodyPr>
          <a:lstStyle/>
          <a:p>
            <a:pPr>
              <a:spcBef>
                <a:spcPct val="0"/>
              </a:spcBef>
              <a:spcAft>
                <a:spcPts val="600"/>
              </a:spcAft>
            </a:pPr>
            <a:r>
              <a:rPr lang="en-US" sz="4000" b="1" dirty="0">
                <a:solidFill>
                  <a:schemeClr val="accent1"/>
                </a:solidFill>
                <a:latin typeface="+mj-lt"/>
                <a:ea typeface="+mj-ea"/>
                <a:cs typeface="+mj-cs"/>
              </a:rPr>
              <a:t>Results and Analysis</a:t>
            </a:r>
          </a:p>
        </p:txBody>
      </p:sp>
      <p:pic>
        <p:nvPicPr>
          <p:cNvPr id="4" name="Picture 3">
            <a:extLst>
              <a:ext uri="{FF2B5EF4-FFF2-40B4-BE49-F238E27FC236}">
                <a16:creationId xmlns:a16="http://schemas.microsoft.com/office/drawing/2014/main" id="{41D710B7-55C4-4ED1-966B-C6D644A4BBC8}"/>
              </a:ext>
            </a:extLst>
          </p:cNvPr>
          <p:cNvPicPr>
            <a:picLocks noChangeAspect="1"/>
          </p:cNvPicPr>
          <p:nvPr/>
        </p:nvPicPr>
        <p:blipFill rotWithShape="1">
          <a:blip r:embed="rId2"/>
          <a:srcRect l="29063" t="24368" r="41797" b="6312"/>
          <a:stretch/>
        </p:blipFill>
        <p:spPr>
          <a:xfrm>
            <a:off x="1313736" y="2299639"/>
            <a:ext cx="3291092" cy="4199893"/>
          </a:xfrm>
          <a:prstGeom prst="rect">
            <a:avLst/>
          </a:prstGeom>
          <a:ln>
            <a:solidFill>
              <a:schemeClr val="tx1"/>
            </a:solidFill>
          </a:ln>
        </p:spPr>
      </p:pic>
      <p:pic>
        <p:nvPicPr>
          <p:cNvPr id="6" name="Picture 5">
            <a:extLst>
              <a:ext uri="{FF2B5EF4-FFF2-40B4-BE49-F238E27FC236}">
                <a16:creationId xmlns:a16="http://schemas.microsoft.com/office/drawing/2014/main" id="{09745C90-1D9B-4C14-8D8B-0D41488F86A8}"/>
              </a:ext>
            </a:extLst>
          </p:cNvPr>
          <p:cNvPicPr>
            <a:picLocks noChangeAspect="1"/>
          </p:cNvPicPr>
          <p:nvPr/>
        </p:nvPicPr>
        <p:blipFill rotWithShape="1">
          <a:blip r:embed="rId3"/>
          <a:srcRect l="28906" t="23932" r="42813" b="5291"/>
          <a:stretch/>
        </p:blipFill>
        <p:spPr>
          <a:xfrm>
            <a:off x="5228788" y="2299639"/>
            <a:ext cx="3291092" cy="4199670"/>
          </a:xfrm>
          <a:prstGeom prst="rect">
            <a:avLst/>
          </a:prstGeom>
          <a:ln>
            <a:solidFill>
              <a:schemeClr val="tx1"/>
            </a:solidFill>
          </a:ln>
        </p:spPr>
      </p:pic>
      <p:sp>
        <p:nvSpPr>
          <p:cNvPr id="2" name="TextBox 1">
            <a:extLst>
              <a:ext uri="{FF2B5EF4-FFF2-40B4-BE49-F238E27FC236}">
                <a16:creationId xmlns:a16="http://schemas.microsoft.com/office/drawing/2014/main" id="{FF323566-D2B5-4D1D-905D-19733A271E0F}"/>
              </a:ext>
            </a:extLst>
          </p:cNvPr>
          <p:cNvSpPr txBox="1"/>
          <p:nvPr/>
        </p:nvSpPr>
        <p:spPr>
          <a:xfrm>
            <a:off x="1233837" y="1544140"/>
            <a:ext cx="3518784" cy="646331"/>
          </a:xfrm>
          <a:prstGeom prst="rect">
            <a:avLst/>
          </a:prstGeom>
          <a:noFill/>
        </p:spPr>
        <p:txBody>
          <a:bodyPr wrap="none" rtlCol="0">
            <a:spAutoFit/>
          </a:bodyPr>
          <a:lstStyle/>
          <a:p>
            <a:r>
              <a:rPr lang="en-SG" b="1" dirty="0">
                <a:solidFill>
                  <a:srgbClr val="FA9500"/>
                </a:solidFill>
              </a:rPr>
              <a:t>Support </a:t>
            </a:r>
            <a:r>
              <a:rPr lang="en-SG" sz="1600" b="1" dirty="0">
                <a:solidFill>
                  <a:srgbClr val="FA9500"/>
                </a:solidFill>
              </a:rPr>
              <a:t>Vector</a:t>
            </a:r>
            <a:r>
              <a:rPr lang="en-SG" b="1" dirty="0">
                <a:solidFill>
                  <a:srgbClr val="FA9500"/>
                </a:solidFill>
              </a:rPr>
              <a:t> Machine Results</a:t>
            </a:r>
          </a:p>
          <a:p>
            <a:r>
              <a:rPr lang="en-SG" b="1" dirty="0">
                <a:solidFill>
                  <a:srgbClr val="FA9500"/>
                </a:solidFill>
              </a:rPr>
              <a:t>Accuracy : </a:t>
            </a:r>
            <a:r>
              <a:rPr lang="en-SG" b="1" dirty="0">
                <a:solidFill>
                  <a:srgbClr val="2419F7"/>
                </a:solidFill>
              </a:rPr>
              <a:t>94%</a:t>
            </a:r>
            <a:r>
              <a:rPr lang="en-SG" b="1" dirty="0">
                <a:solidFill>
                  <a:srgbClr val="FA9500"/>
                </a:solidFill>
              </a:rPr>
              <a:t>   Recall: </a:t>
            </a:r>
            <a:r>
              <a:rPr lang="en-SG" b="1" dirty="0">
                <a:solidFill>
                  <a:srgbClr val="00B050"/>
                </a:solidFill>
              </a:rPr>
              <a:t>98%</a:t>
            </a:r>
          </a:p>
        </p:txBody>
      </p:sp>
      <p:sp>
        <p:nvSpPr>
          <p:cNvPr id="7" name="TextBox 6">
            <a:extLst>
              <a:ext uri="{FF2B5EF4-FFF2-40B4-BE49-F238E27FC236}">
                <a16:creationId xmlns:a16="http://schemas.microsoft.com/office/drawing/2014/main" id="{38980DBE-8693-40B4-BA03-1573D5D3FC93}"/>
              </a:ext>
            </a:extLst>
          </p:cNvPr>
          <p:cNvSpPr txBox="1"/>
          <p:nvPr/>
        </p:nvSpPr>
        <p:spPr>
          <a:xfrm>
            <a:off x="5120196" y="1544140"/>
            <a:ext cx="3686009" cy="923330"/>
          </a:xfrm>
          <a:prstGeom prst="rect">
            <a:avLst/>
          </a:prstGeom>
          <a:noFill/>
        </p:spPr>
        <p:txBody>
          <a:bodyPr wrap="none" rtlCol="0">
            <a:spAutoFit/>
          </a:bodyPr>
          <a:lstStyle/>
          <a:p>
            <a:r>
              <a:rPr lang="en-SG" b="1" dirty="0">
                <a:solidFill>
                  <a:srgbClr val="FA9500"/>
                </a:solidFill>
              </a:rPr>
              <a:t>Random Forest Classifier Results</a:t>
            </a:r>
          </a:p>
          <a:p>
            <a:r>
              <a:rPr lang="en-SG" b="1" dirty="0">
                <a:solidFill>
                  <a:srgbClr val="FA9500"/>
                </a:solidFill>
              </a:rPr>
              <a:t>Accuracy : </a:t>
            </a:r>
            <a:r>
              <a:rPr lang="en-SG" b="1" dirty="0">
                <a:solidFill>
                  <a:srgbClr val="2419F7"/>
                </a:solidFill>
              </a:rPr>
              <a:t>91%   </a:t>
            </a:r>
            <a:r>
              <a:rPr lang="en-SG" b="1" dirty="0">
                <a:solidFill>
                  <a:srgbClr val="FA9500"/>
                </a:solidFill>
              </a:rPr>
              <a:t>Recall: </a:t>
            </a:r>
            <a:r>
              <a:rPr lang="en-SG" b="1" dirty="0">
                <a:solidFill>
                  <a:srgbClr val="00B050"/>
                </a:solidFill>
              </a:rPr>
              <a:t>94%</a:t>
            </a:r>
          </a:p>
          <a:p>
            <a:endParaRPr lang="en-SG" b="1" dirty="0">
              <a:solidFill>
                <a:srgbClr val="FA9500"/>
              </a:solidFill>
            </a:endParaRPr>
          </a:p>
        </p:txBody>
      </p:sp>
      <p:sp>
        <p:nvSpPr>
          <p:cNvPr id="8" name="Oval 7">
            <a:extLst>
              <a:ext uri="{FF2B5EF4-FFF2-40B4-BE49-F238E27FC236}">
                <a16:creationId xmlns:a16="http://schemas.microsoft.com/office/drawing/2014/main" id="{979D4D49-EC71-40C4-9036-CF390D00D3BF}"/>
              </a:ext>
            </a:extLst>
          </p:cNvPr>
          <p:cNvSpPr/>
          <p:nvPr/>
        </p:nvSpPr>
        <p:spPr>
          <a:xfrm>
            <a:off x="6954322" y="3566974"/>
            <a:ext cx="352089" cy="1886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Oval 8">
            <a:extLst>
              <a:ext uri="{FF2B5EF4-FFF2-40B4-BE49-F238E27FC236}">
                <a16:creationId xmlns:a16="http://schemas.microsoft.com/office/drawing/2014/main" id="{FD82C0C0-8D1F-4A2A-B8CE-087A8AA61253}"/>
              </a:ext>
            </a:extLst>
          </p:cNvPr>
          <p:cNvSpPr/>
          <p:nvPr/>
        </p:nvSpPr>
        <p:spPr>
          <a:xfrm>
            <a:off x="2959282" y="3506680"/>
            <a:ext cx="352089" cy="1886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00B050"/>
              </a:solidFill>
            </a:endParaRPr>
          </a:p>
        </p:txBody>
      </p:sp>
      <p:sp>
        <p:nvSpPr>
          <p:cNvPr id="10" name="Oval 9">
            <a:extLst>
              <a:ext uri="{FF2B5EF4-FFF2-40B4-BE49-F238E27FC236}">
                <a16:creationId xmlns:a16="http://schemas.microsoft.com/office/drawing/2014/main" id="{365CC8B2-4A79-4B01-9241-2E35526D1763}"/>
              </a:ext>
            </a:extLst>
          </p:cNvPr>
          <p:cNvSpPr/>
          <p:nvPr/>
        </p:nvSpPr>
        <p:spPr>
          <a:xfrm>
            <a:off x="3457693" y="3695699"/>
            <a:ext cx="352089" cy="263741"/>
          </a:xfrm>
          <a:prstGeom prst="ellipse">
            <a:avLst/>
          </a:prstGeom>
          <a:noFill/>
          <a:ln>
            <a:solidFill>
              <a:srgbClr val="241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2419F7"/>
              </a:solidFill>
            </a:endParaRPr>
          </a:p>
        </p:txBody>
      </p:sp>
      <p:sp>
        <p:nvSpPr>
          <p:cNvPr id="11" name="Oval 10">
            <a:extLst>
              <a:ext uri="{FF2B5EF4-FFF2-40B4-BE49-F238E27FC236}">
                <a16:creationId xmlns:a16="http://schemas.microsoft.com/office/drawing/2014/main" id="{71A2C7DF-D80F-40E6-9284-06C39F6EA51D}"/>
              </a:ext>
            </a:extLst>
          </p:cNvPr>
          <p:cNvSpPr/>
          <p:nvPr/>
        </p:nvSpPr>
        <p:spPr>
          <a:xfrm>
            <a:off x="7463002" y="3755624"/>
            <a:ext cx="352089" cy="263741"/>
          </a:xfrm>
          <a:prstGeom prst="ellipse">
            <a:avLst/>
          </a:prstGeom>
          <a:noFill/>
          <a:ln>
            <a:solidFill>
              <a:srgbClr val="2419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30571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A09E1-A098-4E96-9D55-69D87F00BDC0}"/>
              </a:ext>
            </a:extLst>
          </p:cNvPr>
          <p:cNvSpPr txBox="1"/>
          <p:nvPr/>
        </p:nvSpPr>
        <p:spPr>
          <a:xfrm>
            <a:off x="677334" y="609600"/>
            <a:ext cx="8596668" cy="666750"/>
          </a:xfrm>
          <a:prstGeom prst="rect">
            <a:avLst/>
          </a:prstGeom>
        </p:spPr>
        <p:txBody>
          <a:bodyPr vert="horz" lIns="91440" tIns="45720" rIns="91440" bIns="45720" rtlCol="0" anchor="t">
            <a:normAutofit/>
          </a:bodyPr>
          <a:lstStyle/>
          <a:p>
            <a:pPr>
              <a:spcBef>
                <a:spcPct val="0"/>
              </a:spcBef>
              <a:spcAft>
                <a:spcPts val="600"/>
              </a:spcAft>
            </a:pPr>
            <a:r>
              <a:rPr lang="en-US" sz="3600" b="1" dirty="0">
                <a:solidFill>
                  <a:schemeClr val="accent1"/>
                </a:solidFill>
                <a:latin typeface="+mj-lt"/>
                <a:ea typeface="+mj-ea"/>
                <a:cs typeface="+mj-cs"/>
              </a:rPr>
              <a:t>Conclusion</a:t>
            </a:r>
          </a:p>
        </p:txBody>
      </p:sp>
      <p:sp>
        <p:nvSpPr>
          <p:cNvPr id="38" name="TextBox 1">
            <a:extLst>
              <a:ext uri="{FF2B5EF4-FFF2-40B4-BE49-F238E27FC236}">
                <a16:creationId xmlns:a16="http://schemas.microsoft.com/office/drawing/2014/main" id="{0DEAFD8E-4D89-41B6-8E1D-EE5D750A1080}"/>
              </a:ext>
            </a:extLst>
          </p:cNvPr>
          <p:cNvSpPr txBox="1"/>
          <p:nvPr/>
        </p:nvSpPr>
        <p:spPr>
          <a:xfrm>
            <a:off x="677334" y="1417640"/>
            <a:ext cx="6433680" cy="2763743"/>
          </a:xfrm>
          <a:prstGeom prst="rect">
            <a:avLst/>
          </a:prstGeom>
        </p:spPr>
        <p:txBody>
          <a:bodyPr vert="horz" lIns="91440" tIns="45720" rIns="91440" bIns="45720" rtlCol="0">
            <a:normAutofit/>
          </a:bodyPr>
          <a:lstStyle/>
          <a:p>
            <a:pPr marL="285750" indent="-285750" algn="just">
              <a:spcBef>
                <a:spcPts val="1000"/>
              </a:spcBef>
              <a:buClr>
                <a:schemeClr val="accent1"/>
              </a:buClr>
              <a:buSzPct val="80000"/>
              <a:buFont typeface="Wingdings 3" charset="2"/>
              <a:buChar char=""/>
            </a:pPr>
            <a:r>
              <a:rPr lang="en-US" dirty="0">
                <a:solidFill>
                  <a:schemeClr val="tx1">
                    <a:lumMod val="75000"/>
                    <a:lumOff val="25000"/>
                  </a:schemeClr>
                </a:solidFill>
              </a:rPr>
              <a:t>In this attrition data set, it is important that </a:t>
            </a:r>
            <a:r>
              <a:rPr lang="en-US" b="1" dirty="0">
                <a:solidFill>
                  <a:srgbClr val="FF0000"/>
                </a:solidFill>
              </a:rPr>
              <a:t>Type II Error (False Negative)</a:t>
            </a:r>
            <a:r>
              <a:rPr lang="en-US" b="1" dirty="0">
                <a:solidFill>
                  <a:schemeClr val="tx1">
                    <a:lumMod val="75000"/>
                    <a:lumOff val="25000"/>
                  </a:schemeClr>
                </a:solidFill>
              </a:rPr>
              <a:t> </a:t>
            </a:r>
            <a:r>
              <a:rPr lang="en-US" dirty="0">
                <a:solidFill>
                  <a:schemeClr val="tx1">
                    <a:lumMod val="75000"/>
                    <a:lumOff val="25000"/>
                  </a:schemeClr>
                </a:solidFill>
              </a:rPr>
              <a:t>is kept as low as possible. Therefore, besides having a high accuracy, the model must also be able to achieve a </a:t>
            </a:r>
            <a:r>
              <a:rPr lang="en-US" b="1" dirty="0">
                <a:solidFill>
                  <a:srgbClr val="FF0000"/>
                </a:solidFill>
              </a:rPr>
              <a:t>high recall</a:t>
            </a:r>
            <a:r>
              <a:rPr lang="en-US" dirty="0">
                <a:solidFill>
                  <a:srgbClr val="FF0000"/>
                </a:solidFill>
              </a:rPr>
              <a:t> </a:t>
            </a:r>
            <a:r>
              <a:rPr lang="en-US" dirty="0">
                <a:solidFill>
                  <a:schemeClr val="tx1">
                    <a:lumMod val="75000"/>
                    <a:lumOff val="25000"/>
                  </a:schemeClr>
                </a:solidFill>
              </a:rPr>
              <a:t>value.</a:t>
            </a:r>
            <a:endParaRPr lang="en-US" b="1" dirty="0">
              <a:solidFill>
                <a:schemeClr val="tx1">
                  <a:lumMod val="75000"/>
                  <a:lumOff val="25000"/>
                </a:schemeClr>
              </a:solidFill>
            </a:endParaRPr>
          </a:p>
          <a:p>
            <a:pPr marL="285750" indent="-285750" algn="just">
              <a:spcBef>
                <a:spcPts val="1000"/>
              </a:spcBef>
              <a:buClr>
                <a:schemeClr val="accent1"/>
              </a:buClr>
              <a:buSzPct val="80000"/>
              <a:buFont typeface="Wingdings 3" charset="2"/>
              <a:buChar char=""/>
            </a:pPr>
            <a:r>
              <a:rPr lang="en-US" dirty="0">
                <a:solidFill>
                  <a:schemeClr val="tx1">
                    <a:lumMod val="75000"/>
                    <a:lumOff val="25000"/>
                  </a:schemeClr>
                </a:solidFill>
              </a:rPr>
              <a:t>From the results generated, Support Vector Machine (SVM) is the most desirable. Both the </a:t>
            </a:r>
            <a:r>
              <a:rPr lang="en-US" b="1" dirty="0">
                <a:solidFill>
                  <a:srgbClr val="FF0000"/>
                </a:solidFill>
              </a:rPr>
              <a:t>recall and accuracy value are the highest </a:t>
            </a:r>
            <a:r>
              <a:rPr lang="en-US" b="1" dirty="0">
                <a:solidFill>
                  <a:schemeClr val="tx1">
                    <a:lumMod val="75000"/>
                    <a:lumOff val="25000"/>
                  </a:schemeClr>
                </a:solidFill>
              </a:rPr>
              <a:t>(</a:t>
            </a:r>
            <a:r>
              <a:rPr lang="en-US" b="1" dirty="0">
                <a:solidFill>
                  <a:srgbClr val="FF0000"/>
                </a:solidFill>
              </a:rPr>
              <a:t>98% and 94% respectively</a:t>
            </a:r>
            <a:r>
              <a:rPr lang="en-US" dirty="0">
                <a:solidFill>
                  <a:schemeClr val="tx1">
                    <a:lumMod val="75000"/>
                    <a:lumOff val="25000"/>
                  </a:schemeClr>
                </a:solidFill>
              </a:rPr>
              <a:t>) among the various classification models generated.</a:t>
            </a:r>
          </a:p>
        </p:txBody>
      </p:sp>
      <p:pic>
        <p:nvPicPr>
          <p:cNvPr id="9" name="Graphic 8" descr="Logarithmic Graph with solid fill">
            <a:extLst>
              <a:ext uri="{FF2B5EF4-FFF2-40B4-BE49-F238E27FC236}">
                <a16:creationId xmlns:a16="http://schemas.microsoft.com/office/drawing/2014/main" id="{55997EB0-0A7B-415D-B72B-2871BE61A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906797" y="1257788"/>
            <a:ext cx="3145536" cy="3145536"/>
          </a:xfrm>
          <a:prstGeom prst="rect">
            <a:avLst/>
          </a:prstGeom>
        </p:spPr>
      </p:pic>
      <p:sp>
        <p:nvSpPr>
          <p:cNvPr id="25" name="TextBox 24">
            <a:extLst>
              <a:ext uri="{FF2B5EF4-FFF2-40B4-BE49-F238E27FC236}">
                <a16:creationId xmlns:a16="http://schemas.microsoft.com/office/drawing/2014/main" id="{7FCBA0A9-B064-47DF-8FDA-E7A1D8A2EEA8}"/>
              </a:ext>
            </a:extLst>
          </p:cNvPr>
          <p:cNvSpPr txBox="1"/>
          <p:nvPr/>
        </p:nvSpPr>
        <p:spPr>
          <a:xfrm>
            <a:off x="677334" y="4322672"/>
            <a:ext cx="8596668" cy="2406597"/>
          </a:xfrm>
          <a:prstGeom prst="rect">
            <a:avLst/>
          </a:prstGeom>
        </p:spPr>
        <p:txBody>
          <a:bodyPr vert="horz" lIns="91440" tIns="45720" rIns="91440" bIns="45720" rtlCol="0" anchor="t">
            <a:normAutofit fontScale="25000" lnSpcReduction="20000"/>
          </a:bodyPr>
          <a:lstStyle/>
          <a:p>
            <a:pPr>
              <a:spcBef>
                <a:spcPct val="0"/>
              </a:spcBef>
              <a:spcAft>
                <a:spcPts val="600"/>
              </a:spcAft>
            </a:pPr>
            <a:r>
              <a:rPr lang="en-US" sz="4800" b="1" dirty="0">
                <a:solidFill>
                  <a:srgbClr val="FA9500"/>
                </a:solidFill>
                <a:latin typeface="+mj-lt"/>
                <a:ea typeface="+mj-ea"/>
                <a:cs typeface="+mj-cs"/>
              </a:rPr>
              <a:t>Note :</a:t>
            </a:r>
          </a:p>
          <a:p>
            <a:pPr>
              <a:spcBef>
                <a:spcPct val="0"/>
              </a:spcBef>
              <a:spcAft>
                <a:spcPts val="600"/>
              </a:spcAft>
            </a:pPr>
            <a:r>
              <a:rPr lang="en-US" sz="4800" b="1" dirty="0">
                <a:solidFill>
                  <a:srgbClr val="FA9500"/>
                </a:solidFill>
                <a:latin typeface="+mj-lt"/>
                <a:ea typeface="+mj-ea"/>
                <a:cs typeface="+mj-cs"/>
              </a:rPr>
              <a:t>In this presentation, normalization of data is done before PCA.</a:t>
            </a:r>
          </a:p>
          <a:p>
            <a:pPr>
              <a:spcBef>
                <a:spcPct val="0"/>
              </a:spcBef>
              <a:spcAft>
                <a:spcPts val="600"/>
              </a:spcAft>
            </a:pPr>
            <a:r>
              <a:rPr lang="en-US" sz="4800" b="1" dirty="0">
                <a:solidFill>
                  <a:srgbClr val="FA9500"/>
                </a:solidFill>
                <a:latin typeface="+mj-lt"/>
                <a:ea typeface="+mj-ea"/>
                <a:cs typeface="+mj-cs"/>
              </a:rPr>
              <a:t>For decision purpose, normalization can also be done after splitting the test and training test set.  This is to ensure that the test data is not effected by the normalized training set (data leakage).</a:t>
            </a:r>
          </a:p>
          <a:p>
            <a:pPr>
              <a:spcBef>
                <a:spcPct val="0"/>
              </a:spcBef>
              <a:spcAft>
                <a:spcPts val="600"/>
              </a:spcAft>
            </a:pPr>
            <a:r>
              <a:rPr lang="en-US" sz="4800" b="1" dirty="0">
                <a:solidFill>
                  <a:srgbClr val="FA9500"/>
                </a:solidFill>
                <a:latin typeface="+mj-lt"/>
                <a:ea typeface="+mj-ea"/>
                <a:cs typeface="+mj-cs"/>
              </a:rPr>
              <a:t>	- De-normalize the PCA data set</a:t>
            </a:r>
          </a:p>
          <a:p>
            <a:pPr>
              <a:spcBef>
                <a:spcPct val="0"/>
              </a:spcBef>
              <a:spcAft>
                <a:spcPts val="600"/>
              </a:spcAft>
            </a:pPr>
            <a:r>
              <a:rPr lang="en-US" sz="4800" b="1" dirty="0">
                <a:solidFill>
                  <a:srgbClr val="FA9500"/>
                </a:solidFill>
                <a:latin typeface="+mj-lt"/>
                <a:ea typeface="+mj-ea"/>
                <a:cs typeface="+mj-cs"/>
              </a:rPr>
              <a:t>	- Perform SMOTE to handle the imbalance data set</a:t>
            </a:r>
          </a:p>
          <a:p>
            <a:pPr>
              <a:spcBef>
                <a:spcPct val="0"/>
              </a:spcBef>
              <a:spcAft>
                <a:spcPts val="600"/>
              </a:spcAft>
            </a:pPr>
            <a:r>
              <a:rPr lang="en-US" sz="4800" b="1" dirty="0">
                <a:solidFill>
                  <a:srgbClr val="FA9500"/>
                </a:solidFill>
                <a:latin typeface="+mj-lt"/>
                <a:ea typeface="+mj-ea"/>
                <a:cs typeface="+mj-cs"/>
              </a:rPr>
              <a:t>	- Split the test and training data set</a:t>
            </a:r>
          </a:p>
          <a:p>
            <a:pPr>
              <a:spcBef>
                <a:spcPct val="0"/>
              </a:spcBef>
              <a:spcAft>
                <a:spcPts val="600"/>
              </a:spcAft>
            </a:pPr>
            <a:r>
              <a:rPr lang="en-US" sz="4800" b="1" dirty="0">
                <a:solidFill>
                  <a:srgbClr val="FA9500"/>
                </a:solidFill>
                <a:latin typeface="+mj-lt"/>
                <a:ea typeface="+mj-ea"/>
                <a:cs typeface="+mj-cs"/>
              </a:rPr>
              <a:t>	- Normalize the training data set only</a:t>
            </a:r>
          </a:p>
          <a:p>
            <a:pPr>
              <a:spcBef>
                <a:spcPct val="0"/>
              </a:spcBef>
              <a:spcAft>
                <a:spcPts val="600"/>
              </a:spcAft>
            </a:pPr>
            <a:r>
              <a:rPr lang="en-US" sz="4800" b="1" dirty="0">
                <a:solidFill>
                  <a:srgbClr val="FA9500"/>
                </a:solidFill>
                <a:latin typeface="+mj-lt"/>
                <a:ea typeface="+mj-ea"/>
                <a:cs typeface="+mj-cs"/>
              </a:rPr>
              <a:t>	- Generate the model with the normalize training data set</a:t>
            </a:r>
          </a:p>
          <a:p>
            <a:pPr>
              <a:spcBef>
                <a:spcPct val="0"/>
              </a:spcBef>
              <a:spcAft>
                <a:spcPts val="600"/>
              </a:spcAft>
            </a:pPr>
            <a:r>
              <a:rPr lang="en-US" sz="4800" b="1" dirty="0">
                <a:solidFill>
                  <a:srgbClr val="FA9500"/>
                </a:solidFill>
                <a:latin typeface="+mj-lt"/>
                <a:ea typeface="+mj-ea"/>
                <a:cs typeface="+mj-cs"/>
              </a:rPr>
              <a:t>	- Normalize the test data set</a:t>
            </a:r>
          </a:p>
          <a:p>
            <a:pPr>
              <a:spcBef>
                <a:spcPct val="0"/>
              </a:spcBef>
              <a:spcAft>
                <a:spcPts val="600"/>
              </a:spcAft>
            </a:pPr>
            <a:r>
              <a:rPr lang="en-US" sz="4800" b="1" dirty="0">
                <a:solidFill>
                  <a:srgbClr val="FA9500"/>
                </a:solidFill>
                <a:latin typeface="+mj-lt"/>
                <a:ea typeface="+mj-ea"/>
                <a:cs typeface="+mj-cs"/>
              </a:rPr>
              <a:t>	- Validate and prediction using the normalize test data</a:t>
            </a:r>
          </a:p>
          <a:p>
            <a:pPr marL="285750" indent="-285750">
              <a:spcBef>
                <a:spcPct val="0"/>
              </a:spcBef>
              <a:spcAft>
                <a:spcPts val="600"/>
              </a:spcAft>
              <a:buFontTx/>
              <a:buChar char="-"/>
            </a:pPr>
            <a:endParaRPr lang="en-US" b="1" dirty="0">
              <a:solidFill>
                <a:schemeClr val="accent1"/>
              </a:solidFill>
              <a:latin typeface="+mj-lt"/>
              <a:ea typeface="+mj-ea"/>
              <a:cs typeface="+mj-cs"/>
            </a:endParaRPr>
          </a:p>
          <a:p>
            <a:pPr marL="285750" indent="-285750">
              <a:spcBef>
                <a:spcPct val="0"/>
              </a:spcBef>
              <a:spcAft>
                <a:spcPts val="600"/>
              </a:spcAft>
              <a:buFontTx/>
              <a:buChar char="-"/>
            </a:pPr>
            <a:endParaRPr lang="en-US" b="1" dirty="0">
              <a:solidFill>
                <a:schemeClr val="accent1"/>
              </a:solidFill>
              <a:latin typeface="+mj-lt"/>
              <a:ea typeface="+mj-ea"/>
              <a:cs typeface="+mj-cs"/>
            </a:endParaRPr>
          </a:p>
          <a:p>
            <a:pPr>
              <a:spcBef>
                <a:spcPct val="0"/>
              </a:spcBef>
              <a:spcAft>
                <a:spcPts val="600"/>
              </a:spcAft>
            </a:pPr>
            <a:r>
              <a:rPr lang="en-US" b="1" dirty="0">
                <a:solidFill>
                  <a:schemeClr val="accent1"/>
                </a:solidFill>
                <a:latin typeface="+mj-lt"/>
                <a:ea typeface="+mj-ea"/>
                <a:cs typeface="+mj-cs"/>
              </a:rPr>
              <a:t> </a:t>
            </a:r>
          </a:p>
        </p:txBody>
      </p:sp>
      <p:cxnSp>
        <p:nvCxnSpPr>
          <p:cNvPr id="3" name="Straight Connector 2">
            <a:extLst>
              <a:ext uri="{FF2B5EF4-FFF2-40B4-BE49-F238E27FC236}">
                <a16:creationId xmlns:a16="http://schemas.microsoft.com/office/drawing/2014/main" id="{FD00AB46-372E-4C29-A344-FD0F84152E5C}"/>
              </a:ext>
            </a:extLst>
          </p:cNvPr>
          <p:cNvCxnSpPr>
            <a:cxnSpLocks/>
          </p:cNvCxnSpPr>
          <p:nvPr/>
        </p:nvCxnSpPr>
        <p:spPr>
          <a:xfrm flipH="1">
            <a:off x="748355" y="4225771"/>
            <a:ext cx="886616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370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A7A09E1-A098-4E96-9D55-69D87F00BDC0}"/>
              </a:ext>
            </a:extLst>
          </p:cNvPr>
          <p:cNvSpPr txBox="1"/>
          <p:nvPr/>
        </p:nvSpPr>
        <p:spPr>
          <a:xfrm>
            <a:off x="652481" y="1382486"/>
            <a:ext cx="3547581" cy="4093028"/>
          </a:xfrm>
          <a:prstGeom prst="rect">
            <a:avLst/>
          </a:prstGeom>
        </p:spPr>
        <p:txBody>
          <a:bodyPr vert="horz" lIns="91440" tIns="45720" rIns="91440" bIns="45720" rtlCol="0" anchor="ctr">
            <a:normAutofit/>
          </a:bodyPr>
          <a:lstStyle/>
          <a:p>
            <a:pPr>
              <a:spcBef>
                <a:spcPct val="0"/>
              </a:spcBef>
              <a:spcAft>
                <a:spcPts val="600"/>
              </a:spcAft>
            </a:pPr>
            <a:r>
              <a:rPr lang="en-US" sz="4400" b="1" dirty="0">
                <a:solidFill>
                  <a:schemeClr val="accent1"/>
                </a:solidFill>
                <a:latin typeface="+mj-lt"/>
                <a:ea typeface="+mj-ea"/>
                <a:cs typeface="+mj-cs"/>
              </a:rPr>
              <a:t>References</a:t>
            </a:r>
          </a:p>
        </p:txBody>
      </p:sp>
      <p:grpSp>
        <p:nvGrpSpPr>
          <p:cNvPr id="13" name="Group 1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4" name="Straight Connector 1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extBox 1">
            <a:extLst>
              <a:ext uri="{FF2B5EF4-FFF2-40B4-BE49-F238E27FC236}">
                <a16:creationId xmlns:a16="http://schemas.microsoft.com/office/drawing/2014/main" id="{86A49A10-E055-498B-B963-6C3E6C1C3B2B}"/>
              </a:ext>
            </a:extLst>
          </p:cNvPr>
          <p:cNvGraphicFramePr/>
          <p:nvPr>
            <p:extLst>
              <p:ext uri="{D42A27DB-BD31-4B8C-83A1-F6EECF244321}">
                <p14:modId xmlns:p14="http://schemas.microsoft.com/office/powerpoint/2010/main" val="277985737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184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1140</TotalTime>
  <Words>1208</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 CHYE SOON</dc:creator>
  <cp:lastModifiedBy>CHEE CHYE SOON</cp:lastModifiedBy>
  <cp:revision>86</cp:revision>
  <dcterms:created xsi:type="dcterms:W3CDTF">2021-03-07T06:47:30Z</dcterms:created>
  <dcterms:modified xsi:type="dcterms:W3CDTF">2021-07-20T15:39:43Z</dcterms:modified>
</cp:coreProperties>
</file>