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031-6F05-402B-8203-9006FD1A4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9208-AF82-49B6-8EFF-5E2052C72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755EB-3E44-4B53-A8D5-405375B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CE03-1D8A-463A-BD0D-022EFA29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569C-4C9C-4C75-B768-EA6632FC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61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6359-5A74-4DC7-A7E7-7A4B57F3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585C8-1D5E-45B3-99F1-21665824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823B-8416-435A-84EF-A96D8697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CFF2-FCA8-40E0-A623-004B4332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1238-AA06-4AAB-8D80-5AE75C3F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73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EC69E-199A-4020-8A5C-D3F892EEA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32DF7-35F2-4FA7-A7A3-3F3513A47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EBF6-A70D-4B49-A2CB-C5A7CFE0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3511-250F-4927-ACC5-649A29C1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6E30-2EF9-41F9-A6C6-7227F705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24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6485-CDE2-4B42-8242-DCA6D723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3BBB-E5F5-4268-86C0-3438D016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6071-DAC3-4FF1-9153-6EE6320D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7654-9C74-4F96-AF83-FFBCABFE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8D080-4CEF-4D4A-A895-91771F2C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07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BCE4-D616-4186-9544-5D4F780C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37A5A-EA98-4725-92DA-E1929E0A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8FC2-E8E3-4BC4-A062-4EC6087E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9143-9806-456C-91FF-9C190D83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9BED-03E7-4139-A21B-A5308022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4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5E9-5343-4158-A0EC-497208CF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318B-48E5-460C-B2C0-FE6880A62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37C0-3205-4750-8DC8-1DE90F32C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765F1-D53B-4F58-971F-B30FE381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31758-9319-4A08-B6E7-7CFA1BFA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1BAD-5C7A-4429-8F74-CFC00824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051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9B08-F808-4075-88B5-182763A9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CB83-0BD0-4E4D-8A1F-D84B138B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3F0C3-6CA6-4884-8EFB-49372CAF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EE43B-C6F6-4DC0-8B73-B3B2A32C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62F59-EB8B-4366-8184-D1D32495D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9A331-EC07-424F-A3E1-F0281920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B5339-7CD5-446C-9D58-00268A35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B31A7-6862-4862-8ACD-A8F62747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69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A2DE-79FE-4404-AC4D-DF035318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26EFB-B027-4A25-844C-60701FCA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BA876-5E50-4DCF-82F2-C5A4BBA9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0D7D2-0EC5-436A-8A58-6C3CC27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00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31B79-FA9D-419A-9370-E70D7541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F9FD7-CFD3-4F3C-BCBD-753BCC91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E6AAD-96B7-42DE-B84B-7BD7E9CE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52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188E-05FA-4FDD-A6D4-9ED5E70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4FA0-65E0-47D5-941D-3E1F084E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B5028-E41C-42AE-82C5-35634AE7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EAF8-8D9A-43C4-B5D6-4A2EC9CC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D5D68-D838-4D34-B8AD-5C9AAFF0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9ABAC-54AC-48DC-BECE-F6887300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41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2136-C9A8-4F0B-9F49-ADD79444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B8180-DAC5-4FB0-9D8D-7F2546E4E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7FA6B-FC86-4E5D-9A8B-12E2F4889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CCC07-7615-4DAB-A1AC-E245E031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8CB4-4DB3-451B-A1BD-3F096D32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6A0C-B633-4990-BFED-F389EEB9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999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CD908-0875-402E-8B19-47601355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F2500-6B79-418D-9C26-553D2365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7221-6613-4798-990B-B7DB147BF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1599-7F5E-4FA2-98D1-DF056B5975A8}" type="datetimeFigureOut">
              <a:rPr lang="en-SG" smtClean="0"/>
              <a:t>20/7/2021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F68F-FC4F-4846-9059-927223400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669D-71ED-428E-B265-B881CAA07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A8-EE55-4519-8909-18C0EA41B8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4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1DDA4C-328B-4CED-AB1B-02F6764F200D}"/>
              </a:ext>
            </a:extLst>
          </p:cNvPr>
          <p:cNvSpPr txBox="1"/>
          <p:nvPr/>
        </p:nvSpPr>
        <p:spPr>
          <a:xfrm>
            <a:off x="696353" y="275667"/>
            <a:ext cx="11173092" cy="1330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EASIBOT (</a:t>
            </a:r>
            <a:r>
              <a:rPr lang="en-SG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xtract </a:t>
            </a:r>
            <a:r>
              <a:rPr lang="en-SG" sz="24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SG" sz="2400" b="1" dirty="0" err="1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nalyze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afe </a:t>
            </a:r>
            <a:r>
              <a:rPr lang="en-SG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nform)</a:t>
            </a:r>
          </a:p>
          <a:p>
            <a:pPr>
              <a:lnSpc>
                <a:spcPct val="115000"/>
              </a:lnSpc>
            </a:pPr>
            <a:r>
              <a:rPr lang="en-SG" sz="24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Comprises of 2 Robots :  </a:t>
            </a:r>
            <a:r>
              <a:rPr lang="en-SG" sz="2400" b="1" dirty="0" err="1">
                <a:solidFill>
                  <a:srgbClr val="00D661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EASIBOT_Analysis</a:t>
            </a:r>
            <a:r>
              <a:rPr lang="en-SG" sz="2400" b="1" dirty="0">
                <a:solidFill>
                  <a:srgbClr val="00D661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SG" sz="2400" b="1" dirty="0">
                <a:solidFill>
                  <a:srgbClr val="00D661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D661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EASIBOT_Execute</a:t>
            </a:r>
            <a:endParaRPr lang="en-SG" sz="2400" b="1" dirty="0">
              <a:solidFill>
                <a:srgbClr val="00D661"/>
              </a:solidFill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         </a:t>
            </a:r>
            <a:r>
              <a:rPr lang="en-SG" sz="20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(They are scheduled to run at different time of the day)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CB13C-5B2F-4A70-A898-E5AC0CB224F1}"/>
              </a:ext>
            </a:extLst>
          </p:cNvPr>
          <p:cNvSpPr txBox="1"/>
          <p:nvPr/>
        </p:nvSpPr>
        <p:spPr>
          <a:xfrm>
            <a:off x="696353" y="1842574"/>
            <a:ext cx="1014976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Flow of </a:t>
            </a:r>
            <a:r>
              <a:rPr lang="en-SG" sz="2400" b="1" dirty="0" err="1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EASIBOT_Analysis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Get the list of stocks from </a:t>
            </a:r>
            <a:r>
              <a:rPr lang="en-US" b="1" dirty="0">
                <a:solidFill>
                  <a:srgbClr val="002060"/>
                </a:solidFill>
              </a:rPr>
              <a:t>text file (</a:t>
            </a:r>
            <a:r>
              <a:rPr lang="en-US" b="1" dirty="0">
                <a:solidFill>
                  <a:srgbClr val="00B0F0"/>
                </a:solidFill>
              </a:rPr>
              <a:t>stockList.txt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E</a:t>
            </a:r>
            <a:r>
              <a:rPr lang="en-US" dirty="0">
                <a:solidFill>
                  <a:srgbClr val="002060"/>
                </a:solidFill>
              </a:rPr>
              <a:t>xtract historical stock price through </a:t>
            </a:r>
            <a:r>
              <a:rPr lang="en-US" b="1" dirty="0">
                <a:solidFill>
                  <a:srgbClr val="002060"/>
                </a:solidFill>
              </a:rPr>
              <a:t>data scrapping from website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e.g. Yahoo Finance</a:t>
            </a:r>
            <a:r>
              <a:rPr lang="en-US" dirty="0">
                <a:solidFill>
                  <a:srgbClr val="002060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Save the extracted data of each stock in </a:t>
            </a:r>
            <a:r>
              <a:rPr lang="en-US" b="1" dirty="0">
                <a:solidFill>
                  <a:srgbClr val="002060"/>
                </a:solidFill>
              </a:rPr>
              <a:t>Excel spreadsheet (</a:t>
            </a:r>
            <a:r>
              <a:rPr lang="en-US" b="1" dirty="0" err="1">
                <a:solidFill>
                  <a:srgbClr val="00B0F0"/>
                </a:solidFill>
              </a:rPr>
              <a:t>HistoricalData</a:t>
            </a:r>
            <a:r>
              <a:rPr lang="en-US" b="1" dirty="0">
                <a:solidFill>
                  <a:srgbClr val="00B0F0"/>
                </a:solidFill>
              </a:rPr>
              <a:t>_&lt;</a:t>
            </a:r>
            <a:r>
              <a:rPr lang="en-US" b="1" dirty="0" err="1">
                <a:solidFill>
                  <a:srgbClr val="00B0F0"/>
                </a:solidFill>
              </a:rPr>
              <a:t>companyName</a:t>
            </a:r>
            <a:r>
              <a:rPr lang="en-US" b="1" dirty="0">
                <a:solidFill>
                  <a:srgbClr val="00B0F0"/>
                </a:solidFill>
              </a:rPr>
              <a:t>&gt;.xlsx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dirty="0">
                <a:solidFill>
                  <a:srgbClr val="002060"/>
                </a:solidFill>
              </a:rPr>
              <a:t>under the folder </a:t>
            </a:r>
            <a:r>
              <a:rPr lang="en-US" dirty="0" err="1">
                <a:solidFill>
                  <a:srgbClr val="002060"/>
                </a:solidFill>
              </a:rPr>
              <a:t>HistoricalData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Perform </a:t>
            </a:r>
            <a:r>
              <a:rPr lang="en-US" b="1" dirty="0">
                <a:solidFill>
                  <a:srgbClr val="002060"/>
                </a:solidFill>
              </a:rPr>
              <a:t>data cleaning </a:t>
            </a:r>
            <a:r>
              <a:rPr lang="en-US" dirty="0">
                <a:solidFill>
                  <a:srgbClr val="002060"/>
                </a:solidFill>
              </a:rPr>
              <a:t>on the extracted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Remove rows that are not number (e.g. with the word “Dividend”)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Remove comma for number (</a:t>
            </a:r>
            <a:r>
              <a:rPr lang="en-US" dirty="0" err="1">
                <a:solidFill>
                  <a:srgbClr val="002060"/>
                </a:solidFill>
              </a:rPr>
              <a:t>esp</a:t>
            </a:r>
            <a:r>
              <a:rPr lang="en-US" dirty="0">
                <a:solidFill>
                  <a:srgbClr val="002060"/>
                </a:solidFill>
              </a:rPr>
              <a:t> volume : </a:t>
            </a:r>
            <a:r>
              <a:rPr lang="en-SG" b="0" i="0" dirty="0">
                <a:solidFill>
                  <a:srgbClr val="000000"/>
                </a:solidFill>
                <a:effectLst/>
                <a:latin typeface="Yahoo Sans Finance"/>
              </a:rPr>
              <a:t>1,458,800)</a:t>
            </a:r>
          </a:p>
          <a:p>
            <a:pPr lvl="2"/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Compute for other parameters (e.g. x-days moving average)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Create new columns (Vol_20-days_moving avg, Price_20-days_movingAvg, Price Change)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nalyze each stock from the extracted and computed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002060"/>
                </a:solidFill>
              </a:rPr>
              <a:t>ave analysis in a </a:t>
            </a:r>
            <a:r>
              <a:rPr lang="en-US" b="1" dirty="0">
                <a:solidFill>
                  <a:srgbClr val="002060"/>
                </a:solidFill>
              </a:rPr>
              <a:t>text file (</a:t>
            </a:r>
            <a:r>
              <a:rPr lang="en-US" b="1" dirty="0">
                <a:solidFill>
                  <a:srgbClr val="00B0F0"/>
                </a:solidFill>
              </a:rPr>
              <a:t>stockAnalysisResults.txt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I</a:t>
            </a:r>
            <a:r>
              <a:rPr lang="en-US" dirty="0"/>
              <a:t>nform user on the outcome of the analysis </a:t>
            </a:r>
            <a:r>
              <a:rPr lang="en-US" b="1" dirty="0"/>
              <a:t>via email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8443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E65AF-9C26-4DC3-8A24-743BAF5002F6}"/>
              </a:ext>
            </a:extLst>
          </p:cNvPr>
          <p:cNvSpPr txBox="1"/>
          <p:nvPr/>
        </p:nvSpPr>
        <p:spPr>
          <a:xfrm>
            <a:off x="3752295" y="592292"/>
            <a:ext cx="9123284" cy="48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2400" b="1" dirty="0" err="1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EASIBOT_Analysis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flow chart</a:t>
            </a:r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4A94E7-51F7-47BA-B6D5-459E98182D56}"/>
              </a:ext>
            </a:extLst>
          </p:cNvPr>
          <p:cNvGrpSpPr/>
          <p:nvPr/>
        </p:nvGrpSpPr>
        <p:grpSpPr>
          <a:xfrm>
            <a:off x="1679286" y="1288609"/>
            <a:ext cx="8653198" cy="4977099"/>
            <a:chOff x="1398967" y="1013401"/>
            <a:chExt cx="8653198" cy="4977099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6672EE16-9C2D-49C6-85BE-9E188B7FE962}"/>
                </a:ext>
              </a:extLst>
            </p:cNvPr>
            <p:cNvSpPr/>
            <p:nvPr/>
          </p:nvSpPr>
          <p:spPr>
            <a:xfrm>
              <a:off x="1910758" y="1013401"/>
              <a:ext cx="914400" cy="30175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chemeClr val="tx1"/>
                    </a:solidFill>
                  </a:ln>
                </a:rPr>
                <a:t>Start</a:t>
              </a:r>
              <a:endParaRPr lang="en-SG" sz="12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7D028AF2-9481-4B7F-8473-CF47BF882D12}"/>
                </a:ext>
              </a:extLst>
            </p:cNvPr>
            <p:cNvSpPr/>
            <p:nvPr/>
          </p:nvSpPr>
          <p:spPr>
            <a:xfrm>
              <a:off x="1398967" y="1740283"/>
              <a:ext cx="1937982" cy="61264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Get list of Stocks from text file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4CCDDD0-E3B6-432E-BC9E-6C731BF2994A}"/>
                </a:ext>
              </a:extLst>
            </p:cNvPr>
            <p:cNvSpPr/>
            <p:nvPr/>
          </p:nvSpPr>
          <p:spPr>
            <a:xfrm>
              <a:off x="1398967" y="2767620"/>
              <a:ext cx="1937982" cy="61264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 Scrapping from website for historical stock price data of each stock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ED674456-B431-4676-A493-EE620047AF23}"/>
                </a:ext>
              </a:extLst>
            </p:cNvPr>
            <p:cNvSpPr/>
            <p:nvPr/>
          </p:nvSpPr>
          <p:spPr>
            <a:xfrm>
              <a:off x="1398967" y="3772190"/>
              <a:ext cx="1937982" cy="61264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Save historical data into Excel spreadsheet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8E02A5EE-48AA-4F10-8075-0D48F5CF74A6}"/>
                </a:ext>
              </a:extLst>
            </p:cNvPr>
            <p:cNvSpPr/>
            <p:nvPr/>
          </p:nvSpPr>
          <p:spPr>
            <a:xfrm>
              <a:off x="1398967" y="4808627"/>
              <a:ext cx="1937982" cy="61264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Perform data cleaning on the extracted data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0C578D95-13D8-465B-8262-602C35570C7B}"/>
                </a:ext>
              </a:extLst>
            </p:cNvPr>
            <p:cNvSpPr/>
            <p:nvPr/>
          </p:nvSpPr>
          <p:spPr>
            <a:xfrm>
              <a:off x="4580927" y="2041050"/>
              <a:ext cx="1937982" cy="80066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new columns for moving average and price change.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2DBDF55B-A6E7-4BEB-8E79-CA618D2013C2}"/>
                </a:ext>
              </a:extLst>
            </p:cNvPr>
            <p:cNvSpPr/>
            <p:nvPr/>
          </p:nvSpPr>
          <p:spPr>
            <a:xfrm>
              <a:off x="8106676" y="1722352"/>
              <a:ext cx="1945489" cy="61264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Analyzed each stock from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extracted and computed data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19EF53CE-CD3C-455A-8D98-1408D8E9E6F4}"/>
                </a:ext>
              </a:extLst>
            </p:cNvPr>
            <p:cNvSpPr/>
            <p:nvPr/>
          </p:nvSpPr>
          <p:spPr>
            <a:xfrm>
              <a:off x="8106676" y="3159542"/>
              <a:ext cx="1937982" cy="61264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Save the analysis outcome in a file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11AAB688-D4F2-40F3-B720-952181166541}"/>
                </a:ext>
              </a:extLst>
            </p:cNvPr>
            <p:cNvSpPr/>
            <p:nvPr/>
          </p:nvSpPr>
          <p:spPr>
            <a:xfrm>
              <a:off x="8106676" y="4596732"/>
              <a:ext cx="1937982" cy="61264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Notify user via email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D21C9973-2671-4620-9C3F-8535CB1448B0}"/>
                </a:ext>
              </a:extLst>
            </p:cNvPr>
            <p:cNvSpPr/>
            <p:nvPr/>
          </p:nvSpPr>
          <p:spPr>
            <a:xfrm>
              <a:off x="8618467" y="5688748"/>
              <a:ext cx="914400" cy="30175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chemeClr val="tx1"/>
                    </a:solidFill>
                  </a:ln>
                </a:rPr>
                <a:t>End</a:t>
              </a:r>
              <a:endParaRPr lang="en-SG" sz="1200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4C93B-4706-4207-B17A-8742068DCEBA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367958" y="1315153"/>
              <a:ext cx="0" cy="4251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3F7418-5E70-4290-8954-D25A3037B52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367958" y="2352931"/>
              <a:ext cx="0" cy="414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BAA9E-58E4-4699-9E68-E3E58CF6659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2367958" y="3380268"/>
              <a:ext cx="0" cy="3919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30055B-93FB-4F24-B897-63E81C550BE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2367958" y="4384838"/>
              <a:ext cx="0" cy="4237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CF40F159-DF6B-4FE6-BC01-9EA4B7929E7A}"/>
                </a:ext>
              </a:extLst>
            </p:cNvPr>
            <p:cNvSpPr/>
            <p:nvPr/>
          </p:nvSpPr>
          <p:spPr>
            <a:xfrm>
              <a:off x="4580927" y="3465866"/>
              <a:ext cx="1937982" cy="1434926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Compute the moving average (x-days) for both volume and closing price.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Compute the price change from previous trading session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D01D4E-1458-4963-B907-7CD0D3A1E63A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9075667" y="3772190"/>
              <a:ext cx="0" cy="8245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CE112C-4361-4C2F-9891-2EE07FFBBE73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9075667" y="5209380"/>
              <a:ext cx="0" cy="47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D06B1632-5763-48B9-8E66-209AC504303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336949" y="2441384"/>
              <a:ext cx="1243978" cy="267356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58EA60DD-3B9E-4DF2-9ACF-CA4F32F4F226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8665273" y="2745394"/>
              <a:ext cx="824542" cy="3754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47129E1-4606-4BC6-B4ED-D511E78CE8FE}"/>
                </a:ext>
              </a:extLst>
            </p:cNvPr>
            <p:cNvCxnSpPr>
              <a:cxnSpLocks/>
              <a:stCxn id="18" idx="3"/>
              <a:endCxn id="10" idx="1"/>
            </p:cNvCxnSpPr>
            <p:nvPr/>
          </p:nvCxnSpPr>
          <p:spPr>
            <a:xfrm flipV="1">
              <a:off x="6518909" y="2028676"/>
              <a:ext cx="1587767" cy="215465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540C179-2C61-4655-A919-CE3C01996888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5549918" y="2841718"/>
              <a:ext cx="0" cy="624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92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1DDA4C-328B-4CED-AB1B-02F6764F200D}"/>
              </a:ext>
            </a:extLst>
          </p:cNvPr>
          <p:cNvSpPr txBox="1"/>
          <p:nvPr/>
        </p:nvSpPr>
        <p:spPr>
          <a:xfrm>
            <a:off x="704295" y="322974"/>
            <a:ext cx="9123284" cy="48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2400" b="1" dirty="0" err="1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EASIBOT_Execute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SG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xtract </a:t>
            </a:r>
            <a:r>
              <a:rPr lang="en-SG" sz="24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SG" sz="2400" b="1" dirty="0" err="1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nalyze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afe </a:t>
            </a:r>
            <a:r>
              <a:rPr lang="en-SG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nform)</a:t>
            </a:r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CB13C-5B2F-4A70-A898-E5AC0CB224F1}"/>
              </a:ext>
            </a:extLst>
          </p:cNvPr>
          <p:cNvSpPr txBox="1"/>
          <p:nvPr/>
        </p:nvSpPr>
        <p:spPr>
          <a:xfrm>
            <a:off x="704295" y="931426"/>
            <a:ext cx="1015143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Flow of </a:t>
            </a:r>
            <a:r>
              <a:rPr lang="en-SG" sz="2400" b="1" dirty="0" err="1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EASIBOT_Execute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Read email </a:t>
            </a:r>
            <a:r>
              <a:rPr lang="en-US" dirty="0">
                <a:solidFill>
                  <a:srgbClr val="002060"/>
                </a:solidFill>
              </a:rPr>
              <a:t>periodically until it receive an instruction attachment file</a:t>
            </a:r>
            <a:r>
              <a:rPr lang="en-US" b="1" dirty="0">
                <a:solidFill>
                  <a:srgbClr val="002060"/>
                </a:solidFill>
              </a:rPr>
              <a:t> (</a:t>
            </a:r>
            <a:r>
              <a:rPr lang="en-US" b="1" dirty="0">
                <a:solidFill>
                  <a:srgbClr val="00B0F0"/>
                </a:solidFill>
              </a:rPr>
              <a:t>instruction.xlsx</a:t>
            </a:r>
            <a:r>
              <a:rPr lang="en-US" b="1" dirty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no attachment is received, check also the time is before trading session close time. If already pass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      the trading close time, then end the EASIBOT 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When an instruction file is received save a copy under today date folder for record.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      (e.g. \Instructions\&lt;Today Date&gt;\instruction.xlsx)</a:t>
            </a:r>
          </a:p>
          <a:p>
            <a:pPr lvl="1"/>
            <a:endParaRPr lang="en-US" sz="20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Get the instruction detail</a:t>
            </a:r>
            <a:r>
              <a:rPr lang="en-US" dirty="0">
                <a:solidFill>
                  <a:srgbClr val="002060"/>
                </a:solidFill>
              </a:rPr>
              <a:t> from the instruction.xlsx: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Company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Company trading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Transaction Type (Buy or Sell)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Quantity (number of shares to transact)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Price to transact</a:t>
            </a:r>
          </a:p>
          <a:p>
            <a:pPr lvl="1"/>
            <a:endParaRPr lang="en-US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Open the </a:t>
            </a:r>
            <a:r>
              <a:rPr lang="en-US" b="1">
                <a:solidFill>
                  <a:srgbClr val="002060"/>
                </a:solidFill>
              </a:rPr>
              <a:t>trading browser</a:t>
            </a: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Login trading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Search and click on the stock in the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Fill the e-trading form [transaction type (buy or sell), price and quantity] and submit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Logout trading account</a:t>
            </a:r>
          </a:p>
        </p:txBody>
      </p:sp>
    </p:spTree>
    <p:extLst>
      <p:ext uri="{BB962C8B-B14F-4D97-AF65-F5344CB8AC3E}">
        <p14:creationId xmlns:p14="http://schemas.microsoft.com/office/powerpoint/2010/main" val="21726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3044DC3-D34E-490F-83BF-1A3413DF71E2}"/>
              </a:ext>
            </a:extLst>
          </p:cNvPr>
          <p:cNvSpPr txBox="1"/>
          <p:nvPr/>
        </p:nvSpPr>
        <p:spPr>
          <a:xfrm>
            <a:off x="3583300" y="479246"/>
            <a:ext cx="9123284" cy="48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2400" b="1" dirty="0" err="1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EASIBOT_Execute</a:t>
            </a:r>
            <a:r>
              <a:rPr lang="en-SG" sz="2400" b="1" dirty="0">
                <a:solidFill>
                  <a:srgbClr val="00D66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flow chart</a:t>
            </a:r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81C637-8F31-419B-800B-F484FB39AA6C}"/>
              </a:ext>
            </a:extLst>
          </p:cNvPr>
          <p:cNvGrpSpPr/>
          <p:nvPr/>
        </p:nvGrpSpPr>
        <p:grpSpPr>
          <a:xfrm>
            <a:off x="2838482" y="1492272"/>
            <a:ext cx="6707656" cy="4753677"/>
            <a:chOff x="1932960" y="932978"/>
            <a:chExt cx="6707656" cy="4753677"/>
          </a:xfrm>
        </p:grpSpPr>
        <p:sp>
          <p:nvSpPr>
            <p:cNvPr id="26" name="Flowchart: Terminator 25">
              <a:extLst>
                <a:ext uri="{FF2B5EF4-FFF2-40B4-BE49-F238E27FC236}">
                  <a16:creationId xmlns:a16="http://schemas.microsoft.com/office/drawing/2014/main" id="{E9AEF774-F1DC-4A2D-B321-588F82B3F9F1}"/>
                </a:ext>
              </a:extLst>
            </p:cNvPr>
            <p:cNvSpPr/>
            <p:nvPr/>
          </p:nvSpPr>
          <p:spPr>
            <a:xfrm>
              <a:off x="2700916" y="932978"/>
              <a:ext cx="914400" cy="30175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chemeClr val="tx1"/>
                    </a:solidFill>
                  </a:ln>
                </a:rPr>
                <a:t>Start</a:t>
              </a:r>
              <a:endParaRPr lang="en-SG" sz="12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93C104ED-B6BE-4178-AE8E-BBE9E87251F9}"/>
                </a:ext>
              </a:extLst>
            </p:cNvPr>
            <p:cNvSpPr/>
            <p:nvPr/>
          </p:nvSpPr>
          <p:spPr>
            <a:xfrm>
              <a:off x="2183323" y="1988739"/>
              <a:ext cx="1937982" cy="612648"/>
            </a:xfrm>
            <a:prstGeom prst="flowChartProcess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Read email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6BAB95FB-D1DB-4ECE-9472-315F86B83F99}"/>
                </a:ext>
              </a:extLst>
            </p:cNvPr>
            <p:cNvSpPr/>
            <p:nvPr/>
          </p:nvSpPr>
          <p:spPr>
            <a:xfrm>
              <a:off x="6695127" y="1757862"/>
              <a:ext cx="1945489" cy="61264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Get the instruction details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D900E44E-6CF4-4E55-872B-5B35B0024758}"/>
                </a:ext>
              </a:extLst>
            </p:cNvPr>
            <p:cNvSpPr/>
            <p:nvPr/>
          </p:nvSpPr>
          <p:spPr>
            <a:xfrm>
              <a:off x="6695127" y="3488060"/>
              <a:ext cx="1937982" cy="61264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Open the browser and login, fill in the instruction details, submit and logout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3BCBCBE0-3C27-4596-85DD-ED9E97C70AE3}"/>
                </a:ext>
              </a:extLst>
            </p:cNvPr>
            <p:cNvSpPr/>
            <p:nvPr/>
          </p:nvSpPr>
          <p:spPr>
            <a:xfrm>
              <a:off x="7137647" y="5010164"/>
              <a:ext cx="1030119" cy="301752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chemeClr val="tx1"/>
                    </a:solidFill>
                  </a:ln>
                </a:rPr>
                <a:t>End</a:t>
              </a:r>
              <a:endParaRPr lang="en-SG" sz="1200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EECEC34-0F0C-4B44-9FEF-5A0D71123C27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rot="5400000">
              <a:off x="7107220" y="2927408"/>
              <a:ext cx="1117550" cy="3754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05C6F9D-B23E-4415-951A-AC165C7CAE8D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4017886" y="2064186"/>
              <a:ext cx="2677241" cy="163904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9193E3EE-EDBA-4EB9-8BD8-59E49C1551C5}"/>
                </a:ext>
              </a:extLst>
            </p:cNvPr>
            <p:cNvSpPr/>
            <p:nvPr/>
          </p:nvSpPr>
          <p:spPr>
            <a:xfrm>
              <a:off x="2286743" y="3177615"/>
              <a:ext cx="1731143" cy="1051229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 instruction found?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Flowchart: Decision 33">
              <a:extLst>
                <a:ext uri="{FF2B5EF4-FFF2-40B4-BE49-F238E27FC236}">
                  <a16:creationId xmlns:a16="http://schemas.microsoft.com/office/drawing/2014/main" id="{729BD183-BBB4-495B-991F-0B45CFBC34C2}"/>
                </a:ext>
              </a:extLst>
            </p:cNvPr>
            <p:cNvSpPr/>
            <p:nvPr/>
          </p:nvSpPr>
          <p:spPr>
            <a:xfrm>
              <a:off x="2286744" y="4635426"/>
              <a:ext cx="1731143" cy="1051229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 end of trading session?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DC45700-6CDB-4567-BF26-8544B8540E90}"/>
                </a:ext>
              </a:extLst>
            </p:cNvPr>
            <p:cNvCxnSpPr>
              <a:cxnSpLocks/>
              <a:stCxn id="34" idx="1"/>
              <a:endCxn id="27" idx="1"/>
            </p:cNvCxnSpPr>
            <p:nvPr/>
          </p:nvCxnSpPr>
          <p:spPr>
            <a:xfrm rot="10800000">
              <a:off x="2183324" y="2295063"/>
              <a:ext cx="103421" cy="2865978"/>
            </a:xfrm>
            <a:prstGeom prst="bentConnector3">
              <a:avLst>
                <a:gd name="adj1" fmla="val 85324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3D98B08E-4599-4742-A014-156EC1E18DEC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 rot="16200000" flipH="1">
              <a:off x="2949024" y="4432134"/>
              <a:ext cx="406582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7AA5D0F4-DE87-4D75-B0AD-233B484A8D48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rot="16200000" flipH="1">
              <a:off x="2864200" y="2889500"/>
              <a:ext cx="576228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AC084AB-B731-4BAA-A57E-DD80E54871B6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2778211" y="1608833"/>
              <a:ext cx="754009" cy="580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DEFF8C8-9040-427B-8C5E-13D8E44A5568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rot="5400000">
              <a:off x="7203685" y="4549731"/>
              <a:ext cx="909456" cy="1141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F8E931A-761F-4E28-8C46-A71F4EEE3767}"/>
                </a:ext>
              </a:extLst>
            </p:cNvPr>
            <p:cNvCxnSpPr>
              <a:cxnSpLocks/>
              <a:stCxn id="34" idx="3"/>
              <a:endCxn id="30" idx="1"/>
            </p:cNvCxnSpPr>
            <p:nvPr/>
          </p:nvCxnSpPr>
          <p:spPr>
            <a:xfrm flipV="1">
              <a:off x="4017887" y="5161040"/>
              <a:ext cx="3119760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1DF06D-64D1-48EC-A7ED-ABA9B976B47A}"/>
                </a:ext>
              </a:extLst>
            </p:cNvPr>
            <p:cNvSpPr txBox="1"/>
            <p:nvPr/>
          </p:nvSpPr>
          <p:spPr>
            <a:xfrm>
              <a:off x="4017886" y="3355396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SG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4292A7-3BF0-401A-A08F-120F85E054F2}"/>
                </a:ext>
              </a:extLst>
            </p:cNvPr>
            <p:cNvSpPr txBox="1"/>
            <p:nvPr/>
          </p:nvSpPr>
          <p:spPr>
            <a:xfrm>
              <a:off x="4001382" y="475445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SG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EB554E-3447-4F93-ACD4-92A30872DCD8}"/>
                </a:ext>
              </a:extLst>
            </p:cNvPr>
            <p:cNvSpPr txBox="1"/>
            <p:nvPr/>
          </p:nvSpPr>
          <p:spPr>
            <a:xfrm>
              <a:off x="1932960" y="477021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4D0F97-B800-44F6-82E2-D50E21FDBC12}"/>
                </a:ext>
              </a:extLst>
            </p:cNvPr>
            <p:cNvSpPr txBox="1"/>
            <p:nvPr/>
          </p:nvSpPr>
          <p:spPr>
            <a:xfrm>
              <a:off x="3152313" y="4126213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7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01AD63-9958-4F5E-9BAA-8A8BC650A4D1}"/>
              </a:ext>
            </a:extLst>
          </p:cNvPr>
          <p:cNvSpPr txBox="1"/>
          <p:nvPr/>
        </p:nvSpPr>
        <p:spPr>
          <a:xfrm>
            <a:off x="753973" y="393189"/>
            <a:ext cx="9123284" cy="48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SG" sz="24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Robotic Process Automation -  Reflection</a:t>
            </a:r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D995D-0418-404E-85FC-2B7322B92BE1}"/>
              </a:ext>
            </a:extLst>
          </p:cNvPr>
          <p:cNvSpPr txBox="1"/>
          <p:nvPr/>
        </p:nvSpPr>
        <p:spPr>
          <a:xfrm>
            <a:off x="753973" y="1078721"/>
            <a:ext cx="1119909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RPA is new to me, and I find it interesting.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programming platform/tool (UiPath):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can interact with a number applications (Excel, pdf, notepad, browser and Email)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is very useful to do automation  and would like to explore more</a:t>
            </a:r>
          </a:p>
          <a:p>
            <a:pPr lvl="1"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During the project there was some challenges: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 was not very familiar with all the utilities/command for manipulating Data Table</a:t>
            </a:r>
          </a:p>
          <a:p>
            <a:pPr lvl="1" algn="just"/>
            <a:r>
              <a:rPr lang="en-US" sz="2000" dirty="0"/>
              <a:t>     while interacting with the Excel spreadsheet, especially doing data cleaning</a:t>
            </a:r>
          </a:p>
          <a:p>
            <a:pPr lvl="1" algn="just"/>
            <a:r>
              <a:rPr lang="en-US" sz="2000" dirty="0"/>
              <a:t>     and processing the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When interacting the with live real-time website of a trading platform the </a:t>
            </a:r>
            <a:r>
              <a:rPr lang="en-US" sz="2000" dirty="0" err="1"/>
              <a:t>respons</a:t>
            </a:r>
            <a:r>
              <a:rPr lang="en-US" sz="2000" dirty="0"/>
              <a:t> </a:t>
            </a:r>
          </a:p>
          <a:p>
            <a:pPr lvl="1" algn="just"/>
            <a:r>
              <a:rPr lang="en-US" sz="2000" dirty="0"/>
              <a:t>      of every “Click” and “Type Into” was very slow 30sec interval. It took me a while to</a:t>
            </a:r>
          </a:p>
          <a:p>
            <a:pPr lvl="1" algn="just"/>
            <a:r>
              <a:rPr lang="en-US" sz="2000" dirty="0"/>
              <a:t>     get it right in the Input-&gt;Target-&gt;Timeout and Input-&gt;Target-&gt;</a:t>
            </a:r>
            <a:r>
              <a:rPr lang="en-US" sz="2000" dirty="0" err="1"/>
              <a:t>WaitForReady</a:t>
            </a:r>
            <a:r>
              <a:rPr lang="en-US" sz="2000" dirty="0"/>
              <a:t> setting.</a:t>
            </a:r>
          </a:p>
          <a:p>
            <a:pPr lvl="1"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Beginning was rather slow in using UiPath. After sometimes, had a hang of it and progress smoothly.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Would like to explore more using OCR and Computer Vision (CV)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5868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672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Yahoo Sans Finance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CHYE SOON</dc:creator>
  <cp:lastModifiedBy>CHEE CHYE SOON</cp:lastModifiedBy>
  <cp:revision>22</cp:revision>
  <dcterms:created xsi:type="dcterms:W3CDTF">2021-06-12T13:49:50Z</dcterms:created>
  <dcterms:modified xsi:type="dcterms:W3CDTF">2021-07-20T10:11:34Z</dcterms:modified>
</cp:coreProperties>
</file>