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7" r:id="rId2"/>
    <p:sldId id="258" r:id="rId3"/>
    <p:sldId id="260" r:id="rId4"/>
    <p:sldId id="259" r:id="rId5"/>
    <p:sldId id="261" r:id="rId6"/>
    <p:sldId id="262" r:id="rId7"/>
    <p:sldId id="264" r:id="rId8"/>
    <p:sldId id="266" r:id="rId9"/>
    <p:sldId id="263" r:id="rId10"/>
    <p:sldId id="267" r:id="rId11"/>
  </p:sldIdLst>
  <p:sldSz cx="12192000" cy="6858000"/>
  <p:notesSz cx="6858000" cy="9144000"/>
  <p:photoAlbum/>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3131" autoAdjust="0"/>
  </p:normalViewPr>
  <p:slideViewPr>
    <p:cSldViewPr snapToGrid="0">
      <p:cViewPr varScale="1">
        <p:scale>
          <a:sx n="88" d="100"/>
          <a:sy n="88" d="100"/>
        </p:scale>
        <p:origin x="108"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556D598-3948-4A86-8AB4-713D5DBC6F64}" type="datetimeFigureOut">
              <a:rPr lang="en-US" smtClean="0"/>
              <a:t>11/26/2017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D0E018A-DF36-438A-B416-F40455FC4C54}" type="slidenum">
              <a:rPr lang="en-US" smtClean="0"/>
              <a:t>‹#›</a:t>
            </a:fld>
            <a:endParaRPr lang="en-US"/>
          </a:p>
        </p:txBody>
      </p:sp>
    </p:spTree>
    <p:extLst>
      <p:ext uri="{BB962C8B-B14F-4D97-AF65-F5344CB8AC3E}">
        <p14:creationId xmlns:p14="http://schemas.microsoft.com/office/powerpoint/2010/main" val="19491185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https://www.bizzbeesolutions.com/wp-content/uploads/2017/04/037-sample-business-plan-home-automation-and-security-solution.pdf</a:t>
            </a:r>
          </a:p>
          <a:p>
            <a:r>
              <a:rPr lang="en-US" dirty="0"/>
              <a:t>https://pitchdeck.improvepresentation.com/what-is-a-pitch-deck</a:t>
            </a:r>
          </a:p>
          <a:p>
            <a:endParaRPr lang="en-US" dirty="0"/>
          </a:p>
        </p:txBody>
      </p:sp>
      <p:sp>
        <p:nvSpPr>
          <p:cNvPr id="4" name="Slide Number Placeholder 3"/>
          <p:cNvSpPr>
            <a:spLocks noGrp="1"/>
          </p:cNvSpPr>
          <p:nvPr>
            <p:ph type="sldNum" sz="quarter" idx="10"/>
          </p:nvPr>
        </p:nvSpPr>
        <p:spPr/>
        <p:txBody>
          <a:bodyPr/>
          <a:lstStyle/>
          <a:p>
            <a:fld id="{7D0E018A-DF36-438A-B416-F40455FC4C54}" type="slidenum">
              <a:rPr lang="en-US" smtClean="0"/>
              <a:t>1</a:t>
            </a:fld>
            <a:endParaRPr lang="en-US"/>
          </a:p>
        </p:txBody>
      </p:sp>
    </p:spTree>
    <p:extLst>
      <p:ext uri="{BB962C8B-B14F-4D97-AF65-F5344CB8AC3E}">
        <p14:creationId xmlns:p14="http://schemas.microsoft.com/office/powerpoint/2010/main" val="26216839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altLang="en-US" sz="1200" dirty="0">
                <a:latin typeface="Arial" panose="020B0604020202020204" pitchFamily="34" charset="0"/>
                <a:cs typeface="Arial" panose="020B0604020202020204" pitchFamily="34" charset="0"/>
              </a:rPr>
              <a:t>Where do you exist in the larger overall Market Space? </a:t>
            </a:r>
          </a:p>
          <a:p>
            <a:pPr eaLnBrk="1" hangingPunct="1"/>
            <a:r>
              <a:rPr lang="en-US" altLang="en-US" sz="1200" dirty="0">
                <a:latin typeface="Arial" panose="020B0604020202020204" pitchFamily="34" charset="0"/>
                <a:cs typeface="Arial" panose="020B0604020202020204" pitchFamily="34" charset="0"/>
              </a:rPr>
              <a:t>What are your Advantages? </a:t>
            </a:r>
          </a:p>
          <a:p>
            <a:pPr eaLnBrk="1" hangingPunct="1"/>
            <a:r>
              <a:rPr lang="en-US" altLang="en-US" sz="1200" dirty="0">
                <a:latin typeface="Arial" panose="020B0604020202020204" pitchFamily="34" charset="0"/>
                <a:cs typeface="Arial" panose="020B0604020202020204" pitchFamily="34" charset="0"/>
              </a:rPr>
              <a:t>How is your place in the market unique to you, and the right one for your company growth and customers?</a:t>
            </a:r>
          </a:p>
          <a:p>
            <a:pPr eaLnBrk="1" hangingPunct="1"/>
            <a:r>
              <a:rPr lang="en-US" altLang="en-US" sz="1200" dirty="0">
                <a:latin typeface="Arial" panose="020B0604020202020204" pitchFamily="34" charset="0"/>
                <a:cs typeface="Arial" panose="020B0604020202020204" pitchFamily="34" charset="0"/>
              </a:rPr>
              <a:t>Who are the competitors, why have they succeeded, and how do you truly differentiate from them?</a:t>
            </a:r>
          </a:p>
        </p:txBody>
      </p:sp>
      <p:sp>
        <p:nvSpPr>
          <p:cNvPr id="4" name="Slide Number Placeholder 3"/>
          <p:cNvSpPr>
            <a:spLocks noGrp="1"/>
          </p:cNvSpPr>
          <p:nvPr>
            <p:ph type="sldNum" sz="quarter" idx="10"/>
          </p:nvPr>
        </p:nvSpPr>
        <p:spPr/>
        <p:txBody>
          <a:bodyPr/>
          <a:lstStyle/>
          <a:p>
            <a:fld id="{7D0E018A-DF36-438A-B416-F40455FC4C54}" type="slidenum">
              <a:rPr lang="en-US" smtClean="0"/>
              <a:t>8</a:t>
            </a:fld>
            <a:endParaRPr lang="en-US"/>
          </a:p>
        </p:txBody>
      </p:sp>
    </p:spTree>
    <p:extLst>
      <p:ext uri="{BB962C8B-B14F-4D97-AF65-F5344CB8AC3E}">
        <p14:creationId xmlns:p14="http://schemas.microsoft.com/office/powerpoint/2010/main" val="22175283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BCAB50-3036-4EA7-A199-426A38C6B72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C6F4331-0027-4875-B2FA-214A63FAC23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D2B5D4C-7052-4FD8-A42B-8418CFFA556A}"/>
              </a:ext>
            </a:extLst>
          </p:cNvPr>
          <p:cNvSpPr>
            <a:spLocks noGrp="1"/>
          </p:cNvSpPr>
          <p:nvPr>
            <p:ph type="dt" sz="half" idx="10"/>
          </p:nvPr>
        </p:nvSpPr>
        <p:spPr/>
        <p:txBody>
          <a:bodyPr/>
          <a:lstStyle/>
          <a:p>
            <a:fld id="{C2ED77CC-983B-4572-BBEE-78C8031B4AA3}" type="datetimeFigureOut">
              <a:rPr lang="en-US" smtClean="0"/>
              <a:t>11/25/2017</a:t>
            </a:fld>
            <a:endParaRPr lang="en-US"/>
          </a:p>
        </p:txBody>
      </p:sp>
      <p:sp>
        <p:nvSpPr>
          <p:cNvPr id="5" name="Footer Placeholder 4">
            <a:extLst>
              <a:ext uri="{FF2B5EF4-FFF2-40B4-BE49-F238E27FC236}">
                <a16:creationId xmlns:a16="http://schemas.microsoft.com/office/drawing/2014/main" id="{CDE862AA-538F-4E1D-9B0D-14558F3979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546BDA-CE90-4B05-9A1C-4DB117647C88}"/>
              </a:ext>
            </a:extLst>
          </p:cNvPr>
          <p:cNvSpPr>
            <a:spLocks noGrp="1"/>
          </p:cNvSpPr>
          <p:nvPr>
            <p:ph type="sldNum" sz="quarter" idx="12"/>
          </p:nvPr>
        </p:nvSpPr>
        <p:spPr/>
        <p:txBody>
          <a:bodyPr/>
          <a:lstStyle/>
          <a:p>
            <a:fld id="{4DC3C1A2-02CA-4AAB-8233-5E04E5D011BC}" type="slidenum">
              <a:rPr lang="en-US" smtClean="0"/>
              <a:t>‹#›</a:t>
            </a:fld>
            <a:endParaRPr lang="en-US"/>
          </a:p>
        </p:txBody>
      </p:sp>
    </p:spTree>
    <p:extLst>
      <p:ext uri="{BB962C8B-B14F-4D97-AF65-F5344CB8AC3E}">
        <p14:creationId xmlns:p14="http://schemas.microsoft.com/office/powerpoint/2010/main" val="4398104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0C284D-C4E3-41F7-A623-841E4E4898F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6095FD1-718F-4F32-9DC3-A436CD97DB5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6D940DE-C899-4093-9174-E907A4A9488D}"/>
              </a:ext>
            </a:extLst>
          </p:cNvPr>
          <p:cNvSpPr>
            <a:spLocks noGrp="1"/>
          </p:cNvSpPr>
          <p:nvPr>
            <p:ph type="dt" sz="half" idx="10"/>
          </p:nvPr>
        </p:nvSpPr>
        <p:spPr/>
        <p:txBody>
          <a:bodyPr/>
          <a:lstStyle/>
          <a:p>
            <a:fld id="{C2ED77CC-983B-4572-BBEE-78C8031B4AA3}" type="datetimeFigureOut">
              <a:rPr lang="en-US" smtClean="0"/>
              <a:t>11/25/2017</a:t>
            </a:fld>
            <a:endParaRPr lang="en-US"/>
          </a:p>
        </p:txBody>
      </p:sp>
      <p:sp>
        <p:nvSpPr>
          <p:cNvPr id="5" name="Footer Placeholder 4">
            <a:extLst>
              <a:ext uri="{FF2B5EF4-FFF2-40B4-BE49-F238E27FC236}">
                <a16:creationId xmlns:a16="http://schemas.microsoft.com/office/drawing/2014/main" id="{838E0B22-68CC-40CF-A4A6-4A64521FB6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0BA5BB0-9462-45B0-BADF-F248E46C8585}"/>
              </a:ext>
            </a:extLst>
          </p:cNvPr>
          <p:cNvSpPr>
            <a:spLocks noGrp="1"/>
          </p:cNvSpPr>
          <p:nvPr>
            <p:ph type="sldNum" sz="quarter" idx="12"/>
          </p:nvPr>
        </p:nvSpPr>
        <p:spPr/>
        <p:txBody>
          <a:bodyPr/>
          <a:lstStyle/>
          <a:p>
            <a:fld id="{4DC3C1A2-02CA-4AAB-8233-5E04E5D011BC}" type="slidenum">
              <a:rPr lang="en-US" smtClean="0"/>
              <a:t>‹#›</a:t>
            </a:fld>
            <a:endParaRPr lang="en-US"/>
          </a:p>
        </p:txBody>
      </p:sp>
    </p:spTree>
    <p:extLst>
      <p:ext uri="{BB962C8B-B14F-4D97-AF65-F5344CB8AC3E}">
        <p14:creationId xmlns:p14="http://schemas.microsoft.com/office/powerpoint/2010/main" val="30074426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559394C-892E-432F-8D64-5C3DED6A25A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C031C9D-6BEE-446E-A7FF-C94D40DA6CE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BD031A7-FE9C-474E-A5AA-B6A0B16FDF97}"/>
              </a:ext>
            </a:extLst>
          </p:cNvPr>
          <p:cNvSpPr>
            <a:spLocks noGrp="1"/>
          </p:cNvSpPr>
          <p:nvPr>
            <p:ph type="dt" sz="half" idx="10"/>
          </p:nvPr>
        </p:nvSpPr>
        <p:spPr/>
        <p:txBody>
          <a:bodyPr/>
          <a:lstStyle/>
          <a:p>
            <a:fld id="{C2ED77CC-983B-4572-BBEE-78C8031B4AA3}" type="datetimeFigureOut">
              <a:rPr lang="en-US" smtClean="0"/>
              <a:t>11/25/2017</a:t>
            </a:fld>
            <a:endParaRPr lang="en-US"/>
          </a:p>
        </p:txBody>
      </p:sp>
      <p:sp>
        <p:nvSpPr>
          <p:cNvPr id="5" name="Footer Placeholder 4">
            <a:extLst>
              <a:ext uri="{FF2B5EF4-FFF2-40B4-BE49-F238E27FC236}">
                <a16:creationId xmlns:a16="http://schemas.microsoft.com/office/drawing/2014/main" id="{04E05092-E1CA-452F-8202-ECCAD28A699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6E7EEB0-2598-4DA2-ACE3-518E3CDA5646}"/>
              </a:ext>
            </a:extLst>
          </p:cNvPr>
          <p:cNvSpPr>
            <a:spLocks noGrp="1"/>
          </p:cNvSpPr>
          <p:nvPr>
            <p:ph type="sldNum" sz="quarter" idx="12"/>
          </p:nvPr>
        </p:nvSpPr>
        <p:spPr/>
        <p:txBody>
          <a:bodyPr/>
          <a:lstStyle/>
          <a:p>
            <a:fld id="{4DC3C1A2-02CA-4AAB-8233-5E04E5D011BC}" type="slidenum">
              <a:rPr lang="en-US" smtClean="0"/>
              <a:t>‹#›</a:t>
            </a:fld>
            <a:endParaRPr lang="en-US"/>
          </a:p>
        </p:txBody>
      </p:sp>
    </p:spTree>
    <p:extLst>
      <p:ext uri="{BB962C8B-B14F-4D97-AF65-F5344CB8AC3E}">
        <p14:creationId xmlns:p14="http://schemas.microsoft.com/office/powerpoint/2010/main" val="21013725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0589A0-97B8-4410-A55A-F672907DB12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37F30F4-10AE-4BA4-8B2A-EDFDDDCB44F5}"/>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46253F2-39C7-4240-AD36-EF095FB90565}"/>
              </a:ext>
            </a:extLst>
          </p:cNvPr>
          <p:cNvSpPr>
            <a:spLocks noGrp="1"/>
          </p:cNvSpPr>
          <p:nvPr>
            <p:ph type="dt" sz="half" idx="10"/>
          </p:nvPr>
        </p:nvSpPr>
        <p:spPr/>
        <p:txBody>
          <a:bodyPr/>
          <a:lstStyle/>
          <a:p>
            <a:fld id="{C2ED77CC-983B-4572-BBEE-78C8031B4AA3}" type="datetimeFigureOut">
              <a:rPr lang="en-US" smtClean="0"/>
              <a:t>11/25/2017</a:t>
            </a:fld>
            <a:endParaRPr lang="en-US"/>
          </a:p>
        </p:txBody>
      </p:sp>
      <p:sp>
        <p:nvSpPr>
          <p:cNvPr id="5" name="Footer Placeholder 4">
            <a:extLst>
              <a:ext uri="{FF2B5EF4-FFF2-40B4-BE49-F238E27FC236}">
                <a16:creationId xmlns:a16="http://schemas.microsoft.com/office/drawing/2014/main" id="{E4DF9335-1EF9-4D6B-B95A-940E0A287A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F2A1A4-248F-4B32-92C5-10740301CD9E}"/>
              </a:ext>
            </a:extLst>
          </p:cNvPr>
          <p:cNvSpPr>
            <a:spLocks noGrp="1"/>
          </p:cNvSpPr>
          <p:nvPr>
            <p:ph type="sldNum" sz="quarter" idx="12"/>
          </p:nvPr>
        </p:nvSpPr>
        <p:spPr/>
        <p:txBody>
          <a:bodyPr/>
          <a:lstStyle/>
          <a:p>
            <a:fld id="{4DC3C1A2-02CA-4AAB-8233-5E04E5D011BC}" type="slidenum">
              <a:rPr lang="en-US" smtClean="0"/>
              <a:t>‹#›</a:t>
            </a:fld>
            <a:endParaRPr lang="en-US"/>
          </a:p>
        </p:txBody>
      </p:sp>
    </p:spTree>
    <p:extLst>
      <p:ext uri="{BB962C8B-B14F-4D97-AF65-F5344CB8AC3E}">
        <p14:creationId xmlns:p14="http://schemas.microsoft.com/office/powerpoint/2010/main" val="20128695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CE31B-5497-46BF-837B-7295234B9D8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7BF527D-F803-44B2-9B86-51E0722796F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CCACD846-131C-417C-B40B-B97DB25049E0}"/>
              </a:ext>
            </a:extLst>
          </p:cNvPr>
          <p:cNvSpPr>
            <a:spLocks noGrp="1"/>
          </p:cNvSpPr>
          <p:nvPr>
            <p:ph type="dt" sz="half" idx="10"/>
          </p:nvPr>
        </p:nvSpPr>
        <p:spPr/>
        <p:txBody>
          <a:bodyPr/>
          <a:lstStyle/>
          <a:p>
            <a:fld id="{C2ED77CC-983B-4572-BBEE-78C8031B4AA3}" type="datetimeFigureOut">
              <a:rPr lang="en-US" smtClean="0"/>
              <a:t>11/25/2017</a:t>
            </a:fld>
            <a:endParaRPr lang="en-US"/>
          </a:p>
        </p:txBody>
      </p:sp>
      <p:sp>
        <p:nvSpPr>
          <p:cNvPr id="5" name="Footer Placeholder 4">
            <a:extLst>
              <a:ext uri="{FF2B5EF4-FFF2-40B4-BE49-F238E27FC236}">
                <a16:creationId xmlns:a16="http://schemas.microsoft.com/office/drawing/2014/main" id="{DD62E6C0-65AC-495A-BBCF-9B85FC478F3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8314DCA-2D84-4CE6-BFCF-6A16856B9FEA}"/>
              </a:ext>
            </a:extLst>
          </p:cNvPr>
          <p:cNvSpPr>
            <a:spLocks noGrp="1"/>
          </p:cNvSpPr>
          <p:nvPr>
            <p:ph type="sldNum" sz="quarter" idx="12"/>
          </p:nvPr>
        </p:nvSpPr>
        <p:spPr/>
        <p:txBody>
          <a:bodyPr/>
          <a:lstStyle/>
          <a:p>
            <a:fld id="{4DC3C1A2-02CA-4AAB-8233-5E04E5D011BC}" type="slidenum">
              <a:rPr lang="en-US" smtClean="0"/>
              <a:t>‹#›</a:t>
            </a:fld>
            <a:endParaRPr lang="en-US"/>
          </a:p>
        </p:txBody>
      </p:sp>
    </p:spTree>
    <p:extLst>
      <p:ext uri="{BB962C8B-B14F-4D97-AF65-F5344CB8AC3E}">
        <p14:creationId xmlns:p14="http://schemas.microsoft.com/office/powerpoint/2010/main" val="34252488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1328A-95A7-47EA-B5E9-E2FBDB57C9F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FF2D5DD-7C27-46F2-83C1-4BA8C166B90F}"/>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447EC17-80E6-4D9C-960E-66AB5EC328B8}"/>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B1879C6-4B88-48A3-A1DA-2C4AFB446C0A}"/>
              </a:ext>
            </a:extLst>
          </p:cNvPr>
          <p:cNvSpPr>
            <a:spLocks noGrp="1"/>
          </p:cNvSpPr>
          <p:nvPr>
            <p:ph type="dt" sz="half" idx="10"/>
          </p:nvPr>
        </p:nvSpPr>
        <p:spPr/>
        <p:txBody>
          <a:bodyPr/>
          <a:lstStyle/>
          <a:p>
            <a:fld id="{C2ED77CC-983B-4572-BBEE-78C8031B4AA3}" type="datetimeFigureOut">
              <a:rPr lang="en-US" smtClean="0"/>
              <a:t>11/25/2017</a:t>
            </a:fld>
            <a:endParaRPr lang="en-US"/>
          </a:p>
        </p:txBody>
      </p:sp>
      <p:sp>
        <p:nvSpPr>
          <p:cNvPr id="6" name="Footer Placeholder 5">
            <a:extLst>
              <a:ext uri="{FF2B5EF4-FFF2-40B4-BE49-F238E27FC236}">
                <a16:creationId xmlns:a16="http://schemas.microsoft.com/office/drawing/2014/main" id="{A5814972-DF17-4CED-8076-1ACD242ADD6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98DB512-A074-458E-BD11-8AAFA794FB06}"/>
              </a:ext>
            </a:extLst>
          </p:cNvPr>
          <p:cNvSpPr>
            <a:spLocks noGrp="1"/>
          </p:cNvSpPr>
          <p:nvPr>
            <p:ph type="sldNum" sz="quarter" idx="12"/>
          </p:nvPr>
        </p:nvSpPr>
        <p:spPr/>
        <p:txBody>
          <a:bodyPr/>
          <a:lstStyle/>
          <a:p>
            <a:fld id="{4DC3C1A2-02CA-4AAB-8233-5E04E5D011BC}" type="slidenum">
              <a:rPr lang="en-US" smtClean="0"/>
              <a:t>‹#›</a:t>
            </a:fld>
            <a:endParaRPr lang="en-US"/>
          </a:p>
        </p:txBody>
      </p:sp>
    </p:spTree>
    <p:extLst>
      <p:ext uri="{BB962C8B-B14F-4D97-AF65-F5344CB8AC3E}">
        <p14:creationId xmlns:p14="http://schemas.microsoft.com/office/powerpoint/2010/main" val="33222062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9115CD-31FE-4B84-AD76-65710D89C17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D45A960-49E9-4464-9664-FDD3BD52691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CFF4BBB2-E8F4-4658-BD2A-BAEFBD0AABE6}"/>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19DC13D-CB49-4341-8B28-AA053189290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E9C394BB-9BDD-419E-9E1C-426C6151AB94}"/>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B0AF200-DEB1-4198-8B82-08600EEBEF91}"/>
              </a:ext>
            </a:extLst>
          </p:cNvPr>
          <p:cNvSpPr>
            <a:spLocks noGrp="1"/>
          </p:cNvSpPr>
          <p:nvPr>
            <p:ph type="dt" sz="half" idx="10"/>
          </p:nvPr>
        </p:nvSpPr>
        <p:spPr/>
        <p:txBody>
          <a:bodyPr/>
          <a:lstStyle/>
          <a:p>
            <a:fld id="{C2ED77CC-983B-4572-BBEE-78C8031B4AA3}" type="datetimeFigureOut">
              <a:rPr lang="en-US" smtClean="0"/>
              <a:t>11/25/2017</a:t>
            </a:fld>
            <a:endParaRPr lang="en-US"/>
          </a:p>
        </p:txBody>
      </p:sp>
      <p:sp>
        <p:nvSpPr>
          <p:cNvPr id="8" name="Footer Placeholder 7">
            <a:extLst>
              <a:ext uri="{FF2B5EF4-FFF2-40B4-BE49-F238E27FC236}">
                <a16:creationId xmlns:a16="http://schemas.microsoft.com/office/drawing/2014/main" id="{5105AEC2-F1B4-4141-BD52-0E53025CDEE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0E8FD34-1CB0-4653-8E2C-1B5A725C2049}"/>
              </a:ext>
            </a:extLst>
          </p:cNvPr>
          <p:cNvSpPr>
            <a:spLocks noGrp="1"/>
          </p:cNvSpPr>
          <p:nvPr>
            <p:ph type="sldNum" sz="quarter" idx="12"/>
          </p:nvPr>
        </p:nvSpPr>
        <p:spPr/>
        <p:txBody>
          <a:bodyPr/>
          <a:lstStyle/>
          <a:p>
            <a:fld id="{4DC3C1A2-02CA-4AAB-8233-5E04E5D011BC}" type="slidenum">
              <a:rPr lang="en-US" smtClean="0"/>
              <a:t>‹#›</a:t>
            </a:fld>
            <a:endParaRPr lang="en-US"/>
          </a:p>
        </p:txBody>
      </p:sp>
    </p:spTree>
    <p:extLst>
      <p:ext uri="{BB962C8B-B14F-4D97-AF65-F5344CB8AC3E}">
        <p14:creationId xmlns:p14="http://schemas.microsoft.com/office/powerpoint/2010/main" val="12284721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EABD4-9A91-4DAD-9A9D-74ADFBC3709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D998641-9CC8-49C4-AC95-567D01D2CE25}"/>
              </a:ext>
            </a:extLst>
          </p:cNvPr>
          <p:cNvSpPr>
            <a:spLocks noGrp="1"/>
          </p:cNvSpPr>
          <p:nvPr>
            <p:ph type="dt" sz="half" idx="10"/>
          </p:nvPr>
        </p:nvSpPr>
        <p:spPr/>
        <p:txBody>
          <a:bodyPr/>
          <a:lstStyle/>
          <a:p>
            <a:fld id="{C2ED77CC-983B-4572-BBEE-78C8031B4AA3}" type="datetimeFigureOut">
              <a:rPr lang="en-US" smtClean="0"/>
              <a:t>11/25/2017</a:t>
            </a:fld>
            <a:endParaRPr lang="en-US"/>
          </a:p>
        </p:txBody>
      </p:sp>
      <p:sp>
        <p:nvSpPr>
          <p:cNvPr id="4" name="Footer Placeholder 3">
            <a:extLst>
              <a:ext uri="{FF2B5EF4-FFF2-40B4-BE49-F238E27FC236}">
                <a16:creationId xmlns:a16="http://schemas.microsoft.com/office/drawing/2014/main" id="{3229006E-49C5-4A5B-9AD9-E9676F7753E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6B91D59-7CF4-4E3F-91C4-8493DDEA2474}"/>
              </a:ext>
            </a:extLst>
          </p:cNvPr>
          <p:cNvSpPr>
            <a:spLocks noGrp="1"/>
          </p:cNvSpPr>
          <p:nvPr>
            <p:ph type="sldNum" sz="quarter" idx="12"/>
          </p:nvPr>
        </p:nvSpPr>
        <p:spPr/>
        <p:txBody>
          <a:bodyPr/>
          <a:lstStyle/>
          <a:p>
            <a:fld id="{4DC3C1A2-02CA-4AAB-8233-5E04E5D011BC}" type="slidenum">
              <a:rPr lang="en-US" smtClean="0"/>
              <a:t>‹#›</a:t>
            </a:fld>
            <a:endParaRPr lang="en-US"/>
          </a:p>
        </p:txBody>
      </p:sp>
    </p:spTree>
    <p:extLst>
      <p:ext uri="{BB962C8B-B14F-4D97-AF65-F5344CB8AC3E}">
        <p14:creationId xmlns:p14="http://schemas.microsoft.com/office/powerpoint/2010/main" val="14698517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20132D-A2B8-45A1-8FF9-FAAF9F5FFDC0}"/>
              </a:ext>
            </a:extLst>
          </p:cNvPr>
          <p:cNvSpPr>
            <a:spLocks noGrp="1"/>
          </p:cNvSpPr>
          <p:nvPr>
            <p:ph type="dt" sz="half" idx="10"/>
          </p:nvPr>
        </p:nvSpPr>
        <p:spPr/>
        <p:txBody>
          <a:bodyPr/>
          <a:lstStyle/>
          <a:p>
            <a:fld id="{C2ED77CC-983B-4572-BBEE-78C8031B4AA3}" type="datetimeFigureOut">
              <a:rPr lang="en-US" smtClean="0"/>
              <a:t>11/25/2017</a:t>
            </a:fld>
            <a:endParaRPr lang="en-US"/>
          </a:p>
        </p:txBody>
      </p:sp>
      <p:sp>
        <p:nvSpPr>
          <p:cNvPr id="3" name="Footer Placeholder 2">
            <a:extLst>
              <a:ext uri="{FF2B5EF4-FFF2-40B4-BE49-F238E27FC236}">
                <a16:creationId xmlns:a16="http://schemas.microsoft.com/office/drawing/2014/main" id="{B62DF9AF-04C3-4818-A4D5-3AED030E489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8238686-3A00-427F-92D0-48D17DCCBD82}"/>
              </a:ext>
            </a:extLst>
          </p:cNvPr>
          <p:cNvSpPr>
            <a:spLocks noGrp="1"/>
          </p:cNvSpPr>
          <p:nvPr>
            <p:ph type="sldNum" sz="quarter" idx="12"/>
          </p:nvPr>
        </p:nvSpPr>
        <p:spPr/>
        <p:txBody>
          <a:bodyPr/>
          <a:lstStyle/>
          <a:p>
            <a:fld id="{4DC3C1A2-02CA-4AAB-8233-5E04E5D011BC}" type="slidenum">
              <a:rPr lang="en-US" smtClean="0"/>
              <a:t>‹#›</a:t>
            </a:fld>
            <a:endParaRPr lang="en-US"/>
          </a:p>
        </p:txBody>
      </p:sp>
    </p:spTree>
    <p:extLst>
      <p:ext uri="{BB962C8B-B14F-4D97-AF65-F5344CB8AC3E}">
        <p14:creationId xmlns:p14="http://schemas.microsoft.com/office/powerpoint/2010/main" val="13289074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39369F-E310-49ED-9A47-FEA7F7C8145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1DE1434-71B1-4616-B77B-6684D4CDEB1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5038ACC-EE51-46E9-84D1-BBD759A63C1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DFCE9D9-38FD-4FB4-996C-E66E152C54C6}"/>
              </a:ext>
            </a:extLst>
          </p:cNvPr>
          <p:cNvSpPr>
            <a:spLocks noGrp="1"/>
          </p:cNvSpPr>
          <p:nvPr>
            <p:ph type="dt" sz="half" idx="10"/>
          </p:nvPr>
        </p:nvSpPr>
        <p:spPr/>
        <p:txBody>
          <a:bodyPr/>
          <a:lstStyle/>
          <a:p>
            <a:fld id="{C2ED77CC-983B-4572-BBEE-78C8031B4AA3}" type="datetimeFigureOut">
              <a:rPr lang="en-US" smtClean="0"/>
              <a:t>11/25/2017</a:t>
            </a:fld>
            <a:endParaRPr lang="en-US"/>
          </a:p>
        </p:txBody>
      </p:sp>
      <p:sp>
        <p:nvSpPr>
          <p:cNvPr id="6" name="Footer Placeholder 5">
            <a:extLst>
              <a:ext uri="{FF2B5EF4-FFF2-40B4-BE49-F238E27FC236}">
                <a16:creationId xmlns:a16="http://schemas.microsoft.com/office/drawing/2014/main" id="{762E74B0-070A-4E7A-A901-9A57733D6C4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32BF40D-F5DF-4B10-A292-8D99984314F7}"/>
              </a:ext>
            </a:extLst>
          </p:cNvPr>
          <p:cNvSpPr>
            <a:spLocks noGrp="1"/>
          </p:cNvSpPr>
          <p:nvPr>
            <p:ph type="sldNum" sz="quarter" idx="12"/>
          </p:nvPr>
        </p:nvSpPr>
        <p:spPr/>
        <p:txBody>
          <a:bodyPr/>
          <a:lstStyle/>
          <a:p>
            <a:fld id="{4DC3C1A2-02CA-4AAB-8233-5E04E5D011BC}" type="slidenum">
              <a:rPr lang="en-US" smtClean="0"/>
              <a:t>‹#›</a:t>
            </a:fld>
            <a:endParaRPr lang="en-US"/>
          </a:p>
        </p:txBody>
      </p:sp>
    </p:spTree>
    <p:extLst>
      <p:ext uri="{BB962C8B-B14F-4D97-AF65-F5344CB8AC3E}">
        <p14:creationId xmlns:p14="http://schemas.microsoft.com/office/powerpoint/2010/main" val="20046609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C81DB4-1EF1-4DA8-8138-E668DCD8AFE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61A4349-CCCC-43EC-BE8E-2ACCF723506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DA505BB-2C47-4CAE-9D10-78A401DD98A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227D6C4-3A5F-45F6-8DC0-FBDCA8DB16B6}"/>
              </a:ext>
            </a:extLst>
          </p:cNvPr>
          <p:cNvSpPr>
            <a:spLocks noGrp="1"/>
          </p:cNvSpPr>
          <p:nvPr>
            <p:ph type="dt" sz="half" idx="10"/>
          </p:nvPr>
        </p:nvSpPr>
        <p:spPr/>
        <p:txBody>
          <a:bodyPr/>
          <a:lstStyle/>
          <a:p>
            <a:fld id="{C2ED77CC-983B-4572-BBEE-78C8031B4AA3}" type="datetimeFigureOut">
              <a:rPr lang="en-US" smtClean="0"/>
              <a:t>11/25/2017</a:t>
            </a:fld>
            <a:endParaRPr lang="en-US"/>
          </a:p>
        </p:txBody>
      </p:sp>
      <p:sp>
        <p:nvSpPr>
          <p:cNvPr id="6" name="Footer Placeholder 5">
            <a:extLst>
              <a:ext uri="{FF2B5EF4-FFF2-40B4-BE49-F238E27FC236}">
                <a16:creationId xmlns:a16="http://schemas.microsoft.com/office/drawing/2014/main" id="{CBBCEB46-D728-4F3D-8200-188F0BE1DE1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B715DDD-0B1F-4E3B-A160-8FC423B85D63}"/>
              </a:ext>
            </a:extLst>
          </p:cNvPr>
          <p:cNvSpPr>
            <a:spLocks noGrp="1"/>
          </p:cNvSpPr>
          <p:nvPr>
            <p:ph type="sldNum" sz="quarter" idx="12"/>
          </p:nvPr>
        </p:nvSpPr>
        <p:spPr/>
        <p:txBody>
          <a:bodyPr/>
          <a:lstStyle/>
          <a:p>
            <a:fld id="{4DC3C1A2-02CA-4AAB-8233-5E04E5D011BC}" type="slidenum">
              <a:rPr lang="en-US" smtClean="0"/>
              <a:t>‹#›</a:t>
            </a:fld>
            <a:endParaRPr lang="en-US"/>
          </a:p>
        </p:txBody>
      </p:sp>
    </p:spTree>
    <p:extLst>
      <p:ext uri="{BB962C8B-B14F-4D97-AF65-F5344CB8AC3E}">
        <p14:creationId xmlns:p14="http://schemas.microsoft.com/office/powerpoint/2010/main" val="17753052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ABD51F-9133-456E-88B0-4AD1B9B3C59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CA5F100-1CED-4DF2-A6E1-8BB66A5DE87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D166DB-2683-46A0-987F-E7ECA4A0DA1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2ED77CC-983B-4572-BBEE-78C8031B4AA3}" type="datetimeFigureOut">
              <a:rPr lang="en-US" smtClean="0"/>
              <a:t>11/25/2017</a:t>
            </a:fld>
            <a:endParaRPr lang="en-US"/>
          </a:p>
        </p:txBody>
      </p:sp>
      <p:sp>
        <p:nvSpPr>
          <p:cNvPr id="5" name="Footer Placeholder 4">
            <a:extLst>
              <a:ext uri="{FF2B5EF4-FFF2-40B4-BE49-F238E27FC236}">
                <a16:creationId xmlns:a16="http://schemas.microsoft.com/office/drawing/2014/main" id="{809B57E7-D44F-486C-87E0-6604C9EC6A9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D9DE0E8-95E6-4D8D-812B-731813581A0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DC3C1A2-02CA-4AAB-8233-5E04E5D011BC}" type="slidenum">
              <a:rPr lang="en-US" smtClean="0"/>
              <a:t>‹#›</a:t>
            </a:fld>
            <a:endParaRPr lang="en-US"/>
          </a:p>
        </p:txBody>
      </p:sp>
    </p:spTree>
    <p:extLst>
      <p:ext uri="{BB962C8B-B14F-4D97-AF65-F5344CB8AC3E}">
        <p14:creationId xmlns:p14="http://schemas.microsoft.com/office/powerpoint/2010/main" val="387367206"/>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image" Target="../media/image1.emf"/><Relationship Id="rId5" Type="http://schemas.openxmlformats.org/officeDocument/2006/relationships/oleObject" Target="../embeddings/oleObject1.bin"/><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7" Type="http://schemas.openxmlformats.org/officeDocument/2006/relationships/image" Target="../media/image8.jpg"/><Relationship Id="rId2" Type="http://schemas.openxmlformats.org/officeDocument/2006/relationships/image" Target="../media/image3.jpg"/><Relationship Id="rId1" Type="http://schemas.openxmlformats.org/officeDocument/2006/relationships/slideLayout" Target="../slideLayouts/slideLayout7.xml"/><Relationship Id="rId6" Type="http://schemas.openxmlformats.org/officeDocument/2006/relationships/image" Target="../media/image7.jpg"/><Relationship Id="rId5" Type="http://schemas.openxmlformats.org/officeDocument/2006/relationships/image" Target="../media/image6.jpg"/><Relationship Id="rId4" Type="http://schemas.openxmlformats.org/officeDocument/2006/relationships/image" Target="../media/image5.jpg"/></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jpg"/><Relationship Id="rId1" Type="http://schemas.openxmlformats.org/officeDocument/2006/relationships/slideLayout" Target="../slideLayouts/slideLayout7.xml"/><Relationship Id="rId4" Type="http://schemas.microsoft.com/office/2007/relationships/hdphoto" Target="../media/hdphoto1.wdp"/></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jp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template_main">
            <a:extLst>
              <a:ext uri="{FF2B5EF4-FFF2-40B4-BE49-F238E27FC236}">
                <a16:creationId xmlns:a16="http://schemas.microsoft.com/office/drawing/2014/main" id="{E835A140-DB68-491C-9ACA-D560861DEA98}"/>
              </a:ext>
            </a:extLst>
          </p:cNvPr>
          <p:cNvPicPr>
            <a:picLocks noGrp="1" noChangeAspect="1"/>
          </p:cNvPicPr>
          <p:nvPr isPhoto="1"/>
        </p:nvPicPr>
        <p:blipFill>
          <a:blip r:embed="rId4">
            <a:lum/>
            <a:extLst>
              <a:ext uri="{28A0092B-C50C-407E-A947-70E740481C1C}">
                <a14:useLocalDpi xmlns:a14="http://schemas.microsoft.com/office/drawing/2010/main" val="0"/>
              </a:ext>
            </a:extLst>
          </a:blip>
          <a:stretch>
            <a:fillRect/>
          </a:stretch>
        </p:blipFill>
        <p:spPr>
          <a:xfrm>
            <a:off x="1524000" y="0"/>
            <a:ext cx="9144000" cy="6858000"/>
          </a:xfrm>
          <a:prstGeom prst="rect">
            <a:avLst/>
          </a:prstGeom>
        </p:spPr>
      </p:pic>
      <p:sp>
        <p:nvSpPr>
          <p:cNvPr id="4" name="TextBox 3">
            <a:extLst>
              <a:ext uri="{FF2B5EF4-FFF2-40B4-BE49-F238E27FC236}">
                <a16:creationId xmlns:a16="http://schemas.microsoft.com/office/drawing/2014/main" id="{3BF99C6B-D6E0-497D-ABB1-8AE72D11E255}"/>
              </a:ext>
            </a:extLst>
          </p:cNvPr>
          <p:cNvSpPr txBox="1"/>
          <p:nvPr/>
        </p:nvSpPr>
        <p:spPr>
          <a:xfrm>
            <a:off x="783770" y="4060371"/>
            <a:ext cx="7184573" cy="707886"/>
          </a:xfrm>
          <a:prstGeom prst="rect">
            <a:avLst/>
          </a:prstGeom>
          <a:noFill/>
        </p:spPr>
        <p:txBody>
          <a:bodyPr wrap="square" rtlCol="0">
            <a:spAutoFit/>
          </a:bodyPr>
          <a:lstStyle/>
          <a:p>
            <a:r>
              <a:rPr lang="en-US" sz="4000" dirty="0"/>
              <a:t>IRIS – Enterprise Security</a:t>
            </a:r>
          </a:p>
        </p:txBody>
      </p:sp>
      <p:sp>
        <p:nvSpPr>
          <p:cNvPr id="5" name="TextBox 4">
            <a:extLst>
              <a:ext uri="{FF2B5EF4-FFF2-40B4-BE49-F238E27FC236}">
                <a16:creationId xmlns:a16="http://schemas.microsoft.com/office/drawing/2014/main" id="{2617D381-7573-440C-AD34-A6B82B08780D}"/>
              </a:ext>
            </a:extLst>
          </p:cNvPr>
          <p:cNvSpPr txBox="1"/>
          <p:nvPr/>
        </p:nvSpPr>
        <p:spPr>
          <a:xfrm>
            <a:off x="783770" y="5148943"/>
            <a:ext cx="3744687" cy="830997"/>
          </a:xfrm>
          <a:prstGeom prst="rect">
            <a:avLst/>
          </a:prstGeom>
          <a:noFill/>
        </p:spPr>
        <p:txBody>
          <a:bodyPr wrap="square" rtlCol="0">
            <a:spAutoFit/>
          </a:bodyPr>
          <a:lstStyle/>
          <a:p>
            <a:r>
              <a:rPr lang="en-US" sz="2400" dirty="0"/>
              <a:t>Pitch Deck</a:t>
            </a:r>
            <a:br>
              <a:rPr lang="en-US" sz="2400" dirty="0"/>
            </a:br>
            <a:r>
              <a:rPr lang="en-US" sz="2400" dirty="0"/>
              <a:t>November 2017</a:t>
            </a:r>
          </a:p>
        </p:txBody>
      </p:sp>
      <p:graphicFrame>
        <p:nvGraphicFramePr>
          <p:cNvPr id="6" name="Object 5">
            <a:hlinkClick r:id="" action="ppaction://ole?verb=0"/>
            <a:extLst>
              <a:ext uri="{FF2B5EF4-FFF2-40B4-BE49-F238E27FC236}">
                <a16:creationId xmlns:a16="http://schemas.microsoft.com/office/drawing/2014/main" id="{ECA05779-BDE0-436E-AADF-102EED265B9B}"/>
              </a:ext>
            </a:extLst>
          </p:cNvPr>
          <p:cNvGraphicFramePr>
            <a:graphicFrameLocks noChangeAspect="1"/>
          </p:cNvGraphicFramePr>
          <p:nvPr>
            <p:extLst>
              <p:ext uri="{D42A27DB-BD31-4B8C-83A1-F6EECF244321}">
                <p14:modId xmlns:p14="http://schemas.microsoft.com/office/powerpoint/2010/main" val="1603558310"/>
              </p:ext>
            </p:extLst>
          </p:nvPr>
        </p:nvGraphicFramePr>
        <p:xfrm>
          <a:off x="12790713" y="7892233"/>
          <a:ext cx="2350861" cy="1762942"/>
        </p:xfrm>
        <a:graphic>
          <a:graphicData uri="http://schemas.openxmlformats.org/presentationml/2006/ole">
            <mc:AlternateContent xmlns:mc="http://schemas.openxmlformats.org/markup-compatibility/2006">
              <mc:Choice xmlns:v="urn:schemas-microsoft-com:vml" Requires="v">
                <p:oleObj spid="_x0000_s1031" name="Presentation" r:id="rId5" imgW="4570603" imgH="3427427" progId="PowerPoint.Show.12">
                  <p:embed/>
                </p:oleObj>
              </mc:Choice>
              <mc:Fallback>
                <p:oleObj name="Presentation" r:id="rId5" imgW="4570603" imgH="3427427" progId="PowerPoint.Show.12">
                  <p:embed/>
                  <p:pic>
                    <p:nvPicPr>
                      <p:cNvPr id="0" name=""/>
                      <p:cNvPicPr/>
                      <p:nvPr/>
                    </p:nvPicPr>
                    <p:blipFill>
                      <a:blip r:embed="rId6"/>
                      <a:stretch>
                        <a:fillRect/>
                      </a:stretch>
                    </p:blipFill>
                    <p:spPr>
                      <a:xfrm>
                        <a:off x="12790713" y="7892233"/>
                        <a:ext cx="2350861" cy="1762942"/>
                      </a:xfrm>
                      <a:prstGeom prst="rect">
                        <a:avLst/>
                      </a:prstGeom>
                    </p:spPr>
                  </p:pic>
                </p:oleObj>
              </mc:Fallback>
            </mc:AlternateContent>
          </a:graphicData>
        </a:graphic>
      </p:graphicFrame>
    </p:spTree>
    <p:extLst>
      <p:ext uri="{BB962C8B-B14F-4D97-AF65-F5344CB8AC3E}">
        <p14:creationId xmlns:p14="http://schemas.microsoft.com/office/powerpoint/2010/main" val="37052054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D26DF1D-4942-4C68-847C-211709226DBF}"/>
              </a:ext>
            </a:extLst>
          </p:cNvPr>
          <p:cNvSpPr txBox="1"/>
          <p:nvPr/>
        </p:nvSpPr>
        <p:spPr>
          <a:xfrm>
            <a:off x="272141" y="500743"/>
            <a:ext cx="9677401" cy="646331"/>
          </a:xfrm>
          <a:prstGeom prst="rect">
            <a:avLst/>
          </a:prstGeom>
          <a:noFill/>
        </p:spPr>
        <p:txBody>
          <a:bodyPr wrap="square" rtlCol="0">
            <a:spAutoFit/>
          </a:bodyPr>
          <a:lstStyle/>
          <a:p>
            <a:r>
              <a:rPr lang="en-US" sz="3600" dirty="0">
                <a:sym typeface="Century Gothic"/>
              </a:rPr>
              <a:t>SWOT Analysis</a:t>
            </a:r>
            <a:endParaRPr lang="en-US" sz="3600" dirty="0"/>
          </a:p>
        </p:txBody>
      </p:sp>
      <p:sp>
        <p:nvSpPr>
          <p:cNvPr id="4" name="Rectangle 3">
            <a:extLst>
              <a:ext uri="{FF2B5EF4-FFF2-40B4-BE49-F238E27FC236}">
                <a16:creationId xmlns:a16="http://schemas.microsoft.com/office/drawing/2014/main" id="{5D1EC6FC-BF9E-4A01-9BC5-F13B84A47EBD}"/>
              </a:ext>
            </a:extLst>
          </p:cNvPr>
          <p:cNvSpPr/>
          <p:nvPr/>
        </p:nvSpPr>
        <p:spPr>
          <a:xfrm>
            <a:off x="5430112" y="3244334"/>
            <a:ext cx="1331775" cy="369332"/>
          </a:xfrm>
          <a:prstGeom prst="rect">
            <a:avLst/>
          </a:prstGeom>
        </p:spPr>
        <p:txBody>
          <a:bodyPr wrap="none">
            <a:spAutoFit/>
          </a:bodyPr>
          <a:lstStyle/>
          <a:p>
            <a:r>
              <a:rPr lang="en-US" dirty="0"/>
              <a:t>David Burrill</a:t>
            </a:r>
          </a:p>
        </p:txBody>
      </p:sp>
      <p:sp>
        <p:nvSpPr>
          <p:cNvPr id="5" name="Rectangle 4">
            <a:extLst>
              <a:ext uri="{FF2B5EF4-FFF2-40B4-BE49-F238E27FC236}">
                <a16:creationId xmlns:a16="http://schemas.microsoft.com/office/drawing/2014/main" id="{20F80FAB-20DC-42A0-AD74-FC195B6F631E}"/>
              </a:ext>
            </a:extLst>
          </p:cNvPr>
          <p:cNvSpPr/>
          <p:nvPr/>
        </p:nvSpPr>
        <p:spPr>
          <a:xfrm>
            <a:off x="5430112" y="3244334"/>
            <a:ext cx="1331775" cy="369332"/>
          </a:xfrm>
          <a:prstGeom prst="rect">
            <a:avLst/>
          </a:prstGeom>
        </p:spPr>
        <p:txBody>
          <a:bodyPr wrap="none">
            <a:spAutoFit/>
          </a:bodyPr>
          <a:lstStyle/>
          <a:p>
            <a:r>
              <a:rPr lang="en-US" dirty="0"/>
              <a:t>David Burrill</a:t>
            </a:r>
          </a:p>
        </p:txBody>
      </p:sp>
      <p:graphicFrame>
        <p:nvGraphicFramePr>
          <p:cNvPr id="6" name="Table 5">
            <a:extLst>
              <a:ext uri="{FF2B5EF4-FFF2-40B4-BE49-F238E27FC236}">
                <a16:creationId xmlns:a16="http://schemas.microsoft.com/office/drawing/2014/main" id="{B7E3C4CD-C3C4-4993-BC72-A3B4410A1D13}"/>
              </a:ext>
            </a:extLst>
          </p:cNvPr>
          <p:cNvGraphicFramePr>
            <a:graphicFrameLocks noGrp="1"/>
          </p:cNvGraphicFramePr>
          <p:nvPr>
            <p:extLst>
              <p:ext uri="{D42A27DB-BD31-4B8C-83A1-F6EECF244321}">
                <p14:modId xmlns:p14="http://schemas.microsoft.com/office/powerpoint/2010/main" val="716148702"/>
              </p:ext>
            </p:extLst>
          </p:nvPr>
        </p:nvGraphicFramePr>
        <p:xfrm>
          <a:off x="779583" y="1888378"/>
          <a:ext cx="10632831" cy="4574286"/>
        </p:xfrm>
        <a:graphic>
          <a:graphicData uri="http://schemas.openxmlformats.org/drawingml/2006/table">
            <a:tbl>
              <a:tblPr firstRow="1" firstCol="1" bandRow="1">
                <a:tableStyleId>{327F97BB-C833-4FB7-BDE5-3F7075034690}</a:tableStyleId>
              </a:tblPr>
              <a:tblGrid>
                <a:gridCol w="4989324">
                  <a:extLst>
                    <a:ext uri="{9D8B030D-6E8A-4147-A177-3AD203B41FA5}">
                      <a16:colId xmlns:a16="http://schemas.microsoft.com/office/drawing/2014/main" val="20000"/>
                    </a:ext>
                  </a:extLst>
                </a:gridCol>
                <a:gridCol w="5643507">
                  <a:extLst>
                    <a:ext uri="{9D8B030D-6E8A-4147-A177-3AD203B41FA5}">
                      <a16:colId xmlns:a16="http://schemas.microsoft.com/office/drawing/2014/main" val="20001"/>
                    </a:ext>
                  </a:extLst>
                </a:gridCol>
              </a:tblGrid>
              <a:tr h="272354">
                <a:tc>
                  <a:txBody>
                    <a:bodyPr/>
                    <a:lstStyle/>
                    <a:p>
                      <a:pPr marL="0" marR="0">
                        <a:lnSpc>
                          <a:spcPct val="107000"/>
                        </a:lnSpc>
                        <a:spcBef>
                          <a:spcPts val="0"/>
                        </a:spcBef>
                        <a:spcAft>
                          <a:spcPts val="0"/>
                        </a:spcAft>
                      </a:pPr>
                      <a:r>
                        <a:rPr lang="en-US" sz="1400" dirty="0">
                          <a:solidFill>
                            <a:schemeClr val="bg1"/>
                          </a:solidFill>
                          <a:effectLst/>
                          <a:latin typeface="Palatino Linotype" panose="02040502050505030304" pitchFamily="18" charset="0"/>
                          <a:cs typeface="Calibri" panose="020F0502020204030204" pitchFamily="34" charset="0"/>
                        </a:rPr>
                        <a:t>Strengths</a:t>
                      </a:r>
                      <a:endParaRPr lang="en-US" sz="1400" dirty="0">
                        <a:solidFill>
                          <a:schemeClr val="bg1"/>
                        </a:solidFill>
                        <a:effectLst/>
                        <a:latin typeface="Palatino Linotype" panose="02040502050505030304" pitchFamily="18" charset="0"/>
                        <a:ea typeface="+mn-ea"/>
                        <a:cs typeface="Calibri" panose="020F0502020204030204" pitchFamily="34" charset="0"/>
                      </a:endParaRPr>
                    </a:p>
                  </a:txBody>
                  <a:tcPr marL="68562" marR="68562" marT="0" marB="0">
                    <a:solidFill>
                      <a:schemeClr val="accent1">
                        <a:alpha val="36000"/>
                      </a:schemeClr>
                    </a:solidFill>
                  </a:tcPr>
                </a:tc>
                <a:tc>
                  <a:txBody>
                    <a:bodyPr/>
                    <a:lstStyle/>
                    <a:p>
                      <a:pPr marL="0" marR="0" algn="l" defTabSz="914400" rtl="0" eaLnBrk="1" latinLnBrk="0" hangingPunct="1">
                        <a:lnSpc>
                          <a:spcPct val="107000"/>
                        </a:lnSpc>
                        <a:spcBef>
                          <a:spcPts val="0"/>
                        </a:spcBef>
                        <a:spcAft>
                          <a:spcPts val="0"/>
                        </a:spcAft>
                      </a:pPr>
                      <a:r>
                        <a:rPr lang="en-US" sz="1400" kern="1200" dirty="0">
                          <a:solidFill>
                            <a:schemeClr val="bg1"/>
                          </a:solidFill>
                          <a:effectLst/>
                          <a:latin typeface="Palatino Linotype" panose="02040502050505030304" pitchFamily="18" charset="0"/>
                          <a:cs typeface="Calibri" panose="020F0502020204030204" pitchFamily="34" charset="0"/>
                        </a:rPr>
                        <a:t>Weaknesses</a:t>
                      </a:r>
                      <a:endParaRPr lang="en-US" sz="1400" kern="1200" dirty="0">
                        <a:solidFill>
                          <a:schemeClr val="bg1"/>
                        </a:solidFill>
                        <a:effectLst/>
                        <a:latin typeface="Palatino Linotype" panose="02040502050505030304" pitchFamily="18" charset="0"/>
                        <a:ea typeface="+mn-ea"/>
                        <a:cs typeface="Calibri" panose="020F0502020204030204" pitchFamily="34" charset="0"/>
                      </a:endParaRPr>
                    </a:p>
                  </a:txBody>
                  <a:tcPr marL="68562" marR="68562" marT="0" marB="0">
                    <a:solidFill>
                      <a:schemeClr val="accent1">
                        <a:alpha val="36000"/>
                      </a:schemeClr>
                    </a:solidFill>
                  </a:tcPr>
                </a:tc>
                <a:extLst>
                  <a:ext uri="{0D108BD9-81ED-4DB2-BD59-A6C34878D82A}">
                    <a16:rowId xmlns:a16="http://schemas.microsoft.com/office/drawing/2014/main" val="10000"/>
                  </a:ext>
                </a:extLst>
              </a:tr>
              <a:tr h="2270702">
                <a:tc>
                  <a:txBody>
                    <a:bodyPr/>
                    <a:lstStyle/>
                    <a:p>
                      <a:pPr marL="0" marR="0">
                        <a:lnSpc>
                          <a:spcPct val="107000"/>
                        </a:lnSpc>
                        <a:spcBef>
                          <a:spcPts val="0"/>
                        </a:spcBef>
                        <a:spcAft>
                          <a:spcPts val="0"/>
                        </a:spcAft>
                      </a:pPr>
                      <a:r>
                        <a:rPr lang="en-US" sz="1400" b="0" dirty="0">
                          <a:solidFill>
                            <a:schemeClr val="bg1"/>
                          </a:solidFill>
                          <a:effectLst/>
                          <a:latin typeface="Palatino Linotype" panose="02040502050505030304" pitchFamily="18" charset="0"/>
                          <a:cs typeface="Calibri" panose="020F0502020204030204" pitchFamily="34" charset="0"/>
                        </a:rPr>
                        <a:t>Team Education and Skillset</a:t>
                      </a:r>
                    </a:p>
                    <a:p>
                      <a:pPr marL="0" marR="0" lvl="2">
                        <a:lnSpc>
                          <a:spcPct val="107000"/>
                        </a:lnSpc>
                        <a:spcBef>
                          <a:spcPts val="0"/>
                        </a:spcBef>
                        <a:spcAft>
                          <a:spcPts val="0"/>
                        </a:spcAft>
                      </a:pPr>
                      <a:r>
                        <a:rPr lang="en-US" sz="1400" b="0" dirty="0">
                          <a:solidFill>
                            <a:schemeClr val="bg1"/>
                          </a:solidFill>
                          <a:effectLst/>
                          <a:latin typeface="Palatino Linotype" panose="02040502050505030304" pitchFamily="18" charset="0"/>
                          <a:ea typeface="Calibri" panose="020F0502020204030204" pitchFamily="34" charset="0"/>
                          <a:cs typeface="Calibri" panose="020F0502020204030204" pitchFamily="34" charset="0"/>
                        </a:rPr>
                        <a:t>   - Use our wide</a:t>
                      </a:r>
                      <a:r>
                        <a:rPr lang="en-US" sz="1400" b="0" baseline="0" dirty="0">
                          <a:solidFill>
                            <a:schemeClr val="bg1"/>
                          </a:solidFill>
                          <a:effectLst/>
                          <a:latin typeface="Palatino Linotype" panose="02040502050505030304" pitchFamily="18" charset="0"/>
                          <a:ea typeface="Calibri" panose="020F0502020204030204" pitchFamily="34" charset="0"/>
                          <a:cs typeface="Calibri" panose="020F0502020204030204" pitchFamily="34" charset="0"/>
                        </a:rPr>
                        <a:t> backgrounds, network, </a:t>
                      </a:r>
                      <a:r>
                        <a:rPr lang="en-US" sz="1400" b="0" dirty="0">
                          <a:solidFill>
                            <a:schemeClr val="bg1"/>
                          </a:solidFill>
                          <a:effectLst/>
                          <a:latin typeface="Palatino Linotype" panose="02040502050505030304" pitchFamily="18" charset="0"/>
                          <a:ea typeface="Calibri" panose="020F0502020204030204" pitchFamily="34" charset="0"/>
                          <a:cs typeface="Calibri" panose="020F0502020204030204" pitchFamily="34" charset="0"/>
                        </a:rPr>
                        <a:t>expertise, and</a:t>
                      </a:r>
                      <a:r>
                        <a:rPr lang="en-US" sz="1400" b="0" baseline="0" dirty="0">
                          <a:solidFill>
                            <a:schemeClr val="bg1"/>
                          </a:solidFill>
                          <a:effectLst/>
                          <a:latin typeface="Palatino Linotype" panose="02040502050505030304" pitchFamily="18" charset="0"/>
                          <a:ea typeface="Calibri" panose="020F0502020204030204" pitchFamily="34" charset="0"/>
                          <a:cs typeface="Calibri" panose="020F0502020204030204" pitchFamily="34" charset="0"/>
                        </a:rPr>
                        <a:t> knowledge to our advantage</a:t>
                      </a:r>
                      <a:endParaRPr lang="en-US" sz="1400" b="0" dirty="0">
                        <a:solidFill>
                          <a:schemeClr val="bg1"/>
                        </a:solidFill>
                        <a:effectLst/>
                        <a:latin typeface="Palatino Linotype" panose="02040502050505030304" pitchFamily="18" charset="0"/>
                        <a:ea typeface="Calibri" panose="020F0502020204030204" pitchFamily="34" charset="0"/>
                        <a:cs typeface="Calibri" panose="020F0502020204030204" pitchFamily="34" charset="0"/>
                      </a:endParaRPr>
                    </a:p>
                    <a:p>
                      <a:pPr marL="0" marR="0">
                        <a:lnSpc>
                          <a:spcPct val="107000"/>
                        </a:lnSpc>
                        <a:spcBef>
                          <a:spcPts val="0"/>
                        </a:spcBef>
                        <a:spcAft>
                          <a:spcPts val="0"/>
                        </a:spcAft>
                      </a:pPr>
                      <a:r>
                        <a:rPr lang="en-US" sz="1400" b="0" dirty="0">
                          <a:solidFill>
                            <a:schemeClr val="bg1"/>
                          </a:solidFill>
                          <a:effectLst/>
                          <a:latin typeface="Palatino Linotype" panose="02040502050505030304" pitchFamily="18" charset="0"/>
                          <a:ea typeface="Calibri" panose="020F0502020204030204" pitchFamily="34" charset="0"/>
                          <a:cs typeface="Calibri" panose="020F0502020204030204" pitchFamily="34" charset="0"/>
                        </a:rPr>
                        <a:t>Driven</a:t>
                      </a:r>
                      <a:r>
                        <a:rPr lang="en-US" sz="1400" b="0" baseline="0" dirty="0">
                          <a:solidFill>
                            <a:schemeClr val="bg1"/>
                          </a:solidFill>
                          <a:effectLst/>
                          <a:latin typeface="Palatino Linotype" panose="02040502050505030304" pitchFamily="18" charset="0"/>
                          <a:ea typeface="Calibri" panose="020F0502020204030204" pitchFamily="34" charset="0"/>
                          <a:cs typeface="Calibri" panose="020F0502020204030204" pitchFamily="34" charset="0"/>
                        </a:rPr>
                        <a:t> for Success</a:t>
                      </a:r>
                    </a:p>
                    <a:p>
                      <a:pPr marL="0" marR="0">
                        <a:lnSpc>
                          <a:spcPct val="107000"/>
                        </a:lnSpc>
                        <a:spcBef>
                          <a:spcPts val="0"/>
                        </a:spcBef>
                        <a:spcAft>
                          <a:spcPts val="0"/>
                        </a:spcAft>
                      </a:pPr>
                      <a:r>
                        <a:rPr lang="en-US" sz="1400" b="0" baseline="0" dirty="0">
                          <a:solidFill>
                            <a:schemeClr val="bg1"/>
                          </a:solidFill>
                          <a:effectLst/>
                          <a:latin typeface="Palatino Linotype" panose="02040502050505030304" pitchFamily="18" charset="0"/>
                          <a:ea typeface="Calibri" panose="020F0502020204030204" pitchFamily="34" charset="0"/>
                          <a:cs typeface="Calibri" panose="020F0502020204030204" pitchFamily="34" charset="0"/>
                        </a:rPr>
                        <a:t>   - Determined to create a scalable architecture</a:t>
                      </a:r>
                    </a:p>
                    <a:p>
                      <a:pPr marL="0" marR="0" lvl="0">
                        <a:lnSpc>
                          <a:spcPct val="107000"/>
                        </a:lnSpc>
                        <a:spcBef>
                          <a:spcPts val="0"/>
                        </a:spcBef>
                        <a:spcAft>
                          <a:spcPts val="0"/>
                        </a:spcAft>
                      </a:pPr>
                      <a:r>
                        <a:rPr lang="en-US" sz="1400" b="0" baseline="0" dirty="0">
                          <a:solidFill>
                            <a:schemeClr val="bg1"/>
                          </a:solidFill>
                          <a:effectLst/>
                          <a:latin typeface="Palatino Linotype" panose="02040502050505030304" pitchFamily="18" charset="0"/>
                          <a:ea typeface="Calibri" panose="020F0502020204030204" pitchFamily="34" charset="0"/>
                          <a:cs typeface="Calibri" panose="020F0502020204030204" pitchFamily="34" charset="0"/>
                        </a:rPr>
                        <a:t>Key stakeholders already identified</a:t>
                      </a:r>
                    </a:p>
                    <a:p>
                      <a:pPr marL="0" marR="0" lvl="0">
                        <a:lnSpc>
                          <a:spcPct val="107000"/>
                        </a:lnSpc>
                        <a:spcBef>
                          <a:spcPts val="0"/>
                        </a:spcBef>
                        <a:spcAft>
                          <a:spcPts val="0"/>
                        </a:spcAft>
                      </a:pPr>
                      <a:r>
                        <a:rPr lang="en-US" sz="1400" b="0" baseline="0" dirty="0">
                          <a:solidFill>
                            <a:schemeClr val="bg1"/>
                          </a:solidFill>
                          <a:effectLst/>
                          <a:latin typeface="Palatino Linotype" panose="02040502050505030304" pitchFamily="18" charset="0"/>
                          <a:ea typeface="Calibri" panose="020F0502020204030204" pitchFamily="34" charset="0"/>
                          <a:cs typeface="Calibri" panose="020F0502020204030204" pitchFamily="34" charset="0"/>
                        </a:rPr>
                        <a:t>Large target customer audience</a:t>
                      </a:r>
                    </a:p>
                    <a:p>
                      <a:pPr marL="0" marR="0" lvl="0">
                        <a:lnSpc>
                          <a:spcPct val="107000"/>
                        </a:lnSpc>
                        <a:spcBef>
                          <a:spcPts val="0"/>
                        </a:spcBef>
                        <a:spcAft>
                          <a:spcPts val="0"/>
                        </a:spcAft>
                      </a:pPr>
                      <a:r>
                        <a:rPr lang="en-US" sz="1400" b="0" baseline="0" dirty="0">
                          <a:solidFill>
                            <a:schemeClr val="bg1"/>
                          </a:solidFill>
                          <a:effectLst/>
                          <a:latin typeface="Palatino Linotype" panose="02040502050505030304" pitchFamily="18" charset="0"/>
                          <a:ea typeface="Calibri" panose="020F0502020204030204" pitchFamily="34" charset="0"/>
                          <a:cs typeface="Calibri" panose="020F0502020204030204" pitchFamily="34" charset="0"/>
                        </a:rPr>
                        <a:t>Benefits through data analytics</a:t>
                      </a:r>
                      <a:endParaRPr lang="en-US" sz="1400" b="0" dirty="0">
                        <a:solidFill>
                          <a:schemeClr val="bg1"/>
                        </a:solidFill>
                        <a:effectLst/>
                        <a:latin typeface="Palatino Linotype" panose="02040502050505030304" pitchFamily="18" charset="0"/>
                        <a:ea typeface="Calibri" panose="020F0502020204030204" pitchFamily="34" charset="0"/>
                        <a:cs typeface="Calibri" panose="020F0502020204030204" pitchFamily="34" charset="0"/>
                      </a:endParaRPr>
                    </a:p>
                  </a:txBody>
                  <a:tcPr marL="68562" marR="68562" marT="0" marB="0">
                    <a:lnB w="12700" cap="flat" cmpd="sng" algn="ctr">
                      <a:solidFill>
                        <a:schemeClr val="bg1"/>
                      </a:solidFill>
                      <a:prstDash val="solid"/>
                      <a:round/>
                      <a:headEnd type="none" w="med" len="med"/>
                      <a:tailEnd type="none" w="med" len="med"/>
                    </a:lnB>
                    <a:solidFill>
                      <a:schemeClr val="tx2"/>
                    </a:solidFill>
                  </a:tcPr>
                </a:tc>
                <a:tc>
                  <a:txBody>
                    <a:bodyPr/>
                    <a:lstStyle/>
                    <a:p>
                      <a:pPr marL="0" marR="0">
                        <a:lnSpc>
                          <a:spcPct val="107000"/>
                        </a:lnSpc>
                        <a:spcBef>
                          <a:spcPts val="0"/>
                        </a:spcBef>
                        <a:spcAft>
                          <a:spcPts val="0"/>
                        </a:spcAft>
                      </a:pPr>
                      <a:r>
                        <a:rPr lang="en-US" sz="1400" dirty="0">
                          <a:solidFill>
                            <a:schemeClr val="bg1"/>
                          </a:solidFill>
                          <a:effectLst/>
                          <a:latin typeface="Palatino Linotype" panose="02040502050505030304" pitchFamily="18" charset="0"/>
                          <a:cs typeface="Calibri" panose="020F0502020204030204" pitchFamily="34" charset="0"/>
                        </a:rPr>
                        <a:t>Existing similar products (Google Home, Amazon)</a:t>
                      </a:r>
                    </a:p>
                    <a:p>
                      <a:pPr marL="0" marR="0" lvl="0" indent="0" algn="l" defTabSz="914400" rtl="0" eaLnBrk="1" fontAlgn="auto" latinLnBrk="0" hangingPunct="1">
                        <a:lnSpc>
                          <a:spcPct val="107000"/>
                        </a:lnSpc>
                        <a:spcBef>
                          <a:spcPts val="0"/>
                        </a:spcBef>
                        <a:spcAft>
                          <a:spcPts val="0"/>
                        </a:spcAft>
                        <a:buClrTx/>
                        <a:buSzTx/>
                        <a:buFontTx/>
                        <a:buNone/>
                        <a:tabLst/>
                        <a:defRPr/>
                      </a:pPr>
                      <a:r>
                        <a:rPr lang="en-US" sz="1400" baseline="0" dirty="0">
                          <a:solidFill>
                            <a:schemeClr val="bg1"/>
                          </a:solidFill>
                          <a:effectLst/>
                          <a:latin typeface="Palatino Linotype" panose="02040502050505030304" pitchFamily="18" charset="0"/>
                          <a:ea typeface="Calibri" panose="020F0502020204030204" pitchFamily="34" charset="0"/>
                          <a:cs typeface="Calibri" panose="020F0502020204030204" pitchFamily="34" charset="0"/>
                        </a:rPr>
                        <a:t>Big companies can drive prices down w/volume</a:t>
                      </a:r>
                    </a:p>
                    <a:p>
                      <a:pPr marL="0" marR="0" lvl="0" indent="0" algn="l" defTabSz="914400" rtl="0" eaLnBrk="1" fontAlgn="auto" latinLnBrk="0" hangingPunct="1">
                        <a:lnSpc>
                          <a:spcPct val="107000"/>
                        </a:lnSpc>
                        <a:spcBef>
                          <a:spcPts val="0"/>
                        </a:spcBef>
                        <a:spcAft>
                          <a:spcPts val="0"/>
                        </a:spcAft>
                        <a:buClrTx/>
                        <a:buSzTx/>
                        <a:buFontTx/>
                        <a:buNone/>
                        <a:tabLst/>
                        <a:defRPr/>
                      </a:pPr>
                      <a:r>
                        <a:rPr lang="en-US" sz="1400" baseline="0" dirty="0">
                          <a:solidFill>
                            <a:schemeClr val="bg1"/>
                          </a:solidFill>
                          <a:effectLst/>
                          <a:latin typeface="Palatino Linotype" panose="02040502050505030304" pitchFamily="18" charset="0"/>
                          <a:ea typeface="Calibri" panose="020F0502020204030204" pitchFamily="34" charset="0"/>
                          <a:cs typeface="Calibri" panose="020F0502020204030204" pitchFamily="34" charset="0"/>
                        </a:rPr>
                        <a:t>Brand recognition, new to market</a:t>
                      </a:r>
                    </a:p>
                    <a:p>
                      <a:pPr marL="0" marR="0" lvl="0" indent="0" algn="l" defTabSz="914400" rtl="0" eaLnBrk="1" fontAlgn="auto" latinLnBrk="0" hangingPunct="1">
                        <a:lnSpc>
                          <a:spcPct val="107000"/>
                        </a:lnSpc>
                        <a:spcBef>
                          <a:spcPts val="0"/>
                        </a:spcBef>
                        <a:spcAft>
                          <a:spcPts val="0"/>
                        </a:spcAft>
                        <a:buClrTx/>
                        <a:buSzTx/>
                        <a:buFontTx/>
                        <a:buNone/>
                        <a:tabLst/>
                        <a:defRPr/>
                      </a:pPr>
                      <a:r>
                        <a:rPr lang="en-US" sz="1400" baseline="0" dirty="0">
                          <a:solidFill>
                            <a:schemeClr val="bg1"/>
                          </a:solidFill>
                          <a:effectLst/>
                          <a:latin typeface="Palatino Linotype" panose="02040502050505030304" pitchFamily="18" charset="0"/>
                          <a:ea typeface="Calibri" panose="020F0502020204030204" pitchFamily="34" charset="0"/>
                          <a:cs typeface="Calibri" panose="020F0502020204030204" pitchFamily="34" charset="0"/>
                        </a:rPr>
                        <a:t>   - </a:t>
                      </a:r>
                      <a:r>
                        <a:rPr lang="en-US" sz="1400" dirty="0">
                          <a:solidFill>
                            <a:schemeClr val="bg1"/>
                          </a:solidFill>
                          <a:effectLst/>
                          <a:latin typeface="Palatino Linotype" panose="02040502050505030304" pitchFamily="18" charset="0"/>
                          <a:ea typeface="Calibri" panose="020F0502020204030204" pitchFamily="34" charset="0"/>
                          <a:cs typeface="Calibri" panose="020F0502020204030204" pitchFamily="34" charset="0"/>
                        </a:rPr>
                        <a:t>Will have to depend on product</a:t>
                      </a:r>
                      <a:r>
                        <a:rPr lang="en-US" sz="1400" baseline="0" dirty="0">
                          <a:solidFill>
                            <a:schemeClr val="bg1"/>
                          </a:solidFill>
                          <a:effectLst/>
                          <a:latin typeface="Palatino Linotype" panose="02040502050505030304" pitchFamily="18" charset="0"/>
                          <a:ea typeface="Calibri" panose="020F0502020204030204" pitchFamily="34" charset="0"/>
                          <a:cs typeface="Calibri" panose="020F0502020204030204" pitchFamily="34" charset="0"/>
                        </a:rPr>
                        <a:t> differentiator</a:t>
                      </a:r>
                    </a:p>
                    <a:p>
                      <a:pPr marL="0" marR="0" lvl="0" indent="0" algn="l" defTabSz="914400" rtl="0" eaLnBrk="1" fontAlgn="auto" latinLnBrk="0" hangingPunct="1">
                        <a:lnSpc>
                          <a:spcPct val="107000"/>
                        </a:lnSpc>
                        <a:spcBef>
                          <a:spcPts val="0"/>
                        </a:spcBef>
                        <a:spcAft>
                          <a:spcPts val="0"/>
                        </a:spcAft>
                        <a:buClrTx/>
                        <a:buSzTx/>
                        <a:buFontTx/>
                        <a:buNone/>
                        <a:tabLst/>
                        <a:defRPr/>
                      </a:pPr>
                      <a:r>
                        <a:rPr lang="en-US" sz="1400" baseline="0" dirty="0">
                          <a:solidFill>
                            <a:schemeClr val="bg1"/>
                          </a:solidFill>
                          <a:effectLst/>
                          <a:latin typeface="Palatino Linotype" panose="02040502050505030304" pitchFamily="18" charset="0"/>
                          <a:ea typeface="Calibri" panose="020F0502020204030204" pitchFamily="34" charset="0"/>
                          <a:cs typeface="Calibri" panose="020F0502020204030204" pitchFamily="34" charset="0"/>
                        </a:rPr>
                        <a:t>Security/Privacy Concerns</a:t>
                      </a:r>
                    </a:p>
                    <a:p>
                      <a:pPr marL="0" marR="0" lvl="0" indent="0" algn="l" defTabSz="914400" rtl="0" eaLnBrk="1" fontAlgn="auto" latinLnBrk="0" hangingPunct="1">
                        <a:lnSpc>
                          <a:spcPct val="107000"/>
                        </a:lnSpc>
                        <a:spcBef>
                          <a:spcPts val="0"/>
                        </a:spcBef>
                        <a:spcAft>
                          <a:spcPts val="0"/>
                        </a:spcAft>
                        <a:buClrTx/>
                        <a:buSzTx/>
                        <a:buFontTx/>
                        <a:buNone/>
                        <a:tabLst/>
                        <a:defRPr/>
                      </a:pPr>
                      <a:r>
                        <a:rPr lang="en-US" sz="1400" baseline="0" dirty="0">
                          <a:solidFill>
                            <a:schemeClr val="bg1"/>
                          </a:solidFill>
                          <a:effectLst/>
                          <a:latin typeface="Palatino Linotype" panose="02040502050505030304" pitchFamily="18" charset="0"/>
                          <a:ea typeface="Calibri" panose="020F0502020204030204" pitchFamily="34" charset="0"/>
                          <a:cs typeface="Calibri" panose="020F0502020204030204" pitchFamily="34" charset="0"/>
                        </a:rPr>
                        <a:t>   - Will have to show how benefits outweigh concerns</a:t>
                      </a:r>
                    </a:p>
                    <a:p>
                      <a:pPr marL="0" marR="0" lvl="0" indent="0" algn="l" defTabSz="914400" rtl="0" eaLnBrk="1" fontAlgn="auto" latinLnBrk="0" hangingPunct="1">
                        <a:lnSpc>
                          <a:spcPct val="107000"/>
                        </a:lnSpc>
                        <a:spcBef>
                          <a:spcPts val="0"/>
                        </a:spcBef>
                        <a:spcAft>
                          <a:spcPts val="0"/>
                        </a:spcAft>
                        <a:buClrTx/>
                        <a:buSzTx/>
                        <a:buFontTx/>
                        <a:buNone/>
                        <a:tabLst/>
                        <a:defRPr/>
                      </a:pPr>
                      <a:r>
                        <a:rPr lang="en-US" sz="1400" baseline="0" dirty="0">
                          <a:solidFill>
                            <a:schemeClr val="bg1"/>
                          </a:solidFill>
                          <a:effectLst/>
                          <a:latin typeface="Palatino Linotype" panose="02040502050505030304" pitchFamily="18" charset="0"/>
                          <a:ea typeface="Calibri" panose="020F0502020204030204" pitchFamily="34" charset="0"/>
                          <a:cs typeface="Calibri" panose="020F0502020204030204" pitchFamily="34" charset="0"/>
                        </a:rPr>
                        <a:t>No Artificial Intelligence (AI) Subject Matter Expert (SME), gap in data analysis knowledge</a:t>
                      </a:r>
                    </a:p>
                    <a:p>
                      <a:pPr marL="0" marR="0" lvl="0" indent="0" algn="l" defTabSz="914400" rtl="0" eaLnBrk="1" fontAlgn="auto" latinLnBrk="0" hangingPunct="1">
                        <a:lnSpc>
                          <a:spcPct val="107000"/>
                        </a:lnSpc>
                        <a:spcBef>
                          <a:spcPts val="0"/>
                        </a:spcBef>
                        <a:spcAft>
                          <a:spcPts val="0"/>
                        </a:spcAft>
                        <a:buClrTx/>
                        <a:buSzTx/>
                        <a:buFontTx/>
                        <a:buNone/>
                        <a:tabLst/>
                        <a:defRPr/>
                      </a:pPr>
                      <a:endParaRPr lang="en-US" sz="1400" dirty="0">
                        <a:solidFill>
                          <a:schemeClr val="bg1"/>
                        </a:solidFill>
                        <a:effectLst/>
                        <a:latin typeface="Palatino Linotype" panose="02040502050505030304" pitchFamily="18" charset="0"/>
                        <a:ea typeface="Calibri" panose="020F0502020204030204" pitchFamily="34" charset="0"/>
                        <a:cs typeface="Calibri" panose="020F0502020204030204" pitchFamily="34" charset="0"/>
                      </a:endParaRPr>
                    </a:p>
                  </a:txBody>
                  <a:tcPr marL="68562" marR="68562" marT="0" marB="0">
                    <a:lnB w="12700" cap="flat" cmpd="sng" algn="ctr">
                      <a:solidFill>
                        <a:schemeClr val="bg1"/>
                      </a:solidFill>
                      <a:prstDash val="solid"/>
                      <a:round/>
                      <a:headEnd type="none" w="med" len="med"/>
                      <a:tailEnd type="none" w="med" len="med"/>
                    </a:lnB>
                    <a:solidFill>
                      <a:schemeClr val="tx2"/>
                    </a:solidFill>
                  </a:tcPr>
                </a:tc>
                <a:extLst>
                  <a:ext uri="{0D108BD9-81ED-4DB2-BD59-A6C34878D82A}">
                    <a16:rowId xmlns:a16="http://schemas.microsoft.com/office/drawing/2014/main" val="10001"/>
                  </a:ext>
                </a:extLst>
              </a:tr>
              <a:tr h="272354">
                <a:tc>
                  <a:txBody>
                    <a:bodyPr/>
                    <a:lstStyle/>
                    <a:p>
                      <a:pPr marL="0" marR="0" algn="l" defTabSz="914400" rtl="0" eaLnBrk="1" latinLnBrk="0" hangingPunct="1">
                        <a:lnSpc>
                          <a:spcPct val="107000"/>
                        </a:lnSpc>
                        <a:spcBef>
                          <a:spcPts val="0"/>
                        </a:spcBef>
                        <a:spcAft>
                          <a:spcPts val="0"/>
                        </a:spcAft>
                      </a:pPr>
                      <a:r>
                        <a:rPr lang="en-US" sz="1400" b="1" kern="1200" dirty="0">
                          <a:solidFill>
                            <a:schemeClr val="bg1"/>
                          </a:solidFill>
                          <a:effectLst/>
                          <a:latin typeface="Palatino Linotype" panose="02040502050505030304" pitchFamily="18" charset="0"/>
                          <a:ea typeface="+mn-ea"/>
                          <a:cs typeface="Calibri" panose="020F0502020204030204" pitchFamily="34" charset="0"/>
                        </a:rPr>
                        <a:t>Opportunities</a:t>
                      </a:r>
                    </a:p>
                  </a:txBody>
                  <a:tcPr marL="68562" marR="68562" marT="0" marB="0">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alpha val="36000"/>
                      </a:schemeClr>
                    </a:solidFill>
                  </a:tcPr>
                </a:tc>
                <a:tc>
                  <a:txBody>
                    <a:bodyPr/>
                    <a:lstStyle/>
                    <a:p>
                      <a:pPr marL="0" marR="0" algn="l" defTabSz="914400" rtl="0" eaLnBrk="1" latinLnBrk="0" hangingPunct="1">
                        <a:lnSpc>
                          <a:spcPct val="107000"/>
                        </a:lnSpc>
                        <a:spcBef>
                          <a:spcPts val="0"/>
                        </a:spcBef>
                        <a:spcAft>
                          <a:spcPts val="0"/>
                        </a:spcAft>
                      </a:pPr>
                      <a:r>
                        <a:rPr lang="en-US" sz="1400" b="1" kern="1200" dirty="0">
                          <a:solidFill>
                            <a:schemeClr val="bg1"/>
                          </a:solidFill>
                          <a:effectLst/>
                          <a:latin typeface="Palatino Linotype" panose="02040502050505030304" pitchFamily="18" charset="0"/>
                          <a:ea typeface="+mn-ea"/>
                          <a:cs typeface="Calibri" panose="020F0502020204030204" pitchFamily="34" charset="0"/>
                        </a:rPr>
                        <a:t>Threats</a:t>
                      </a:r>
                    </a:p>
                  </a:txBody>
                  <a:tcPr marL="68562" marR="68562" marT="0" marB="0">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alpha val="36000"/>
                      </a:schemeClr>
                    </a:solidFill>
                  </a:tcPr>
                </a:tc>
                <a:extLst>
                  <a:ext uri="{0D108BD9-81ED-4DB2-BD59-A6C34878D82A}">
                    <a16:rowId xmlns:a16="http://schemas.microsoft.com/office/drawing/2014/main" val="10002"/>
                  </a:ext>
                </a:extLst>
              </a:tr>
              <a:tr h="1758876">
                <a:tc>
                  <a:txBody>
                    <a:bodyPr/>
                    <a:lstStyle/>
                    <a:p>
                      <a:pPr marL="0" marR="0">
                        <a:lnSpc>
                          <a:spcPct val="107000"/>
                        </a:lnSpc>
                        <a:spcBef>
                          <a:spcPts val="0"/>
                        </a:spcBef>
                        <a:spcAft>
                          <a:spcPts val="0"/>
                        </a:spcAft>
                      </a:pPr>
                      <a:r>
                        <a:rPr lang="en-US" sz="1400" b="0" dirty="0">
                          <a:solidFill>
                            <a:schemeClr val="bg1"/>
                          </a:solidFill>
                          <a:effectLst/>
                          <a:latin typeface="Palatino Linotype" panose="02040502050505030304" pitchFamily="18" charset="0"/>
                          <a:ea typeface="+mn-ea"/>
                          <a:cs typeface="Calibri" panose="020F0502020204030204" pitchFamily="34" charset="0"/>
                        </a:rPr>
                        <a:t>Expansion</a:t>
                      </a:r>
                      <a:r>
                        <a:rPr lang="en-US" sz="1400" b="0" baseline="0" dirty="0">
                          <a:solidFill>
                            <a:schemeClr val="bg1"/>
                          </a:solidFill>
                          <a:effectLst/>
                          <a:latin typeface="Palatino Linotype" panose="02040502050505030304" pitchFamily="18" charset="0"/>
                          <a:ea typeface="+mn-ea"/>
                          <a:cs typeface="Calibri" panose="020F0502020204030204" pitchFamily="34" charset="0"/>
                        </a:rPr>
                        <a:t> into Wider Application</a:t>
                      </a:r>
                    </a:p>
                    <a:p>
                      <a:pPr marL="0" marR="0">
                        <a:lnSpc>
                          <a:spcPct val="107000"/>
                        </a:lnSpc>
                        <a:spcBef>
                          <a:spcPts val="0"/>
                        </a:spcBef>
                        <a:spcAft>
                          <a:spcPts val="0"/>
                        </a:spcAft>
                      </a:pPr>
                      <a:r>
                        <a:rPr lang="en-US" sz="1400" b="0" baseline="0" dirty="0">
                          <a:solidFill>
                            <a:schemeClr val="bg1"/>
                          </a:solidFill>
                          <a:effectLst/>
                          <a:latin typeface="Palatino Linotype" panose="02040502050505030304" pitchFamily="18" charset="0"/>
                          <a:ea typeface="+mn-ea"/>
                          <a:cs typeface="Calibri" panose="020F0502020204030204" pitchFamily="34" charset="0"/>
                        </a:rPr>
                        <a:t>   - Our architecture will allow for easy expansion into other business areas such as elderly home communities and hospitals</a:t>
                      </a:r>
                    </a:p>
                    <a:p>
                      <a:pPr marL="0" marR="0" lvl="0">
                        <a:lnSpc>
                          <a:spcPct val="107000"/>
                        </a:lnSpc>
                        <a:spcBef>
                          <a:spcPts val="0"/>
                        </a:spcBef>
                        <a:spcAft>
                          <a:spcPts val="0"/>
                        </a:spcAft>
                      </a:pPr>
                      <a:r>
                        <a:rPr lang="en-US" sz="1400" b="0" baseline="0" dirty="0">
                          <a:solidFill>
                            <a:schemeClr val="bg1"/>
                          </a:solidFill>
                          <a:effectLst/>
                          <a:latin typeface="Palatino Linotype" panose="02040502050505030304" pitchFamily="18" charset="0"/>
                          <a:ea typeface="+mn-ea"/>
                          <a:cs typeface="Calibri" panose="020F0502020204030204" pitchFamily="34" charset="0"/>
                        </a:rPr>
                        <a:t>Possibilities for Strategic Alliances</a:t>
                      </a:r>
                    </a:p>
                    <a:p>
                      <a:pPr marL="0" marR="0" lvl="0">
                        <a:lnSpc>
                          <a:spcPct val="107000"/>
                        </a:lnSpc>
                        <a:spcBef>
                          <a:spcPts val="0"/>
                        </a:spcBef>
                        <a:spcAft>
                          <a:spcPts val="0"/>
                        </a:spcAft>
                      </a:pPr>
                      <a:r>
                        <a:rPr lang="en-US" sz="1400" b="0" baseline="0" dirty="0">
                          <a:solidFill>
                            <a:schemeClr val="bg1"/>
                          </a:solidFill>
                          <a:effectLst/>
                          <a:latin typeface="Palatino Linotype" panose="02040502050505030304" pitchFamily="18" charset="0"/>
                          <a:ea typeface="+mn-ea"/>
                          <a:cs typeface="Calibri" panose="020F0502020204030204" pitchFamily="34" charset="0"/>
                        </a:rPr>
                        <a:t>Customized Benefits Through Data Analytics</a:t>
                      </a:r>
                      <a:endParaRPr lang="en-US" sz="1400" dirty="0">
                        <a:solidFill>
                          <a:schemeClr val="bg1"/>
                        </a:solidFill>
                        <a:effectLst/>
                        <a:latin typeface="Palatino Linotype" panose="02040502050505030304" pitchFamily="18" charset="0"/>
                        <a:ea typeface="Calibri" panose="020F0502020204030204" pitchFamily="34" charset="0"/>
                        <a:cs typeface="Calibri" panose="020F0502020204030204" pitchFamily="34" charset="0"/>
                      </a:endParaRPr>
                    </a:p>
                  </a:txBody>
                  <a:tcPr marL="68562" marR="68562" marT="0" marB="0">
                    <a:lnT w="12700" cap="flat" cmpd="sng" algn="ctr">
                      <a:solidFill>
                        <a:schemeClr val="bg1"/>
                      </a:solidFill>
                      <a:prstDash val="solid"/>
                      <a:round/>
                      <a:headEnd type="none" w="med" len="med"/>
                      <a:tailEnd type="none" w="med" len="med"/>
                    </a:lnT>
                    <a:solidFill>
                      <a:schemeClr val="tx2"/>
                    </a:solidFill>
                  </a:tcPr>
                </a:tc>
                <a:tc>
                  <a:txBody>
                    <a:bodyPr/>
                    <a:lstStyle/>
                    <a:p>
                      <a:pPr marL="0" marR="0">
                        <a:lnSpc>
                          <a:spcPct val="107000"/>
                        </a:lnSpc>
                        <a:spcBef>
                          <a:spcPts val="0"/>
                        </a:spcBef>
                        <a:spcAft>
                          <a:spcPts val="0"/>
                        </a:spcAft>
                      </a:pPr>
                      <a:r>
                        <a:rPr lang="en-US" sz="1400" dirty="0">
                          <a:solidFill>
                            <a:schemeClr val="bg1"/>
                          </a:solidFill>
                          <a:effectLst/>
                          <a:latin typeface="Palatino Linotype" panose="02040502050505030304" pitchFamily="18" charset="0"/>
                          <a:cs typeface="Calibri" panose="020F0502020204030204" pitchFamily="34" charset="0"/>
                        </a:rPr>
                        <a:t>Competition</a:t>
                      </a:r>
                    </a:p>
                    <a:p>
                      <a:pPr marL="0" marR="0">
                        <a:lnSpc>
                          <a:spcPct val="107000"/>
                        </a:lnSpc>
                        <a:spcBef>
                          <a:spcPts val="0"/>
                        </a:spcBef>
                        <a:spcAft>
                          <a:spcPts val="0"/>
                        </a:spcAft>
                      </a:pPr>
                      <a:r>
                        <a:rPr lang="en-US" sz="1400" dirty="0">
                          <a:solidFill>
                            <a:schemeClr val="bg1"/>
                          </a:solidFill>
                          <a:effectLst/>
                          <a:latin typeface="Palatino Linotype" panose="02040502050505030304" pitchFamily="18" charset="0"/>
                          <a:ea typeface="Calibri" panose="020F0502020204030204" pitchFamily="34" charset="0"/>
                          <a:cs typeface="Calibri" panose="020F0502020204030204" pitchFamily="34" charset="0"/>
                        </a:rPr>
                        <a:t>   - Features of AI and architecture have to be superior</a:t>
                      </a:r>
                    </a:p>
                    <a:p>
                      <a:pPr marL="0" marR="0">
                        <a:lnSpc>
                          <a:spcPct val="107000"/>
                        </a:lnSpc>
                        <a:spcBef>
                          <a:spcPts val="0"/>
                        </a:spcBef>
                        <a:spcAft>
                          <a:spcPts val="0"/>
                        </a:spcAft>
                      </a:pPr>
                      <a:r>
                        <a:rPr lang="en-US" sz="1400" dirty="0">
                          <a:solidFill>
                            <a:schemeClr val="bg1"/>
                          </a:solidFill>
                          <a:effectLst/>
                          <a:latin typeface="Palatino Linotype" panose="02040502050505030304" pitchFamily="18" charset="0"/>
                          <a:ea typeface="Calibri" panose="020F0502020204030204" pitchFamily="34" charset="0"/>
                          <a:cs typeface="Calibri" panose="020F0502020204030204" pitchFamily="34" charset="0"/>
                        </a:rPr>
                        <a:t>Lack of Financial</a:t>
                      </a:r>
                      <a:r>
                        <a:rPr lang="en-US" sz="1400" baseline="0" dirty="0">
                          <a:solidFill>
                            <a:schemeClr val="bg1"/>
                          </a:solidFill>
                          <a:effectLst/>
                          <a:latin typeface="Palatino Linotype" panose="02040502050505030304" pitchFamily="18" charset="0"/>
                          <a:ea typeface="Calibri" panose="020F0502020204030204" pitchFamily="34" charset="0"/>
                          <a:cs typeface="Calibri" panose="020F0502020204030204" pitchFamily="34" charset="0"/>
                        </a:rPr>
                        <a:t> Resources</a:t>
                      </a:r>
                    </a:p>
                    <a:p>
                      <a:pPr marL="0" marR="0">
                        <a:lnSpc>
                          <a:spcPct val="107000"/>
                        </a:lnSpc>
                        <a:spcBef>
                          <a:spcPts val="0"/>
                        </a:spcBef>
                        <a:spcAft>
                          <a:spcPts val="0"/>
                        </a:spcAft>
                      </a:pPr>
                      <a:r>
                        <a:rPr lang="en-US" sz="1400" baseline="0" dirty="0">
                          <a:solidFill>
                            <a:schemeClr val="bg1"/>
                          </a:solidFill>
                          <a:effectLst/>
                          <a:latin typeface="Palatino Linotype" panose="02040502050505030304" pitchFamily="18" charset="0"/>
                          <a:ea typeface="Calibri" panose="020F0502020204030204" pitchFamily="34" charset="0"/>
                          <a:cs typeface="Calibri" panose="020F0502020204030204" pitchFamily="34" charset="0"/>
                        </a:rPr>
                        <a:t>   - Will leverage proof of concept and have sound architecture in place</a:t>
                      </a:r>
                    </a:p>
                  </a:txBody>
                  <a:tcPr marL="68562" marR="68562" marT="0" marB="0">
                    <a:lnT w="12700" cap="flat" cmpd="sng" algn="ctr">
                      <a:solidFill>
                        <a:schemeClr val="bg1"/>
                      </a:solidFill>
                      <a:prstDash val="solid"/>
                      <a:round/>
                      <a:headEnd type="none" w="med" len="med"/>
                      <a:tailEnd type="none" w="med" len="med"/>
                    </a:lnT>
                    <a:solidFill>
                      <a:schemeClr val="tx2"/>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8643797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D26DF1D-4942-4C68-847C-211709226DBF}"/>
              </a:ext>
            </a:extLst>
          </p:cNvPr>
          <p:cNvSpPr txBox="1"/>
          <p:nvPr/>
        </p:nvSpPr>
        <p:spPr>
          <a:xfrm>
            <a:off x="272142" y="500743"/>
            <a:ext cx="3363686" cy="646331"/>
          </a:xfrm>
          <a:prstGeom prst="rect">
            <a:avLst/>
          </a:prstGeom>
          <a:noFill/>
        </p:spPr>
        <p:txBody>
          <a:bodyPr wrap="square" rtlCol="0">
            <a:spAutoFit/>
          </a:bodyPr>
          <a:lstStyle/>
          <a:p>
            <a:r>
              <a:rPr lang="en-US" sz="3600" dirty="0"/>
              <a:t>Disclaimer</a:t>
            </a:r>
          </a:p>
        </p:txBody>
      </p:sp>
      <p:sp>
        <p:nvSpPr>
          <p:cNvPr id="4" name="Rectangle 3">
            <a:extLst>
              <a:ext uri="{FF2B5EF4-FFF2-40B4-BE49-F238E27FC236}">
                <a16:creationId xmlns:a16="http://schemas.microsoft.com/office/drawing/2014/main" id="{5D1EC6FC-BF9E-4A01-9BC5-F13B84A47EBD}"/>
              </a:ext>
            </a:extLst>
          </p:cNvPr>
          <p:cNvSpPr/>
          <p:nvPr/>
        </p:nvSpPr>
        <p:spPr>
          <a:xfrm>
            <a:off x="5430112" y="3244334"/>
            <a:ext cx="1331775" cy="369332"/>
          </a:xfrm>
          <a:prstGeom prst="rect">
            <a:avLst/>
          </a:prstGeom>
        </p:spPr>
        <p:txBody>
          <a:bodyPr wrap="none">
            <a:spAutoFit/>
          </a:bodyPr>
          <a:lstStyle/>
          <a:p>
            <a:r>
              <a:rPr lang="en-US" dirty="0"/>
              <a:t>David Burrill</a:t>
            </a:r>
          </a:p>
        </p:txBody>
      </p:sp>
      <p:sp>
        <p:nvSpPr>
          <p:cNvPr id="5" name="Rectangle 4">
            <a:extLst>
              <a:ext uri="{FF2B5EF4-FFF2-40B4-BE49-F238E27FC236}">
                <a16:creationId xmlns:a16="http://schemas.microsoft.com/office/drawing/2014/main" id="{20F80FAB-20DC-42A0-AD74-FC195B6F631E}"/>
              </a:ext>
            </a:extLst>
          </p:cNvPr>
          <p:cNvSpPr/>
          <p:nvPr/>
        </p:nvSpPr>
        <p:spPr>
          <a:xfrm>
            <a:off x="5430112" y="3244334"/>
            <a:ext cx="1331775" cy="369332"/>
          </a:xfrm>
          <a:prstGeom prst="rect">
            <a:avLst/>
          </a:prstGeom>
        </p:spPr>
        <p:txBody>
          <a:bodyPr wrap="none">
            <a:spAutoFit/>
          </a:bodyPr>
          <a:lstStyle/>
          <a:p>
            <a:r>
              <a:rPr lang="en-US" dirty="0"/>
              <a:t>David Burrill</a:t>
            </a:r>
          </a:p>
        </p:txBody>
      </p:sp>
      <p:sp>
        <p:nvSpPr>
          <p:cNvPr id="6" name="TextBox 5">
            <a:extLst>
              <a:ext uri="{FF2B5EF4-FFF2-40B4-BE49-F238E27FC236}">
                <a16:creationId xmlns:a16="http://schemas.microsoft.com/office/drawing/2014/main" id="{5E6B00F2-94A9-428A-AE68-60874FFBD4AC}"/>
              </a:ext>
            </a:extLst>
          </p:cNvPr>
          <p:cNvSpPr txBox="1"/>
          <p:nvPr/>
        </p:nvSpPr>
        <p:spPr>
          <a:xfrm>
            <a:off x="272142" y="2136338"/>
            <a:ext cx="11288486" cy="1477328"/>
          </a:xfrm>
          <a:prstGeom prst="rect">
            <a:avLst/>
          </a:prstGeom>
          <a:noFill/>
        </p:spPr>
        <p:txBody>
          <a:bodyPr wrap="square" rtlCol="0">
            <a:spAutoFit/>
          </a:bodyPr>
          <a:lstStyle/>
          <a:p>
            <a:pPr marL="139700" indent="0">
              <a:buNone/>
            </a:pPr>
            <a:r>
              <a:rPr lang="en-US" dirty="0">
                <a:solidFill>
                  <a:schemeClr val="bg1"/>
                </a:solidFill>
              </a:rPr>
              <a:t>All of the slides in our final have been reviewed by the entire team.  Each slide has a primary author.  The primary author wrote the bulk of the content.  All team members reviewed the content for accuracy and the team agreed to the final presentation.</a:t>
            </a:r>
          </a:p>
          <a:p>
            <a:pPr marL="139700" indent="0">
              <a:buNone/>
            </a:pPr>
            <a:r>
              <a:rPr lang="en-US" dirty="0">
                <a:solidFill>
                  <a:schemeClr val="bg1"/>
                </a:solidFill>
              </a:rPr>
              <a:t>The final version is not permitted to be distributed outside of class without prior permission from the team.</a:t>
            </a:r>
          </a:p>
          <a:p>
            <a:endParaRPr lang="en-US" dirty="0">
              <a:solidFill>
                <a:schemeClr val="bg1"/>
              </a:solidFill>
            </a:endParaRPr>
          </a:p>
        </p:txBody>
      </p:sp>
    </p:spTree>
    <p:extLst>
      <p:ext uri="{BB962C8B-B14F-4D97-AF65-F5344CB8AC3E}">
        <p14:creationId xmlns:p14="http://schemas.microsoft.com/office/powerpoint/2010/main" val="140799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D26DF1D-4942-4C68-847C-211709226DBF}"/>
              </a:ext>
            </a:extLst>
          </p:cNvPr>
          <p:cNvSpPr txBox="1"/>
          <p:nvPr/>
        </p:nvSpPr>
        <p:spPr>
          <a:xfrm>
            <a:off x="272142" y="500743"/>
            <a:ext cx="9241972" cy="646331"/>
          </a:xfrm>
          <a:prstGeom prst="rect">
            <a:avLst/>
          </a:prstGeom>
          <a:noFill/>
        </p:spPr>
        <p:txBody>
          <a:bodyPr wrap="square" rtlCol="0">
            <a:spAutoFit/>
          </a:bodyPr>
          <a:lstStyle/>
          <a:p>
            <a:r>
              <a:rPr lang="en-US" sz="3600" dirty="0"/>
              <a:t>Project IRIS - </a:t>
            </a:r>
            <a:r>
              <a:rPr lang="en-US" sz="3600" b="0" dirty="0"/>
              <a:t>Overlooking eye to see everything</a:t>
            </a:r>
            <a:endParaRPr lang="en-US" sz="3600" dirty="0"/>
          </a:p>
        </p:txBody>
      </p:sp>
      <p:sp>
        <p:nvSpPr>
          <p:cNvPr id="4" name="Rectangle 3">
            <a:extLst>
              <a:ext uri="{FF2B5EF4-FFF2-40B4-BE49-F238E27FC236}">
                <a16:creationId xmlns:a16="http://schemas.microsoft.com/office/drawing/2014/main" id="{5D1EC6FC-BF9E-4A01-9BC5-F13B84A47EBD}"/>
              </a:ext>
            </a:extLst>
          </p:cNvPr>
          <p:cNvSpPr/>
          <p:nvPr/>
        </p:nvSpPr>
        <p:spPr>
          <a:xfrm>
            <a:off x="5430112" y="3244334"/>
            <a:ext cx="1331775" cy="369332"/>
          </a:xfrm>
          <a:prstGeom prst="rect">
            <a:avLst/>
          </a:prstGeom>
        </p:spPr>
        <p:txBody>
          <a:bodyPr wrap="none">
            <a:spAutoFit/>
          </a:bodyPr>
          <a:lstStyle/>
          <a:p>
            <a:r>
              <a:rPr lang="en-US" dirty="0"/>
              <a:t>David Burrill</a:t>
            </a:r>
          </a:p>
        </p:txBody>
      </p:sp>
      <p:sp>
        <p:nvSpPr>
          <p:cNvPr id="5" name="Rectangle 4">
            <a:extLst>
              <a:ext uri="{FF2B5EF4-FFF2-40B4-BE49-F238E27FC236}">
                <a16:creationId xmlns:a16="http://schemas.microsoft.com/office/drawing/2014/main" id="{20F80FAB-20DC-42A0-AD74-FC195B6F631E}"/>
              </a:ext>
            </a:extLst>
          </p:cNvPr>
          <p:cNvSpPr/>
          <p:nvPr/>
        </p:nvSpPr>
        <p:spPr>
          <a:xfrm>
            <a:off x="5430112" y="3244334"/>
            <a:ext cx="1331775" cy="369332"/>
          </a:xfrm>
          <a:prstGeom prst="rect">
            <a:avLst/>
          </a:prstGeom>
        </p:spPr>
        <p:txBody>
          <a:bodyPr wrap="none">
            <a:spAutoFit/>
          </a:bodyPr>
          <a:lstStyle/>
          <a:p>
            <a:r>
              <a:rPr lang="en-US" dirty="0"/>
              <a:t>David Burrill</a:t>
            </a:r>
          </a:p>
        </p:txBody>
      </p:sp>
      <p:sp>
        <p:nvSpPr>
          <p:cNvPr id="6" name="TextBox 5">
            <a:extLst>
              <a:ext uri="{FF2B5EF4-FFF2-40B4-BE49-F238E27FC236}">
                <a16:creationId xmlns:a16="http://schemas.microsoft.com/office/drawing/2014/main" id="{5E6B00F2-94A9-428A-AE68-60874FFBD4AC}"/>
              </a:ext>
            </a:extLst>
          </p:cNvPr>
          <p:cNvSpPr txBox="1"/>
          <p:nvPr/>
        </p:nvSpPr>
        <p:spPr>
          <a:xfrm>
            <a:off x="272142" y="2136338"/>
            <a:ext cx="11288486" cy="2031325"/>
          </a:xfrm>
          <a:prstGeom prst="rect">
            <a:avLst/>
          </a:prstGeom>
          <a:noFill/>
        </p:spPr>
        <p:txBody>
          <a:bodyPr wrap="square" rtlCol="0">
            <a:spAutoFit/>
          </a:bodyPr>
          <a:lstStyle/>
          <a:p>
            <a:pPr marL="139700" indent="0">
              <a:buNone/>
            </a:pPr>
            <a:r>
              <a:rPr lang="en-US" dirty="0">
                <a:solidFill>
                  <a:schemeClr val="dk1"/>
                </a:solidFill>
                <a:latin typeface="Palatino Linotype"/>
              </a:rPr>
              <a:t>Our Vision is to </a:t>
            </a:r>
            <a:r>
              <a:rPr lang="en-US" dirty="0">
                <a:solidFill>
                  <a:schemeClr val="bg1"/>
                </a:solidFill>
              </a:rPr>
              <a:t>disrupt the “Smart Building” industry with a product that differentiates itself from the other leaders by focusing on technology and safety using the data gathered from IoT sensors to help people that can not help themselves.</a:t>
            </a:r>
          </a:p>
          <a:p>
            <a:pPr marL="139700" indent="0">
              <a:buNone/>
            </a:pPr>
            <a:endParaRPr lang="en-US" dirty="0">
              <a:solidFill>
                <a:schemeClr val="bg1"/>
              </a:solidFill>
            </a:endParaRPr>
          </a:p>
          <a:p>
            <a:pPr marL="139700" indent="0">
              <a:buNone/>
            </a:pPr>
            <a:r>
              <a:rPr lang="en-US" b="0" i="0" u="none" strike="noStrike" cap="none" dirty="0">
                <a:solidFill>
                  <a:schemeClr val="dk1"/>
                </a:solidFill>
                <a:latin typeface="Palatino Linotype"/>
                <a:ea typeface="Palatino Linotype"/>
                <a:cs typeface="Palatino Linotype"/>
                <a:sym typeface="Palatino Linotype"/>
              </a:rPr>
              <a:t>Our team will build a system that gathers and analyzes data from IoT sensors within the buildings, and use that data to prevent safety issues.  This system will be scalable so that it can be incorporated in private homes as well as large scale buildings.</a:t>
            </a:r>
            <a:endParaRPr lang="en-US" dirty="0">
              <a:solidFill>
                <a:schemeClr val="bg1"/>
              </a:solidFill>
            </a:endParaRPr>
          </a:p>
        </p:txBody>
      </p:sp>
    </p:spTree>
    <p:extLst>
      <p:ext uri="{BB962C8B-B14F-4D97-AF65-F5344CB8AC3E}">
        <p14:creationId xmlns:p14="http://schemas.microsoft.com/office/powerpoint/2010/main" val="11662322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D26DF1D-4942-4C68-847C-211709226DBF}"/>
              </a:ext>
            </a:extLst>
          </p:cNvPr>
          <p:cNvSpPr txBox="1"/>
          <p:nvPr/>
        </p:nvSpPr>
        <p:spPr>
          <a:xfrm>
            <a:off x="272142" y="500743"/>
            <a:ext cx="3363686" cy="646331"/>
          </a:xfrm>
          <a:prstGeom prst="rect">
            <a:avLst/>
          </a:prstGeom>
          <a:noFill/>
        </p:spPr>
        <p:txBody>
          <a:bodyPr wrap="square" rtlCol="0">
            <a:spAutoFit/>
          </a:bodyPr>
          <a:lstStyle/>
          <a:p>
            <a:r>
              <a:rPr lang="en-US" sz="3600" dirty="0"/>
              <a:t>Team</a:t>
            </a:r>
          </a:p>
        </p:txBody>
      </p:sp>
      <p:sp>
        <p:nvSpPr>
          <p:cNvPr id="4" name="Rectangle 3">
            <a:extLst>
              <a:ext uri="{FF2B5EF4-FFF2-40B4-BE49-F238E27FC236}">
                <a16:creationId xmlns:a16="http://schemas.microsoft.com/office/drawing/2014/main" id="{5D1EC6FC-BF9E-4A01-9BC5-F13B84A47EBD}"/>
              </a:ext>
            </a:extLst>
          </p:cNvPr>
          <p:cNvSpPr/>
          <p:nvPr/>
        </p:nvSpPr>
        <p:spPr>
          <a:xfrm>
            <a:off x="4864055" y="3614448"/>
            <a:ext cx="1331775" cy="369332"/>
          </a:xfrm>
          <a:prstGeom prst="rect">
            <a:avLst/>
          </a:prstGeom>
        </p:spPr>
        <p:txBody>
          <a:bodyPr wrap="none">
            <a:spAutoFit/>
          </a:bodyPr>
          <a:lstStyle/>
          <a:p>
            <a:r>
              <a:rPr lang="en-US" dirty="0"/>
              <a:t>David Burrill</a:t>
            </a:r>
          </a:p>
        </p:txBody>
      </p:sp>
      <p:sp>
        <p:nvSpPr>
          <p:cNvPr id="5" name="Rectangle 4">
            <a:extLst>
              <a:ext uri="{FF2B5EF4-FFF2-40B4-BE49-F238E27FC236}">
                <a16:creationId xmlns:a16="http://schemas.microsoft.com/office/drawing/2014/main" id="{20F80FAB-20DC-42A0-AD74-FC195B6F631E}"/>
              </a:ext>
            </a:extLst>
          </p:cNvPr>
          <p:cNvSpPr/>
          <p:nvPr/>
        </p:nvSpPr>
        <p:spPr>
          <a:xfrm>
            <a:off x="4864055" y="3614448"/>
            <a:ext cx="1331775" cy="369332"/>
          </a:xfrm>
          <a:prstGeom prst="rect">
            <a:avLst/>
          </a:prstGeom>
        </p:spPr>
        <p:txBody>
          <a:bodyPr wrap="none">
            <a:spAutoFit/>
          </a:bodyPr>
          <a:lstStyle/>
          <a:p>
            <a:r>
              <a:rPr lang="en-US" dirty="0"/>
              <a:t>David Burrill</a:t>
            </a:r>
          </a:p>
        </p:txBody>
      </p:sp>
      <p:pic>
        <p:nvPicPr>
          <p:cNvPr id="6" name="Picture 5">
            <a:extLst>
              <a:ext uri="{FF2B5EF4-FFF2-40B4-BE49-F238E27FC236}">
                <a16:creationId xmlns:a16="http://schemas.microsoft.com/office/drawing/2014/main" id="{74B2EF13-D412-4A57-BFDB-6FA51E545F6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95221" y="2645227"/>
            <a:ext cx="1491343" cy="1491343"/>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8" name="Picture 7">
            <a:extLst>
              <a:ext uri="{FF2B5EF4-FFF2-40B4-BE49-F238E27FC236}">
                <a16:creationId xmlns:a16="http://schemas.microsoft.com/office/drawing/2014/main" id="{80BCF0A0-190A-4A9B-BCE2-9853B1EAAA5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90653" y="2645227"/>
            <a:ext cx="1491343" cy="1491343"/>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10" name="Picture 9">
            <a:extLst>
              <a:ext uri="{FF2B5EF4-FFF2-40B4-BE49-F238E27FC236}">
                <a16:creationId xmlns:a16="http://schemas.microsoft.com/office/drawing/2014/main" id="{45B9BB97-618C-43AE-878D-D4563C9B7E0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42937" y="2645227"/>
            <a:ext cx="1491343" cy="1491343"/>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12" name="Picture 11">
            <a:extLst>
              <a:ext uri="{FF2B5EF4-FFF2-40B4-BE49-F238E27FC236}">
                <a16:creationId xmlns:a16="http://schemas.microsoft.com/office/drawing/2014/main" id="{60F1E3BF-BCF2-4900-8115-7C118F809E3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94656" y="2645228"/>
            <a:ext cx="1491343" cy="1491343"/>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14" name="Picture 13">
            <a:extLst>
              <a:ext uri="{FF2B5EF4-FFF2-40B4-BE49-F238E27FC236}">
                <a16:creationId xmlns:a16="http://schemas.microsoft.com/office/drawing/2014/main" id="{E15AF302-B751-485B-BE4A-8E67E7E151A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500517" y="2645227"/>
            <a:ext cx="1657340" cy="1491343"/>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15" name="TextBox 14">
            <a:extLst>
              <a:ext uri="{FF2B5EF4-FFF2-40B4-BE49-F238E27FC236}">
                <a16:creationId xmlns:a16="http://schemas.microsoft.com/office/drawing/2014/main" id="{9D89CD61-F23D-4B0C-BA4C-CE43048AD321}"/>
              </a:ext>
            </a:extLst>
          </p:cNvPr>
          <p:cNvSpPr txBox="1"/>
          <p:nvPr/>
        </p:nvSpPr>
        <p:spPr>
          <a:xfrm>
            <a:off x="512096" y="4376057"/>
            <a:ext cx="2056460" cy="830997"/>
          </a:xfrm>
          <a:prstGeom prst="rect">
            <a:avLst/>
          </a:prstGeom>
          <a:noFill/>
        </p:spPr>
        <p:txBody>
          <a:bodyPr wrap="none" rtlCol="0">
            <a:spAutoFit/>
          </a:bodyPr>
          <a:lstStyle/>
          <a:p>
            <a:pPr algn="ctr"/>
            <a:r>
              <a:rPr lang="en-US" dirty="0">
                <a:solidFill>
                  <a:schemeClr val="bg1"/>
                </a:solidFill>
              </a:rPr>
              <a:t>Jonathan Cheng</a:t>
            </a:r>
          </a:p>
          <a:p>
            <a:pPr algn="ctr"/>
            <a:r>
              <a:rPr lang="en-US" dirty="0">
                <a:solidFill>
                  <a:schemeClr val="bg1"/>
                </a:solidFill>
              </a:rPr>
              <a:t>Northrop Grumman</a:t>
            </a:r>
          </a:p>
          <a:p>
            <a:pPr algn="ctr"/>
            <a:r>
              <a:rPr lang="en-US" sz="1200" dirty="0">
                <a:solidFill>
                  <a:schemeClr val="bg1"/>
                </a:solidFill>
              </a:rPr>
              <a:t>chonathan.jeng@gmail.com</a:t>
            </a:r>
          </a:p>
        </p:txBody>
      </p:sp>
      <p:sp>
        <p:nvSpPr>
          <p:cNvPr id="16" name="TextBox 15">
            <a:extLst>
              <a:ext uri="{FF2B5EF4-FFF2-40B4-BE49-F238E27FC236}">
                <a16:creationId xmlns:a16="http://schemas.microsoft.com/office/drawing/2014/main" id="{49382575-85F5-4ED5-992C-E084E9A984F2}"/>
              </a:ext>
            </a:extLst>
          </p:cNvPr>
          <p:cNvSpPr txBox="1"/>
          <p:nvPr/>
        </p:nvSpPr>
        <p:spPr>
          <a:xfrm>
            <a:off x="2580251" y="4376056"/>
            <a:ext cx="2111154" cy="861774"/>
          </a:xfrm>
          <a:prstGeom prst="rect">
            <a:avLst/>
          </a:prstGeom>
          <a:noFill/>
        </p:spPr>
        <p:txBody>
          <a:bodyPr wrap="none" rtlCol="0">
            <a:spAutoFit/>
          </a:bodyPr>
          <a:lstStyle/>
          <a:p>
            <a:pPr algn="ctr"/>
            <a:r>
              <a:rPr lang="en-US" dirty="0">
                <a:solidFill>
                  <a:schemeClr val="bg1"/>
                </a:solidFill>
              </a:rPr>
              <a:t>Arnold Benitez</a:t>
            </a:r>
          </a:p>
          <a:p>
            <a:pPr algn="ctr"/>
            <a:r>
              <a:rPr lang="en-US" dirty="0">
                <a:solidFill>
                  <a:schemeClr val="bg1"/>
                </a:solidFill>
              </a:rPr>
              <a:t>Northrop Grumman</a:t>
            </a:r>
          </a:p>
          <a:p>
            <a:pPr algn="ctr"/>
            <a:r>
              <a:rPr lang="en-US" sz="1200" dirty="0">
                <a:solidFill>
                  <a:schemeClr val="bg1"/>
                </a:solidFill>
              </a:rPr>
              <a:t>arnoldbenitez@gmail.com</a:t>
            </a:r>
          </a:p>
        </p:txBody>
      </p:sp>
      <p:sp>
        <p:nvSpPr>
          <p:cNvPr id="18" name="TextBox 17">
            <a:extLst>
              <a:ext uri="{FF2B5EF4-FFF2-40B4-BE49-F238E27FC236}">
                <a16:creationId xmlns:a16="http://schemas.microsoft.com/office/drawing/2014/main" id="{BC04182C-F717-4573-B186-6AF3001213C6}"/>
              </a:ext>
            </a:extLst>
          </p:cNvPr>
          <p:cNvSpPr txBox="1"/>
          <p:nvPr/>
        </p:nvSpPr>
        <p:spPr>
          <a:xfrm>
            <a:off x="4986144" y="4376056"/>
            <a:ext cx="1604927" cy="830997"/>
          </a:xfrm>
          <a:prstGeom prst="rect">
            <a:avLst/>
          </a:prstGeom>
          <a:noFill/>
        </p:spPr>
        <p:txBody>
          <a:bodyPr wrap="none" rtlCol="0">
            <a:spAutoFit/>
          </a:bodyPr>
          <a:lstStyle/>
          <a:p>
            <a:pPr algn="ctr"/>
            <a:r>
              <a:rPr lang="en-US" dirty="0">
                <a:solidFill>
                  <a:schemeClr val="bg1"/>
                </a:solidFill>
              </a:rPr>
              <a:t>David Burrill</a:t>
            </a:r>
          </a:p>
          <a:p>
            <a:pPr algn="ctr"/>
            <a:r>
              <a:rPr lang="en-US" dirty="0">
                <a:solidFill>
                  <a:schemeClr val="bg1"/>
                </a:solidFill>
              </a:rPr>
              <a:t>Qualcomm</a:t>
            </a:r>
          </a:p>
          <a:p>
            <a:pPr algn="ctr"/>
            <a:r>
              <a:rPr lang="en-US" sz="1200" dirty="0">
                <a:solidFill>
                  <a:schemeClr val="bg1"/>
                </a:solidFill>
              </a:rPr>
              <a:t>dburrill@eng.ucsd.edu</a:t>
            </a:r>
          </a:p>
        </p:txBody>
      </p:sp>
      <p:sp>
        <p:nvSpPr>
          <p:cNvPr id="19" name="TextBox 18">
            <a:extLst>
              <a:ext uri="{FF2B5EF4-FFF2-40B4-BE49-F238E27FC236}">
                <a16:creationId xmlns:a16="http://schemas.microsoft.com/office/drawing/2014/main" id="{0034F55E-5DDF-429E-9B55-F5DDEDAF1993}"/>
              </a:ext>
            </a:extLst>
          </p:cNvPr>
          <p:cNvSpPr txBox="1"/>
          <p:nvPr/>
        </p:nvSpPr>
        <p:spPr>
          <a:xfrm>
            <a:off x="7080432" y="4376055"/>
            <a:ext cx="1720920" cy="830997"/>
          </a:xfrm>
          <a:prstGeom prst="rect">
            <a:avLst/>
          </a:prstGeom>
          <a:noFill/>
        </p:spPr>
        <p:txBody>
          <a:bodyPr wrap="none" rtlCol="0">
            <a:spAutoFit/>
          </a:bodyPr>
          <a:lstStyle/>
          <a:p>
            <a:pPr algn="ctr"/>
            <a:r>
              <a:rPr lang="en-US" dirty="0">
                <a:solidFill>
                  <a:schemeClr val="bg1"/>
                </a:solidFill>
              </a:rPr>
              <a:t>Amin Karbasi</a:t>
            </a:r>
          </a:p>
          <a:p>
            <a:pPr algn="ctr"/>
            <a:r>
              <a:rPr lang="en-US" dirty="0">
                <a:solidFill>
                  <a:schemeClr val="bg1"/>
                </a:solidFill>
              </a:rPr>
              <a:t>Qualcomm</a:t>
            </a:r>
          </a:p>
          <a:p>
            <a:pPr algn="ctr"/>
            <a:r>
              <a:rPr lang="en-US" sz="1200" dirty="0">
                <a:solidFill>
                  <a:schemeClr val="bg1"/>
                </a:solidFill>
              </a:rPr>
              <a:t>mkarbasi@eng.ucsd.edu</a:t>
            </a:r>
          </a:p>
        </p:txBody>
      </p:sp>
      <p:sp>
        <p:nvSpPr>
          <p:cNvPr id="20" name="TextBox 19">
            <a:extLst>
              <a:ext uri="{FF2B5EF4-FFF2-40B4-BE49-F238E27FC236}">
                <a16:creationId xmlns:a16="http://schemas.microsoft.com/office/drawing/2014/main" id="{BB880C4D-56D5-49EC-8964-752181EF5454}"/>
              </a:ext>
            </a:extLst>
          </p:cNvPr>
          <p:cNvSpPr txBox="1"/>
          <p:nvPr/>
        </p:nvSpPr>
        <p:spPr>
          <a:xfrm>
            <a:off x="8909022" y="4376055"/>
            <a:ext cx="2840329" cy="830997"/>
          </a:xfrm>
          <a:prstGeom prst="rect">
            <a:avLst/>
          </a:prstGeom>
          <a:noFill/>
        </p:spPr>
        <p:txBody>
          <a:bodyPr wrap="none" rtlCol="0">
            <a:spAutoFit/>
          </a:bodyPr>
          <a:lstStyle/>
          <a:p>
            <a:pPr algn="ctr"/>
            <a:r>
              <a:rPr lang="en-US" dirty="0">
                <a:solidFill>
                  <a:schemeClr val="bg1"/>
                </a:solidFill>
              </a:rPr>
              <a:t>Kathirvelavan Ramakrishnan</a:t>
            </a:r>
          </a:p>
          <a:p>
            <a:pPr algn="ctr"/>
            <a:r>
              <a:rPr lang="en-US" dirty="0">
                <a:solidFill>
                  <a:schemeClr val="bg1"/>
                </a:solidFill>
              </a:rPr>
              <a:t>Qualcomm</a:t>
            </a:r>
          </a:p>
          <a:p>
            <a:pPr algn="ctr"/>
            <a:r>
              <a:rPr lang="en-US" sz="1200" dirty="0">
                <a:solidFill>
                  <a:schemeClr val="bg1"/>
                </a:solidFill>
              </a:rPr>
              <a:t>rkathir0808@gmail.com</a:t>
            </a:r>
          </a:p>
        </p:txBody>
      </p:sp>
    </p:spTree>
    <p:extLst>
      <p:ext uri="{BB962C8B-B14F-4D97-AF65-F5344CB8AC3E}">
        <p14:creationId xmlns:p14="http://schemas.microsoft.com/office/powerpoint/2010/main" val="30905201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D26DF1D-4942-4C68-847C-211709226DBF}"/>
              </a:ext>
            </a:extLst>
          </p:cNvPr>
          <p:cNvSpPr txBox="1"/>
          <p:nvPr/>
        </p:nvSpPr>
        <p:spPr>
          <a:xfrm>
            <a:off x="272142" y="500743"/>
            <a:ext cx="9241972" cy="646331"/>
          </a:xfrm>
          <a:prstGeom prst="rect">
            <a:avLst/>
          </a:prstGeom>
          <a:noFill/>
        </p:spPr>
        <p:txBody>
          <a:bodyPr wrap="square" rtlCol="0">
            <a:spAutoFit/>
          </a:bodyPr>
          <a:lstStyle/>
          <a:p>
            <a:r>
              <a:rPr lang="en-US" sz="3600" dirty="0"/>
              <a:t>Problem</a:t>
            </a:r>
          </a:p>
        </p:txBody>
      </p:sp>
      <p:sp>
        <p:nvSpPr>
          <p:cNvPr id="4" name="Rectangle 3">
            <a:extLst>
              <a:ext uri="{FF2B5EF4-FFF2-40B4-BE49-F238E27FC236}">
                <a16:creationId xmlns:a16="http://schemas.microsoft.com/office/drawing/2014/main" id="{5D1EC6FC-BF9E-4A01-9BC5-F13B84A47EBD}"/>
              </a:ext>
            </a:extLst>
          </p:cNvPr>
          <p:cNvSpPr/>
          <p:nvPr/>
        </p:nvSpPr>
        <p:spPr>
          <a:xfrm>
            <a:off x="5430112" y="3244334"/>
            <a:ext cx="1331775" cy="369332"/>
          </a:xfrm>
          <a:prstGeom prst="rect">
            <a:avLst/>
          </a:prstGeom>
        </p:spPr>
        <p:txBody>
          <a:bodyPr wrap="none">
            <a:spAutoFit/>
          </a:bodyPr>
          <a:lstStyle/>
          <a:p>
            <a:r>
              <a:rPr lang="en-US" dirty="0"/>
              <a:t>David Burrill</a:t>
            </a:r>
          </a:p>
        </p:txBody>
      </p:sp>
      <p:sp>
        <p:nvSpPr>
          <p:cNvPr id="5" name="Rectangle 4">
            <a:extLst>
              <a:ext uri="{FF2B5EF4-FFF2-40B4-BE49-F238E27FC236}">
                <a16:creationId xmlns:a16="http://schemas.microsoft.com/office/drawing/2014/main" id="{20F80FAB-20DC-42A0-AD74-FC195B6F631E}"/>
              </a:ext>
            </a:extLst>
          </p:cNvPr>
          <p:cNvSpPr/>
          <p:nvPr/>
        </p:nvSpPr>
        <p:spPr>
          <a:xfrm>
            <a:off x="5430112" y="3244334"/>
            <a:ext cx="1331775" cy="369332"/>
          </a:xfrm>
          <a:prstGeom prst="rect">
            <a:avLst/>
          </a:prstGeom>
        </p:spPr>
        <p:txBody>
          <a:bodyPr wrap="none">
            <a:spAutoFit/>
          </a:bodyPr>
          <a:lstStyle/>
          <a:p>
            <a:r>
              <a:rPr lang="en-US" dirty="0"/>
              <a:t>David Burrill</a:t>
            </a:r>
          </a:p>
        </p:txBody>
      </p:sp>
      <p:sp>
        <p:nvSpPr>
          <p:cNvPr id="6" name="TextBox 5">
            <a:extLst>
              <a:ext uri="{FF2B5EF4-FFF2-40B4-BE49-F238E27FC236}">
                <a16:creationId xmlns:a16="http://schemas.microsoft.com/office/drawing/2014/main" id="{5E6B00F2-94A9-428A-AE68-60874FFBD4AC}"/>
              </a:ext>
            </a:extLst>
          </p:cNvPr>
          <p:cNvSpPr txBox="1"/>
          <p:nvPr/>
        </p:nvSpPr>
        <p:spPr>
          <a:xfrm>
            <a:off x="272142" y="2136338"/>
            <a:ext cx="11288486" cy="2308324"/>
          </a:xfrm>
          <a:prstGeom prst="rect">
            <a:avLst/>
          </a:prstGeom>
          <a:noFill/>
        </p:spPr>
        <p:txBody>
          <a:bodyPr wrap="square" rtlCol="0">
            <a:spAutoFit/>
          </a:bodyPr>
          <a:lstStyle/>
          <a:p>
            <a:pPr marL="139700" indent="0">
              <a:buNone/>
            </a:pPr>
            <a:r>
              <a:rPr lang="en-US" dirty="0">
                <a:solidFill>
                  <a:schemeClr val="dk1"/>
                </a:solidFill>
                <a:latin typeface="Palatino Linotype"/>
              </a:rPr>
              <a:t>There is no smart building product that focuses on </a:t>
            </a:r>
            <a:r>
              <a:rPr lang="en-US" b="1" dirty="0">
                <a:solidFill>
                  <a:schemeClr val="dk1"/>
                </a:solidFill>
                <a:latin typeface="Palatino Linotype"/>
              </a:rPr>
              <a:t>Safety</a:t>
            </a:r>
            <a:r>
              <a:rPr lang="en-US" dirty="0">
                <a:solidFill>
                  <a:schemeClr val="dk1"/>
                </a:solidFill>
                <a:latin typeface="Palatino Linotype"/>
              </a:rPr>
              <a:t> and </a:t>
            </a:r>
            <a:r>
              <a:rPr lang="en-US" b="1" dirty="0">
                <a:solidFill>
                  <a:schemeClr val="dk1"/>
                </a:solidFill>
                <a:latin typeface="Palatino Linotype"/>
              </a:rPr>
              <a:t>Security</a:t>
            </a:r>
          </a:p>
          <a:p>
            <a:pPr marL="425450" indent="-285750">
              <a:buFont typeface="Arial" panose="020B0604020202020204" pitchFamily="34" charset="0"/>
              <a:buChar char="•"/>
            </a:pPr>
            <a:r>
              <a:rPr lang="en-US" dirty="0">
                <a:solidFill>
                  <a:schemeClr val="dk1"/>
                </a:solidFill>
                <a:latin typeface="Palatino Linotype"/>
              </a:rPr>
              <a:t>Smart Home automation solutions such as Google Home and Amazon Alexa focus mainly on interacting with sensors and home entertainment.</a:t>
            </a:r>
          </a:p>
          <a:p>
            <a:pPr marL="425450" indent="-285750">
              <a:buFont typeface="Arial" panose="020B0604020202020204" pitchFamily="34" charset="0"/>
              <a:buChar char="•"/>
            </a:pPr>
            <a:r>
              <a:rPr lang="en-US" dirty="0">
                <a:solidFill>
                  <a:schemeClr val="dk1"/>
                </a:solidFill>
                <a:latin typeface="Palatino Linotype"/>
              </a:rPr>
              <a:t>Home security solutions such as “ADT” and “Front Point” only focus on passive security solutions such as security cameras and motion detectors.</a:t>
            </a:r>
          </a:p>
          <a:p>
            <a:pPr marL="425450" indent="-285750">
              <a:buFont typeface="Arial" panose="020B0604020202020204" pitchFamily="34" charset="0"/>
              <a:buChar char="•"/>
            </a:pPr>
            <a:endParaRPr lang="en-US" dirty="0">
              <a:solidFill>
                <a:schemeClr val="dk1"/>
              </a:solidFill>
              <a:latin typeface="Palatino Linotype"/>
            </a:endParaRPr>
          </a:p>
          <a:p>
            <a:pPr marL="139700"/>
            <a:r>
              <a:rPr lang="en-US" dirty="0">
                <a:solidFill>
                  <a:schemeClr val="dk1"/>
                </a:solidFill>
                <a:latin typeface="Palatino Linotype"/>
              </a:rPr>
              <a:t>Customers require a comprehensive solutions that not only interacts with all the supported sensors installed, but also intelligently detect all the potential threats. </a:t>
            </a:r>
            <a:endParaRPr lang="en-US" dirty="0">
              <a:solidFill>
                <a:schemeClr val="bg1"/>
              </a:solidFill>
            </a:endParaRPr>
          </a:p>
        </p:txBody>
      </p:sp>
    </p:spTree>
    <p:extLst>
      <p:ext uri="{BB962C8B-B14F-4D97-AF65-F5344CB8AC3E}">
        <p14:creationId xmlns:p14="http://schemas.microsoft.com/office/powerpoint/2010/main" val="32550679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D26DF1D-4942-4C68-847C-211709226DBF}"/>
              </a:ext>
            </a:extLst>
          </p:cNvPr>
          <p:cNvSpPr txBox="1"/>
          <p:nvPr/>
        </p:nvSpPr>
        <p:spPr>
          <a:xfrm>
            <a:off x="272142" y="500743"/>
            <a:ext cx="9241972" cy="646331"/>
          </a:xfrm>
          <a:prstGeom prst="rect">
            <a:avLst/>
          </a:prstGeom>
          <a:noFill/>
        </p:spPr>
        <p:txBody>
          <a:bodyPr wrap="square" rtlCol="0">
            <a:spAutoFit/>
          </a:bodyPr>
          <a:lstStyle/>
          <a:p>
            <a:r>
              <a:rPr lang="en-US" sz="3600" dirty="0"/>
              <a:t>IRIS Solution</a:t>
            </a:r>
          </a:p>
        </p:txBody>
      </p:sp>
      <p:sp>
        <p:nvSpPr>
          <p:cNvPr id="4" name="Rectangle 3">
            <a:extLst>
              <a:ext uri="{FF2B5EF4-FFF2-40B4-BE49-F238E27FC236}">
                <a16:creationId xmlns:a16="http://schemas.microsoft.com/office/drawing/2014/main" id="{5D1EC6FC-BF9E-4A01-9BC5-F13B84A47EBD}"/>
              </a:ext>
            </a:extLst>
          </p:cNvPr>
          <p:cNvSpPr/>
          <p:nvPr/>
        </p:nvSpPr>
        <p:spPr>
          <a:xfrm>
            <a:off x="5430112" y="3244334"/>
            <a:ext cx="1331775" cy="369332"/>
          </a:xfrm>
          <a:prstGeom prst="rect">
            <a:avLst/>
          </a:prstGeom>
        </p:spPr>
        <p:txBody>
          <a:bodyPr wrap="none">
            <a:spAutoFit/>
          </a:bodyPr>
          <a:lstStyle/>
          <a:p>
            <a:r>
              <a:rPr lang="en-US" dirty="0"/>
              <a:t>David Burrill</a:t>
            </a:r>
          </a:p>
        </p:txBody>
      </p:sp>
      <p:sp>
        <p:nvSpPr>
          <p:cNvPr id="5" name="Rectangle 4">
            <a:extLst>
              <a:ext uri="{FF2B5EF4-FFF2-40B4-BE49-F238E27FC236}">
                <a16:creationId xmlns:a16="http://schemas.microsoft.com/office/drawing/2014/main" id="{20F80FAB-20DC-42A0-AD74-FC195B6F631E}"/>
              </a:ext>
            </a:extLst>
          </p:cNvPr>
          <p:cNvSpPr/>
          <p:nvPr/>
        </p:nvSpPr>
        <p:spPr>
          <a:xfrm>
            <a:off x="5430112" y="3244334"/>
            <a:ext cx="1331775" cy="369332"/>
          </a:xfrm>
          <a:prstGeom prst="rect">
            <a:avLst/>
          </a:prstGeom>
        </p:spPr>
        <p:txBody>
          <a:bodyPr wrap="none">
            <a:spAutoFit/>
          </a:bodyPr>
          <a:lstStyle/>
          <a:p>
            <a:r>
              <a:rPr lang="en-US" dirty="0"/>
              <a:t>David Burrill</a:t>
            </a:r>
          </a:p>
        </p:txBody>
      </p:sp>
      <p:sp>
        <p:nvSpPr>
          <p:cNvPr id="6" name="TextBox 5">
            <a:extLst>
              <a:ext uri="{FF2B5EF4-FFF2-40B4-BE49-F238E27FC236}">
                <a16:creationId xmlns:a16="http://schemas.microsoft.com/office/drawing/2014/main" id="{5E6B00F2-94A9-428A-AE68-60874FFBD4AC}"/>
              </a:ext>
            </a:extLst>
          </p:cNvPr>
          <p:cNvSpPr txBox="1"/>
          <p:nvPr/>
        </p:nvSpPr>
        <p:spPr>
          <a:xfrm>
            <a:off x="272142" y="2136338"/>
            <a:ext cx="11288486" cy="1754326"/>
          </a:xfrm>
          <a:prstGeom prst="rect">
            <a:avLst/>
          </a:prstGeom>
          <a:noFill/>
        </p:spPr>
        <p:txBody>
          <a:bodyPr wrap="square" rtlCol="0">
            <a:spAutoFit/>
          </a:bodyPr>
          <a:lstStyle/>
          <a:p>
            <a:pPr marL="139700" indent="0">
              <a:buNone/>
            </a:pPr>
            <a:r>
              <a:rPr lang="en-US" dirty="0">
                <a:solidFill>
                  <a:schemeClr val="dk1"/>
                </a:solidFill>
                <a:latin typeface="Palatino Linotype"/>
              </a:rPr>
              <a:t>IRIS is a low cost, building security solutions that integrates all the supported sensors with the central hub with which customers can control all sensors with voice as well as smart handhelds.</a:t>
            </a:r>
          </a:p>
          <a:p>
            <a:pPr marL="139700" indent="0">
              <a:buNone/>
            </a:pPr>
            <a:r>
              <a:rPr lang="en-US" dirty="0">
                <a:solidFill>
                  <a:schemeClr val="dk1"/>
                </a:solidFill>
                <a:latin typeface="Palatino Linotype"/>
              </a:rPr>
              <a:t>IRIS is a Qualcomm snapdragon 835 based hub, which is using AI and Machine-Learning</a:t>
            </a:r>
            <a:br>
              <a:rPr lang="en-US" dirty="0">
                <a:solidFill>
                  <a:schemeClr val="dk1"/>
                </a:solidFill>
                <a:latin typeface="Palatino Linotype"/>
              </a:rPr>
            </a:br>
            <a:r>
              <a:rPr lang="en-US" dirty="0">
                <a:solidFill>
                  <a:schemeClr val="dk1"/>
                </a:solidFill>
                <a:latin typeface="Palatino Linotype"/>
              </a:rPr>
              <a:t>techniques that can provide smart secure personalized environment.</a:t>
            </a:r>
            <a:br>
              <a:rPr lang="en-US" dirty="0">
                <a:solidFill>
                  <a:schemeClr val="dk1"/>
                </a:solidFill>
                <a:latin typeface="Palatino Linotype"/>
              </a:rPr>
            </a:br>
            <a:endParaRPr lang="en-US" dirty="0">
              <a:solidFill>
                <a:schemeClr val="bg1"/>
              </a:solidFill>
            </a:endParaRPr>
          </a:p>
          <a:p>
            <a:pPr marL="139700" indent="0">
              <a:buNone/>
            </a:pPr>
            <a:endParaRPr lang="en-US" dirty="0">
              <a:solidFill>
                <a:schemeClr val="bg1"/>
              </a:solidFill>
            </a:endParaRPr>
          </a:p>
        </p:txBody>
      </p:sp>
      <p:pic>
        <p:nvPicPr>
          <p:cNvPr id="7" name="Shape 183">
            <a:extLst>
              <a:ext uri="{FF2B5EF4-FFF2-40B4-BE49-F238E27FC236}">
                <a16:creationId xmlns:a16="http://schemas.microsoft.com/office/drawing/2014/main" id="{4A1EDEAD-E145-4F14-AA9B-C9E27EBE5F49}"/>
              </a:ext>
            </a:extLst>
          </p:cNvPr>
          <p:cNvPicPr preferRelativeResize="0"/>
          <p:nvPr/>
        </p:nvPicPr>
        <p:blipFill>
          <a:blip r:embed="rId3">
            <a:alphaModFix/>
            <a:extLst>
              <a:ext uri="{BEBA8EAE-BF5A-486C-A8C5-ECC9F3942E4B}">
                <a14:imgProps xmlns:a14="http://schemas.microsoft.com/office/drawing/2010/main">
                  <a14:imgLayer r:embed="rId4">
                    <a14:imgEffect>
                      <a14:artisticGlowEdges trans="90000" smoothness="8"/>
                    </a14:imgEffect>
                  </a14:imgLayer>
                </a14:imgProps>
              </a:ext>
            </a:extLst>
          </a:blip>
          <a:stretch>
            <a:fillRect/>
          </a:stretch>
        </p:blipFill>
        <p:spPr>
          <a:xfrm>
            <a:off x="6800645" y="2960914"/>
            <a:ext cx="5426938" cy="3396342"/>
          </a:xfrm>
          <a:prstGeom prst="rect">
            <a:avLst/>
          </a:prstGeom>
          <a:noFill/>
          <a:ln>
            <a:noFill/>
          </a:ln>
        </p:spPr>
      </p:pic>
    </p:spTree>
    <p:extLst>
      <p:ext uri="{BB962C8B-B14F-4D97-AF65-F5344CB8AC3E}">
        <p14:creationId xmlns:p14="http://schemas.microsoft.com/office/powerpoint/2010/main" val="31738531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D26DF1D-4942-4C68-847C-211709226DBF}"/>
              </a:ext>
            </a:extLst>
          </p:cNvPr>
          <p:cNvSpPr txBox="1"/>
          <p:nvPr/>
        </p:nvSpPr>
        <p:spPr>
          <a:xfrm>
            <a:off x="272142" y="500743"/>
            <a:ext cx="9241972" cy="646331"/>
          </a:xfrm>
          <a:prstGeom prst="rect">
            <a:avLst/>
          </a:prstGeom>
          <a:noFill/>
        </p:spPr>
        <p:txBody>
          <a:bodyPr wrap="square" rtlCol="0">
            <a:spAutoFit/>
          </a:bodyPr>
          <a:lstStyle/>
          <a:p>
            <a:r>
              <a:rPr lang="en-US" sz="3600" dirty="0"/>
              <a:t>Market</a:t>
            </a:r>
          </a:p>
        </p:txBody>
      </p:sp>
      <p:sp>
        <p:nvSpPr>
          <p:cNvPr id="4" name="Rectangle 3">
            <a:extLst>
              <a:ext uri="{FF2B5EF4-FFF2-40B4-BE49-F238E27FC236}">
                <a16:creationId xmlns:a16="http://schemas.microsoft.com/office/drawing/2014/main" id="{5D1EC6FC-BF9E-4A01-9BC5-F13B84A47EBD}"/>
              </a:ext>
            </a:extLst>
          </p:cNvPr>
          <p:cNvSpPr/>
          <p:nvPr/>
        </p:nvSpPr>
        <p:spPr>
          <a:xfrm>
            <a:off x="5430112" y="3244334"/>
            <a:ext cx="1331775" cy="369332"/>
          </a:xfrm>
          <a:prstGeom prst="rect">
            <a:avLst/>
          </a:prstGeom>
        </p:spPr>
        <p:txBody>
          <a:bodyPr wrap="none">
            <a:spAutoFit/>
          </a:bodyPr>
          <a:lstStyle/>
          <a:p>
            <a:r>
              <a:rPr lang="en-US" dirty="0"/>
              <a:t>David Burrill</a:t>
            </a:r>
          </a:p>
        </p:txBody>
      </p:sp>
      <p:sp>
        <p:nvSpPr>
          <p:cNvPr id="5" name="Rectangle 4">
            <a:extLst>
              <a:ext uri="{FF2B5EF4-FFF2-40B4-BE49-F238E27FC236}">
                <a16:creationId xmlns:a16="http://schemas.microsoft.com/office/drawing/2014/main" id="{20F80FAB-20DC-42A0-AD74-FC195B6F631E}"/>
              </a:ext>
            </a:extLst>
          </p:cNvPr>
          <p:cNvSpPr/>
          <p:nvPr/>
        </p:nvSpPr>
        <p:spPr>
          <a:xfrm>
            <a:off x="5430112" y="3244334"/>
            <a:ext cx="1331775" cy="369332"/>
          </a:xfrm>
          <a:prstGeom prst="rect">
            <a:avLst/>
          </a:prstGeom>
        </p:spPr>
        <p:txBody>
          <a:bodyPr wrap="none">
            <a:spAutoFit/>
          </a:bodyPr>
          <a:lstStyle/>
          <a:p>
            <a:r>
              <a:rPr lang="en-US" dirty="0"/>
              <a:t>David Burrill</a:t>
            </a:r>
          </a:p>
        </p:txBody>
      </p:sp>
      <p:sp>
        <p:nvSpPr>
          <p:cNvPr id="8" name="Shape 207">
            <a:extLst>
              <a:ext uri="{FF2B5EF4-FFF2-40B4-BE49-F238E27FC236}">
                <a16:creationId xmlns:a16="http://schemas.microsoft.com/office/drawing/2014/main" id="{9A300027-8052-41D9-813F-4D7405531BD2}"/>
              </a:ext>
            </a:extLst>
          </p:cNvPr>
          <p:cNvSpPr txBox="1">
            <a:spLocks/>
          </p:cNvSpPr>
          <p:nvPr/>
        </p:nvSpPr>
        <p:spPr>
          <a:xfrm>
            <a:off x="272141" y="2071315"/>
            <a:ext cx="4271925" cy="882208"/>
          </a:xfrm>
          <a:prstGeom prst="rect">
            <a:avLst/>
          </a:prstGeom>
        </p:spPr>
        <p:txBody>
          <a:bodyPr wrap="square" lIns="91425" tIns="91425" rIns="91425" bIns="91425"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0"/>
              </a:spcBef>
            </a:pPr>
            <a:r>
              <a:rPr lang="en-US" sz="1400" dirty="0">
                <a:solidFill>
                  <a:schemeClr val="bg1"/>
                </a:solidFill>
                <a:latin typeface="Arial"/>
                <a:ea typeface="Arial"/>
                <a:cs typeface="Arial"/>
                <a:sym typeface="Arial"/>
              </a:rPr>
              <a:t>In the “Smart Building" segment, the number of active households is expected to amount to 119.3m by 2021</a:t>
            </a:r>
          </a:p>
        </p:txBody>
      </p:sp>
      <p:pic>
        <p:nvPicPr>
          <p:cNvPr id="9" name="Shape 208">
            <a:extLst>
              <a:ext uri="{FF2B5EF4-FFF2-40B4-BE49-F238E27FC236}">
                <a16:creationId xmlns:a16="http://schemas.microsoft.com/office/drawing/2014/main" id="{426EB5C9-96A3-4750-BE13-6058049D4BCA}"/>
              </a:ext>
            </a:extLst>
          </p:cNvPr>
          <p:cNvPicPr preferRelativeResize="0"/>
          <p:nvPr/>
        </p:nvPicPr>
        <p:blipFill>
          <a:blip r:embed="rId3">
            <a:alphaModFix/>
          </a:blip>
          <a:stretch>
            <a:fillRect/>
          </a:stretch>
        </p:blipFill>
        <p:spPr>
          <a:xfrm>
            <a:off x="272141" y="3127624"/>
            <a:ext cx="4669313" cy="2385496"/>
          </a:xfrm>
          <a:prstGeom prst="rect">
            <a:avLst/>
          </a:prstGeom>
          <a:noFill/>
          <a:ln>
            <a:noFill/>
          </a:ln>
        </p:spPr>
      </p:pic>
      <p:pic>
        <p:nvPicPr>
          <p:cNvPr id="10" name="Shape 192">
            <a:extLst>
              <a:ext uri="{FF2B5EF4-FFF2-40B4-BE49-F238E27FC236}">
                <a16:creationId xmlns:a16="http://schemas.microsoft.com/office/drawing/2014/main" id="{D8DB5787-886F-4537-A032-5CFBB5807083}"/>
              </a:ext>
            </a:extLst>
          </p:cNvPr>
          <p:cNvPicPr preferRelativeResize="0"/>
          <p:nvPr/>
        </p:nvPicPr>
        <p:blipFill>
          <a:blip r:embed="rId4">
            <a:alphaModFix/>
          </a:blip>
          <a:stretch>
            <a:fillRect/>
          </a:stretch>
        </p:blipFill>
        <p:spPr>
          <a:xfrm>
            <a:off x="6569364" y="3244334"/>
            <a:ext cx="4515062" cy="2385496"/>
          </a:xfrm>
          <a:prstGeom prst="rect">
            <a:avLst/>
          </a:prstGeom>
          <a:noFill/>
          <a:ln>
            <a:noFill/>
          </a:ln>
        </p:spPr>
      </p:pic>
      <p:sp>
        <p:nvSpPr>
          <p:cNvPr id="2" name="Rectangle 1">
            <a:extLst>
              <a:ext uri="{FF2B5EF4-FFF2-40B4-BE49-F238E27FC236}">
                <a16:creationId xmlns:a16="http://schemas.microsoft.com/office/drawing/2014/main" id="{5010195B-43DA-4B73-8E05-2A087F4F278E}"/>
              </a:ext>
            </a:extLst>
          </p:cNvPr>
          <p:cNvSpPr/>
          <p:nvPr/>
        </p:nvSpPr>
        <p:spPr>
          <a:xfrm>
            <a:off x="6493164" y="2068746"/>
            <a:ext cx="4515062" cy="523220"/>
          </a:xfrm>
          <a:prstGeom prst="rect">
            <a:avLst/>
          </a:prstGeom>
        </p:spPr>
        <p:txBody>
          <a:bodyPr wrap="square">
            <a:spAutoFit/>
          </a:bodyPr>
          <a:lstStyle/>
          <a:p>
            <a:pPr marL="171450" lvl="0" indent="-171450">
              <a:spcBef>
                <a:spcPts val="0"/>
              </a:spcBef>
              <a:buFont typeface="Arial" panose="020B0604020202020204" pitchFamily="34" charset="0"/>
              <a:buChar char="•"/>
            </a:pPr>
            <a:r>
              <a:rPr lang="en-US" sz="1400" dirty="0">
                <a:solidFill>
                  <a:schemeClr val="bg1"/>
                </a:solidFill>
                <a:latin typeface="Arial"/>
                <a:ea typeface="Arial"/>
                <a:cs typeface="Arial"/>
                <a:sym typeface="Arial"/>
              </a:rPr>
              <a:t>Revenue in the "Smart Home" market amounts to US$25,368m in 2017</a:t>
            </a:r>
          </a:p>
        </p:txBody>
      </p:sp>
    </p:spTree>
    <p:extLst>
      <p:ext uri="{BB962C8B-B14F-4D97-AF65-F5344CB8AC3E}">
        <p14:creationId xmlns:p14="http://schemas.microsoft.com/office/powerpoint/2010/main" val="5578619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D26DF1D-4942-4C68-847C-211709226DBF}"/>
              </a:ext>
            </a:extLst>
          </p:cNvPr>
          <p:cNvSpPr txBox="1"/>
          <p:nvPr/>
        </p:nvSpPr>
        <p:spPr>
          <a:xfrm>
            <a:off x="272142" y="500743"/>
            <a:ext cx="9241972" cy="646331"/>
          </a:xfrm>
          <a:prstGeom prst="rect">
            <a:avLst/>
          </a:prstGeom>
          <a:noFill/>
        </p:spPr>
        <p:txBody>
          <a:bodyPr wrap="square" rtlCol="0">
            <a:spAutoFit/>
          </a:bodyPr>
          <a:lstStyle/>
          <a:p>
            <a:r>
              <a:rPr lang="en-US" sz="3600" dirty="0"/>
              <a:t>Competition</a:t>
            </a:r>
          </a:p>
        </p:txBody>
      </p:sp>
      <p:sp>
        <p:nvSpPr>
          <p:cNvPr id="4" name="Rectangle 3">
            <a:extLst>
              <a:ext uri="{FF2B5EF4-FFF2-40B4-BE49-F238E27FC236}">
                <a16:creationId xmlns:a16="http://schemas.microsoft.com/office/drawing/2014/main" id="{5D1EC6FC-BF9E-4A01-9BC5-F13B84A47EBD}"/>
              </a:ext>
            </a:extLst>
          </p:cNvPr>
          <p:cNvSpPr/>
          <p:nvPr/>
        </p:nvSpPr>
        <p:spPr>
          <a:xfrm>
            <a:off x="5430112" y="3244334"/>
            <a:ext cx="1331775" cy="369332"/>
          </a:xfrm>
          <a:prstGeom prst="rect">
            <a:avLst/>
          </a:prstGeom>
        </p:spPr>
        <p:txBody>
          <a:bodyPr wrap="none">
            <a:spAutoFit/>
          </a:bodyPr>
          <a:lstStyle/>
          <a:p>
            <a:r>
              <a:rPr lang="en-US" dirty="0"/>
              <a:t>David Burrill</a:t>
            </a:r>
          </a:p>
        </p:txBody>
      </p:sp>
      <p:sp>
        <p:nvSpPr>
          <p:cNvPr id="5" name="Rectangle 4">
            <a:extLst>
              <a:ext uri="{FF2B5EF4-FFF2-40B4-BE49-F238E27FC236}">
                <a16:creationId xmlns:a16="http://schemas.microsoft.com/office/drawing/2014/main" id="{20F80FAB-20DC-42A0-AD74-FC195B6F631E}"/>
              </a:ext>
            </a:extLst>
          </p:cNvPr>
          <p:cNvSpPr/>
          <p:nvPr/>
        </p:nvSpPr>
        <p:spPr>
          <a:xfrm>
            <a:off x="5430112" y="3244334"/>
            <a:ext cx="1331775" cy="369332"/>
          </a:xfrm>
          <a:prstGeom prst="rect">
            <a:avLst/>
          </a:prstGeom>
        </p:spPr>
        <p:txBody>
          <a:bodyPr wrap="none">
            <a:spAutoFit/>
          </a:bodyPr>
          <a:lstStyle/>
          <a:p>
            <a:r>
              <a:rPr lang="en-US" dirty="0"/>
              <a:t>David Burrill</a:t>
            </a:r>
          </a:p>
        </p:txBody>
      </p:sp>
      <p:sp>
        <p:nvSpPr>
          <p:cNvPr id="6" name="TextBox 5">
            <a:extLst>
              <a:ext uri="{FF2B5EF4-FFF2-40B4-BE49-F238E27FC236}">
                <a16:creationId xmlns:a16="http://schemas.microsoft.com/office/drawing/2014/main" id="{5E6B00F2-94A9-428A-AE68-60874FFBD4AC}"/>
              </a:ext>
            </a:extLst>
          </p:cNvPr>
          <p:cNvSpPr txBox="1"/>
          <p:nvPr/>
        </p:nvSpPr>
        <p:spPr>
          <a:xfrm>
            <a:off x="272142" y="2136338"/>
            <a:ext cx="5157970" cy="2985433"/>
          </a:xfrm>
          <a:prstGeom prst="rect">
            <a:avLst/>
          </a:prstGeom>
          <a:noFill/>
        </p:spPr>
        <p:txBody>
          <a:bodyPr wrap="square" rtlCol="0">
            <a:spAutoFit/>
          </a:bodyPr>
          <a:lstStyle/>
          <a:p>
            <a:pPr marL="139700" indent="0">
              <a:buNone/>
            </a:pPr>
            <a:r>
              <a:rPr lang="en-US" b="1" dirty="0">
                <a:solidFill>
                  <a:schemeClr val="dk1"/>
                </a:solidFill>
                <a:latin typeface="Palatino Linotype"/>
              </a:rPr>
              <a:t>Smart Building Automation Solutions</a:t>
            </a:r>
          </a:p>
          <a:p>
            <a:pPr marL="425450" indent="-285750">
              <a:buFont typeface="Arial" panose="020B0604020202020204" pitchFamily="34" charset="0"/>
              <a:buChar char="•"/>
            </a:pPr>
            <a:r>
              <a:rPr lang="en-US" sz="1400" b="1" dirty="0">
                <a:solidFill>
                  <a:schemeClr val="dk1"/>
                </a:solidFill>
                <a:latin typeface="Palatino Linotype"/>
              </a:rPr>
              <a:t>Google Home: </a:t>
            </a:r>
            <a:r>
              <a:rPr lang="en-US" sz="1400" dirty="0">
                <a:solidFill>
                  <a:schemeClr val="dk1"/>
                </a:solidFill>
                <a:latin typeface="Palatino Linotype"/>
              </a:rPr>
              <a:t>5 million unit sold. Price $79. </a:t>
            </a:r>
            <a:endParaRPr lang="en-US" sz="1400" b="1" dirty="0">
              <a:solidFill>
                <a:schemeClr val="dk1"/>
              </a:solidFill>
              <a:latin typeface="Palatino Linotype"/>
            </a:endParaRPr>
          </a:p>
          <a:p>
            <a:pPr marL="425450" indent="-285750">
              <a:buFont typeface="Arial" panose="020B0604020202020204" pitchFamily="34" charset="0"/>
              <a:buChar char="•"/>
            </a:pPr>
            <a:r>
              <a:rPr lang="en-US" sz="1400" b="1" dirty="0">
                <a:solidFill>
                  <a:schemeClr val="dk1"/>
                </a:solidFill>
                <a:latin typeface="Palatino Linotype"/>
              </a:rPr>
              <a:t>Amazon Alexa: </a:t>
            </a:r>
            <a:r>
              <a:rPr lang="en-US" sz="1400" dirty="0">
                <a:solidFill>
                  <a:schemeClr val="dk1"/>
                </a:solidFill>
                <a:latin typeface="Palatino Linotype"/>
              </a:rPr>
              <a:t>15 million unit sold. Price $79. </a:t>
            </a:r>
            <a:endParaRPr lang="en-US" sz="1400" b="1" dirty="0">
              <a:solidFill>
                <a:schemeClr val="dk1"/>
              </a:solidFill>
              <a:latin typeface="Palatino Linotype"/>
            </a:endParaRPr>
          </a:p>
          <a:p>
            <a:pPr marL="425450" indent="-285750">
              <a:buFont typeface="Arial" panose="020B0604020202020204" pitchFamily="34" charset="0"/>
              <a:buChar char="•"/>
            </a:pPr>
            <a:r>
              <a:rPr lang="en-US" sz="1400" b="1" dirty="0">
                <a:solidFill>
                  <a:schemeClr val="dk1"/>
                </a:solidFill>
                <a:latin typeface="Palatino Linotype"/>
              </a:rPr>
              <a:t>Miscellaneous</a:t>
            </a:r>
            <a:r>
              <a:rPr lang="en-US" sz="1400" b="1" dirty="0">
                <a:solidFill>
                  <a:schemeClr val="bg1"/>
                </a:solidFill>
                <a:latin typeface="Palatino Linotype"/>
              </a:rPr>
              <a:t> Home Automation Solutions</a:t>
            </a:r>
          </a:p>
          <a:p>
            <a:pPr marL="425450" indent="-285750">
              <a:buFont typeface="Arial" panose="020B0604020202020204" pitchFamily="34" charset="0"/>
              <a:buChar char="•"/>
            </a:pPr>
            <a:endParaRPr lang="en-US" b="1" dirty="0">
              <a:solidFill>
                <a:schemeClr val="bg1"/>
              </a:solidFill>
              <a:latin typeface="Palatino Linotype"/>
            </a:endParaRPr>
          </a:p>
          <a:p>
            <a:pPr marL="425450" indent="-285750">
              <a:buFont typeface="Arial" panose="020B0604020202020204" pitchFamily="34" charset="0"/>
              <a:buChar char="•"/>
            </a:pPr>
            <a:endParaRPr lang="en-US" b="1" dirty="0">
              <a:solidFill>
                <a:schemeClr val="bg1"/>
              </a:solidFill>
              <a:latin typeface="Palatino Linotype"/>
            </a:endParaRPr>
          </a:p>
          <a:p>
            <a:pPr marL="139700"/>
            <a:r>
              <a:rPr lang="en-US" b="1" dirty="0">
                <a:solidFill>
                  <a:schemeClr val="bg1"/>
                </a:solidFill>
                <a:latin typeface="Palatino Linotype"/>
              </a:rPr>
              <a:t>Home Security Solutions</a:t>
            </a:r>
          </a:p>
          <a:p>
            <a:pPr marL="425450" indent="-285750">
              <a:buFont typeface="Arial" panose="020B0604020202020204" pitchFamily="34" charset="0"/>
              <a:buChar char="•"/>
            </a:pPr>
            <a:r>
              <a:rPr lang="en-US" sz="1400" b="1" dirty="0">
                <a:solidFill>
                  <a:schemeClr val="bg1"/>
                </a:solidFill>
                <a:latin typeface="Palatino Linotype"/>
              </a:rPr>
              <a:t>ADT: </a:t>
            </a:r>
            <a:r>
              <a:rPr lang="en-US" sz="1400" dirty="0">
                <a:solidFill>
                  <a:schemeClr val="bg1"/>
                </a:solidFill>
                <a:latin typeface="Palatino Linotype"/>
              </a:rPr>
              <a:t>14 million houses. Price $27/month</a:t>
            </a:r>
            <a:endParaRPr lang="en-US" sz="1400" b="1" dirty="0">
              <a:solidFill>
                <a:schemeClr val="bg1"/>
              </a:solidFill>
              <a:latin typeface="Palatino Linotype"/>
            </a:endParaRPr>
          </a:p>
          <a:p>
            <a:pPr marL="425450" indent="-285750">
              <a:buFont typeface="Arial" panose="020B0604020202020204" pitchFamily="34" charset="0"/>
              <a:buChar char="•"/>
            </a:pPr>
            <a:r>
              <a:rPr lang="en-US" sz="1400" b="1" dirty="0">
                <a:solidFill>
                  <a:schemeClr val="bg1"/>
                </a:solidFill>
                <a:latin typeface="Palatino Linotype"/>
              </a:rPr>
              <a:t>Front Point: </a:t>
            </a:r>
            <a:r>
              <a:rPr lang="en-US" sz="1400" dirty="0">
                <a:solidFill>
                  <a:schemeClr val="bg1"/>
                </a:solidFill>
                <a:latin typeface="Palatino Linotype"/>
              </a:rPr>
              <a:t>4 million houses. Price $34/month</a:t>
            </a:r>
            <a:endParaRPr lang="en-US" sz="1400" b="1" dirty="0">
              <a:solidFill>
                <a:schemeClr val="bg1"/>
              </a:solidFill>
              <a:latin typeface="Palatino Linotype"/>
            </a:endParaRPr>
          </a:p>
          <a:p>
            <a:pPr marL="425450" indent="-285750">
              <a:buFont typeface="Arial" panose="020B0604020202020204" pitchFamily="34" charset="0"/>
              <a:buChar char="•"/>
            </a:pPr>
            <a:r>
              <a:rPr lang="en-US" sz="1400" b="1" dirty="0">
                <a:solidFill>
                  <a:schemeClr val="bg1"/>
                </a:solidFill>
                <a:latin typeface="Palatino Linotype"/>
              </a:rPr>
              <a:t>Protect America:</a:t>
            </a:r>
            <a:r>
              <a:rPr lang="en-US" sz="1400" dirty="0">
                <a:solidFill>
                  <a:schemeClr val="bg1"/>
                </a:solidFill>
                <a:latin typeface="Palatino Linotype"/>
              </a:rPr>
              <a:t> Price $19/month</a:t>
            </a:r>
            <a:endParaRPr lang="en-US" sz="1400" b="1" dirty="0">
              <a:solidFill>
                <a:schemeClr val="bg1"/>
              </a:solidFill>
              <a:latin typeface="Palatino Linotype"/>
            </a:endParaRPr>
          </a:p>
          <a:p>
            <a:pPr marL="139700"/>
            <a:endParaRPr lang="en-US" sz="1400" b="1" dirty="0">
              <a:solidFill>
                <a:schemeClr val="bg1"/>
              </a:solidFill>
              <a:latin typeface="Palatino Linotype"/>
            </a:endParaRPr>
          </a:p>
          <a:p>
            <a:pPr marL="139700"/>
            <a:endParaRPr lang="en-US" b="1" dirty="0">
              <a:solidFill>
                <a:schemeClr val="bg1"/>
              </a:solidFill>
            </a:endParaRPr>
          </a:p>
        </p:txBody>
      </p:sp>
      <p:sp>
        <p:nvSpPr>
          <p:cNvPr id="2" name="TextBox 1">
            <a:extLst>
              <a:ext uri="{FF2B5EF4-FFF2-40B4-BE49-F238E27FC236}">
                <a16:creationId xmlns:a16="http://schemas.microsoft.com/office/drawing/2014/main" id="{E2E5CEDD-087B-404E-A94C-BC1CC7042D7E}"/>
              </a:ext>
            </a:extLst>
          </p:cNvPr>
          <p:cNvSpPr txBox="1"/>
          <p:nvPr/>
        </p:nvSpPr>
        <p:spPr>
          <a:xfrm>
            <a:off x="6494319" y="2136337"/>
            <a:ext cx="4717472" cy="2862322"/>
          </a:xfrm>
          <a:prstGeom prst="rect">
            <a:avLst/>
          </a:prstGeom>
          <a:noFill/>
        </p:spPr>
        <p:txBody>
          <a:bodyPr wrap="square" rtlCol="0">
            <a:spAutoFit/>
          </a:bodyPr>
          <a:lstStyle/>
          <a:p>
            <a:r>
              <a:rPr lang="en-US" b="1" dirty="0">
                <a:solidFill>
                  <a:schemeClr val="bg1"/>
                </a:solidFill>
              </a:rPr>
              <a:t>IRIS Solution</a:t>
            </a:r>
          </a:p>
          <a:p>
            <a:r>
              <a:rPr lang="en-US" dirty="0">
                <a:solidFill>
                  <a:schemeClr val="bg1"/>
                </a:solidFill>
              </a:rPr>
              <a:t>IRIS is the one to combine smart building automation solutions with security features and represents an end to end solution that covers all customers needs from smartness to security. </a:t>
            </a:r>
          </a:p>
          <a:p>
            <a:endParaRPr lang="en-US" dirty="0">
              <a:solidFill>
                <a:schemeClr val="bg1"/>
              </a:solidFill>
            </a:endParaRPr>
          </a:p>
          <a:p>
            <a:r>
              <a:rPr lang="en-US" dirty="0">
                <a:solidFill>
                  <a:schemeClr val="bg1"/>
                </a:solidFill>
              </a:rPr>
              <a:t>It uses Machine-Learning and AI techniques to intelligently detect any safety threats.</a:t>
            </a:r>
            <a:endParaRPr lang="en-US" b="1" dirty="0">
              <a:solidFill>
                <a:schemeClr val="bg1"/>
              </a:solidFill>
            </a:endParaRPr>
          </a:p>
          <a:p>
            <a:endParaRPr lang="en-US" b="1" dirty="0">
              <a:solidFill>
                <a:schemeClr val="bg1"/>
              </a:solidFill>
            </a:endParaRPr>
          </a:p>
          <a:p>
            <a:endParaRPr lang="en-US" b="1" dirty="0">
              <a:solidFill>
                <a:schemeClr val="bg1"/>
              </a:solidFill>
            </a:endParaRPr>
          </a:p>
        </p:txBody>
      </p:sp>
    </p:spTree>
    <p:extLst>
      <p:ext uri="{BB962C8B-B14F-4D97-AF65-F5344CB8AC3E}">
        <p14:creationId xmlns:p14="http://schemas.microsoft.com/office/powerpoint/2010/main" val="1750833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D26DF1D-4942-4C68-847C-211709226DBF}"/>
              </a:ext>
            </a:extLst>
          </p:cNvPr>
          <p:cNvSpPr txBox="1"/>
          <p:nvPr/>
        </p:nvSpPr>
        <p:spPr>
          <a:xfrm>
            <a:off x="272141" y="500743"/>
            <a:ext cx="9677401" cy="646331"/>
          </a:xfrm>
          <a:prstGeom prst="rect">
            <a:avLst/>
          </a:prstGeom>
          <a:noFill/>
        </p:spPr>
        <p:txBody>
          <a:bodyPr wrap="square" rtlCol="0">
            <a:spAutoFit/>
          </a:bodyPr>
          <a:lstStyle/>
          <a:p>
            <a:r>
              <a:rPr lang="en-US" sz="3600" dirty="0">
                <a:sym typeface="Century Gothic"/>
              </a:rPr>
              <a:t>Industry Analysis- Porter’s Five Forces Framework </a:t>
            </a:r>
            <a:endParaRPr lang="en-US" sz="3600" dirty="0"/>
          </a:p>
        </p:txBody>
      </p:sp>
      <p:sp>
        <p:nvSpPr>
          <p:cNvPr id="4" name="Rectangle 3">
            <a:extLst>
              <a:ext uri="{FF2B5EF4-FFF2-40B4-BE49-F238E27FC236}">
                <a16:creationId xmlns:a16="http://schemas.microsoft.com/office/drawing/2014/main" id="{5D1EC6FC-BF9E-4A01-9BC5-F13B84A47EBD}"/>
              </a:ext>
            </a:extLst>
          </p:cNvPr>
          <p:cNvSpPr/>
          <p:nvPr/>
        </p:nvSpPr>
        <p:spPr>
          <a:xfrm>
            <a:off x="5430112" y="3244334"/>
            <a:ext cx="1331775" cy="369332"/>
          </a:xfrm>
          <a:prstGeom prst="rect">
            <a:avLst/>
          </a:prstGeom>
        </p:spPr>
        <p:txBody>
          <a:bodyPr wrap="none">
            <a:spAutoFit/>
          </a:bodyPr>
          <a:lstStyle/>
          <a:p>
            <a:r>
              <a:rPr lang="en-US" dirty="0"/>
              <a:t>David Burrill</a:t>
            </a:r>
          </a:p>
        </p:txBody>
      </p:sp>
      <p:sp>
        <p:nvSpPr>
          <p:cNvPr id="5" name="Rectangle 4">
            <a:extLst>
              <a:ext uri="{FF2B5EF4-FFF2-40B4-BE49-F238E27FC236}">
                <a16:creationId xmlns:a16="http://schemas.microsoft.com/office/drawing/2014/main" id="{20F80FAB-20DC-42A0-AD74-FC195B6F631E}"/>
              </a:ext>
            </a:extLst>
          </p:cNvPr>
          <p:cNvSpPr/>
          <p:nvPr/>
        </p:nvSpPr>
        <p:spPr>
          <a:xfrm>
            <a:off x="5430112" y="3244334"/>
            <a:ext cx="1331775" cy="369332"/>
          </a:xfrm>
          <a:prstGeom prst="rect">
            <a:avLst/>
          </a:prstGeom>
        </p:spPr>
        <p:txBody>
          <a:bodyPr wrap="none">
            <a:spAutoFit/>
          </a:bodyPr>
          <a:lstStyle/>
          <a:p>
            <a:r>
              <a:rPr lang="en-US" dirty="0"/>
              <a:t>David Burrill</a:t>
            </a:r>
          </a:p>
        </p:txBody>
      </p:sp>
      <p:graphicFrame>
        <p:nvGraphicFramePr>
          <p:cNvPr id="2" name="Table 1">
            <a:extLst>
              <a:ext uri="{FF2B5EF4-FFF2-40B4-BE49-F238E27FC236}">
                <a16:creationId xmlns:a16="http://schemas.microsoft.com/office/drawing/2014/main" id="{10582685-95EC-4E91-941F-AAD2E47E1D59}"/>
              </a:ext>
            </a:extLst>
          </p:cNvPr>
          <p:cNvGraphicFramePr>
            <a:graphicFrameLocks noGrp="1"/>
          </p:cNvGraphicFramePr>
          <p:nvPr>
            <p:extLst>
              <p:ext uri="{D42A27DB-BD31-4B8C-83A1-F6EECF244321}">
                <p14:modId xmlns:p14="http://schemas.microsoft.com/office/powerpoint/2010/main" val="2337367894"/>
              </p:ext>
            </p:extLst>
          </p:nvPr>
        </p:nvGraphicFramePr>
        <p:xfrm>
          <a:off x="369454" y="1918225"/>
          <a:ext cx="11517745" cy="4576805"/>
        </p:xfrm>
        <a:graphic>
          <a:graphicData uri="http://schemas.openxmlformats.org/drawingml/2006/table">
            <a:tbl>
              <a:tblPr firstRow="1" bandRow="1">
                <a:tableStyleId>{5C22544A-7EE6-4342-B048-85BDC9FD1C3A}</a:tableStyleId>
              </a:tblPr>
              <a:tblGrid>
                <a:gridCol w="5652445">
                  <a:extLst>
                    <a:ext uri="{9D8B030D-6E8A-4147-A177-3AD203B41FA5}">
                      <a16:colId xmlns:a16="http://schemas.microsoft.com/office/drawing/2014/main" val="2586668373"/>
                    </a:ext>
                  </a:extLst>
                </a:gridCol>
                <a:gridCol w="5865300">
                  <a:extLst>
                    <a:ext uri="{9D8B030D-6E8A-4147-A177-3AD203B41FA5}">
                      <a16:colId xmlns:a16="http://schemas.microsoft.com/office/drawing/2014/main" val="465789520"/>
                    </a:ext>
                  </a:extLst>
                </a:gridCol>
              </a:tblGrid>
              <a:tr h="24704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1" dirty="0">
                          <a:solidFill>
                            <a:schemeClr val="bg1"/>
                          </a:solidFill>
                        </a:rPr>
                        <a:t>Barriers to Entry</a:t>
                      </a:r>
                    </a:p>
                  </a:txBody>
                  <a:tcPr>
                    <a:solidFill>
                      <a:schemeClr val="accent1">
                        <a:alpha val="36000"/>
                      </a:schemeClr>
                    </a:solidFill>
                  </a:tcPr>
                </a:tc>
                <a:tc>
                  <a:txBody>
                    <a:bodyPr/>
                    <a:lstStyle/>
                    <a:p>
                      <a:endParaRPr lang="en-US" sz="900" dirty="0"/>
                    </a:p>
                  </a:txBody>
                  <a:tcPr>
                    <a:solidFill>
                      <a:schemeClr val="accent1">
                        <a:alpha val="36000"/>
                      </a:schemeClr>
                    </a:solidFill>
                  </a:tcPr>
                </a:tc>
                <a:extLst>
                  <a:ext uri="{0D108BD9-81ED-4DB2-BD59-A6C34878D82A}">
                    <a16:rowId xmlns:a16="http://schemas.microsoft.com/office/drawing/2014/main" val="3949464779"/>
                  </a:ext>
                </a:extLst>
              </a:tr>
              <a:tr h="197635">
                <a:tc>
                  <a:txBody>
                    <a:bodyPr/>
                    <a:lstStyle/>
                    <a:p>
                      <a:r>
                        <a:rPr lang="en-US" sz="900" b="0" i="0" u="none" strike="noStrike" cap="none" dirty="0">
                          <a:solidFill>
                            <a:schemeClr val="bg1"/>
                          </a:solidFill>
                          <a:latin typeface="Palatino Linotype"/>
                          <a:ea typeface="Palatino Linotype"/>
                          <a:cs typeface="Palatino Linotype"/>
                          <a:sym typeface="Palatino Linotype"/>
                        </a:rPr>
                        <a:t>C</a:t>
                      </a:r>
                      <a:r>
                        <a:rPr lang="en-US" sz="900" dirty="0">
                          <a:solidFill>
                            <a:schemeClr val="bg1"/>
                          </a:solidFill>
                        </a:rPr>
                        <a:t>apital requirement to build servers that store and process data </a:t>
                      </a:r>
                      <a:endParaRPr lang="en-US" sz="900" dirty="0"/>
                    </a:p>
                  </a:txBody>
                  <a:tcPr/>
                </a:tc>
                <a:tc>
                  <a:txBody>
                    <a:bodyPr/>
                    <a:lstStyle/>
                    <a:p>
                      <a:pPr algn="l"/>
                      <a:r>
                        <a:rPr lang="en-US" sz="900" b="1" i="1" dirty="0">
                          <a:solidFill>
                            <a:schemeClr val="bg1"/>
                          </a:solidFill>
                        </a:rPr>
                        <a:t>Start by using Cloud services</a:t>
                      </a:r>
                      <a:endParaRPr lang="en-US" sz="900" dirty="0"/>
                    </a:p>
                  </a:txBody>
                  <a:tcPr/>
                </a:tc>
                <a:extLst>
                  <a:ext uri="{0D108BD9-81ED-4DB2-BD59-A6C34878D82A}">
                    <a16:rowId xmlns:a16="http://schemas.microsoft.com/office/drawing/2014/main" val="2310226185"/>
                  </a:ext>
                </a:extLst>
              </a:tr>
              <a:tr h="197635">
                <a:tc>
                  <a:txBody>
                    <a:bodyPr/>
                    <a:lstStyle/>
                    <a:p>
                      <a:r>
                        <a:rPr lang="en-US" sz="900" dirty="0">
                          <a:solidFill>
                            <a:schemeClr val="bg1"/>
                          </a:solidFill>
                        </a:rPr>
                        <a:t>Lack of Financial Resources </a:t>
                      </a:r>
                      <a:endParaRPr lang="en-US" sz="900" dirty="0"/>
                    </a:p>
                  </a:txBody>
                  <a:tcPr/>
                </a:tc>
                <a:tc>
                  <a:txBody>
                    <a:bodyPr/>
                    <a:lstStyle/>
                    <a:p>
                      <a:pPr algn="l"/>
                      <a:r>
                        <a:rPr lang="en-US" sz="900" b="1" i="1" dirty="0">
                          <a:solidFill>
                            <a:schemeClr val="bg1"/>
                          </a:solidFill>
                        </a:rPr>
                        <a:t>We will look towards Venture Capitalist to get started</a:t>
                      </a:r>
                      <a:endParaRPr lang="en-US" sz="900" dirty="0"/>
                    </a:p>
                  </a:txBody>
                  <a:tcPr/>
                </a:tc>
                <a:extLst>
                  <a:ext uri="{0D108BD9-81ED-4DB2-BD59-A6C34878D82A}">
                    <a16:rowId xmlns:a16="http://schemas.microsoft.com/office/drawing/2014/main" val="1940804918"/>
                  </a:ext>
                </a:extLst>
              </a:tr>
              <a:tr h="197635">
                <a:tc>
                  <a:txBody>
                    <a:bodyPr/>
                    <a:lstStyle/>
                    <a:p>
                      <a:r>
                        <a:rPr lang="en-US" sz="900" dirty="0">
                          <a:solidFill>
                            <a:schemeClr val="bg1"/>
                          </a:solidFill>
                        </a:rPr>
                        <a:t>Security/Privacy Concerns </a:t>
                      </a:r>
                      <a:endParaRPr lang="en-US" sz="900" dirty="0"/>
                    </a:p>
                  </a:txBody>
                  <a:tcPr/>
                </a:tc>
                <a:tc>
                  <a:txBody>
                    <a:bodyPr/>
                    <a:lstStyle/>
                    <a:p>
                      <a:pPr algn="l"/>
                      <a:r>
                        <a:rPr lang="en-US" sz="900" b="1" i="1" dirty="0">
                          <a:solidFill>
                            <a:schemeClr val="bg1"/>
                          </a:solidFill>
                        </a:rPr>
                        <a:t>We will convince users that our analytical tool is more valuable than security of the data</a:t>
                      </a:r>
                      <a:endParaRPr lang="en-US" sz="900" dirty="0"/>
                    </a:p>
                  </a:txBody>
                  <a:tcPr/>
                </a:tc>
                <a:extLst>
                  <a:ext uri="{0D108BD9-81ED-4DB2-BD59-A6C34878D82A}">
                    <a16:rowId xmlns:a16="http://schemas.microsoft.com/office/drawing/2014/main" val="2835510959"/>
                  </a:ext>
                </a:extLst>
              </a:tr>
              <a:tr h="321156">
                <a:tc>
                  <a:txBody>
                    <a:bodyPr/>
                    <a:lstStyle/>
                    <a:p>
                      <a:r>
                        <a:rPr lang="en-US" sz="900" dirty="0">
                          <a:solidFill>
                            <a:schemeClr val="bg1"/>
                          </a:solidFill>
                        </a:rPr>
                        <a:t>No one knows about our product/company </a:t>
                      </a:r>
                      <a:endParaRPr lang="en-US" sz="9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b="1" i="1" dirty="0">
                          <a:solidFill>
                            <a:schemeClr val="bg1"/>
                          </a:solidFill>
                        </a:rPr>
                        <a:t>We can advertise our company on every “Smart Building” that we are attached to by using a sign with our company name</a:t>
                      </a:r>
                      <a:r>
                        <a:rPr lang="en-US" sz="900" dirty="0">
                          <a:solidFill>
                            <a:schemeClr val="bg1"/>
                          </a:solidFill>
                        </a:rPr>
                        <a:t>.</a:t>
                      </a:r>
                      <a:endParaRPr lang="en-US" sz="900" dirty="0"/>
                    </a:p>
                  </a:txBody>
                  <a:tcPr/>
                </a:tc>
                <a:extLst>
                  <a:ext uri="{0D108BD9-81ED-4DB2-BD59-A6C34878D82A}">
                    <a16:rowId xmlns:a16="http://schemas.microsoft.com/office/drawing/2014/main" val="702274932"/>
                  </a:ext>
                </a:extLst>
              </a:tr>
              <a:tr h="24704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1" kern="1200" dirty="0">
                          <a:solidFill>
                            <a:schemeClr val="bg1"/>
                          </a:solidFill>
                          <a:latin typeface="+mn-lt"/>
                          <a:ea typeface="+mn-ea"/>
                          <a:cs typeface="+mn-cs"/>
                        </a:rPr>
                        <a:t>Industry Competitors and Rivalry among Incumbents</a:t>
                      </a:r>
                    </a:p>
                  </a:txBody>
                  <a:tcPr>
                    <a:solidFill>
                      <a:schemeClr val="accent1">
                        <a:alpha val="36000"/>
                      </a:schemeClr>
                    </a:solidFill>
                  </a:tcPr>
                </a:tc>
                <a:tc>
                  <a:txBody>
                    <a:bodyPr/>
                    <a:lstStyle/>
                    <a:p>
                      <a:pPr algn="l"/>
                      <a:endParaRPr lang="en-US" sz="900" dirty="0"/>
                    </a:p>
                  </a:txBody>
                  <a:tcPr>
                    <a:solidFill>
                      <a:schemeClr val="accent1">
                        <a:alpha val="36000"/>
                      </a:schemeClr>
                    </a:solidFill>
                  </a:tcPr>
                </a:tc>
                <a:extLst>
                  <a:ext uri="{0D108BD9-81ED-4DB2-BD59-A6C34878D82A}">
                    <a16:rowId xmlns:a16="http://schemas.microsoft.com/office/drawing/2014/main" val="4257862549"/>
                  </a:ext>
                </a:extLst>
              </a:tr>
              <a:tr h="370565">
                <a:tc>
                  <a:txBody>
                    <a:bodyPr/>
                    <a:lstStyle/>
                    <a:p>
                      <a:pPr lvl="0" indent="-236220">
                        <a:spcBef>
                          <a:spcPts val="0"/>
                        </a:spcBef>
                      </a:pPr>
                      <a:r>
                        <a:rPr lang="en-US" sz="900" kern="1200" dirty="0">
                          <a:solidFill>
                            <a:schemeClr val="bg1"/>
                          </a:solidFill>
                          <a:latin typeface="+mn-lt"/>
                          <a:ea typeface="+mn-ea"/>
                          <a:cs typeface="+mn-cs"/>
                        </a:rPr>
                        <a:t>Right now, Google Home and Amazon are well known for their Smart Home systems.  Larger companies can drive the price down to put us out of business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b="1" i="1" dirty="0">
                          <a:solidFill>
                            <a:schemeClr val="bg1"/>
                          </a:solidFill>
                        </a:rPr>
                        <a:t>We will depend on product differentiator to separate us from the incumbents.</a:t>
                      </a:r>
                    </a:p>
                    <a:p>
                      <a:pPr algn="l"/>
                      <a:endParaRPr lang="en-US" sz="900" dirty="0"/>
                    </a:p>
                  </a:txBody>
                  <a:tcPr/>
                </a:tc>
                <a:extLst>
                  <a:ext uri="{0D108BD9-81ED-4DB2-BD59-A6C34878D82A}">
                    <a16:rowId xmlns:a16="http://schemas.microsoft.com/office/drawing/2014/main" val="3585657582"/>
                  </a:ext>
                </a:extLst>
              </a:tr>
              <a:tr h="24704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1" kern="1200" dirty="0">
                          <a:solidFill>
                            <a:schemeClr val="bg1"/>
                          </a:solidFill>
                          <a:latin typeface="+mn-lt"/>
                          <a:ea typeface="+mn-ea"/>
                          <a:cs typeface="+mn-cs"/>
                          <a:sym typeface="Palatino Linotype"/>
                        </a:rPr>
                        <a:t>Bargaining Power of Suppliers</a:t>
                      </a:r>
                      <a:endParaRPr lang="en-US" sz="1100" b="1" kern="1200" dirty="0">
                        <a:solidFill>
                          <a:schemeClr val="bg1"/>
                        </a:solidFill>
                        <a:latin typeface="+mn-lt"/>
                        <a:ea typeface="+mn-ea"/>
                        <a:cs typeface="+mn-cs"/>
                      </a:endParaRPr>
                    </a:p>
                  </a:txBody>
                  <a:tcPr>
                    <a:solidFill>
                      <a:schemeClr val="accent1">
                        <a:alpha val="36000"/>
                      </a:schemeClr>
                    </a:solidFill>
                  </a:tcPr>
                </a:tc>
                <a:tc>
                  <a:txBody>
                    <a:bodyPr/>
                    <a:lstStyle/>
                    <a:p>
                      <a:pPr algn="l"/>
                      <a:endParaRPr lang="en-US" sz="900" dirty="0"/>
                    </a:p>
                  </a:txBody>
                  <a:tcPr>
                    <a:solidFill>
                      <a:schemeClr val="accent1">
                        <a:alpha val="36000"/>
                      </a:schemeClr>
                    </a:solidFill>
                  </a:tcPr>
                </a:tc>
                <a:extLst>
                  <a:ext uri="{0D108BD9-81ED-4DB2-BD59-A6C34878D82A}">
                    <a16:rowId xmlns:a16="http://schemas.microsoft.com/office/drawing/2014/main" val="642580719"/>
                  </a:ext>
                </a:extLst>
              </a:tr>
              <a:tr h="454596">
                <a:tc>
                  <a:txBody>
                    <a:bodyPr/>
                    <a:lstStyle/>
                    <a:p>
                      <a:pPr lvl="0" indent="-236220">
                        <a:spcBef>
                          <a:spcPts val="0"/>
                        </a:spcBef>
                      </a:pPr>
                      <a:r>
                        <a:rPr lang="en-US" sz="900" dirty="0">
                          <a:solidFill>
                            <a:schemeClr val="bg1"/>
                          </a:solidFill>
                        </a:rPr>
                        <a:t>There are limited suppliers for Servers to collect and process data.  Intel is the largest supplier of the ASICs that support the Server systems.  They would prioritize larger companies</a:t>
                      </a:r>
                      <a:endParaRPr lang="en-US" sz="900" dirty="0"/>
                    </a:p>
                  </a:txBody>
                  <a:tcPr/>
                </a:tc>
                <a:tc>
                  <a:txBody>
                    <a:bodyPr/>
                    <a:lstStyle/>
                    <a:p>
                      <a:pPr lvl="0" indent="-236220" algn="l">
                        <a:spcBef>
                          <a:spcPts val="0"/>
                        </a:spcBef>
                      </a:pPr>
                      <a:r>
                        <a:rPr lang="en-US" sz="900" b="1" i="1" dirty="0">
                          <a:solidFill>
                            <a:schemeClr val="bg1"/>
                          </a:solidFill>
                        </a:rPr>
                        <a:t>We will work with Qualcomm as they are currently entering into the Server market.  They are anxious to work with new customers with superior technology, like our team.</a:t>
                      </a:r>
                    </a:p>
                    <a:p>
                      <a:pPr lvl="0" indent="-236220" algn="l">
                        <a:spcBef>
                          <a:spcPts val="0"/>
                        </a:spcBef>
                      </a:pPr>
                      <a:r>
                        <a:rPr lang="en-US" sz="900" b="1" i="1" dirty="0">
                          <a:solidFill>
                            <a:schemeClr val="bg1"/>
                          </a:solidFill>
                        </a:rPr>
                        <a:t>We will also be working with a variety of suppliers for IoT sensors.</a:t>
                      </a:r>
                      <a:r>
                        <a:rPr lang="en-US" sz="900" dirty="0">
                          <a:solidFill>
                            <a:schemeClr val="bg1"/>
                          </a:solidFill>
                        </a:rPr>
                        <a:t> </a:t>
                      </a:r>
                      <a:endParaRPr lang="en-US" sz="900" dirty="0"/>
                    </a:p>
                  </a:txBody>
                  <a:tcPr/>
                </a:tc>
                <a:extLst>
                  <a:ext uri="{0D108BD9-81ED-4DB2-BD59-A6C34878D82A}">
                    <a16:rowId xmlns:a16="http://schemas.microsoft.com/office/drawing/2014/main" val="938799854"/>
                  </a:ext>
                </a:extLst>
              </a:tr>
              <a:tr h="22849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1" kern="1200" dirty="0">
                          <a:solidFill>
                            <a:schemeClr val="bg1"/>
                          </a:solidFill>
                          <a:latin typeface="+mn-lt"/>
                          <a:ea typeface="+mn-ea"/>
                          <a:cs typeface="+mn-cs"/>
                        </a:rPr>
                        <a:t>Bargaining Power of Buyers</a:t>
                      </a:r>
                      <a:endParaRPr lang="en-US" sz="900" dirty="0"/>
                    </a:p>
                  </a:txBody>
                  <a:tcPr>
                    <a:solidFill>
                      <a:schemeClr val="accent1">
                        <a:alpha val="36000"/>
                      </a:schemeClr>
                    </a:solidFill>
                  </a:tcPr>
                </a:tc>
                <a:tc>
                  <a:txBody>
                    <a:bodyPr/>
                    <a:lstStyle/>
                    <a:p>
                      <a:pPr algn="l"/>
                      <a:endParaRPr lang="en-US" sz="900" dirty="0"/>
                    </a:p>
                  </a:txBody>
                  <a:tcPr>
                    <a:solidFill>
                      <a:schemeClr val="accent1">
                        <a:alpha val="36000"/>
                      </a:schemeClr>
                    </a:solidFill>
                  </a:tcPr>
                </a:tc>
                <a:extLst>
                  <a:ext uri="{0D108BD9-81ED-4DB2-BD59-A6C34878D82A}">
                    <a16:rowId xmlns:a16="http://schemas.microsoft.com/office/drawing/2014/main" val="1177407348"/>
                  </a:ext>
                </a:extLst>
              </a:tr>
              <a:tr h="336065">
                <a:tc>
                  <a:txBody>
                    <a:bodyPr/>
                    <a:lstStyle/>
                    <a:p>
                      <a:pPr marL="0" marR="0" lvl="0" indent="-236220" algn="l" defTabSz="914400" rtl="0" eaLnBrk="1" fontAlgn="auto" latinLnBrk="0" hangingPunct="1">
                        <a:lnSpc>
                          <a:spcPct val="100000"/>
                        </a:lnSpc>
                        <a:spcBef>
                          <a:spcPts val="0"/>
                        </a:spcBef>
                        <a:spcAft>
                          <a:spcPts val="0"/>
                        </a:spcAft>
                        <a:buClrTx/>
                        <a:buSzTx/>
                        <a:buFontTx/>
                        <a:buNone/>
                        <a:tabLst/>
                        <a:defRPr/>
                      </a:pPr>
                      <a:r>
                        <a:rPr lang="en-US" sz="900" dirty="0">
                          <a:solidFill>
                            <a:schemeClr val="bg1"/>
                          </a:solidFill>
                        </a:rPr>
                        <a:t>Our customers could choose other providers with similar services at lower costs.  </a:t>
                      </a:r>
                    </a:p>
                    <a:p>
                      <a:pPr lvl="1" indent="-236220">
                        <a:spcBef>
                          <a:spcPts val="0"/>
                        </a:spcBef>
                      </a:pPr>
                      <a:endParaRPr lang="en-US" sz="9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b="1" i="1" dirty="0">
                          <a:solidFill>
                            <a:schemeClr val="bg1"/>
                          </a:solidFill>
                        </a:rPr>
                        <a:t>With our product differentiation, buyers would incur high switching costs if they choose to change to a competitor.</a:t>
                      </a:r>
                      <a:endParaRPr lang="en-US" sz="900" dirty="0"/>
                    </a:p>
                  </a:txBody>
                  <a:tcPr/>
                </a:tc>
                <a:extLst>
                  <a:ext uri="{0D108BD9-81ED-4DB2-BD59-A6C34878D82A}">
                    <a16:rowId xmlns:a16="http://schemas.microsoft.com/office/drawing/2014/main" val="4171663405"/>
                  </a:ext>
                </a:extLst>
              </a:tr>
              <a:tr h="24704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1" kern="1200" dirty="0">
                          <a:solidFill>
                            <a:schemeClr val="bg1"/>
                          </a:solidFill>
                          <a:latin typeface="+mn-lt"/>
                          <a:ea typeface="+mn-ea"/>
                          <a:cs typeface="+mn-cs"/>
                        </a:rPr>
                        <a:t>Threat of Substitutes </a:t>
                      </a:r>
                    </a:p>
                  </a:txBody>
                  <a:tcPr>
                    <a:solidFill>
                      <a:schemeClr val="accent1">
                        <a:alpha val="36000"/>
                      </a:schemeClr>
                    </a:solidFill>
                  </a:tcPr>
                </a:tc>
                <a:tc>
                  <a:txBody>
                    <a:bodyPr/>
                    <a:lstStyle/>
                    <a:p>
                      <a:pPr algn="l"/>
                      <a:endParaRPr lang="en-US" sz="900" dirty="0"/>
                    </a:p>
                  </a:txBody>
                  <a:tcPr>
                    <a:solidFill>
                      <a:schemeClr val="accent1">
                        <a:alpha val="36000"/>
                      </a:schemeClr>
                    </a:solidFill>
                  </a:tcPr>
                </a:tc>
                <a:extLst>
                  <a:ext uri="{0D108BD9-81ED-4DB2-BD59-A6C34878D82A}">
                    <a16:rowId xmlns:a16="http://schemas.microsoft.com/office/drawing/2014/main" val="2720406161"/>
                  </a:ext>
                </a:extLst>
              </a:tr>
              <a:tr h="321156">
                <a:tc>
                  <a:txBody>
                    <a:bodyPr/>
                    <a:lstStyle/>
                    <a:p>
                      <a:pPr lvl="0" indent="-236220">
                        <a:spcBef>
                          <a:spcPts val="0"/>
                        </a:spcBef>
                      </a:pPr>
                      <a:r>
                        <a:rPr lang="en-US" sz="900" dirty="0">
                          <a:solidFill>
                            <a:schemeClr val="bg1"/>
                          </a:solidFill>
                        </a:rPr>
                        <a:t>It is conceivable that Google or Amazon will have advanced technology and knowhow to provide faster more reliable analytics.</a:t>
                      </a:r>
                      <a:endParaRPr lang="en-US" sz="900" dirty="0"/>
                    </a:p>
                  </a:txBody>
                  <a:tcPr/>
                </a:tc>
                <a:tc>
                  <a:txBody>
                    <a:bodyPr/>
                    <a:lstStyle/>
                    <a:p>
                      <a:pPr algn="l"/>
                      <a:r>
                        <a:rPr lang="en-US" sz="900" b="1" i="1" dirty="0">
                          <a:solidFill>
                            <a:schemeClr val="bg1"/>
                          </a:solidFill>
                        </a:rPr>
                        <a:t>We will be the first to market and patent our technology</a:t>
                      </a:r>
                      <a:endParaRPr lang="en-US" sz="900" dirty="0"/>
                    </a:p>
                  </a:txBody>
                  <a:tcPr/>
                </a:tc>
                <a:extLst>
                  <a:ext uri="{0D108BD9-81ED-4DB2-BD59-A6C34878D82A}">
                    <a16:rowId xmlns:a16="http://schemas.microsoft.com/office/drawing/2014/main" val="1566906873"/>
                  </a:ext>
                </a:extLst>
              </a:tr>
              <a:tr h="24704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1" kern="1200" dirty="0">
                          <a:solidFill>
                            <a:schemeClr val="bg1"/>
                          </a:solidFill>
                          <a:latin typeface="+mn-lt"/>
                          <a:ea typeface="+mn-ea"/>
                          <a:cs typeface="+mn-cs"/>
                        </a:rPr>
                        <a:t>Threat of Compliments </a:t>
                      </a:r>
                    </a:p>
                  </a:txBody>
                  <a:tcPr>
                    <a:solidFill>
                      <a:schemeClr val="accent1">
                        <a:alpha val="36000"/>
                      </a:schemeClr>
                    </a:solidFill>
                  </a:tcPr>
                </a:tc>
                <a:tc>
                  <a:txBody>
                    <a:bodyPr/>
                    <a:lstStyle/>
                    <a:p>
                      <a:pPr algn="l"/>
                      <a:endParaRPr lang="en-US" sz="900" dirty="0"/>
                    </a:p>
                  </a:txBody>
                  <a:tcPr>
                    <a:solidFill>
                      <a:schemeClr val="accent1">
                        <a:alpha val="36000"/>
                      </a:schemeClr>
                    </a:solidFill>
                  </a:tcPr>
                </a:tc>
                <a:extLst>
                  <a:ext uri="{0D108BD9-81ED-4DB2-BD59-A6C34878D82A}">
                    <a16:rowId xmlns:a16="http://schemas.microsoft.com/office/drawing/2014/main" val="3954356709"/>
                  </a:ext>
                </a:extLst>
              </a:tr>
              <a:tr h="321156">
                <a:tc>
                  <a:txBody>
                    <a:bodyPr/>
                    <a:lstStyle/>
                    <a:p>
                      <a:pPr lvl="0" indent="-236220">
                        <a:spcBef>
                          <a:spcPts val="0"/>
                        </a:spcBef>
                      </a:pPr>
                      <a:r>
                        <a:rPr lang="en-US" sz="900" dirty="0">
                          <a:solidFill>
                            <a:schemeClr val="bg1"/>
                          </a:solidFill>
                        </a:rPr>
                        <a:t>Our system will rely on the cooperation with law enforcement or other agencies to react to the alerts from our system. </a:t>
                      </a:r>
                      <a:endParaRPr lang="en-US" sz="9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b="1" i="1" dirty="0">
                          <a:solidFill>
                            <a:schemeClr val="bg1"/>
                          </a:solidFill>
                        </a:rPr>
                        <a:t>We will demonstrate the reliability of our system and ensure no false alarms.</a:t>
                      </a:r>
                    </a:p>
                    <a:p>
                      <a:pPr algn="l"/>
                      <a:endParaRPr lang="en-US" sz="900" dirty="0"/>
                    </a:p>
                  </a:txBody>
                  <a:tcPr/>
                </a:tc>
                <a:extLst>
                  <a:ext uri="{0D108BD9-81ED-4DB2-BD59-A6C34878D82A}">
                    <a16:rowId xmlns:a16="http://schemas.microsoft.com/office/drawing/2014/main" val="3417163818"/>
                  </a:ext>
                </a:extLst>
              </a:tr>
            </a:tbl>
          </a:graphicData>
        </a:graphic>
      </p:graphicFrame>
    </p:spTree>
    <p:extLst>
      <p:ext uri="{BB962C8B-B14F-4D97-AF65-F5344CB8AC3E}">
        <p14:creationId xmlns:p14="http://schemas.microsoft.com/office/powerpoint/2010/main" val="25518106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423</TotalTime>
  <Words>1131</Words>
  <Application>Microsoft Office PowerPoint</Application>
  <PresentationFormat>Widescreen</PresentationFormat>
  <Paragraphs>131</Paragraphs>
  <Slides>10</Slides>
  <Notes>2</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10</vt:i4>
      </vt:variant>
    </vt:vector>
  </HeadingPairs>
  <TitlesOfParts>
    <vt:vector size="17" baseType="lpstr">
      <vt:lpstr>Arial</vt:lpstr>
      <vt:lpstr>Calibri</vt:lpstr>
      <vt:lpstr>Calibri Light</vt:lpstr>
      <vt:lpstr>Century Gothic</vt:lpstr>
      <vt:lpstr>Palatino Linotype</vt:lpstr>
      <vt:lpstr>Office Theme</vt:lpstr>
      <vt:lpstr>Microsoft 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Amin Karbasi</dc:creator>
  <cp:lastModifiedBy>Amin Karbasi</cp:lastModifiedBy>
  <cp:revision>6</cp:revision>
  <dcterms:created xsi:type="dcterms:W3CDTF">2017-11-26T07:17:46Z</dcterms:created>
  <dcterms:modified xsi:type="dcterms:W3CDTF">2017-11-26T14:21:21Z</dcterms:modified>
</cp:coreProperties>
</file>