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7B1"/>
    <a:srgbClr val="FFF4E8"/>
    <a:srgbClr val="F0D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6" autoAdjust="0"/>
    <p:restoredTop sz="86391" autoAdjust="0"/>
  </p:normalViewPr>
  <p:slideViewPr>
    <p:cSldViewPr snapToGrid="0">
      <p:cViewPr varScale="1">
        <p:scale>
          <a:sx n="139" d="100"/>
          <a:sy n="139" d="100"/>
        </p:scale>
        <p:origin x="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93006-9615-45C5-A014-958DA0C3E33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3614D-B8EF-49AD-8504-8A3849EFC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04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3614D-B8EF-49AD-8504-8A3849EFCB1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88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2B5B9-493D-8328-FF83-CFAEBD5A5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8100BA-1F1B-809D-F195-667D5E059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C060AA-7797-319A-45E2-DC2ABAFD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4352-2CE1-41A2-929F-7311C5AEE678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269F21-FFDF-165F-E95A-E6787AD5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3EF51F-8E41-467F-C980-53135E26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F0D-EAB9-4944-B141-FB3C70865B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44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F6B7D-BE5B-97DD-293A-3D664406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03DCE1-5999-DDA7-7AEF-8277E73C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19AA58-1ADF-4F0A-19C9-77A261F9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4352-2CE1-41A2-929F-7311C5AEE678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14123-FAB4-799E-5784-9B168DA5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85988A-F58F-AC29-6DA2-48CDA1A6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F0D-EAB9-4944-B141-FB3C70865B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6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D9698E-BC35-B47F-EC32-4612C3884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F6E205-478C-5071-B174-1D45717B3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E46E0A-80F3-AB3F-2C81-5A788AC2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4352-2CE1-41A2-929F-7311C5AEE678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111259-730E-D3C9-3898-082244C7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9B64CD-B135-0497-4951-EA9B2E88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F0D-EAB9-4944-B141-FB3C70865B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69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3432D-DED9-6CC1-EA50-3797AF08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58179-D4C4-7F8C-4E47-EC7DEA12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8082A7-97CB-317A-120C-3F6199EE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4352-2CE1-41A2-929F-7311C5AEE678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6E4AC8-CA04-F745-4E36-5182617B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48F929-9166-0BC0-EDB2-0F8AF0F7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F0D-EAB9-4944-B141-FB3C70865B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6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08DE8-ACB8-25A2-76D7-0AC0CDD5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AFC930-E8D6-945B-DAC7-FBE707252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2B856A-A0DF-08F1-1E3C-F2B76645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4352-2CE1-41A2-929F-7311C5AEE678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3DA472-AD7A-C874-35DE-F3CC78C1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D4A02-7229-BA5E-5963-D65BD304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F0D-EAB9-4944-B141-FB3C70865B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02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64D24-B39C-0699-D6A1-90B77C35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1B9F7-B74B-52C9-B637-D2E56E573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3AF9E2-D458-EF28-200C-D27B2451E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29425B-955E-C0AA-91AF-D8B796AB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4352-2CE1-41A2-929F-7311C5AEE678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AAA60F-449D-CD1F-4648-21EC71D1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211A0D-C4A4-9BA1-EE1E-B149EAD0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F0D-EAB9-4944-B141-FB3C70865B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2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C7906-1D3E-50B9-B960-870B1F83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F18F9-9FDD-EEB0-B5C8-0FC0893B5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9DA5EB-9625-C526-6270-246C2B583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F515A3-8867-3723-7541-86DC61A5A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59B733-9382-A35B-9552-EE28A29E4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9D279F-1299-9465-4FEA-8F5CEBCC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4352-2CE1-41A2-929F-7311C5AEE678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8D2425-FCC4-2D67-1216-EADD6F97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41C2F3-BCEE-5B6B-EE55-2F1239B8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F0D-EAB9-4944-B141-FB3C70865B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86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142C4-5C58-FF0E-31DA-26C35553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42B926-1C03-66A4-F079-2AB3DB9B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4352-2CE1-41A2-929F-7311C5AEE678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55E1C0-51CD-768F-6A9B-8FDBAD06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D49492-AE92-32E8-C5D6-9F7EE0F7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F0D-EAB9-4944-B141-FB3C70865B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43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97DB4A-DBEA-D58E-DF9F-C33F70F5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4352-2CE1-41A2-929F-7311C5AEE678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566F6D-2AC5-28E4-3024-A13D9DD4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BB9F63-B435-980F-D14C-C4101B93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F0D-EAB9-4944-B141-FB3C70865B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13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23999-9E5E-B183-11FC-8FB6C626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4298E4-240A-8541-1BB7-F1542306A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E97DA2-1633-8A9D-F614-D2BBCF7B6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3CDFC4-50EC-D5E8-7C51-BD5D89C6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4352-2CE1-41A2-929F-7311C5AEE678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3516AB-3FB4-FB75-AED0-199EF260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FBB62F-3ADC-2F43-CFB3-ACC58526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F0D-EAB9-4944-B141-FB3C70865B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65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F3D9C-7DE9-CBE2-F5C4-0E6A62B1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267541-B1AF-C046-C9E8-C12716D5A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32CA66-FB9A-F2AC-4548-C29F177D5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97555F-8AA2-443C-CA9B-6349EE6A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4352-2CE1-41A2-929F-7311C5AEE678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4C2CC9-C6BC-3750-7D83-F84E5568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C3C120-E008-9AA9-F642-F8C91C9A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F0D-EAB9-4944-B141-FB3C70865B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93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57017F-270F-BA01-C4A8-8FCAA9E8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9FBBA0-062D-AEBE-89B8-E44838E4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BB1506-D467-CF04-DF58-C82F844A9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84352-2CE1-41A2-929F-7311C5AEE678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2E27A-92FD-14E0-AE73-79C9FCCBE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2514CE-DA34-A47F-DE78-FDC3E6EBD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DAF0D-EAB9-4944-B141-FB3C70865B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14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85A2724-9518-CBD8-AEC6-68898B1536E3}"/>
              </a:ext>
            </a:extLst>
          </p:cNvPr>
          <p:cNvCxnSpPr/>
          <p:nvPr/>
        </p:nvCxnSpPr>
        <p:spPr>
          <a:xfrm flipH="1">
            <a:off x="4055165" y="2957984"/>
            <a:ext cx="8136835" cy="0"/>
          </a:xfrm>
          <a:prstGeom prst="line">
            <a:avLst/>
          </a:prstGeom>
          <a:ln w="15875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77BD01F-5F85-C367-BE1F-A0943E0433BD}"/>
              </a:ext>
            </a:extLst>
          </p:cNvPr>
          <p:cNvSpPr txBox="1"/>
          <p:nvPr/>
        </p:nvSpPr>
        <p:spPr>
          <a:xfrm>
            <a:off x="0" y="1612794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/>
              <a:t>MENU MAKER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3EDA1A-85C3-1FFB-22F4-CEDD28CA942F}"/>
              </a:ext>
            </a:extLst>
          </p:cNvPr>
          <p:cNvSpPr txBox="1"/>
          <p:nvPr/>
        </p:nvSpPr>
        <p:spPr>
          <a:xfrm>
            <a:off x="0" y="423307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b="1" dirty="0"/>
              <a:t>BY</a:t>
            </a:r>
            <a:r>
              <a:rPr lang="fr-FR" sz="4000" dirty="0"/>
              <a:t> </a:t>
            </a:r>
            <a:r>
              <a:rPr lang="fr-FR" sz="4000" dirty="0">
                <a:latin typeface="Baskerville Old Face" panose="02020602080505020303" pitchFamily="18" charset="0"/>
              </a:rPr>
              <a:t>QWENTA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ACB0A3B-D783-164A-4518-EF18FA1B7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174" y="0"/>
            <a:ext cx="990826" cy="1016378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98E7196-B9C0-3487-84FF-F0819FB3B264}"/>
              </a:ext>
            </a:extLst>
          </p:cNvPr>
          <p:cNvCxnSpPr>
            <a:cxnSpLocks/>
          </p:cNvCxnSpPr>
          <p:nvPr/>
        </p:nvCxnSpPr>
        <p:spPr>
          <a:xfrm>
            <a:off x="9987722" y="4854714"/>
            <a:ext cx="19171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7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27622-9160-B5C3-D25E-DB518D34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8BC7B1"/>
                </a:solidFill>
              </a:rPr>
              <a:t>DOCUMENTS ASSOCIES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AA5FD6-5A43-A1D0-3215-724099679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082" y="2052873"/>
            <a:ext cx="2465294" cy="509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MAQUETTE DU SITE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914752-7B89-46EB-F11F-7ADC9B75756F}"/>
              </a:ext>
            </a:extLst>
          </p:cNvPr>
          <p:cNvSpPr txBox="1"/>
          <p:nvPr/>
        </p:nvSpPr>
        <p:spPr>
          <a:xfrm>
            <a:off x="4473388" y="2701293"/>
            <a:ext cx="517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SPECIFICATIONS FONCTIONNELLES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DEEC13-29E1-4B75-32FD-472614C0FEBE}"/>
              </a:ext>
            </a:extLst>
          </p:cNvPr>
          <p:cNvSpPr txBox="1"/>
          <p:nvPr/>
        </p:nvSpPr>
        <p:spPr>
          <a:xfrm>
            <a:off x="4796117" y="3504417"/>
            <a:ext cx="484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SPECIFICATION TECHNIQUES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2EBACC3-9F33-8ECD-2A8C-E8D89375FDF9}"/>
              </a:ext>
            </a:extLst>
          </p:cNvPr>
          <p:cNvSpPr txBox="1"/>
          <p:nvPr/>
        </p:nvSpPr>
        <p:spPr>
          <a:xfrm>
            <a:off x="5186082" y="4276271"/>
            <a:ext cx="503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 OUTIL DE GESTION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451B821-C02F-C964-B189-2A9D87DA1964}"/>
              </a:ext>
            </a:extLst>
          </p:cNvPr>
          <p:cNvSpPr txBox="1"/>
          <p:nvPr/>
        </p:nvSpPr>
        <p:spPr>
          <a:xfrm>
            <a:off x="5011271" y="5181481"/>
            <a:ext cx="619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VEILLE TECHNOLOGIQUE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E8FB2E-8225-6951-89BD-CF847A97A79C}"/>
              </a:ext>
            </a:extLst>
          </p:cNvPr>
          <p:cNvSpPr txBox="1"/>
          <p:nvPr/>
        </p:nvSpPr>
        <p:spPr>
          <a:xfrm>
            <a:off x="3657599" y="4645603"/>
            <a:ext cx="5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8BC7B1"/>
                </a:solidFill>
              </a:rPr>
              <a:t>https://trello.com/b/V5w483Cs/kanban-menu-maker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37FFDA9-62E8-D382-BA18-2534625E3811}"/>
              </a:ext>
            </a:extLst>
          </p:cNvPr>
          <p:cNvSpPr txBox="1"/>
          <p:nvPr/>
        </p:nvSpPr>
        <p:spPr>
          <a:xfrm>
            <a:off x="4383741" y="5684015"/>
            <a:ext cx="486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8BC7B1"/>
                </a:solidFill>
              </a:rPr>
              <a:t>https://www.pearltrees.com/jocornic</a:t>
            </a:r>
          </a:p>
        </p:txBody>
      </p:sp>
    </p:spTree>
    <p:extLst>
      <p:ext uri="{BB962C8B-B14F-4D97-AF65-F5344CB8AC3E}">
        <p14:creationId xmlns:p14="http://schemas.microsoft.com/office/powerpoint/2010/main" val="318063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C8CA4-A23F-C204-EA57-AFB091FB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8BC7B1"/>
                </a:solidFill>
              </a:rPr>
              <a:t>AXES AMELIORATIONS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1E1C8-44D2-1C73-8D6C-9BB1431A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382" y="1883896"/>
            <a:ext cx="6163235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LES RESTAURATEURS ET LEURS BESOINS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A9A34AE-C8E4-D680-FA2C-D56B1BE34713}"/>
              </a:ext>
            </a:extLst>
          </p:cNvPr>
          <p:cNvSpPr/>
          <p:nvPr/>
        </p:nvSpPr>
        <p:spPr>
          <a:xfrm>
            <a:off x="4852146" y="2972267"/>
            <a:ext cx="2487706" cy="11833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8BC7B1"/>
                </a:solidFill>
              </a:rPr>
              <a:t>GAIN DE TEMPS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85E7136-E37E-3950-4ACC-F92E78F2594D}"/>
              </a:ext>
            </a:extLst>
          </p:cNvPr>
          <p:cNvSpPr/>
          <p:nvPr/>
        </p:nvSpPr>
        <p:spPr>
          <a:xfrm>
            <a:off x="4852146" y="4893702"/>
            <a:ext cx="2487706" cy="11833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8BC7B1"/>
                </a:solidFill>
              </a:rPr>
              <a:t>SERVICE TOUT EN UN</a:t>
            </a:r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9F653CE4-FA68-62FE-C2ED-AF5AEB05A25C}"/>
              </a:ext>
            </a:extLst>
          </p:cNvPr>
          <p:cNvSpPr/>
          <p:nvPr/>
        </p:nvSpPr>
        <p:spPr>
          <a:xfrm>
            <a:off x="5961282" y="6026957"/>
            <a:ext cx="272804" cy="308168"/>
          </a:xfrm>
          <a:prstGeom prst="downArrow">
            <a:avLst/>
          </a:prstGeom>
          <a:solidFill>
            <a:srgbClr val="8BC7B1"/>
          </a:solidFill>
          <a:ln>
            <a:solidFill>
              <a:srgbClr val="8BC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88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CB60C-1B4E-9983-CCB5-B0B502FB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31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6000" b="1" dirty="0">
                <a:solidFill>
                  <a:srgbClr val="8BC7B1"/>
                </a:solidFill>
              </a:rPr>
              <a:t>AMELIORATIONS FONCTIONNELLES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273D67A-887B-26BC-8B39-E9AC2307D5D2}"/>
              </a:ext>
            </a:extLst>
          </p:cNvPr>
          <p:cNvSpPr/>
          <p:nvPr/>
        </p:nvSpPr>
        <p:spPr>
          <a:xfrm>
            <a:off x="3736036" y="2672088"/>
            <a:ext cx="2757772" cy="6609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8BC7B1"/>
                </a:solidFill>
              </a:rPr>
              <a:t>MENUS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6947B53-D67B-6A8E-4483-D923EC7FDF5E}"/>
              </a:ext>
            </a:extLst>
          </p:cNvPr>
          <p:cNvSpPr/>
          <p:nvPr/>
        </p:nvSpPr>
        <p:spPr>
          <a:xfrm>
            <a:off x="322730" y="3870698"/>
            <a:ext cx="2487706" cy="11833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8BC7B1"/>
                </a:solidFill>
              </a:rPr>
              <a:t>REALISER UNE CARTE COMPLETE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4DA5820-FDA2-591F-0E48-608E0B0E6C8C}"/>
              </a:ext>
            </a:extLst>
          </p:cNvPr>
          <p:cNvSpPr/>
          <p:nvPr/>
        </p:nvSpPr>
        <p:spPr>
          <a:xfrm>
            <a:off x="8137711" y="2837329"/>
            <a:ext cx="2487706" cy="11833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8BC7B1"/>
                </a:solidFill>
              </a:rPr>
              <a:t>CARTE DE CONTACT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2B59300-A1A6-677A-CAA5-C4C8B488ED83}"/>
              </a:ext>
            </a:extLst>
          </p:cNvPr>
          <p:cNvSpPr/>
          <p:nvPr/>
        </p:nvSpPr>
        <p:spPr>
          <a:xfrm>
            <a:off x="3736036" y="5539253"/>
            <a:ext cx="2780186" cy="6116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8BC7B1"/>
                </a:solidFill>
              </a:rPr>
              <a:t>CARTE DES COKTAILS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8A4A3F0-01E4-0D13-341A-BCCA5014DF9A}"/>
              </a:ext>
            </a:extLst>
          </p:cNvPr>
          <p:cNvSpPr/>
          <p:nvPr/>
        </p:nvSpPr>
        <p:spPr>
          <a:xfrm>
            <a:off x="3730435" y="3569817"/>
            <a:ext cx="2763373" cy="6609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8BC7B1"/>
                </a:solidFill>
              </a:rPr>
              <a:t>CARTE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8703B5D-3E0E-DDEF-719B-36C7FC6C0104}"/>
              </a:ext>
            </a:extLst>
          </p:cNvPr>
          <p:cNvSpPr/>
          <p:nvPr/>
        </p:nvSpPr>
        <p:spPr>
          <a:xfrm>
            <a:off x="3758450" y="4579188"/>
            <a:ext cx="2757772" cy="6116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8BC7B1"/>
                </a:solidFill>
              </a:rPr>
              <a:t>CARTE DES VINS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EA21A46-0C10-12BF-C6C5-23CEFBC00FA1}"/>
              </a:ext>
            </a:extLst>
          </p:cNvPr>
          <p:cNvSpPr/>
          <p:nvPr/>
        </p:nvSpPr>
        <p:spPr>
          <a:xfrm>
            <a:off x="8137711" y="4769223"/>
            <a:ext cx="2487706" cy="11833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8BC7B1"/>
                </a:solidFill>
              </a:rPr>
              <a:t>SET DE TABLE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63B9998-04E3-AA20-668F-9687C0038683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810436" y="3900298"/>
            <a:ext cx="919999" cy="562071"/>
          </a:xfrm>
          <a:prstGeom prst="straightConnector1">
            <a:avLst/>
          </a:prstGeom>
          <a:ln>
            <a:solidFill>
              <a:srgbClr val="8BC7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2BF6001-9671-9FB3-B159-B106DD7F24C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810436" y="4462369"/>
            <a:ext cx="925600" cy="1382712"/>
          </a:xfrm>
          <a:prstGeom prst="straightConnector1">
            <a:avLst/>
          </a:prstGeom>
          <a:ln>
            <a:solidFill>
              <a:srgbClr val="8BC7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BBDF870-6124-EE28-0A69-780F8CDB86AF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810436" y="3002569"/>
            <a:ext cx="925600" cy="1459800"/>
          </a:xfrm>
          <a:prstGeom prst="straightConnector1">
            <a:avLst/>
          </a:prstGeom>
          <a:ln>
            <a:solidFill>
              <a:srgbClr val="8BC7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96BFC10-220C-9F2B-593B-B047375C822C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810436" y="4462369"/>
            <a:ext cx="948014" cy="422647"/>
          </a:xfrm>
          <a:prstGeom prst="straightConnector1">
            <a:avLst/>
          </a:prstGeom>
          <a:ln>
            <a:solidFill>
              <a:srgbClr val="8BC7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86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0CD4A-C2AB-0552-8EA9-D9A494B1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8904"/>
            <a:ext cx="5779008" cy="1325563"/>
          </a:xfrm>
        </p:spPr>
        <p:txBody>
          <a:bodyPr>
            <a:normAutofit/>
          </a:bodyPr>
          <a:lstStyle/>
          <a:p>
            <a:pPr algn="r"/>
            <a:r>
              <a:rPr lang="fr-FR" sz="6000" b="1" dirty="0">
                <a:latin typeface="+mn-lt"/>
              </a:rPr>
              <a:t>POUR CONCLURE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9BFD95-B60E-BE4D-1DFB-4123F80B81D9}"/>
              </a:ext>
            </a:extLst>
          </p:cNvPr>
          <p:cNvSpPr txBox="1"/>
          <p:nvPr/>
        </p:nvSpPr>
        <p:spPr>
          <a:xfrm>
            <a:off x="6943725" y="5173946"/>
            <a:ext cx="62796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latin typeface="Baskerville Old Face" panose="02020602080505020303" pitchFamily="18" charset="0"/>
              </a:rPr>
              <a:t>QWENTA</a:t>
            </a:r>
            <a:endParaRPr lang="fr-FR" sz="4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444ED40-60EE-62E0-4DEA-D0521F4D9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000" y="4913163"/>
            <a:ext cx="990826" cy="1113415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DB7F64D-1A47-4734-33C5-DF85DF06D391}"/>
              </a:ext>
            </a:extLst>
          </p:cNvPr>
          <p:cNvCxnSpPr/>
          <p:nvPr/>
        </p:nvCxnSpPr>
        <p:spPr>
          <a:xfrm flipH="1">
            <a:off x="4055165" y="2957984"/>
            <a:ext cx="8136835" cy="0"/>
          </a:xfrm>
          <a:prstGeom prst="line">
            <a:avLst/>
          </a:prstGeom>
          <a:ln w="15875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A0B7101-4AC1-5BD2-7DED-F216CCAADF87}"/>
              </a:ext>
            </a:extLst>
          </p:cNvPr>
          <p:cNvSpPr txBox="1"/>
          <p:nvPr/>
        </p:nvSpPr>
        <p:spPr>
          <a:xfrm>
            <a:off x="5741670" y="5020058"/>
            <a:ext cx="708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8BC7B1"/>
                </a:solidFill>
              </a:rPr>
              <a:t>&amp;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C10D78-72FE-EF8C-7B4A-C5FF1BF6F94D}"/>
              </a:ext>
            </a:extLst>
          </p:cNvPr>
          <p:cNvSpPr txBox="1"/>
          <p:nvPr/>
        </p:nvSpPr>
        <p:spPr>
          <a:xfrm>
            <a:off x="4177704" y="5469870"/>
            <a:ext cx="184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EBGENCIA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CAFCC63-EF6A-4BC6-2CE8-A5C4592909FC}"/>
              </a:ext>
            </a:extLst>
          </p:cNvPr>
          <p:cNvCxnSpPr>
            <a:cxnSpLocks/>
          </p:cNvCxnSpPr>
          <p:nvPr/>
        </p:nvCxnSpPr>
        <p:spPr>
          <a:xfrm>
            <a:off x="7267382" y="5810262"/>
            <a:ext cx="19171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9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40D29-5FCF-D7CB-8A69-ED956076A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1409"/>
            <a:ext cx="9144000" cy="1064456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8BC7B1"/>
                </a:solidFill>
              </a:rPr>
              <a:t>RAPPEL DU PRODUIT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8B633ED-D9E7-9124-1907-FB703666AA59}"/>
              </a:ext>
            </a:extLst>
          </p:cNvPr>
          <p:cNvSpPr/>
          <p:nvPr/>
        </p:nvSpPr>
        <p:spPr>
          <a:xfrm>
            <a:off x="348974" y="2033403"/>
            <a:ext cx="4976154" cy="1995514"/>
          </a:xfrm>
          <a:prstGeom prst="roundRect">
            <a:avLst/>
          </a:pr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POUR QUI ?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Les restaurateur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8A88B6F-B414-CDB5-681B-CCD7EB46FE5B}"/>
              </a:ext>
            </a:extLst>
          </p:cNvPr>
          <p:cNvSpPr/>
          <p:nvPr/>
        </p:nvSpPr>
        <p:spPr>
          <a:xfrm>
            <a:off x="6753192" y="2033403"/>
            <a:ext cx="4976154" cy="1995514"/>
          </a:xfrm>
          <a:prstGeom prst="roundRect">
            <a:avLst/>
          </a:pr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POUR QUOI ?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Créer leur menu et pouvoir l’exporter en PDF, l’imprimer, le distribuer sur les réseaux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C6B4C92-7022-3174-EA81-EECEDC870503}"/>
              </a:ext>
            </a:extLst>
          </p:cNvPr>
          <p:cNvSpPr/>
          <p:nvPr/>
        </p:nvSpPr>
        <p:spPr>
          <a:xfrm>
            <a:off x="4436439" y="4724089"/>
            <a:ext cx="3319121" cy="1357697"/>
          </a:xfrm>
          <a:prstGeom prst="roundRect">
            <a:avLst/>
          </a:pr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 ?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28BCD64F-DF8E-0129-AEA5-C596DE3D83CE}"/>
              </a:ext>
            </a:extLst>
          </p:cNvPr>
          <p:cNvSpPr/>
          <p:nvPr/>
        </p:nvSpPr>
        <p:spPr>
          <a:xfrm>
            <a:off x="5961282" y="6026957"/>
            <a:ext cx="272804" cy="308168"/>
          </a:xfrm>
          <a:prstGeom prst="downArrow">
            <a:avLst/>
          </a:prstGeom>
          <a:solidFill>
            <a:srgbClr val="8BC7B1"/>
          </a:solidFill>
          <a:ln>
            <a:solidFill>
              <a:srgbClr val="8BC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2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6FBCA-4629-CE5F-549A-77589F16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884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8BC7B1"/>
                </a:solidFill>
              </a:rPr>
              <a:t>COMMENT ?</a:t>
            </a:r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BEB499FF-BF50-CD4E-94C4-2F2E3E72B19C}"/>
              </a:ext>
            </a:extLst>
          </p:cNvPr>
          <p:cNvSpPr/>
          <p:nvPr/>
        </p:nvSpPr>
        <p:spPr>
          <a:xfrm>
            <a:off x="5055301" y="1831599"/>
            <a:ext cx="2081397" cy="2081397"/>
          </a:xfrm>
          <a:prstGeom prst="flowChartConnector">
            <a:avLst/>
          </a:prstGeom>
          <a:solidFill>
            <a:srgbClr val="F0DB4F"/>
          </a:solidFill>
          <a:ln>
            <a:solidFill>
              <a:srgbClr val="FFF4E8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JAVASCRIPT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73FCE7-807A-B600-7F17-BF86EE779833}"/>
              </a:ext>
            </a:extLst>
          </p:cNvPr>
          <p:cNvSpPr txBox="1"/>
          <p:nvPr/>
        </p:nvSpPr>
        <p:spPr>
          <a:xfrm>
            <a:off x="2126864" y="1424374"/>
            <a:ext cx="396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FRONTEND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230AAD3-8A68-BED9-B3A1-C007ADC79A68}"/>
              </a:ext>
            </a:extLst>
          </p:cNvPr>
          <p:cNvSpPr txBox="1"/>
          <p:nvPr/>
        </p:nvSpPr>
        <p:spPr>
          <a:xfrm>
            <a:off x="6096000" y="1419592"/>
            <a:ext cx="3886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b="1" dirty="0"/>
              <a:t>BACKEND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0CDBB52-9278-776B-67B5-B76B0AB54C57}"/>
              </a:ext>
            </a:extLst>
          </p:cNvPr>
          <p:cNvSpPr/>
          <p:nvPr/>
        </p:nvSpPr>
        <p:spPr>
          <a:xfrm>
            <a:off x="1837216" y="2543189"/>
            <a:ext cx="2384513" cy="16455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REACT JS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88F4A-9272-67F7-61D4-FD0BDB347675}"/>
              </a:ext>
            </a:extLst>
          </p:cNvPr>
          <p:cNvSpPr/>
          <p:nvPr/>
        </p:nvSpPr>
        <p:spPr>
          <a:xfrm>
            <a:off x="7970270" y="2600298"/>
            <a:ext cx="2591642" cy="1631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NODE JS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120EC80-96A1-37B2-0412-953423F1F1AF}"/>
              </a:ext>
            </a:extLst>
          </p:cNvPr>
          <p:cNvCxnSpPr>
            <a:stCxn id="4" idx="2"/>
            <a:endCxn id="7" idx="3"/>
          </p:cNvCxnSpPr>
          <p:nvPr/>
        </p:nvCxnSpPr>
        <p:spPr>
          <a:xfrm flipH="1">
            <a:off x="4221729" y="2872298"/>
            <a:ext cx="833572" cy="493662"/>
          </a:xfrm>
          <a:prstGeom prst="straightConnector1">
            <a:avLst/>
          </a:prstGeom>
          <a:ln>
            <a:solidFill>
              <a:srgbClr val="8BC7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5C70C8A-C112-7066-661E-BCFF00C17DB3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7136698" y="2872298"/>
            <a:ext cx="833572" cy="543887"/>
          </a:xfrm>
          <a:prstGeom prst="straightConnector1">
            <a:avLst/>
          </a:prstGeom>
          <a:ln>
            <a:solidFill>
              <a:srgbClr val="8BC7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5555A2F6-E411-C5E2-BC02-6497081F7B75}"/>
              </a:ext>
            </a:extLst>
          </p:cNvPr>
          <p:cNvSpPr/>
          <p:nvPr/>
        </p:nvSpPr>
        <p:spPr>
          <a:xfrm>
            <a:off x="230071" y="5512849"/>
            <a:ext cx="2086708" cy="6049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React-print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2575D39-D0D7-CFA4-86E3-E5DA56A90921}"/>
              </a:ext>
            </a:extLst>
          </p:cNvPr>
          <p:cNvSpPr/>
          <p:nvPr/>
        </p:nvSpPr>
        <p:spPr>
          <a:xfrm>
            <a:off x="1837216" y="4602146"/>
            <a:ext cx="2086708" cy="6049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React</a:t>
            </a:r>
            <a:r>
              <a:rPr lang="fr-FR" dirty="0">
                <a:solidFill>
                  <a:schemeClr val="tx1"/>
                </a:solidFill>
              </a:rPr>
              <a:t>-modal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AD1BD59-01A4-CF27-5A29-DCDF3AC75FA6}"/>
              </a:ext>
            </a:extLst>
          </p:cNvPr>
          <p:cNvSpPr/>
          <p:nvPr/>
        </p:nvSpPr>
        <p:spPr>
          <a:xfrm>
            <a:off x="3248693" y="5512849"/>
            <a:ext cx="2086708" cy="6049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React-pdf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FE9D060-CC7D-AC0C-339E-DBB71CA634A0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2880570" y="4188730"/>
            <a:ext cx="148903" cy="413416"/>
          </a:xfrm>
          <a:prstGeom prst="straightConnector1">
            <a:avLst/>
          </a:prstGeom>
          <a:ln>
            <a:solidFill>
              <a:srgbClr val="8BC7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0720533-C29D-0E9F-3C8E-B96C6084661E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1273425" y="5118470"/>
            <a:ext cx="869382" cy="394379"/>
          </a:xfrm>
          <a:prstGeom prst="straightConnector1">
            <a:avLst/>
          </a:prstGeom>
          <a:ln>
            <a:solidFill>
              <a:srgbClr val="8BC7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80371F8-C9C9-E3D8-0046-4B968A0F4E96}"/>
              </a:ext>
            </a:extLst>
          </p:cNvPr>
          <p:cNvCxnSpPr>
            <a:stCxn id="23" idx="5"/>
            <a:endCxn id="24" idx="0"/>
          </p:cNvCxnSpPr>
          <p:nvPr/>
        </p:nvCxnSpPr>
        <p:spPr>
          <a:xfrm>
            <a:off x="3618333" y="5118470"/>
            <a:ext cx="673714" cy="394379"/>
          </a:xfrm>
          <a:prstGeom prst="straightConnector1">
            <a:avLst/>
          </a:prstGeom>
          <a:ln>
            <a:solidFill>
              <a:srgbClr val="8BC7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EB46AA21-EC79-EFCF-86AA-3AA32A8CBF8B}"/>
              </a:ext>
            </a:extLst>
          </p:cNvPr>
          <p:cNvSpPr/>
          <p:nvPr/>
        </p:nvSpPr>
        <p:spPr>
          <a:xfrm>
            <a:off x="8584244" y="4602146"/>
            <a:ext cx="2086708" cy="6049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Node-mailer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BEAF864-853F-16A1-B2F4-957AE3A371E4}"/>
              </a:ext>
            </a:extLst>
          </p:cNvPr>
          <p:cNvCxnSpPr>
            <a:stCxn id="8" idx="2"/>
            <a:endCxn id="31" idx="0"/>
          </p:cNvCxnSpPr>
          <p:nvPr/>
        </p:nvCxnSpPr>
        <p:spPr>
          <a:xfrm>
            <a:off x="9266091" y="4232072"/>
            <a:ext cx="361507" cy="370074"/>
          </a:xfrm>
          <a:prstGeom prst="straightConnector1">
            <a:avLst/>
          </a:prstGeom>
          <a:ln>
            <a:solidFill>
              <a:srgbClr val="8BC7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20D2DFDD-FA37-C2F7-D4F6-A2572190A5E6}"/>
              </a:ext>
            </a:extLst>
          </p:cNvPr>
          <p:cNvSpPr/>
          <p:nvPr/>
        </p:nvSpPr>
        <p:spPr>
          <a:xfrm>
            <a:off x="7136698" y="5512848"/>
            <a:ext cx="2086708" cy="6049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Express JS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A79381A-A04F-F2B1-C84E-5352BFB0C6A1}"/>
              </a:ext>
            </a:extLst>
          </p:cNvPr>
          <p:cNvSpPr/>
          <p:nvPr/>
        </p:nvSpPr>
        <p:spPr>
          <a:xfrm>
            <a:off x="9982622" y="5512848"/>
            <a:ext cx="2086708" cy="6049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Passport</a:t>
            </a:r>
            <a:r>
              <a:rPr lang="fr-FR" dirty="0">
                <a:solidFill>
                  <a:schemeClr val="tx1"/>
                </a:solidFill>
              </a:rPr>
              <a:t> JS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EE8C10E-94BB-DB1A-561E-6CB12F6E91CD}"/>
              </a:ext>
            </a:extLst>
          </p:cNvPr>
          <p:cNvCxnSpPr>
            <a:stCxn id="31" idx="3"/>
            <a:endCxn id="34" idx="0"/>
          </p:cNvCxnSpPr>
          <p:nvPr/>
        </p:nvCxnSpPr>
        <p:spPr>
          <a:xfrm flipH="1">
            <a:off x="8180052" y="5118470"/>
            <a:ext cx="709783" cy="394378"/>
          </a:xfrm>
          <a:prstGeom prst="straightConnector1">
            <a:avLst/>
          </a:prstGeom>
          <a:ln>
            <a:solidFill>
              <a:srgbClr val="8BC7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AAC3440-858E-B131-9853-EB490E42FED6}"/>
              </a:ext>
            </a:extLst>
          </p:cNvPr>
          <p:cNvCxnSpPr>
            <a:stCxn id="31" idx="5"/>
            <a:endCxn id="35" idx="0"/>
          </p:cNvCxnSpPr>
          <p:nvPr/>
        </p:nvCxnSpPr>
        <p:spPr>
          <a:xfrm>
            <a:off x="10365361" y="5118470"/>
            <a:ext cx="660615" cy="394378"/>
          </a:xfrm>
          <a:prstGeom prst="straightConnector1">
            <a:avLst/>
          </a:prstGeom>
          <a:ln>
            <a:solidFill>
              <a:srgbClr val="8BC7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>
            <a:extLst>
              <a:ext uri="{FF2B5EF4-FFF2-40B4-BE49-F238E27FC236}">
                <a16:creationId xmlns:a16="http://schemas.microsoft.com/office/drawing/2014/main" id="{9D97EF53-F7C3-55A6-D01A-EDEB40E97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80" y="2078585"/>
            <a:ext cx="634995" cy="634995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2D26347A-BF22-9097-D696-A1A299154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15" y="3126091"/>
            <a:ext cx="553190" cy="479737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50310F9C-6E01-540A-5418-530DDC69E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471" y="3020959"/>
            <a:ext cx="689999" cy="68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4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95FFE-2B9A-3B82-A677-29273C02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8BC7B1"/>
                </a:solidFill>
              </a:rPr>
              <a:t>ARBORESCENCE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27FAC3E-BB17-3549-F3EE-CE7A9ED35684}"/>
              </a:ext>
            </a:extLst>
          </p:cNvPr>
          <p:cNvSpPr/>
          <p:nvPr/>
        </p:nvSpPr>
        <p:spPr>
          <a:xfrm>
            <a:off x="514646" y="3458490"/>
            <a:ext cx="1900308" cy="1012874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ACCUEIL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66053CF-D9D5-87D4-7EAD-600B5EF3298F}"/>
              </a:ext>
            </a:extLst>
          </p:cNvPr>
          <p:cNvSpPr/>
          <p:nvPr/>
        </p:nvSpPr>
        <p:spPr>
          <a:xfrm>
            <a:off x="3004625" y="1787839"/>
            <a:ext cx="1774872" cy="10914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PIRCINGS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A266BAF-F9F8-4234-A979-6E5A55F881D3}"/>
              </a:ext>
            </a:extLst>
          </p:cNvPr>
          <p:cNvSpPr/>
          <p:nvPr/>
        </p:nvSpPr>
        <p:spPr>
          <a:xfrm>
            <a:off x="3033347" y="3356206"/>
            <a:ext cx="1774872" cy="1217442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8C394D9-1882-5A50-22CD-93659280A39A}"/>
              </a:ext>
            </a:extLst>
          </p:cNvPr>
          <p:cNvSpPr/>
          <p:nvPr/>
        </p:nvSpPr>
        <p:spPr>
          <a:xfrm>
            <a:off x="3008142" y="5426082"/>
            <a:ext cx="1774872" cy="10914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EXEMPLES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FD89B7C-74D7-EC6A-7980-65E2D5DB2963}"/>
              </a:ext>
            </a:extLst>
          </p:cNvPr>
          <p:cNvSpPr/>
          <p:nvPr/>
        </p:nvSpPr>
        <p:spPr>
          <a:xfrm>
            <a:off x="5841608" y="5426082"/>
            <a:ext cx="2124222" cy="10914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MON COMPTE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DA4DA67-C808-EDD7-F20E-36D497914125}"/>
              </a:ext>
            </a:extLst>
          </p:cNvPr>
          <p:cNvSpPr/>
          <p:nvPr/>
        </p:nvSpPr>
        <p:spPr>
          <a:xfrm>
            <a:off x="5841608" y="1736388"/>
            <a:ext cx="2124222" cy="10914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MENU CREER PRECEDEMMENT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3489BD3-8EAD-1D11-5420-25916AEDF5B0}"/>
              </a:ext>
            </a:extLst>
          </p:cNvPr>
          <p:cNvSpPr/>
          <p:nvPr/>
        </p:nvSpPr>
        <p:spPr>
          <a:xfrm>
            <a:off x="6301153" y="3419217"/>
            <a:ext cx="2124222" cy="10914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MON RESTAURANT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E854E45-34A8-A32F-0DA1-CE484A1092F6}"/>
              </a:ext>
            </a:extLst>
          </p:cNvPr>
          <p:cNvSpPr/>
          <p:nvPr/>
        </p:nvSpPr>
        <p:spPr>
          <a:xfrm>
            <a:off x="9491004" y="1690688"/>
            <a:ext cx="1774872" cy="10914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CREATION DES MENU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3688D53-C5B7-64A9-A1F6-ABA7EBD831D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14954" y="2333549"/>
            <a:ext cx="589671" cy="163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689111C0-4119-119F-425A-A1FB49D802A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414954" y="3964927"/>
            <a:ext cx="618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C6B513E-0F95-F4A1-174C-B7D7CF29288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414954" y="3964927"/>
            <a:ext cx="593188" cy="200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5CA6727-751E-9845-96D2-20D89D05D9E9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808219" y="2282098"/>
            <a:ext cx="1033389" cy="1682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BB8F74E-74DD-C855-E764-B28D81A6B084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4808219" y="3964927"/>
            <a:ext cx="1492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FAA56DF-9A73-77B8-ACA6-4C315ADC4911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808219" y="3964927"/>
            <a:ext cx="1033389" cy="200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844587B-C154-62F2-0739-D25A426A5C9C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965830" y="2236398"/>
            <a:ext cx="1525174" cy="45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1432B4D-0C13-A81C-00CF-37B38620A6B2}"/>
              </a:ext>
            </a:extLst>
          </p:cNvPr>
          <p:cNvCxnSpPr>
            <a:stCxn id="15" idx="1"/>
            <a:endCxn id="7" idx="3"/>
          </p:cNvCxnSpPr>
          <p:nvPr/>
        </p:nvCxnSpPr>
        <p:spPr>
          <a:xfrm flipH="1">
            <a:off x="4808219" y="2236398"/>
            <a:ext cx="4682785" cy="1728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9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3F6AE-68DC-0803-6038-4EEAD2F5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8BC7B1"/>
                </a:solidFill>
              </a:rPr>
              <a:t>STRUCTURE FRONTEND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4588C1-8548-979F-E1CF-EF5930F96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520"/>
            <a:ext cx="3743178" cy="612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8BC7B1"/>
                </a:solidFill>
              </a:rPr>
              <a:t>ACCUEIL ET DASHBOARD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4C145E1-66DD-C8F3-470B-A1F15B155C1A}"/>
              </a:ext>
            </a:extLst>
          </p:cNvPr>
          <p:cNvSpPr/>
          <p:nvPr/>
        </p:nvSpPr>
        <p:spPr>
          <a:xfrm>
            <a:off x="1599025" y="3361127"/>
            <a:ext cx="2030437" cy="11347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DFAF8-C8DF-EEEA-A8F2-D7D08EB4F486}"/>
              </a:ext>
            </a:extLst>
          </p:cNvPr>
          <p:cNvSpPr txBox="1"/>
          <p:nvPr/>
        </p:nvSpPr>
        <p:spPr>
          <a:xfrm>
            <a:off x="1599026" y="2832295"/>
            <a:ext cx="203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PAGES DE LIAISONS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CA0250-9553-036A-7A69-B7DDC4860337}"/>
              </a:ext>
            </a:extLst>
          </p:cNvPr>
          <p:cNvSpPr txBox="1"/>
          <p:nvPr/>
        </p:nvSpPr>
        <p:spPr>
          <a:xfrm>
            <a:off x="1206304" y="5363772"/>
            <a:ext cx="28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FACILEMENT MAINTENABLE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9DB4A3-5A90-31AB-59ED-7740CEC95C9B}"/>
              </a:ext>
            </a:extLst>
          </p:cNvPr>
          <p:cNvSpPr txBox="1"/>
          <p:nvPr/>
        </p:nvSpPr>
        <p:spPr>
          <a:xfrm>
            <a:off x="1643573" y="4809774"/>
            <a:ext cx="22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 SOLIDE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B394B9-79F2-6A98-5166-D2DAAA79EAA0}"/>
              </a:ext>
            </a:extLst>
          </p:cNvPr>
          <p:cNvSpPr txBox="1"/>
          <p:nvPr/>
        </p:nvSpPr>
        <p:spPr>
          <a:xfrm>
            <a:off x="906779" y="5917770"/>
            <a:ext cx="360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RAPIDE DANS LE DEVELOPPEMENT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AA0DDD6-31D6-6986-2D88-5F505A00CEA1}"/>
              </a:ext>
            </a:extLst>
          </p:cNvPr>
          <p:cNvSpPr txBox="1"/>
          <p:nvPr/>
        </p:nvSpPr>
        <p:spPr>
          <a:xfrm>
            <a:off x="7610624" y="2173388"/>
            <a:ext cx="4220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>
                <a:solidFill>
                  <a:srgbClr val="8BC7B1"/>
                </a:solidFill>
              </a:rPr>
              <a:t>MODALES ET CREATION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3BC6AD9-BFC5-321B-2E57-B54E95B5C923}"/>
              </a:ext>
            </a:extLst>
          </p:cNvPr>
          <p:cNvSpPr txBox="1"/>
          <p:nvPr/>
        </p:nvSpPr>
        <p:spPr>
          <a:xfrm>
            <a:off x="8789963" y="2832295"/>
            <a:ext cx="218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REACTIVE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6E5EF37-5503-AE95-3F3F-D6C6C16B2BB8}"/>
              </a:ext>
            </a:extLst>
          </p:cNvPr>
          <p:cNvSpPr/>
          <p:nvPr/>
        </p:nvSpPr>
        <p:spPr>
          <a:xfrm>
            <a:off x="8169811" y="3368091"/>
            <a:ext cx="2447781" cy="11208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REACT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3A69C0-1113-ED31-5C90-664479B6C43B}"/>
              </a:ext>
            </a:extLst>
          </p:cNvPr>
          <p:cNvSpPr txBox="1"/>
          <p:nvPr/>
        </p:nvSpPr>
        <p:spPr>
          <a:xfrm>
            <a:off x="8857956" y="4805384"/>
            <a:ext cx="22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FLEXIBLE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20400DE-0049-CBBD-0837-F6B62850CD17}"/>
              </a:ext>
            </a:extLst>
          </p:cNvPr>
          <p:cNvSpPr txBox="1"/>
          <p:nvPr/>
        </p:nvSpPr>
        <p:spPr>
          <a:xfrm>
            <a:off x="7801708" y="5225272"/>
            <a:ext cx="318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PERMET DE GERER LES FONCTIONNALITES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831DE2A-1B04-014B-61C9-48F9341AEB19}"/>
              </a:ext>
            </a:extLst>
          </p:cNvPr>
          <p:cNvSpPr txBox="1"/>
          <p:nvPr/>
        </p:nvSpPr>
        <p:spPr>
          <a:xfrm>
            <a:off x="8789963" y="5917770"/>
            <a:ext cx="13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MODERNE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1A3083B-5150-037B-BC00-FC8A0233F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99" y="3739903"/>
            <a:ext cx="435000" cy="37724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9CB8D45-A757-7FE3-69CE-7E89A5272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08" y="3460297"/>
            <a:ext cx="1106402" cy="95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1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8098E-6040-612F-E19A-0A809F09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8BC7B1"/>
                </a:solidFill>
              </a:rPr>
              <a:t>STRUCTURE BACKEND</a:t>
            </a:r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5C2CCDED-B089-D69A-EA03-71B2D80BD6B5}"/>
              </a:ext>
            </a:extLst>
          </p:cNvPr>
          <p:cNvSpPr/>
          <p:nvPr/>
        </p:nvSpPr>
        <p:spPr>
          <a:xfrm>
            <a:off x="3017737" y="2878480"/>
            <a:ext cx="1852246" cy="18006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NODE JS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5E8DDA3-C63D-8B09-3713-AB3129D55E70}"/>
              </a:ext>
            </a:extLst>
          </p:cNvPr>
          <p:cNvSpPr/>
          <p:nvPr/>
        </p:nvSpPr>
        <p:spPr>
          <a:xfrm>
            <a:off x="9005724" y="3324063"/>
            <a:ext cx="2203939" cy="8909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MONGO DB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637D00-9770-D6FC-C58B-3AA6EA01C872}"/>
              </a:ext>
            </a:extLst>
          </p:cNvPr>
          <p:cNvSpPr txBox="1"/>
          <p:nvPr/>
        </p:nvSpPr>
        <p:spPr>
          <a:xfrm>
            <a:off x="8811064" y="2317619"/>
            <a:ext cx="2569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8BC7B1"/>
                </a:solidFill>
              </a:rPr>
              <a:t>BASE DE DONNEES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7B97F93-AE1F-E762-48DF-F9EAB286E095}"/>
              </a:ext>
            </a:extLst>
          </p:cNvPr>
          <p:cNvSpPr/>
          <p:nvPr/>
        </p:nvSpPr>
        <p:spPr>
          <a:xfrm>
            <a:off x="240755" y="3333335"/>
            <a:ext cx="2203939" cy="8909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7404F1F-18EA-DC5C-3952-463D0FF4A9DD}"/>
              </a:ext>
            </a:extLst>
          </p:cNvPr>
          <p:cNvSpPr/>
          <p:nvPr/>
        </p:nvSpPr>
        <p:spPr>
          <a:xfrm>
            <a:off x="5655483" y="5065490"/>
            <a:ext cx="2203939" cy="8909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PASSEPORT JS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1536CF5-9240-7493-9B20-9597EC3556A6}"/>
              </a:ext>
            </a:extLst>
          </p:cNvPr>
          <p:cNvSpPr/>
          <p:nvPr/>
        </p:nvSpPr>
        <p:spPr>
          <a:xfrm>
            <a:off x="5664592" y="1684353"/>
            <a:ext cx="2203939" cy="8909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EXPRESS JS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6231B42-7109-461C-7196-2F7CED741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43" y="3544450"/>
            <a:ext cx="569853" cy="461664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F7EF23F-78CB-6868-5525-6575AF633CC4}"/>
              </a:ext>
            </a:extLst>
          </p:cNvPr>
          <p:cNvSpPr/>
          <p:nvPr/>
        </p:nvSpPr>
        <p:spPr>
          <a:xfrm>
            <a:off x="9426690" y="3919955"/>
            <a:ext cx="215705" cy="161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3C02B66-8177-CC22-3F8B-8FBACF2404E7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>
            <a:off x="2444694" y="3778812"/>
            <a:ext cx="573043" cy="0"/>
          </a:xfrm>
          <a:prstGeom prst="line">
            <a:avLst/>
          </a:prstGeom>
          <a:ln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748E2A6-521E-29DA-9B09-F80820385345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598728" y="4415443"/>
            <a:ext cx="1056755" cy="1095524"/>
          </a:xfrm>
          <a:prstGeom prst="line">
            <a:avLst/>
          </a:prstGeom>
          <a:ln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2953E4C-EE7A-4996-BE7C-A407CD6EFE8A}"/>
              </a:ext>
            </a:extLst>
          </p:cNvPr>
          <p:cNvCxnSpPr>
            <a:stCxn id="4" idx="7"/>
            <a:endCxn id="10" idx="1"/>
          </p:cNvCxnSpPr>
          <p:nvPr/>
        </p:nvCxnSpPr>
        <p:spPr>
          <a:xfrm flipV="1">
            <a:off x="4598728" y="2129830"/>
            <a:ext cx="1065864" cy="1012351"/>
          </a:xfrm>
          <a:prstGeom prst="line">
            <a:avLst/>
          </a:prstGeom>
          <a:ln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B3B14CA-8B92-11BB-A7AB-61A12F5D12A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868531" y="2129830"/>
            <a:ext cx="1495863" cy="1205717"/>
          </a:xfrm>
          <a:prstGeom prst="line">
            <a:avLst/>
          </a:prstGeom>
          <a:ln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FF2EB2C-48CA-4B46-91E0-4038A05A9BA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859422" y="4215017"/>
            <a:ext cx="1380651" cy="1295950"/>
          </a:xfrm>
          <a:prstGeom prst="line">
            <a:avLst/>
          </a:prstGeom>
          <a:ln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34682CEA-5B85-1AF1-5159-D67C2394144F}"/>
              </a:ext>
            </a:extLst>
          </p:cNvPr>
          <p:cNvSpPr txBox="1"/>
          <p:nvPr/>
        </p:nvSpPr>
        <p:spPr>
          <a:xfrm>
            <a:off x="9671647" y="4397250"/>
            <a:ext cx="9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 SQL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9B5F61D-9202-25C9-CB55-D867CCD360BE}"/>
              </a:ext>
            </a:extLst>
          </p:cNvPr>
          <p:cNvSpPr txBox="1"/>
          <p:nvPr/>
        </p:nvSpPr>
        <p:spPr>
          <a:xfrm>
            <a:off x="9618837" y="4813698"/>
            <a:ext cx="105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FLEXIBLE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006F292-EAB6-8E46-A822-B6ED06E36EC5}"/>
              </a:ext>
            </a:extLst>
          </p:cNvPr>
          <p:cNvSpPr txBox="1"/>
          <p:nvPr/>
        </p:nvSpPr>
        <p:spPr>
          <a:xfrm>
            <a:off x="5443026" y="2594618"/>
            <a:ext cx="287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DEVELOPPEMENT RAPIDE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7744CD4-90F8-5D72-9DF7-E7FEF837B8B6}"/>
              </a:ext>
            </a:extLst>
          </p:cNvPr>
          <p:cNvSpPr txBox="1"/>
          <p:nvPr/>
        </p:nvSpPr>
        <p:spPr>
          <a:xfrm>
            <a:off x="5737274" y="4696158"/>
            <a:ext cx="229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AUTHENTIFICATION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84C28C0-C8D9-37E2-FFB2-49C1FE16D67D}"/>
              </a:ext>
            </a:extLst>
          </p:cNvPr>
          <p:cNvSpPr/>
          <p:nvPr/>
        </p:nvSpPr>
        <p:spPr>
          <a:xfrm>
            <a:off x="2312062" y="5391408"/>
            <a:ext cx="2241452" cy="7485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NODE MAILER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1244096-F0A5-5F13-201B-18966D6ADD94}"/>
              </a:ext>
            </a:extLst>
          </p:cNvPr>
          <p:cNvSpPr txBox="1"/>
          <p:nvPr/>
        </p:nvSpPr>
        <p:spPr>
          <a:xfrm>
            <a:off x="2312062" y="6230676"/>
            <a:ext cx="2368062" cy="36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MAIL DE VERIFICATION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EA108EB-9D44-83A9-1D09-1189CDDBB51F}"/>
              </a:ext>
            </a:extLst>
          </p:cNvPr>
          <p:cNvCxnSpPr>
            <a:cxnSpLocks/>
            <a:stCxn id="4" idx="4"/>
            <a:endCxn id="31" idx="0"/>
          </p:cNvCxnSpPr>
          <p:nvPr/>
        </p:nvCxnSpPr>
        <p:spPr>
          <a:xfrm flipH="1">
            <a:off x="3432788" y="4679144"/>
            <a:ext cx="511072" cy="712264"/>
          </a:xfrm>
          <a:prstGeom prst="line">
            <a:avLst/>
          </a:prstGeom>
          <a:ln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D167407C-DBB2-1ACD-CB67-ADB52E4B95CB}"/>
              </a:ext>
            </a:extLst>
          </p:cNvPr>
          <p:cNvSpPr txBox="1"/>
          <p:nvPr/>
        </p:nvSpPr>
        <p:spPr>
          <a:xfrm>
            <a:off x="6193302" y="6019041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SECURITE</a:t>
            </a:r>
          </a:p>
        </p:txBody>
      </p:sp>
    </p:spTree>
    <p:extLst>
      <p:ext uri="{BB962C8B-B14F-4D97-AF65-F5344CB8AC3E}">
        <p14:creationId xmlns:p14="http://schemas.microsoft.com/office/powerpoint/2010/main" val="103950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BC7B5-4218-E615-90F3-AF36FCA9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8BC7B1"/>
                </a:solidFill>
              </a:rPr>
              <a:t>METHODE AGILE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88209-5D72-278B-3C61-BA41349B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82577"/>
            <a:ext cx="12192000" cy="369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/>
              <a:t>FLEXIBLE DANS LE DEVELOPPEMENT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CBB731-2747-4F44-A988-1620AD5DC7C3}"/>
              </a:ext>
            </a:extLst>
          </p:cNvPr>
          <p:cNvSpPr txBox="1"/>
          <p:nvPr/>
        </p:nvSpPr>
        <p:spPr>
          <a:xfrm>
            <a:off x="0" y="551324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PARTITIONNER LE PROJET EN PLUSIEURS ELEMENTS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71BF60-0C02-DCCE-6B87-F16971204FF9}"/>
              </a:ext>
            </a:extLst>
          </p:cNvPr>
          <p:cNvSpPr txBox="1"/>
          <p:nvPr/>
        </p:nvSpPr>
        <p:spPr>
          <a:xfrm>
            <a:off x="0" y="625190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FACILITE LES AJOUTS OU MODIFICATIONS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F2A3F9-3F9D-C749-AA7C-03EB3057B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12" y="1508608"/>
            <a:ext cx="8108576" cy="38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2EC8D-A7A4-66A3-EBF8-DC834E6F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31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6000" b="1" dirty="0">
                <a:solidFill>
                  <a:srgbClr val="8BC7B1"/>
                </a:solidFill>
              </a:rPr>
              <a:t>NOMBE DE PERSONNE ET TEMPS DE DEVELOPPEMENT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A4F1A3-D4C1-25BC-D926-76E78F3C9A27}"/>
              </a:ext>
            </a:extLst>
          </p:cNvPr>
          <p:cNvSpPr txBox="1"/>
          <p:nvPr/>
        </p:nvSpPr>
        <p:spPr>
          <a:xfrm>
            <a:off x="7524119" y="3459174"/>
            <a:ext cx="368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Organisé en 4 sprint d’une semaine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F65619-684E-86FE-D285-7BD1AB322F6E}"/>
              </a:ext>
            </a:extLst>
          </p:cNvPr>
          <p:cNvSpPr txBox="1"/>
          <p:nvPr/>
        </p:nvSpPr>
        <p:spPr>
          <a:xfrm>
            <a:off x="7524119" y="4352841"/>
            <a:ext cx="45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semaines pour le développement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3EC902D-FA40-D747-E79D-562617EE0D18}"/>
              </a:ext>
            </a:extLst>
          </p:cNvPr>
          <p:cNvSpPr txBox="1"/>
          <p:nvPr/>
        </p:nvSpPr>
        <p:spPr>
          <a:xfrm>
            <a:off x="8072002" y="5155761"/>
            <a:ext cx="40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semaine pour les tests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D39D745-F9B3-8EEA-077C-802FF476A76D}"/>
              </a:ext>
            </a:extLst>
          </p:cNvPr>
          <p:cNvSpPr/>
          <p:nvPr/>
        </p:nvSpPr>
        <p:spPr>
          <a:xfrm>
            <a:off x="1943145" y="3579173"/>
            <a:ext cx="2061882" cy="1143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8BC7B1"/>
                </a:solidFill>
              </a:rPr>
              <a:t>LEAD DEV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C56AEF6-B1F1-5547-6EA1-74D1D2DFAA33}"/>
              </a:ext>
            </a:extLst>
          </p:cNvPr>
          <p:cNvSpPr/>
          <p:nvPr/>
        </p:nvSpPr>
        <p:spPr>
          <a:xfrm>
            <a:off x="3755496" y="5205219"/>
            <a:ext cx="2061882" cy="1143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8BC7B1"/>
                </a:solidFill>
              </a:rPr>
              <a:t>DEV BACKEND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E389F15-1D25-3DC1-CB03-5B3ECD8A8A4D}"/>
              </a:ext>
            </a:extLst>
          </p:cNvPr>
          <p:cNvSpPr/>
          <p:nvPr/>
        </p:nvSpPr>
        <p:spPr>
          <a:xfrm>
            <a:off x="192744" y="5205219"/>
            <a:ext cx="2061882" cy="1143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8BC7B1"/>
                </a:solidFill>
              </a:rPr>
              <a:t>DEV FRONTEND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AD4F765-AAF2-0E7C-2E11-CE8D67ECFBA3}"/>
              </a:ext>
            </a:extLst>
          </p:cNvPr>
          <p:cNvSpPr txBox="1"/>
          <p:nvPr/>
        </p:nvSpPr>
        <p:spPr>
          <a:xfrm>
            <a:off x="7829189" y="2590800"/>
            <a:ext cx="331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TEMPS DE DEVELOPPEMENT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796DB4A-7633-635B-CE42-454FFAABAC26}"/>
              </a:ext>
            </a:extLst>
          </p:cNvPr>
          <p:cNvSpPr txBox="1"/>
          <p:nvPr/>
        </p:nvSpPr>
        <p:spPr>
          <a:xfrm>
            <a:off x="2386584" y="2590800"/>
            <a:ext cx="126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L’EFFECTIF</a:t>
            </a:r>
          </a:p>
        </p:txBody>
      </p:sp>
    </p:spTree>
    <p:extLst>
      <p:ext uri="{BB962C8B-B14F-4D97-AF65-F5344CB8AC3E}">
        <p14:creationId xmlns:p14="http://schemas.microsoft.com/office/powerpoint/2010/main" val="173002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C646C7-F75A-AA56-DECA-FAF628D2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37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6000" b="1" dirty="0">
                <a:solidFill>
                  <a:srgbClr val="8BC7B1"/>
                </a:solidFill>
              </a:rPr>
              <a:t>CONTACT ENTRE QWENTA ET WEBGENCIA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E4728-7804-C531-631D-4C4C1991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2101532"/>
            <a:ext cx="2211324" cy="4512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8BC7B1"/>
                </a:solidFill>
              </a:rPr>
              <a:t>WEBGENCIA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9ED299-7994-283F-416F-1C417397866B}"/>
              </a:ext>
            </a:extLst>
          </p:cNvPr>
          <p:cNvSpPr txBox="1"/>
          <p:nvPr/>
        </p:nvSpPr>
        <p:spPr>
          <a:xfrm>
            <a:off x="5138166" y="2020823"/>
            <a:ext cx="191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8BC7B1"/>
                </a:solidFill>
              </a:rPr>
              <a:t>QWENTA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DDD68B0-EB80-00B5-644A-45DF100E8369}"/>
              </a:ext>
            </a:extLst>
          </p:cNvPr>
          <p:cNvSpPr/>
          <p:nvPr/>
        </p:nvSpPr>
        <p:spPr>
          <a:xfrm>
            <a:off x="4422648" y="3598749"/>
            <a:ext cx="3218688" cy="12847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JOHN </a:t>
            </a:r>
            <a:r>
              <a:rPr lang="fr-FR" dirty="0">
                <a:solidFill>
                  <a:srgbClr val="8BC7B1"/>
                </a:solidFill>
              </a:rPr>
              <a:t>CHEF DE PROJET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19E00D1-DE4D-147C-D378-73971C41482C}"/>
              </a:ext>
            </a:extLst>
          </p:cNvPr>
          <p:cNvSpPr/>
          <p:nvPr/>
        </p:nvSpPr>
        <p:spPr>
          <a:xfrm>
            <a:off x="277368" y="2786634"/>
            <a:ext cx="3218688" cy="12847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SOUFIANE </a:t>
            </a:r>
            <a:r>
              <a:rPr lang="fr-FR" dirty="0">
                <a:solidFill>
                  <a:srgbClr val="8BC7B1"/>
                </a:solidFill>
              </a:rPr>
              <a:t>PRODUCT OWNER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AB3DD38-AB1E-9198-D5A3-86B11F7638C5}"/>
              </a:ext>
            </a:extLst>
          </p:cNvPr>
          <p:cNvSpPr/>
          <p:nvPr/>
        </p:nvSpPr>
        <p:spPr>
          <a:xfrm>
            <a:off x="277368" y="4313957"/>
            <a:ext cx="3218688" cy="12847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JONATHAN </a:t>
            </a:r>
            <a:r>
              <a:rPr lang="fr-FR" dirty="0">
                <a:solidFill>
                  <a:srgbClr val="8BC7B1"/>
                </a:solidFill>
              </a:rPr>
              <a:t>LEAD DEVELOPPEUR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725BEB-9809-2E2E-ACDC-F68011A9741F}"/>
              </a:ext>
            </a:extLst>
          </p:cNvPr>
          <p:cNvSpPr txBox="1"/>
          <p:nvPr/>
        </p:nvSpPr>
        <p:spPr>
          <a:xfrm>
            <a:off x="8567928" y="2888350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LA FIN DE CHAQUE SPRINT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782C60-5F59-DD51-4E9F-D6CD6EF0D506}"/>
              </a:ext>
            </a:extLst>
          </p:cNvPr>
          <p:cNvSpPr txBox="1"/>
          <p:nvPr/>
        </p:nvSpPr>
        <p:spPr>
          <a:xfrm>
            <a:off x="8746236" y="3429000"/>
            <a:ext cx="267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VENDREDI APRES MIDI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12656A9-7C1D-6BAE-DEBF-402470D74873}"/>
              </a:ext>
            </a:extLst>
          </p:cNvPr>
          <p:cNvSpPr txBox="1"/>
          <p:nvPr/>
        </p:nvSpPr>
        <p:spPr>
          <a:xfrm>
            <a:off x="8353044" y="4056449"/>
            <a:ext cx="375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REUNION EN VISION DE 30 MIN A 1H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8E9705-5E9D-A38F-C8AB-753CEC228C08}"/>
              </a:ext>
            </a:extLst>
          </p:cNvPr>
          <p:cNvSpPr txBox="1"/>
          <p:nvPr/>
        </p:nvSpPr>
        <p:spPr>
          <a:xfrm>
            <a:off x="8124444" y="4711427"/>
            <a:ext cx="3922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PRESENTATION DES AVANCES DU PRODUIT ET FONCTIONNALITES MIS EN  PLACE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F67C94-4071-D198-D588-B2F05AE0B388}"/>
              </a:ext>
            </a:extLst>
          </p:cNvPr>
          <p:cNvSpPr txBox="1"/>
          <p:nvPr/>
        </p:nvSpPr>
        <p:spPr>
          <a:xfrm>
            <a:off x="9153144" y="2077179"/>
            <a:ext cx="159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3924327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292</Words>
  <Application>Microsoft Office PowerPoint</Application>
  <PresentationFormat>Grand écran</PresentationFormat>
  <Paragraphs>104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Baskerville Old Face</vt:lpstr>
      <vt:lpstr>Calibri</vt:lpstr>
      <vt:lpstr>Calibri Light</vt:lpstr>
      <vt:lpstr>Thème Office</vt:lpstr>
      <vt:lpstr>Présentation PowerPoint</vt:lpstr>
      <vt:lpstr>RAPPEL DU PRODUIT</vt:lpstr>
      <vt:lpstr>COMMENT ?</vt:lpstr>
      <vt:lpstr>ARBORESCENCE</vt:lpstr>
      <vt:lpstr>STRUCTURE FRONTEND</vt:lpstr>
      <vt:lpstr>STRUCTURE BACKEND</vt:lpstr>
      <vt:lpstr>METHODE AGILE</vt:lpstr>
      <vt:lpstr>NOMBE DE PERSONNE ET TEMPS DE DEVELOPPEMENT</vt:lpstr>
      <vt:lpstr>CONTACT ENTRE QWENTA ET WEBGENCIA</vt:lpstr>
      <vt:lpstr>DOCUMENTS ASSOCIES</vt:lpstr>
      <vt:lpstr>AXES AMELIORATIONS</vt:lpstr>
      <vt:lpstr>AMELIORATIONS FONCTIONNELLES</vt:lpstr>
      <vt:lpstr>POUR CONCLURE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cornic</dc:creator>
  <cp:lastModifiedBy>jonathan cornic</cp:lastModifiedBy>
  <cp:revision>4</cp:revision>
  <dcterms:created xsi:type="dcterms:W3CDTF">2023-03-17T14:49:03Z</dcterms:created>
  <dcterms:modified xsi:type="dcterms:W3CDTF">2023-03-21T13:49:24Z</dcterms:modified>
</cp:coreProperties>
</file>