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24B13A3-C781-4AFD-A0B3-0242D997B447}" type="datetimeFigureOut">
              <a:rPr lang="fr-FR" smtClean="0"/>
              <a:pPr/>
              <a:t>11/06/2012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1E25CA1-B68A-4858-AAED-60A5679BAB6A}"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B13A3-C781-4AFD-A0B3-0242D997B447}" type="datetimeFigureOut">
              <a:rPr lang="fr-FR" smtClean="0"/>
              <a:pPr/>
              <a:t>11/06/2012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25CA1-B68A-4858-AAED-60A5679BAB6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476671"/>
            <a:ext cx="7772400" cy="288033"/>
          </a:xfrm>
        </p:spPr>
        <p:txBody>
          <a:bodyPr>
            <a:normAutofit fontScale="90000"/>
          </a:bodyPr>
          <a:lstStyle/>
          <a:p>
            <a:pPr algn="l"/>
            <a:r>
              <a:rPr lang="fr-FR" sz="2200" b="1" dirty="0" smtClean="0"/>
              <a:t/>
            </a:r>
            <a:br>
              <a:rPr lang="fr-FR" sz="2200" b="1" dirty="0" smtClean="0"/>
            </a:br>
            <a:r>
              <a:rPr lang="fr-FR" sz="2200" b="1" dirty="0" smtClean="0"/>
              <a:t/>
            </a:r>
            <a:br>
              <a:rPr lang="fr-FR" sz="2200" b="1" dirty="0" smtClean="0"/>
            </a:br>
            <a:r>
              <a:rPr lang="fr-FR" sz="2200" b="1" dirty="0" smtClean="0">
                <a:latin typeface="Arial" pitchFamily="34" charset="0"/>
                <a:cs typeface="Arial" pitchFamily="34" charset="0"/>
              </a:rPr>
              <a:t>Fiche </a:t>
            </a:r>
            <a:r>
              <a:rPr lang="fr-FR" sz="2200" b="1" dirty="0">
                <a:latin typeface="Arial" pitchFamily="34" charset="0"/>
                <a:cs typeface="Arial" pitchFamily="34" charset="0"/>
              </a:rPr>
              <a:t>méthode • Procéder à la qualification </a:t>
            </a:r>
            <a:r>
              <a:rPr lang="fr-FR" sz="2200" b="1" dirty="0" smtClean="0">
                <a:latin typeface="Arial" pitchFamily="34" charset="0"/>
                <a:cs typeface="Arial" pitchFamily="34" charset="0"/>
              </a:rPr>
              <a:t>juridique</a:t>
            </a:r>
            <a:r>
              <a:rPr lang="fr-FR" dirty="0"/>
              <a:t/>
            </a:r>
            <a:br>
              <a:rPr lang="fr-FR" dirty="0"/>
            </a:br>
            <a:endParaRPr lang="fr-FR" dirty="0"/>
          </a:p>
        </p:txBody>
      </p:sp>
      <p:sp>
        <p:nvSpPr>
          <p:cNvPr id="3" name="Sous-titre 2"/>
          <p:cNvSpPr>
            <a:spLocks noGrp="1"/>
          </p:cNvSpPr>
          <p:nvPr>
            <p:ph type="subTitle" idx="1"/>
          </p:nvPr>
        </p:nvSpPr>
        <p:spPr>
          <a:xfrm>
            <a:off x="683568" y="908720"/>
            <a:ext cx="6400800" cy="432048"/>
          </a:xfrm>
        </p:spPr>
        <p:txBody>
          <a:bodyPr/>
          <a:lstStyle/>
          <a:p>
            <a:pPr algn="l"/>
            <a:r>
              <a:rPr lang="fr-FR" sz="1800" b="1" i="1" dirty="0">
                <a:solidFill>
                  <a:schemeClr val="tx1"/>
                </a:solidFill>
                <a:latin typeface="Arial" pitchFamily="34" charset="0"/>
                <a:cs typeface="Arial" pitchFamily="34" charset="0"/>
              </a:rPr>
              <a:t>Objectif</a:t>
            </a:r>
            <a:endParaRPr lang="fr-FR" sz="1800" dirty="0">
              <a:solidFill>
                <a:schemeClr val="tx1"/>
              </a:solidFill>
              <a:latin typeface="Arial" pitchFamily="34" charset="0"/>
              <a:cs typeface="Arial" pitchFamily="34" charset="0"/>
            </a:endParaRPr>
          </a:p>
          <a:p>
            <a:pPr algn="l"/>
            <a:endParaRPr lang="fr-FR" dirty="0"/>
          </a:p>
        </p:txBody>
      </p:sp>
      <p:sp>
        <p:nvSpPr>
          <p:cNvPr id="1026" name="Rectangle 2"/>
          <p:cNvSpPr>
            <a:spLocks noChangeArrowheads="1"/>
          </p:cNvSpPr>
          <p:nvPr/>
        </p:nvSpPr>
        <p:spPr bwMode="auto">
          <a:xfrm>
            <a:off x="467544" y="1412776"/>
            <a:ext cx="7956376"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491163" algn="l"/>
                <a:tab pos="5581650" algn="l"/>
              </a:tabLst>
            </a:pPr>
            <a:r>
              <a:rPr kumimoji="0" lang="fr-FR"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Comprendre une situation en termes juridiques suppose, avant tout, d’être capable de procéder à une </a:t>
            </a:r>
            <a:r>
              <a:rPr kumimoji="0" lang="fr-FR" sz="1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qualification juridique</a:t>
            </a:r>
            <a:r>
              <a:rPr kumimoji="0" lang="fr-FR"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Qu’il s’agisse de résoudre un cas pratique ou d’analyser un cas de jurisprudence, la qualification juridique est un passage obligé. Il s’agit en effet de dépasser l’approche anecdotique d’une situation pour l’appréhender dans sa dimension juridique. La qualification est indispensable pour rattacher la problématique concrète à un cadre juridique </a:t>
            </a:r>
            <a:r>
              <a:rPr kumimoji="0" lang="fr-F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abstrait, c’est à dire aux règles de droit applicables. Sans la qualification, on ne peut pas avancer de solution correctement justifiée en droit.</a:t>
            </a:r>
            <a:r>
              <a:rPr kumimoji="0" lang="fr-FR"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467544" y="3643740"/>
            <a:ext cx="784887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491163" algn="l"/>
                <a:tab pos="5581650" algn="l"/>
              </a:tabLst>
            </a:pPr>
            <a:r>
              <a:rPr kumimoji="0" lang="fr-FR"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Seul, le respect d’une méthodologie maîtrisée permet ce travail de qualification.</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491163" algn="l"/>
                <a:tab pos="5581650" algn="l"/>
              </a:tabLst>
            </a:pPr>
            <a:r>
              <a:rPr kumimoji="0" lang="fr-FR"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Plusieurs exercices peuvent être proposés, et plusieurs étapes dans la mise en œuvre de la méthode pertinente.</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0-#ppt_w/2"/>
                                          </p:val>
                                        </p:tav>
                                        <p:tav tm="100000">
                                          <p:val>
                                            <p:strVal val="#ppt_x"/>
                                          </p:val>
                                        </p:tav>
                                      </p:tavLst>
                                    </p:anim>
                                    <p:anim calcmode="lin" valueType="num">
                                      <p:cBhvr additive="base">
                                        <p:cTn id="20"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0-#ppt_w/2"/>
                                          </p:val>
                                        </p:tav>
                                        <p:tav tm="100000">
                                          <p:val>
                                            <p:strVal val="#ppt_x"/>
                                          </p:val>
                                        </p:tav>
                                      </p:tavLst>
                                    </p:anim>
                                    <p:anim calcmode="lin" valueType="num">
                                      <p:cBhvr additive="base">
                                        <p:cTn id="26"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6" grpId="0"/>
      <p:bldP spid="10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sz="2200" b="1" dirty="0">
                <a:latin typeface="Arial" pitchFamily="34" charset="0"/>
                <a:cs typeface="Arial" pitchFamily="34" charset="0"/>
              </a:rPr>
              <a:t>Fiche méthode • Procéder à la qualification juridique</a:t>
            </a:r>
            <a:r>
              <a:rPr lang="fr-FR" dirty="0">
                <a:latin typeface="Arial" pitchFamily="34" charset="0"/>
                <a:cs typeface="Arial" pitchFamily="34" charset="0"/>
              </a:rPr>
              <a:t/>
            </a:r>
            <a:br>
              <a:rPr lang="fr-FR" dirty="0">
                <a:latin typeface="Arial" pitchFamily="34" charset="0"/>
                <a:cs typeface="Arial" pitchFamily="34" charset="0"/>
              </a:rPr>
            </a:br>
            <a:r>
              <a:rPr lang="fr-FR" sz="2000" b="1" i="1" dirty="0">
                <a:latin typeface="Arial" pitchFamily="34" charset="0"/>
                <a:cs typeface="Arial" pitchFamily="34" charset="0"/>
              </a:rPr>
              <a:t>Démarche </a:t>
            </a:r>
            <a:endParaRPr lang="fr-FR" sz="2000" dirty="0">
              <a:latin typeface="Arial" pitchFamily="34" charset="0"/>
              <a:cs typeface="Arial" pitchFamily="34" charset="0"/>
            </a:endParaRPr>
          </a:p>
        </p:txBody>
      </p:sp>
      <p:sp>
        <p:nvSpPr>
          <p:cNvPr id="3" name="Espace réservé du contenu 2"/>
          <p:cNvSpPr>
            <a:spLocks noGrp="1"/>
          </p:cNvSpPr>
          <p:nvPr>
            <p:ph idx="1"/>
          </p:nvPr>
        </p:nvSpPr>
        <p:spPr/>
        <p:txBody>
          <a:bodyPr>
            <a:normAutofit/>
          </a:bodyPr>
          <a:lstStyle/>
          <a:p>
            <a:pPr>
              <a:buNone/>
            </a:pPr>
            <a:r>
              <a:rPr lang="fr-FR" sz="1600" b="1" dirty="0">
                <a:latin typeface="Arial" pitchFamily="34" charset="0"/>
                <a:cs typeface="Arial" pitchFamily="34" charset="0"/>
              </a:rPr>
              <a:t>1. La qualification des faits et des parties</a:t>
            </a:r>
            <a:endParaRPr lang="fr-FR" sz="1600" dirty="0">
              <a:latin typeface="Arial" pitchFamily="34" charset="0"/>
              <a:cs typeface="Arial" pitchFamily="34" charset="0"/>
            </a:endParaRPr>
          </a:p>
          <a:p>
            <a:pPr>
              <a:buNone/>
            </a:pPr>
            <a:r>
              <a:rPr lang="fr-FR" sz="1600" dirty="0" smtClean="0">
                <a:latin typeface="Arial" pitchFamily="34" charset="0"/>
                <a:cs typeface="Arial" pitchFamily="34" charset="0"/>
              </a:rPr>
              <a:t>	Dans n’importe quelle situation concrète soumise à l’analyse des élèves, il faut tout à la fois savoir qualifier les faits, c’est-à-dire les évoquer en termes de droit et qualifier les parties, c’est-à-dire leur attribuer un « statut » dans la situation étudiée.</a:t>
            </a:r>
          </a:p>
          <a:p>
            <a:pPr>
              <a:buNone/>
            </a:pPr>
            <a:r>
              <a:rPr lang="fr-FR" sz="1700" dirty="0" smtClean="0">
                <a:latin typeface="Arial" pitchFamily="34" charset="0"/>
                <a:cs typeface="Arial" pitchFamily="34" charset="0"/>
              </a:rPr>
              <a:t>	Cela </a:t>
            </a:r>
            <a:r>
              <a:rPr lang="fr-FR" sz="1700" dirty="0">
                <a:latin typeface="Arial" pitchFamily="34" charset="0"/>
                <a:cs typeface="Arial" pitchFamily="34" charset="0"/>
              </a:rPr>
              <a:t>suppose une lecture attentive de la situation, afin de repérer la nature exacte des relations entre les personnes en cause, ainsi que le rôle joué par chaque partie dans cette situation (bail entre propriétaire et locataire, prêt entre banquier et emprunteur commerçant, livraison entre vendeur et acheteur, etc.).</a:t>
            </a:r>
          </a:p>
          <a:p>
            <a:pPr>
              <a:buNone/>
            </a:pPr>
            <a:r>
              <a:rPr lang="fr-FR" sz="1600" dirty="0" smtClean="0">
                <a:latin typeface="Arial" pitchFamily="34" charset="0"/>
                <a:cs typeface="Arial" pitchFamily="34" charset="0"/>
              </a:rPr>
              <a:t>	La </a:t>
            </a:r>
            <a:r>
              <a:rPr lang="fr-FR" sz="1600" dirty="0">
                <a:latin typeface="Arial" pitchFamily="34" charset="0"/>
                <a:cs typeface="Arial" pitchFamily="34" charset="0"/>
              </a:rPr>
              <a:t>qualification exige le recours à un vocabulaire précis et rigoureux, ainsi que l’exploitation des références connues, si c’est possible : règles légales, jurisprudence.</a:t>
            </a:r>
          </a:p>
          <a:p>
            <a:pPr>
              <a:buNone/>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94122"/>
          </a:xfrm>
        </p:spPr>
        <p:txBody>
          <a:bodyPr>
            <a:normAutofit fontScale="90000"/>
          </a:bodyPr>
          <a:lstStyle/>
          <a:p>
            <a:pPr algn="l"/>
            <a:r>
              <a:rPr lang="fr-FR" sz="1800" b="1" dirty="0">
                <a:latin typeface="Arial" pitchFamily="34" charset="0"/>
                <a:cs typeface="Arial" pitchFamily="34" charset="0"/>
              </a:rPr>
              <a:t>2. Les exercices de qualification</a:t>
            </a:r>
            <a:r>
              <a:rPr lang="fr-FR" dirty="0"/>
              <a:t/>
            </a:r>
            <a:br>
              <a:rPr lang="fr-FR" dirty="0"/>
            </a:br>
            <a:endParaRPr lang="fr-FR" dirty="0"/>
          </a:p>
        </p:txBody>
      </p:sp>
      <p:sp>
        <p:nvSpPr>
          <p:cNvPr id="3" name="Espace réservé du texte 2"/>
          <p:cNvSpPr>
            <a:spLocks noGrp="1"/>
          </p:cNvSpPr>
          <p:nvPr>
            <p:ph type="body" idx="1"/>
          </p:nvPr>
        </p:nvSpPr>
        <p:spPr/>
        <p:txBody>
          <a:bodyPr>
            <a:normAutofit/>
          </a:bodyPr>
          <a:lstStyle/>
          <a:p>
            <a:r>
              <a:rPr lang="fr-FR" sz="1600" dirty="0">
                <a:latin typeface="Arial" pitchFamily="34" charset="0"/>
                <a:cs typeface="Arial" pitchFamily="34" charset="0"/>
              </a:rPr>
              <a:t>Situation pratique décrite en langage courant</a:t>
            </a:r>
          </a:p>
        </p:txBody>
      </p:sp>
      <p:sp>
        <p:nvSpPr>
          <p:cNvPr id="4" name="Espace réservé du contenu 3"/>
          <p:cNvSpPr>
            <a:spLocks noGrp="1"/>
          </p:cNvSpPr>
          <p:nvPr>
            <p:ph sz="half" idx="2"/>
          </p:nvPr>
        </p:nvSpPr>
        <p:spPr/>
        <p:txBody>
          <a:bodyPr>
            <a:normAutofit/>
          </a:bodyPr>
          <a:lstStyle/>
          <a:p>
            <a:pPr>
              <a:buNone/>
            </a:pPr>
            <a:r>
              <a:rPr lang="fr-FR" sz="1800" dirty="0">
                <a:solidFill>
                  <a:srgbClr val="000000"/>
                </a:solidFill>
                <a:highlight>
                  <a:srgbClr val="FFFF00"/>
                </a:highlight>
                <a:latin typeface="Times New Roman"/>
                <a:ea typeface="Times New Roman"/>
              </a:rPr>
              <a:t>	</a:t>
            </a:r>
            <a:r>
              <a:rPr lang="fr-FR" sz="1800" dirty="0" smtClean="0">
                <a:solidFill>
                  <a:srgbClr val="000000"/>
                </a:solidFill>
                <a:highlight>
                  <a:srgbClr val="FFFF00"/>
                </a:highlight>
                <a:latin typeface="Times New Roman"/>
                <a:ea typeface="Times New Roman"/>
              </a:rPr>
              <a:t>M. </a:t>
            </a:r>
            <a:r>
              <a:rPr lang="fr-FR" sz="1800" dirty="0" err="1" smtClean="0">
                <a:solidFill>
                  <a:srgbClr val="000000"/>
                </a:solidFill>
                <a:highlight>
                  <a:srgbClr val="FFFF00"/>
                </a:highlight>
                <a:latin typeface="Times New Roman"/>
                <a:ea typeface="Times New Roman"/>
              </a:rPr>
              <a:t>Pernaud</a:t>
            </a:r>
            <a:r>
              <a:rPr lang="fr-FR" sz="1800" dirty="0" smtClean="0">
                <a:solidFill>
                  <a:srgbClr val="000000"/>
                </a:solidFill>
                <a:highlight>
                  <a:srgbClr val="FFFF00"/>
                </a:highlight>
                <a:latin typeface="Times New Roman"/>
                <a:ea typeface="Times New Roman"/>
              </a:rPr>
              <a:t> habite un appartement, qui lui appartient, au rez-de-chaussée d’une maison.</a:t>
            </a:r>
            <a:r>
              <a:rPr lang="fr-FR" sz="1800" dirty="0" smtClean="0">
                <a:solidFill>
                  <a:srgbClr val="000000"/>
                </a:solidFill>
                <a:latin typeface="Times New Roman"/>
                <a:ea typeface="Times New Roman"/>
              </a:rPr>
              <a:t> Comme celle-ci est assez mal insonorisée, </a:t>
            </a:r>
            <a:r>
              <a:rPr lang="fr-FR" sz="1800" dirty="0" smtClean="0">
                <a:solidFill>
                  <a:srgbClr val="000000"/>
                </a:solidFill>
                <a:highlight>
                  <a:srgbClr val="00FF00"/>
                </a:highlight>
                <a:latin typeface="Times New Roman"/>
                <a:ea typeface="Times New Roman"/>
              </a:rPr>
              <a:t>M. </a:t>
            </a:r>
            <a:r>
              <a:rPr lang="fr-FR" sz="1800" dirty="0" err="1" smtClean="0">
                <a:solidFill>
                  <a:srgbClr val="000000"/>
                </a:solidFill>
                <a:highlight>
                  <a:srgbClr val="00FF00"/>
                </a:highlight>
                <a:latin typeface="Times New Roman"/>
                <a:ea typeface="Times New Roman"/>
              </a:rPr>
              <a:t>Pernaud</a:t>
            </a:r>
            <a:r>
              <a:rPr lang="fr-FR" sz="1800" dirty="0" smtClean="0">
                <a:solidFill>
                  <a:srgbClr val="000000"/>
                </a:solidFill>
                <a:highlight>
                  <a:srgbClr val="00FF00"/>
                </a:highlight>
                <a:latin typeface="Times New Roman"/>
                <a:ea typeface="Times New Roman"/>
              </a:rPr>
              <a:t> souffre des désagréments que lui cause le propriétaire du dessus, M. Cappa, qui fait énormément de bruit,</a:t>
            </a:r>
            <a:r>
              <a:rPr lang="fr-FR" sz="1800" dirty="0" smtClean="0">
                <a:solidFill>
                  <a:srgbClr val="000000"/>
                </a:solidFill>
                <a:latin typeface="Times New Roman"/>
                <a:ea typeface="Times New Roman"/>
              </a:rPr>
              <a:t> </a:t>
            </a:r>
            <a:r>
              <a:rPr lang="fr-FR" sz="1800" dirty="0" smtClean="0">
                <a:solidFill>
                  <a:srgbClr val="000000"/>
                </a:solidFill>
                <a:highlight>
                  <a:srgbClr val="00FFFF"/>
                </a:highlight>
                <a:latin typeface="Times New Roman"/>
                <a:ea typeface="Times New Roman"/>
              </a:rPr>
              <a:t>en exerçant sa profession de professeur de chant dans son appartement.</a:t>
            </a:r>
            <a:r>
              <a:rPr lang="fr-FR" sz="1800" dirty="0" smtClean="0">
                <a:solidFill>
                  <a:srgbClr val="000000"/>
                </a:solidFill>
                <a:latin typeface="Times New Roman"/>
                <a:ea typeface="Times New Roman"/>
              </a:rPr>
              <a:t> </a:t>
            </a:r>
            <a:r>
              <a:rPr lang="fr-FR" sz="1800" dirty="0" smtClean="0">
                <a:solidFill>
                  <a:srgbClr val="000000"/>
                </a:solidFill>
                <a:highlight>
                  <a:srgbClr val="FF00FF"/>
                </a:highlight>
                <a:latin typeface="Times New Roman"/>
                <a:ea typeface="Times New Roman"/>
              </a:rPr>
              <a:t>Outre le va et vient de la part de ses élèves, M. </a:t>
            </a:r>
            <a:r>
              <a:rPr lang="fr-FR" sz="1800" dirty="0" err="1" smtClean="0">
                <a:solidFill>
                  <a:srgbClr val="000000"/>
                </a:solidFill>
                <a:highlight>
                  <a:srgbClr val="FF00FF"/>
                </a:highlight>
                <a:latin typeface="Times New Roman"/>
                <a:ea typeface="Times New Roman"/>
              </a:rPr>
              <a:t>Pernaud</a:t>
            </a:r>
            <a:r>
              <a:rPr lang="fr-FR" sz="1800" dirty="0" smtClean="0">
                <a:solidFill>
                  <a:srgbClr val="000000"/>
                </a:solidFill>
                <a:highlight>
                  <a:srgbClr val="FF00FF"/>
                </a:highlight>
                <a:latin typeface="Times New Roman"/>
                <a:ea typeface="Times New Roman"/>
              </a:rPr>
              <a:t> doit supporter de longues heures de répétition très … sonores (!), parfois jusque tard dans la nuit.</a:t>
            </a:r>
            <a:endParaRPr lang="fr-FR" sz="1800" dirty="0">
              <a:latin typeface="Arial" pitchFamily="34" charset="0"/>
              <a:cs typeface="Arial" pitchFamily="34" charset="0"/>
            </a:endParaRPr>
          </a:p>
        </p:txBody>
      </p:sp>
      <p:sp>
        <p:nvSpPr>
          <p:cNvPr id="5" name="Espace réservé du texte 4"/>
          <p:cNvSpPr>
            <a:spLocks noGrp="1"/>
          </p:cNvSpPr>
          <p:nvPr>
            <p:ph type="body" sz="quarter" idx="3"/>
          </p:nvPr>
        </p:nvSpPr>
        <p:spPr/>
        <p:txBody>
          <a:bodyPr>
            <a:normAutofit/>
          </a:bodyPr>
          <a:lstStyle/>
          <a:p>
            <a:r>
              <a:rPr lang="fr-FR" sz="1600" dirty="0">
                <a:latin typeface="Arial" pitchFamily="34" charset="0"/>
                <a:cs typeface="Arial" pitchFamily="34" charset="0"/>
              </a:rPr>
              <a:t>Situation qualifiée juridiquement</a:t>
            </a:r>
          </a:p>
        </p:txBody>
      </p:sp>
      <p:sp>
        <p:nvSpPr>
          <p:cNvPr id="6" name="Espace réservé du contenu 5"/>
          <p:cNvSpPr>
            <a:spLocks noGrp="1"/>
          </p:cNvSpPr>
          <p:nvPr>
            <p:ph sz="quarter" idx="4"/>
          </p:nvPr>
        </p:nvSpPr>
        <p:spPr/>
        <p:txBody>
          <a:bodyPr>
            <a:normAutofit/>
          </a:bodyPr>
          <a:lstStyle/>
          <a:p>
            <a:pPr>
              <a:buNone/>
            </a:pPr>
            <a:r>
              <a:rPr lang="fr-FR" sz="1800" dirty="0" smtClean="0">
                <a:highlight>
                  <a:srgbClr val="FFFF00"/>
                </a:highlight>
                <a:latin typeface="Times New Roman"/>
                <a:ea typeface="Times New Roman"/>
              </a:rPr>
              <a:t>	Le propriétaire d’un immeuble d’habitation</a:t>
            </a:r>
            <a:r>
              <a:rPr lang="fr-FR" sz="1800" dirty="0" smtClean="0">
                <a:latin typeface="Times New Roman"/>
                <a:ea typeface="Times New Roman"/>
              </a:rPr>
              <a:t> </a:t>
            </a:r>
            <a:r>
              <a:rPr lang="fr-FR" sz="1800" dirty="0" smtClean="0">
                <a:highlight>
                  <a:srgbClr val="00FF00"/>
                </a:highlight>
                <a:latin typeface="Times New Roman"/>
                <a:ea typeface="Times New Roman"/>
              </a:rPr>
              <a:t>subit un préjudice causé par l’usage qu’un propriétaire voisin fait de son bien.</a:t>
            </a:r>
            <a:r>
              <a:rPr lang="fr-FR" sz="1800" dirty="0" smtClean="0">
                <a:latin typeface="Times New Roman"/>
                <a:ea typeface="Times New Roman"/>
              </a:rPr>
              <a:t> </a:t>
            </a:r>
            <a:r>
              <a:rPr lang="fr-FR" sz="1800" dirty="0" smtClean="0">
                <a:highlight>
                  <a:srgbClr val="00FFFF"/>
                </a:highlight>
                <a:latin typeface="Times New Roman"/>
                <a:ea typeface="Times New Roman"/>
              </a:rPr>
              <a:t>Il s’agit toutefois d’un usage de la chose tout à fait légitime et non destiné à nuire à autrui.</a:t>
            </a:r>
            <a:r>
              <a:rPr lang="fr-FR" sz="1800" dirty="0" smtClean="0">
                <a:latin typeface="Times New Roman"/>
                <a:ea typeface="Times New Roman"/>
              </a:rPr>
              <a:t> </a:t>
            </a:r>
            <a:r>
              <a:rPr lang="fr-FR" sz="1800" dirty="0" smtClean="0">
                <a:highlight>
                  <a:srgbClr val="FF00FF"/>
                </a:highlight>
                <a:latin typeface="Times New Roman"/>
                <a:ea typeface="Times New Roman"/>
              </a:rPr>
              <a:t>Pourtant ces faits semblent entraîner des inconvénients anormaux de voisinage.</a:t>
            </a:r>
            <a:endParaRPr lang="fr-FR" sz="1800" dirty="0"/>
          </a:p>
        </p:txBody>
      </p:sp>
      <p:sp>
        <p:nvSpPr>
          <p:cNvPr id="14337" name="Rectangle 1"/>
          <p:cNvSpPr>
            <a:spLocks noChangeArrowheads="1"/>
          </p:cNvSpPr>
          <p:nvPr/>
        </p:nvSpPr>
        <p:spPr bwMode="auto">
          <a:xfrm>
            <a:off x="755576" y="824026"/>
            <a:ext cx="381642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491163" algn="l"/>
                <a:tab pos="5581650" algn="l"/>
              </a:tabLst>
            </a:pPr>
            <a:r>
              <a:rPr kumimoji="0" lang="fr-FR" sz="16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 La traduction en termes juridiques</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38" name="Rectangle 2"/>
          <p:cNvSpPr>
            <a:spLocks noChangeArrowheads="1"/>
          </p:cNvSpPr>
          <p:nvPr/>
        </p:nvSpPr>
        <p:spPr bwMode="auto">
          <a:xfrm>
            <a:off x="827584" y="1271463"/>
            <a:ext cx="54006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On peut illustrer cette démarche à partir d’une situation pratique.</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7"/>
                                        </p:tgtEl>
                                        <p:attrNameLst>
                                          <p:attrName>style.visibility</p:attrName>
                                        </p:attrNameLst>
                                      </p:cBhvr>
                                      <p:to>
                                        <p:strVal val="visible"/>
                                      </p:to>
                                    </p:set>
                                    <p:anim calcmode="lin" valueType="num">
                                      <p:cBhvr additive="base">
                                        <p:cTn id="13" dur="500" fill="hold"/>
                                        <p:tgtEl>
                                          <p:spTgt spid="14337"/>
                                        </p:tgtEl>
                                        <p:attrNameLst>
                                          <p:attrName>ppt_x</p:attrName>
                                        </p:attrNameLst>
                                      </p:cBhvr>
                                      <p:tavLst>
                                        <p:tav tm="0">
                                          <p:val>
                                            <p:strVal val="0-#ppt_w/2"/>
                                          </p:val>
                                        </p:tav>
                                        <p:tav tm="100000">
                                          <p:val>
                                            <p:strVal val="#ppt_x"/>
                                          </p:val>
                                        </p:tav>
                                      </p:tavLst>
                                    </p:anim>
                                    <p:anim calcmode="lin" valueType="num">
                                      <p:cBhvr additive="base">
                                        <p:cTn id="14" dur="500" fill="hold"/>
                                        <p:tgtEl>
                                          <p:spTgt spid="143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8"/>
                                        </p:tgtEl>
                                        <p:attrNameLst>
                                          <p:attrName>style.visibility</p:attrName>
                                        </p:attrNameLst>
                                      </p:cBhvr>
                                      <p:to>
                                        <p:strVal val="visible"/>
                                      </p:to>
                                    </p:set>
                                    <p:anim calcmode="lin" valueType="num">
                                      <p:cBhvr additive="base">
                                        <p:cTn id="19" dur="500" fill="hold"/>
                                        <p:tgtEl>
                                          <p:spTgt spid="14338"/>
                                        </p:tgtEl>
                                        <p:attrNameLst>
                                          <p:attrName>ppt_x</p:attrName>
                                        </p:attrNameLst>
                                      </p:cBhvr>
                                      <p:tavLst>
                                        <p:tav tm="0">
                                          <p:val>
                                            <p:strVal val="0-#ppt_w/2"/>
                                          </p:val>
                                        </p:tav>
                                        <p:tav tm="100000">
                                          <p:val>
                                            <p:strVal val="#ppt_x"/>
                                          </p:val>
                                        </p:tav>
                                      </p:tavLst>
                                    </p:anim>
                                    <p:anim calcmode="lin" valueType="num">
                                      <p:cBhvr additive="base">
                                        <p:cTn id="20"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heckerboard(across)">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checkerboard(across)">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diamond(in)">
                                      <p:cBhvr>
                                        <p:cTn id="35" dur="2000"/>
                                        <p:tgtEl>
                                          <p:spTgt spid="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diamond(in)">
                                      <p:cBhvr>
                                        <p:cTn id="40"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14337" grpId="0"/>
      <p:bldP spid="143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764704"/>
            <a:ext cx="8229600" cy="778098"/>
          </a:xfrm>
        </p:spPr>
        <p:txBody>
          <a:bodyPr>
            <a:normAutofit fontScale="90000"/>
          </a:bodyPr>
          <a:lstStyle/>
          <a:p>
            <a:pPr algn="l"/>
            <a:r>
              <a:rPr lang="fr-FR" sz="1800" b="1" dirty="0" smtClean="0">
                <a:latin typeface="Arial" pitchFamily="34" charset="0"/>
                <a:cs typeface="Arial" pitchFamily="34" charset="0"/>
              </a:rPr>
              <a:t>A propos de la « traduction </a:t>
            </a:r>
            <a:r>
              <a:rPr lang="fr-FR" sz="1800" b="1" dirty="0">
                <a:latin typeface="Arial" pitchFamily="34" charset="0"/>
                <a:cs typeface="Arial" pitchFamily="34" charset="0"/>
              </a:rPr>
              <a:t>en termes </a:t>
            </a:r>
            <a:r>
              <a:rPr lang="fr-FR" sz="1800" b="1" dirty="0" smtClean="0">
                <a:latin typeface="Arial" pitchFamily="34" charset="0"/>
                <a:cs typeface="Arial" pitchFamily="34" charset="0"/>
              </a:rPr>
              <a:t>juridiques »</a:t>
            </a:r>
            <a:r>
              <a:rPr lang="fr-FR" dirty="0"/>
              <a:t/>
            </a:r>
            <a:br>
              <a:rPr lang="fr-FR" dirty="0"/>
            </a:br>
            <a:endParaRPr lang="fr-FR" dirty="0"/>
          </a:p>
        </p:txBody>
      </p:sp>
      <p:sp>
        <p:nvSpPr>
          <p:cNvPr id="3" name="Espace réservé du contenu 2"/>
          <p:cNvSpPr>
            <a:spLocks noGrp="1"/>
          </p:cNvSpPr>
          <p:nvPr>
            <p:ph idx="1"/>
          </p:nvPr>
        </p:nvSpPr>
        <p:spPr>
          <a:xfrm>
            <a:off x="457200" y="1340768"/>
            <a:ext cx="8229600" cy="4785395"/>
          </a:xfrm>
        </p:spPr>
        <p:txBody>
          <a:bodyPr>
            <a:normAutofit/>
          </a:bodyPr>
          <a:lstStyle/>
          <a:p>
            <a:pPr>
              <a:buNone/>
            </a:pPr>
            <a:r>
              <a:rPr lang="fr-FR" sz="1700" dirty="0" smtClean="0">
                <a:latin typeface="Arial" pitchFamily="34" charset="0"/>
                <a:cs typeface="Arial" pitchFamily="34" charset="0"/>
              </a:rPr>
              <a:t>	On </a:t>
            </a:r>
            <a:r>
              <a:rPr lang="fr-FR" sz="1700" dirty="0">
                <a:latin typeface="Arial" pitchFamily="34" charset="0"/>
                <a:cs typeface="Arial" pitchFamily="34" charset="0"/>
              </a:rPr>
              <a:t>observe combien la problématique juridique découle naturellement de la qualification des faits et des parties. Ici, la question soulevée par le cas pratique est celle des suites des inconvénients anormaux du voisinage.  </a:t>
            </a:r>
          </a:p>
          <a:p>
            <a:pPr>
              <a:buNone/>
            </a:pPr>
            <a:r>
              <a:rPr lang="fr-FR" sz="1700" dirty="0" smtClean="0">
                <a:latin typeface="Arial" pitchFamily="34" charset="0"/>
                <a:cs typeface="Arial" pitchFamily="34" charset="0"/>
              </a:rPr>
              <a:t>	A </a:t>
            </a:r>
            <a:r>
              <a:rPr lang="fr-FR" sz="1700" dirty="0">
                <a:latin typeface="Arial" pitchFamily="34" charset="0"/>
                <a:cs typeface="Arial" pitchFamily="34" charset="0"/>
              </a:rPr>
              <a:t>partir de là, il est indispensable de connaître les règles de droit applicables à cette problématique pour résoudre les questions qui accompagnent le cas étudié</a:t>
            </a:r>
            <a:r>
              <a:rPr lang="fr-FR" sz="1700" dirty="0" smtClean="0">
                <a:latin typeface="Arial" pitchFamily="34" charset="0"/>
                <a:cs typeface="Arial" pitchFamily="34" charset="0"/>
              </a:rPr>
              <a:t>.</a:t>
            </a:r>
          </a:p>
          <a:p>
            <a:pPr>
              <a:buNone/>
            </a:pPr>
            <a:r>
              <a:rPr lang="fr-FR" sz="1700" dirty="0" smtClean="0">
                <a:latin typeface="Arial" pitchFamily="34" charset="0"/>
                <a:cs typeface="Arial" pitchFamily="34" charset="0"/>
              </a:rPr>
              <a:t>	</a:t>
            </a:r>
            <a:r>
              <a:rPr lang="fr-FR" sz="1700" dirty="0" smtClean="0">
                <a:solidFill>
                  <a:srgbClr val="002060"/>
                </a:solidFill>
                <a:latin typeface="Arial" pitchFamily="34" charset="0"/>
                <a:cs typeface="Arial" pitchFamily="34" charset="0"/>
              </a:rPr>
              <a:t>Exemple : la jurisprudence apporte des restrictions au droit de propriété fondées sur l’obligation de réparer le préjudice subi par les tiers soit :</a:t>
            </a:r>
          </a:p>
          <a:p>
            <a:pPr>
              <a:buNone/>
            </a:pPr>
            <a:r>
              <a:rPr lang="fr-FR" sz="1700" dirty="0" smtClean="0">
                <a:latin typeface="Arial" pitchFamily="34" charset="0"/>
                <a:cs typeface="Arial" pitchFamily="34" charset="0"/>
              </a:rPr>
              <a:t>	</a:t>
            </a:r>
            <a:r>
              <a:rPr lang="fr-FR" sz="1700" dirty="0" smtClean="0">
                <a:solidFill>
                  <a:srgbClr val="002060"/>
                </a:solidFill>
                <a:latin typeface="Arial" pitchFamily="34" charset="0"/>
                <a:cs typeface="Arial" pitchFamily="34" charset="0"/>
              </a:rPr>
              <a:t>- en cas d’abus de propriété, si l’usage de la propriété n’a pour but que de créer un dommage au voisin, en dehors de toute utilité pour le propriétaire ;</a:t>
            </a:r>
          </a:p>
          <a:p>
            <a:pPr>
              <a:buNone/>
            </a:pPr>
            <a:r>
              <a:rPr lang="fr-FR" sz="1700" dirty="0" smtClean="0">
                <a:solidFill>
                  <a:srgbClr val="002060"/>
                </a:solidFill>
                <a:latin typeface="Arial" pitchFamily="34" charset="0"/>
                <a:cs typeface="Arial" pitchFamily="34" charset="0"/>
              </a:rPr>
              <a:t>	- en cas d’inconvénients du voisinage dépassant la norme de ce qui est admis de façon  coutumière ; dans ce cas, même en l’absence de volonté de nuire, le propriétaire à l’origine du dommage doit réparer, etc.</a:t>
            </a:r>
          </a:p>
          <a:p>
            <a:pPr>
              <a:buNone/>
            </a:pPr>
            <a:r>
              <a:rPr lang="fr-FR" sz="1700" dirty="0" smtClean="0">
                <a:solidFill>
                  <a:srgbClr val="002060"/>
                </a:solidFill>
                <a:latin typeface="Arial" pitchFamily="34" charset="0"/>
                <a:cs typeface="Arial" pitchFamily="34" charset="0"/>
              </a:rPr>
              <a:t>	</a:t>
            </a:r>
            <a:r>
              <a:rPr lang="fr-FR" sz="1700" b="1" dirty="0" smtClean="0">
                <a:solidFill>
                  <a:srgbClr val="7030A0"/>
                </a:solidFill>
                <a:latin typeface="Arial" pitchFamily="34" charset="0"/>
                <a:cs typeface="Arial" pitchFamily="34" charset="0"/>
              </a:rPr>
              <a:t>Dans l’affaire étudiée, le propriétaire exerce une activité légitime, mais exagérément gênante pour les voisins. Il est possible de le faire condamner, etc.</a:t>
            </a:r>
            <a:endParaRPr lang="fr-FR" sz="1700" b="1" dirty="0">
              <a:solidFill>
                <a:srgbClr val="7030A0"/>
              </a:solidFill>
              <a:latin typeface="Arial" pitchFamily="34" charset="0"/>
              <a:cs typeface="Arial" pitchFamily="34" charset="0"/>
            </a:endParaRP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476672"/>
            <a:ext cx="8229600" cy="360040"/>
          </a:xfrm>
        </p:spPr>
        <p:txBody>
          <a:bodyPr>
            <a:normAutofit fontScale="90000"/>
          </a:bodyPr>
          <a:lstStyle/>
          <a:p>
            <a:pPr algn="l"/>
            <a:r>
              <a:rPr lang="fr-FR" sz="1800" b="1" dirty="0" smtClean="0">
                <a:latin typeface="Arial" pitchFamily="34" charset="0"/>
                <a:cs typeface="Arial" pitchFamily="34" charset="0"/>
              </a:rPr>
              <a:t/>
            </a:r>
            <a:br>
              <a:rPr lang="fr-FR" sz="1800" b="1" dirty="0" smtClean="0">
                <a:latin typeface="Arial" pitchFamily="34" charset="0"/>
                <a:cs typeface="Arial" pitchFamily="34" charset="0"/>
              </a:rPr>
            </a:br>
            <a:r>
              <a:rPr lang="fr-FR" sz="1800" b="1" dirty="0" smtClean="0">
                <a:latin typeface="Arial" pitchFamily="34" charset="0"/>
                <a:cs typeface="Arial" pitchFamily="34" charset="0"/>
              </a:rPr>
              <a:t/>
            </a:r>
            <a:br>
              <a:rPr lang="fr-FR" sz="1800" b="1" dirty="0" smtClean="0">
                <a:latin typeface="Arial" pitchFamily="34" charset="0"/>
                <a:cs typeface="Arial" pitchFamily="34" charset="0"/>
              </a:rPr>
            </a:br>
            <a:r>
              <a:rPr lang="fr-FR" sz="1800" b="1" dirty="0" smtClean="0">
                <a:latin typeface="Arial" pitchFamily="34" charset="0"/>
                <a:cs typeface="Arial" pitchFamily="34" charset="0"/>
              </a:rPr>
              <a:t>b</a:t>
            </a:r>
            <a:r>
              <a:rPr lang="fr-FR" sz="1800" b="1" dirty="0">
                <a:latin typeface="Arial" pitchFamily="34" charset="0"/>
                <a:cs typeface="Arial" pitchFamily="34" charset="0"/>
              </a:rPr>
              <a:t>) Le raisonnement </a:t>
            </a:r>
            <a:r>
              <a:rPr lang="fr-FR" sz="1800" b="1" i="1" dirty="0">
                <a:latin typeface="Arial" pitchFamily="34" charset="0"/>
                <a:cs typeface="Arial" pitchFamily="34" charset="0"/>
              </a:rPr>
              <a:t>a contrario</a:t>
            </a:r>
            <a:r>
              <a:rPr lang="fr-FR" dirty="0"/>
              <a:t/>
            </a:r>
            <a:br>
              <a:rPr lang="fr-FR" dirty="0"/>
            </a:br>
            <a:endParaRPr lang="fr-FR" dirty="0"/>
          </a:p>
        </p:txBody>
      </p:sp>
      <p:sp>
        <p:nvSpPr>
          <p:cNvPr id="3" name="Espace réservé du texte 2"/>
          <p:cNvSpPr>
            <a:spLocks noGrp="1"/>
          </p:cNvSpPr>
          <p:nvPr>
            <p:ph type="body" idx="1"/>
          </p:nvPr>
        </p:nvSpPr>
        <p:spPr>
          <a:xfrm>
            <a:off x="457200" y="1700807"/>
            <a:ext cx="4040188" cy="474067"/>
          </a:xfrm>
        </p:spPr>
        <p:txBody>
          <a:bodyPr>
            <a:noAutofit/>
          </a:bodyPr>
          <a:lstStyle/>
          <a:p>
            <a:r>
              <a:rPr lang="fr-FR" sz="1600" dirty="0">
                <a:latin typeface="Arial" pitchFamily="34" charset="0"/>
                <a:cs typeface="Arial" pitchFamily="34" charset="0"/>
              </a:rPr>
              <a:t>Situation pratique décrite en langage courant</a:t>
            </a:r>
          </a:p>
        </p:txBody>
      </p:sp>
      <p:sp>
        <p:nvSpPr>
          <p:cNvPr id="4" name="Espace réservé du contenu 3"/>
          <p:cNvSpPr>
            <a:spLocks noGrp="1"/>
          </p:cNvSpPr>
          <p:nvPr>
            <p:ph sz="half" idx="2"/>
          </p:nvPr>
        </p:nvSpPr>
        <p:spPr/>
        <p:txBody>
          <a:bodyPr>
            <a:normAutofit/>
          </a:bodyPr>
          <a:lstStyle/>
          <a:p>
            <a:pPr>
              <a:buNone/>
            </a:pPr>
            <a:r>
              <a:rPr lang="fr-FR" sz="1800" dirty="0" smtClean="0">
                <a:solidFill>
                  <a:srgbClr val="000000"/>
                </a:solidFill>
                <a:highlight>
                  <a:srgbClr val="FFFF00"/>
                </a:highlight>
                <a:latin typeface="Times New Roman"/>
                <a:ea typeface="Times New Roman"/>
              </a:rPr>
              <a:t>	Mme Martre a acheté à un représentant de commerce une machine à café dont elle attend la livraison.</a:t>
            </a:r>
            <a:r>
              <a:rPr lang="fr-FR" sz="1800" dirty="0" smtClean="0">
                <a:solidFill>
                  <a:srgbClr val="000000"/>
                </a:solidFill>
                <a:latin typeface="Times New Roman"/>
                <a:ea typeface="Times New Roman"/>
              </a:rPr>
              <a:t> </a:t>
            </a:r>
            <a:r>
              <a:rPr lang="fr-FR" sz="1800" dirty="0" smtClean="0">
                <a:solidFill>
                  <a:srgbClr val="000000"/>
                </a:solidFill>
                <a:highlight>
                  <a:srgbClr val="00FF00"/>
                </a:highlight>
                <a:latin typeface="Times New Roman"/>
                <a:ea typeface="Times New Roman"/>
              </a:rPr>
              <a:t>Après discussion avec son mari, elle décide de revenir sur son achat</a:t>
            </a:r>
            <a:r>
              <a:rPr lang="fr-FR" sz="1800" dirty="0" smtClean="0">
                <a:solidFill>
                  <a:srgbClr val="000000"/>
                </a:solidFill>
                <a:latin typeface="Times New Roman"/>
                <a:ea typeface="Times New Roman"/>
              </a:rPr>
              <a:t>.</a:t>
            </a:r>
            <a:br>
              <a:rPr lang="fr-FR" sz="1800" dirty="0" smtClean="0">
                <a:solidFill>
                  <a:srgbClr val="000000"/>
                </a:solidFill>
                <a:latin typeface="Times New Roman"/>
                <a:ea typeface="Times New Roman"/>
              </a:rPr>
            </a:br>
            <a:r>
              <a:rPr lang="fr-FR" sz="1800" dirty="0" smtClean="0">
                <a:solidFill>
                  <a:srgbClr val="000000"/>
                </a:solidFill>
                <a:latin typeface="Times New Roman"/>
                <a:ea typeface="Times New Roman"/>
              </a:rPr>
              <a:t>M. Martre, artisan, lui a expliqué que les affaires vont mal et qu’il va falloir attendre des jours meilleurs. </a:t>
            </a:r>
            <a:r>
              <a:rPr lang="fr-FR" sz="1800" dirty="0" smtClean="0">
                <a:solidFill>
                  <a:srgbClr val="000000"/>
                </a:solidFill>
                <a:highlight>
                  <a:srgbClr val="00FFFF"/>
                </a:highlight>
                <a:latin typeface="Times New Roman"/>
                <a:ea typeface="Times New Roman"/>
              </a:rPr>
              <a:t>Il estime qu’il serait opportun que lui-même parvienne à annuler l’achat opéré à crédit hier d’une nouvelle machine</a:t>
            </a:r>
            <a:r>
              <a:rPr lang="fr-FR" sz="1800" dirty="0" smtClean="0">
                <a:solidFill>
                  <a:srgbClr val="000000"/>
                </a:solidFill>
                <a:latin typeface="Times New Roman"/>
                <a:ea typeface="Times New Roman"/>
              </a:rPr>
              <a:t>. </a:t>
            </a:r>
            <a:endParaRPr lang="fr-FR" sz="1800" dirty="0"/>
          </a:p>
        </p:txBody>
      </p:sp>
      <p:sp>
        <p:nvSpPr>
          <p:cNvPr id="5" name="Espace réservé du texte 4"/>
          <p:cNvSpPr>
            <a:spLocks noGrp="1"/>
          </p:cNvSpPr>
          <p:nvPr>
            <p:ph type="body" sz="quarter" idx="3"/>
          </p:nvPr>
        </p:nvSpPr>
        <p:spPr>
          <a:xfrm>
            <a:off x="4645025" y="1700807"/>
            <a:ext cx="4041775" cy="474067"/>
          </a:xfrm>
        </p:spPr>
        <p:txBody>
          <a:bodyPr>
            <a:noAutofit/>
          </a:bodyPr>
          <a:lstStyle/>
          <a:p>
            <a:r>
              <a:rPr lang="fr-FR" sz="1600" dirty="0">
                <a:latin typeface="Arial" pitchFamily="34" charset="0"/>
                <a:cs typeface="Arial" pitchFamily="34" charset="0"/>
              </a:rPr>
              <a:t>Situation qualifiée juridiquement </a:t>
            </a:r>
          </a:p>
          <a:p>
            <a:r>
              <a:rPr lang="fr-FR" sz="1600" dirty="0">
                <a:latin typeface="Arial" pitchFamily="34" charset="0"/>
                <a:cs typeface="Arial" pitchFamily="34" charset="0"/>
              </a:rPr>
              <a:t>(et </a:t>
            </a:r>
            <a:r>
              <a:rPr lang="fr-FR" sz="1600" i="1" dirty="0">
                <a:latin typeface="Arial" pitchFamily="34" charset="0"/>
                <a:cs typeface="Arial" pitchFamily="34" charset="0"/>
              </a:rPr>
              <a:t>a contrario</a:t>
            </a:r>
            <a:r>
              <a:rPr lang="fr-FR" sz="1600" dirty="0">
                <a:latin typeface="Arial" pitchFamily="34" charset="0"/>
                <a:cs typeface="Arial" pitchFamily="34" charset="0"/>
              </a:rPr>
              <a:t>)</a:t>
            </a:r>
          </a:p>
        </p:txBody>
      </p:sp>
      <p:sp>
        <p:nvSpPr>
          <p:cNvPr id="6" name="Espace réservé du contenu 5"/>
          <p:cNvSpPr>
            <a:spLocks noGrp="1"/>
          </p:cNvSpPr>
          <p:nvPr>
            <p:ph sz="quarter" idx="4"/>
          </p:nvPr>
        </p:nvSpPr>
        <p:spPr>
          <a:xfrm>
            <a:off x="4427984" y="2174875"/>
            <a:ext cx="4258817" cy="3951288"/>
          </a:xfrm>
        </p:spPr>
        <p:txBody>
          <a:bodyPr/>
          <a:lstStyle/>
          <a:p>
            <a:pPr>
              <a:buNone/>
            </a:pPr>
            <a:r>
              <a:rPr lang="fr-FR" dirty="0" smtClean="0">
                <a:highlight>
                  <a:srgbClr val="FFFF00"/>
                </a:highlight>
                <a:latin typeface="Times New Roman"/>
                <a:ea typeface="Times New Roman"/>
              </a:rPr>
              <a:t>	</a:t>
            </a:r>
            <a:r>
              <a:rPr lang="fr-FR" sz="1800" dirty="0" smtClean="0">
                <a:highlight>
                  <a:srgbClr val="FFFF00"/>
                </a:highlight>
                <a:latin typeface="Times New Roman"/>
                <a:ea typeface="Times New Roman"/>
              </a:rPr>
              <a:t>Une consommatrice (</a:t>
            </a:r>
            <a:r>
              <a:rPr lang="fr-FR" sz="1800" b="1" dirty="0" smtClean="0">
                <a:highlight>
                  <a:srgbClr val="FFFF00"/>
                </a:highlight>
                <a:latin typeface="Times New Roman"/>
                <a:ea typeface="Times New Roman"/>
              </a:rPr>
              <a:t>et non un professionnel</a:t>
            </a:r>
            <a:r>
              <a:rPr lang="fr-FR" sz="1800" dirty="0" smtClean="0">
                <a:highlight>
                  <a:srgbClr val="FFFF00"/>
                </a:highlight>
                <a:latin typeface="Times New Roman"/>
                <a:ea typeface="Times New Roman"/>
              </a:rPr>
              <a:t>) a conclu un achat à domicile (</a:t>
            </a:r>
            <a:r>
              <a:rPr lang="fr-FR" sz="1800" b="1" dirty="0" smtClean="0">
                <a:highlight>
                  <a:srgbClr val="FFFF00"/>
                </a:highlight>
                <a:latin typeface="Times New Roman"/>
                <a:ea typeface="Times New Roman"/>
              </a:rPr>
              <a:t>et non en magasin</a:t>
            </a:r>
            <a:r>
              <a:rPr lang="fr-FR" sz="1800" dirty="0" smtClean="0">
                <a:highlight>
                  <a:srgbClr val="FFFF00"/>
                </a:highlight>
                <a:latin typeface="Times New Roman"/>
                <a:ea typeface="Times New Roman"/>
              </a:rPr>
              <a:t>) constituant un contrat de consommation. </a:t>
            </a:r>
            <a:r>
              <a:rPr lang="fr-FR" sz="1800" dirty="0" smtClean="0">
                <a:highlight>
                  <a:srgbClr val="00FF00"/>
                </a:highlight>
                <a:latin typeface="Times New Roman"/>
                <a:ea typeface="Times New Roman"/>
                <a:cs typeface="Times New Roman"/>
              </a:rPr>
              <a:t>Elle décide d’exercer son droit de rétractation (</a:t>
            </a:r>
            <a:r>
              <a:rPr lang="fr-FR" sz="1800" b="1" dirty="0" smtClean="0">
                <a:highlight>
                  <a:srgbClr val="00FF00"/>
                </a:highlight>
                <a:latin typeface="Times New Roman"/>
                <a:ea typeface="Times New Roman"/>
                <a:cs typeface="Times New Roman"/>
              </a:rPr>
              <a:t>et non de renégocier son engagement</a:t>
            </a:r>
            <a:r>
              <a:rPr lang="fr-FR" sz="1800" dirty="0" smtClean="0">
                <a:highlight>
                  <a:srgbClr val="00FF00"/>
                </a:highlight>
                <a:latin typeface="Times New Roman"/>
                <a:ea typeface="Times New Roman"/>
                <a:cs typeface="Times New Roman"/>
              </a:rPr>
              <a:t>).</a:t>
            </a:r>
            <a:r>
              <a:rPr lang="fr-FR" sz="1800" dirty="0" smtClean="0">
                <a:latin typeface="Times New Roman"/>
                <a:ea typeface="Times New Roman"/>
                <a:cs typeface="Times New Roman"/>
              </a:rPr>
              <a:t> </a:t>
            </a:r>
            <a:r>
              <a:rPr lang="fr-FR" sz="1800" dirty="0" smtClean="0">
                <a:highlight>
                  <a:srgbClr val="00FFFF"/>
                </a:highlight>
                <a:latin typeface="Times New Roman"/>
                <a:ea typeface="Times New Roman"/>
              </a:rPr>
              <a:t>Son mari, a lui-même conclu un achat professionnel à crédit (</a:t>
            </a:r>
            <a:r>
              <a:rPr lang="fr-FR" sz="1800" b="1" dirty="0" smtClean="0">
                <a:highlight>
                  <a:srgbClr val="00FFFF"/>
                </a:highlight>
                <a:latin typeface="Times New Roman"/>
                <a:ea typeface="Times New Roman"/>
              </a:rPr>
              <a:t>non pas crédit à la consommation</a:t>
            </a:r>
            <a:r>
              <a:rPr lang="fr-FR" sz="1800" dirty="0" smtClean="0">
                <a:highlight>
                  <a:srgbClr val="00FFFF"/>
                </a:highlight>
                <a:latin typeface="Times New Roman"/>
                <a:ea typeface="Times New Roman"/>
              </a:rPr>
              <a:t>) et voudrait renégocier ce contrat (</a:t>
            </a:r>
            <a:r>
              <a:rPr lang="fr-FR" sz="1800" b="1" dirty="0" smtClean="0">
                <a:highlight>
                  <a:srgbClr val="00FFFF"/>
                </a:highlight>
                <a:latin typeface="Times New Roman"/>
                <a:ea typeface="Times New Roman"/>
              </a:rPr>
              <a:t>et non pas décider seul de se rétracter</a:t>
            </a:r>
            <a:r>
              <a:rPr lang="fr-FR" sz="1800" dirty="0" smtClean="0">
                <a:highlight>
                  <a:srgbClr val="00FFFF"/>
                </a:highlight>
                <a:latin typeface="Times New Roman"/>
                <a:ea typeface="Times New Roman"/>
              </a:rPr>
              <a:t>).</a:t>
            </a:r>
            <a:endParaRPr lang="fr-FR" sz="1800" dirty="0" smtClean="0">
              <a:latin typeface="TheMix 4-SemiLight"/>
              <a:ea typeface="Times New Roman"/>
              <a:cs typeface="Times New Roman"/>
            </a:endParaRPr>
          </a:p>
          <a:p>
            <a:pPr>
              <a:buNone/>
            </a:pPr>
            <a:endParaRPr lang="fr-FR" sz="1800" dirty="0" smtClean="0">
              <a:highlight>
                <a:srgbClr val="FFFF00"/>
              </a:highlight>
              <a:latin typeface="Times New Roman"/>
              <a:ea typeface="Times New Roman"/>
            </a:endParaRPr>
          </a:p>
        </p:txBody>
      </p:sp>
      <p:sp>
        <p:nvSpPr>
          <p:cNvPr id="17409" name="Rectangle 1"/>
          <p:cNvSpPr>
            <a:spLocks noChangeArrowheads="1"/>
          </p:cNvSpPr>
          <p:nvPr/>
        </p:nvSpPr>
        <p:spPr bwMode="auto">
          <a:xfrm>
            <a:off x="683568" y="976372"/>
            <a:ext cx="799288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491163" algn="l"/>
                <a:tab pos="5581650" algn="l"/>
              </a:tabLst>
            </a:pPr>
            <a:r>
              <a:rPr kumimoji="0" lang="fr-FR" sz="16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Il est utile, pour qualifier les rapports juridiques nés d’une situation, de les identifier avec précision. Cela doit parfois se faire en relevant la spécificité de ces rapports.</a:t>
            </a:r>
            <a:endParaRPr kumimoji="0" lang="fr-FR"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09"/>
                                        </p:tgtEl>
                                        <p:attrNameLst>
                                          <p:attrName>style.visibility</p:attrName>
                                        </p:attrNameLst>
                                      </p:cBhvr>
                                      <p:to>
                                        <p:strVal val="visible"/>
                                      </p:to>
                                    </p:set>
                                    <p:anim calcmode="lin" valueType="num">
                                      <p:cBhvr additive="base">
                                        <p:cTn id="13" dur="500" fill="hold"/>
                                        <p:tgtEl>
                                          <p:spTgt spid="17409"/>
                                        </p:tgtEl>
                                        <p:attrNameLst>
                                          <p:attrName>ppt_x</p:attrName>
                                        </p:attrNameLst>
                                      </p:cBhvr>
                                      <p:tavLst>
                                        <p:tav tm="0">
                                          <p:val>
                                            <p:strVal val="0-#ppt_w/2"/>
                                          </p:val>
                                        </p:tav>
                                        <p:tav tm="100000">
                                          <p:val>
                                            <p:strVal val="#ppt_x"/>
                                          </p:val>
                                        </p:tav>
                                      </p:tavLst>
                                    </p:anim>
                                    <p:anim calcmode="lin" valueType="num">
                                      <p:cBhvr additive="base">
                                        <p:cTn id="14" dur="500" fill="hold"/>
                                        <p:tgtEl>
                                          <p:spTgt spid="174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checkerboard(across)">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checkerboard(across)">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checkerboard(across)">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checkerboard(across)">
                                      <p:cBhvr>
                                        <p:cTn id="34" dur="5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checkerboard(across)">
                                      <p:cBhvr>
                                        <p:cTn id="3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1740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620688"/>
            <a:ext cx="7416824" cy="1569660"/>
          </a:xfrm>
          <a:prstGeom prst="rect">
            <a:avLst/>
          </a:prstGeom>
        </p:spPr>
        <p:txBody>
          <a:bodyPr wrap="square">
            <a:spAutoFit/>
          </a:bodyPr>
          <a:lstStyle/>
          <a:p>
            <a:r>
              <a:rPr lang="fr-FR" sz="1600" b="1" dirty="0" smtClean="0">
                <a:latin typeface="Arial" pitchFamily="34" charset="0"/>
                <a:cs typeface="Arial" pitchFamily="34" charset="0"/>
              </a:rPr>
              <a:t>A propos de la « formulation </a:t>
            </a:r>
            <a:r>
              <a:rPr lang="fr-FR" sz="1600" b="1" i="1" dirty="0">
                <a:latin typeface="Arial" pitchFamily="34" charset="0"/>
                <a:cs typeface="Arial" pitchFamily="34" charset="0"/>
              </a:rPr>
              <a:t>a </a:t>
            </a:r>
            <a:r>
              <a:rPr lang="fr-FR" sz="1600" b="1" i="1" dirty="0" smtClean="0">
                <a:latin typeface="Arial" pitchFamily="34" charset="0"/>
                <a:cs typeface="Arial" pitchFamily="34" charset="0"/>
              </a:rPr>
              <a:t>contrario »</a:t>
            </a:r>
          </a:p>
          <a:p>
            <a:endParaRPr lang="fr-FR" sz="1600" i="1" dirty="0" smtClean="0">
              <a:latin typeface="Arial" pitchFamily="34" charset="0"/>
              <a:cs typeface="Arial" pitchFamily="34" charset="0"/>
            </a:endParaRPr>
          </a:p>
          <a:p>
            <a:r>
              <a:rPr lang="fr-FR" sz="1600" dirty="0" smtClean="0">
                <a:latin typeface="Arial" pitchFamily="34" charset="0"/>
                <a:cs typeface="Arial" pitchFamily="34" charset="0"/>
              </a:rPr>
              <a:t>Elle </a:t>
            </a:r>
            <a:r>
              <a:rPr lang="fr-FR" sz="1600" dirty="0">
                <a:latin typeface="Arial" pitchFamily="34" charset="0"/>
                <a:cs typeface="Arial" pitchFamily="34" charset="0"/>
              </a:rPr>
              <a:t>permet de faciliter l’émergence des problématiques juridiques, en </a:t>
            </a:r>
            <a:r>
              <a:rPr lang="fr-FR" sz="1600" dirty="0" smtClean="0">
                <a:latin typeface="Arial" pitchFamily="34" charset="0"/>
                <a:cs typeface="Arial" pitchFamily="34" charset="0"/>
              </a:rPr>
              <a:t>particulier </a:t>
            </a:r>
            <a:r>
              <a:rPr lang="fr-FR" sz="1600" dirty="0">
                <a:latin typeface="Arial" pitchFamily="34" charset="0"/>
                <a:cs typeface="Arial" pitchFamily="34" charset="0"/>
              </a:rPr>
              <a:t>lorsque des faits apparemment proches constituent des rapports très différents en droit et appellent l’application de règles divergentes. </a:t>
            </a:r>
            <a:endParaRPr lang="fr-FR" sz="1600" dirty="0" smtClean="0">
              <a:latin typeface="Arial" pitchFamily="34" charset="0"/>
              <a:cs typeface="Arial" pitchFamily="34" charset="0"/>
            </a:endParaRPr>
          </a:p>
          <a:p>
            <a:endParaRPr lang="fr-FR" sz="1600" dirty="0" smtClean="0">
              <a:latin typeface="Arial" pitchFamily="34" charset="0"/>
              <a:cs typeface="Arial" pitchFamily="34" charset="0"/>
            </a:endParaRPr>
          </a:p>
        </p:txBody>
      </p:sp>
      <p:sp>
        <p:nvSpPr>
          <p:cNvPr id="3" name="Rectangle 2"/>
          <p:cNvSpPr/>
          <p:nvPr/>
        </p:nvSpPr>
        <p:spPr>
          <a:xfrm>
            <a:off x="1115616" y="2060849"/>
            <a:ext cx="7416824" cy="1200329"/>
          </a:xfrm>
          <a:prstGeom prst="rect">
            <a:avLst/>
          </a:prstGeom>
        </p:spPr>
        <p:txBody>
          <a:bodyPr wrap="square">
            <a:spAutoFit/>
          </a:bodyPr>
          <a:lstStyle/>
          <a:p>
            <a:r>
              <a:rPr lang="fr-FR" dirty="0" smtClean="0">
                <a:solidFill>
                  <a:srgbClr val="002060"/>
                </a:solidFill>
                <a:latin typeface="Arial" pitchFamily="34" charset="0"/>
                <a:cs typeface="Arial" pitchFamily="34" charset="0"/>
              </a:rPr>
              <a:t>Exemple : à la suite d’un contrat de droit privé, la règle est celle de la force obligatoire du contrat (art.1134 al.1 C.civ.). Seule la volonté commune des parties peut, en principe, défaire ce que l’accord de volontés a fait (art. 1134 al.2 C.civ.). </a:t>
            </a:r>
          </a:p>
        </p:txBody>
      </p:sp>
      <p:sp>
        <p:nvSpPr>
          <p:cNvPr id="4" name="Rectangle 3"/>
          <p:cNvSpPr/>
          <p:nvPr/>
        </p:nvSpPr>
        <p:spPr>
          <a:xfrm>
            <a:off x="971600" y="3429000"/>
            <a:ext cx="7704856" cy="1477328"/>
          </a:xfrm>
          <a:prstGeom prst="rect">
            <a:avLst/>
          </a:prstGeom>
        </p:spPr>
        <p:txBody>
          <a:bodyPr wrap="square">
            <a:spAutoFit/>
          </a:bodyPr>
          <a:lstStyle/>
          <a:p>
            <a:r>
              <a:rPr lang="fr-FR" dirty="0" smtClean="0">
                <a:solidFill>
                  <a:srgbClr val="002060"/>
                </a:solidFill>
                <a:latin typeface="Arial" pitchFamily="34" charset="0"/>
                <a:cs typeface="Arial" pitchFamily="34" charset="0"/>
              </a:rPr>
              <a:t>Cependant, en matière de contrat de consommation, le Code de la consommation instaure, parfois, une règle dérogeant à l’art. 1134 C.civ. : c’est le cas en matière de contrat conclu à la suite d’un démarchage ; l’art. L.121-25 donne au consommateur la faculté de rétracter unilatéralement, sans motif ni pénalités, dans un délai de 7 jours.</a:t>
            </a:r>
            <a:endParaRPr lang="fr-FR" dirty="0" smtClean="0">
              <a:latin typeface="Arial" pitchFamily="34" charset="0"/>
              <a:cs typeface="Arial" pitchFamily="34" charset="0"/>
            </a:endParaRPr>
          </a:p>
        </p:txBody>
      </p:sp>
      <p:sp>
        <p:nvSpPr>
          <p:cNvPr id="5" name="Rectangle 4"/>
          <p:cNvSpPr/>
          <p:nvPr/>
        </p:nvSpPr>
        <p:spPr>
          <a:xfrm>
            <a:off x="899592" y="5085184"/>
            <a:ext cx="7632848" cy="646331"/>
          </a:xfrm>
          <a:prstGeom prst="rect">
            <a:avLst/>
          </a:prstGeom>
        </p:spPr>
        <p:txBody>
          <a:bodyPr wrap="square">
            <a:spAutoFit/>
          </a:bodyPr>
          <a:lstStyle/>
          <a:p>
            <a:r>
              <a:rPr lang="fr-FR" b="1" dirty="0" smtClean="0">
                <a:solidFill>
                  <a:srgbClr val="7030A0"/>
                </a:solidFill>
                <a:latin typeface="Arial" pitchFamily="34" charset="0"/>
                <a:cs typeface="Arial" pitchFamily="34" charset="0"/>
              </a:rPr>
              <a:t>Pour ce qui concerne le cas étudié les solutions qui s’offrent à Mme Martre et à M. </a:t>
            </a:r>
            <a:r>
              <a:rPr lang="fr-FR" b="1" smtClean="0">
                <a:solidFill>
                  <a:srgbClr val="7030A0"/>
                </a:solidFill>
                <a:latin typeface="Arial" pitchFamily="34" charset="0"/>
                <a:cs typeface="Arial" pitchFamily="34" charset="0"/>
              </a:rPr>
              <a:t>Martre </a:t>
            </a:r>
            <a:r>
              <a:rPr lang="fr-FR" b="1" dirty="0" smtClean="0">
                <a:solidFill>
                  <a:srgbClr val="7030A0"/>
                </a:solidFill>
                <a:latin typeface="Arial" pitchFamily="34" charset="0"/>
                <a:cs typeface="Arial" pitchFamily="34" charset="0"/>
              </a:rPr>
              <a:t>ne sont pas identiques, etc.</a:t>
            </a:r>
            <a:endParaRPr lang="fr-FR" b="1" dirty="0">
              <a:solidFill>
                <a:srgbClr val="7030A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94</TotalTime>
  <Words>382</Words>
  <Application>Microsoft Office PowerPoint</Application>
  <PresentationFormat>Affichage à l'écran (4:3)</PresentationFormat>
  <Paragraphs>37</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  Fiche méthode • Procéder à la qualification juridique </vt:lpstr>
      <vt:lpstr>Fiche méthode • Procéder à la qualification juridique Démarche </vt:lpstr>
      <vt:lpstr>2. Les exercices de qualification </vt:lpstr>
      <vt:lpstr>A propos de la « traduction en termes juridiques » </vt:lpstr>
      <vt:lpstr>  b) Le raisonnement a contrario </vt:lpstr>
      <vt:lpstr>Diapositive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Fiche méthode • Procéder à la qualification juridique</dc:title>
  <dc:creator>MERCATI</dc:creator>
  <cp:lastModifiedBy>MERCATI</cp:lastModifiedBy>
  <cp:revision>20</cp:revision>
  <dcterms:created xsi:type="dcterms:W3CDTF">2012-03-24T17:18:35Z</dcterms:created>
  <dcterms:modified xsi:type="dcterms:W3CDTF">2012-06-11T08:27:39Z</dcterms:modified>
</cp:coreProperties>
</file>