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8" r:id="rId7"/>
    <p:sldId id="263" r:id="rId8"/>
    <p:sldId id="265" r:id="rId9"/>
    <p:sldId id="266" r:id="rId10"/>
    <p:sldId id="267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GTA Real estate investment opportunities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293270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Jonathan Densil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1C0815-7589-43FB-BCC8-A25A5E87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the GTA?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515BD-6A6D-4FB8-91DA-4BC86DA33B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/>
              <a:t>The GTA is the most populous metropolitan area </a:t>
            </a:r>
          </a:p>
          <a:p>
            <a:pPr algn="l"/>
            <a:r>
              <a:rPr lang="en-US" dirty="0"/>
              <a:t>H</a:t>
            </a:r>
            <a:r>
              <a:rPr lang="en-US" sz="1800" b="0" i="0" u="none" strike="noStrike" baseline="0" dirty="0"/>
              <a:t>ouses around 20% of the population of Canada </a:t>
            </a:r>
          </a:p>
          <a:p>
            <a:pPr algn="l"/>
            <a:r>
              <a:rPr lang="en-US" sz="1800" b="0" i="0" u="none" strike="noStrike" baseline="0" dirty="0"/>
              <a:t>Second-largest financial sector in North America.</a:t>
            </a:r>
          </a:p>
          <a:p>
            <a:pPr algn="l"/>
            <a:r>
              <a:rPr lang="en-US" sz="1800" b="0" i="0" u="none" strike="noStrike" baseline="0" dirty="0"/>
              <a:t>Toronto is the 4th largest city in North America and Canada's business and financial capital.</a:t>
            </a:r>
          </a:p>
          <a:p>
            <a:pPr algn="l"/>
            <a:r>
              <a:rPr lang="en-US" sz="1800" b="0" i="0" u="none" strike="noStrike" baseline="0" dirty="0"/>
              <a:t>Nearly 100,000 new immigrants annually</a:t>
            </a:r>
          </a:p>
          <a:p>
            <a:pPr algn="l"/>
            <a:r>
              <a:rPr lang="en-US" sz="1800" b="0" i="0" u="none" strike="noStrike" baseline="0" dirty="0"/>
              <a:t>130 million people live within a 500-mile radius</a:t>
            </a:r>
            <a:endParaRPr lang="en-GB" dirty="0"/>
          </a:p>
        </p:txBody>
      </p:sp>
      <p:pic>
        <p:nvPicPr>
          <p:cNvPr id="8" name="Content Placeholder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8ED54CA-78B5-413C-B2D6-779A5743A2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306229"/>
            <a:ext cx="5459767" cy="4245541"/>
          </a:xfrm>
        </p:spPr>
      </p:pic>
    </p:spTree>
    <p:extLst>
      <p:ext uri="{BB962C8B-B14F-4D97-AF65-F5344CB8AC3E}">
        <p14:creationId xmlns:p14="http://schemas.microsoft.com/office/powerpoint/2010/main" val="173547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92790A-34B5-4856-82F8-2D2BC0413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817" y="384310"/>
            <a:ext cx="11136366" cy="6089380"/>
          </a:xfrm>
        </p:spPr>
      </p:pic>
    </p:spTree>
    <p:extLst>
      <p:ext uri="{BB962C8B-B14F-4D97-AF65-F5344CB8AC3E}">
        <p14:creationId xmlns:p14="http://schemas.microsoft.com/office/powerpoint/2010/main" val="409295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17FC-E770-4040-8A4C-21BBC48D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Location, location, 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1E1B93-8F6D-40F2-A359-94CFCAF797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700" dirty="0"/>
              <a:t>Using machine learning algorithms, we can cluster the GTA into various segments to help predict the house of home given a certain location</a:t>
            </a:r>
          </a:p>
          <a:p>
            <a:r>
              <a:rPr lang="en-GB" sz="1700" dirty="0"/>
              <a:t>Using k-means unsupervised machine learning, every point will be assigned a cluster, from which we can infer certain characteristics</a:t>
            </a:r>
          </a:p>
          <a:p>
            <a:r>
              <a:rPr lang="en-GB" sz="1700" dirty="0"/>
              <a:t>Foursquare data will help guide the algorithm based on the most popular venues around each location</a:t>
            </a:r>
          </a:p>
          <a:p>
            <a:endParaRPr lang="en-GB" sz="1700" dirty="0"/>
          </a:p>
        </p:txBody>
      </p:sp>
      <p:pic>
        <p:nvPicPr>
          <p:cNvPr id="8" name="Content Placeholder 7" descr="A picture containing star&#10;&#10;Description automatically generated">
            <a:extLst>
              <a:ext uri="{FF2B5EF4-FFF2-40B4-BE49-F238E27FC236}">
                <a16:creationId xmlns:a16="http://schemas.microsoft.com/office/drawing/2014/main" id="{C42A8421-8D94-4A6E-83F4-9C07E38FE2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563" r="17457"/>
          <a:stretch/>
        </p:blipFill>
        <p:spPr>
          <a:xfrm>
            <a:off x="5958274" y="1730317"/>
            <a:ext cx="5044023" cy="4485089"/>
          </a:xfrm>
        </p:spPr>
      </p:pic>
    </p:spTree>
    <p:extLst>
      <p:ext uri="{BB962C8B-B14F-4D97-AF65-F5344CB8AC3E}">
        <p14:creationId xmlns:p14="http://schemas.microsoft.com/office/powerpoint/2010/main" val="179731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DD74-C4DF-421E-9E16-19284255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Silhouette Coefficient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D0801A9-45C1-4B1E-80E3-4F8188BA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71" y="2014194"/>
            <a:ext cx="8612458" cy="43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DD74-C4DF-421E-9E16-19284255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Calinski-Harabasz</a:t>
            </a:r>
            <a:r>
              <a:rPr lang="en-GB" dirty="0"/>
              <a:t> Index</a:t>
            </a:r>
          </a:p>
        </p:txBody>
      </p:sp>
      <p:pic>
        <p:nvPicPr>
          <p:cNvPr id="6" name="Picture 5" descr="A picture containing person, flying, water, kite&#10;&#10;Description automatically generated">
            <a:extLst>
              <a:ext uri="{FF2B5EF4-FFF2-40B4-BE49-F238E27FC236}">
                <a16:creationId xmlns:a16="http://schemas.microsoft.com/office/drawing/2014/main" id="{F325371D-7020-498F-85D1-22529E38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71" y="2014194"/>
            <a:ext cx="8612458" cy="43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DD74-C4DF-421E-9E16-19284255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Davies-Bouldin Index</a:t>
            </a:r>
          </a:p>
        </p:txBody>
      </p:sp>
      <p:pic>
        <p:nvPicPr>
          <p:cNvPr id="8" name="Picture 7" descr="A picture containing boat, flying, person&#10;&#10;Description automatically generated">
            <a:extLst>
              <a:ext uri="{FF2B5EF4-FFF2-40B4-BE49-F238E27FC236}">
                <a16:creationId xmlns:a16="http://schemas.microsoft.com/office/drawing/2014/main" id="{99C81424-9227-466E-B102-5FA7A545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71" y="2014194"/>
            <a:ext cx="8612458" cy="43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4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6EC8-F18C-4D62-B37A-18E2D5EC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Clustered GTA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7686F41-2A24-4DC5-84B7-B5627600C6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Cluster 0 (red) can be </a:t>
            </a:r>
            <a:r>
              <a:rPr lang="en-US" dirty="0" err="1"/>
              <a:t>categorised</a:t>
            </a:r>
            <a:r>
              <a:rPr lang="en-US" dirty="0"/>
              <a:t> as upscale suburban housing due to having the highest average price and the scale at which it is spread across the suburbs of the GTA – avg. price = $927,429</a:t>
            </a:r>
          </a:p>
          <a:p>
            <a:r>
              <a:rPr lang="en-US" dirty="0"/>
              <a:t>Cluster 1 (purple) can be </a:t>
            </a:r>
            <a:r>
              <a:rPr lang="en-US" dirty="0" err="1"/>
              <a:t>categorised</a:t>
            </a:r>
            <a:r>
              <a:rPr lang="en-US" dirty="0"/>
              <a:t> as more affordable suburban housing since it has a lower average price in the suburbs and is not restricted to just downtown – avg. price = $675,705</a:t>
            </a:r>
          </a:p>
          <a:p>
            <a:r>
              <a:rPr lang="en-US" dirty="0"/>
              <a:t>Cluster 2 (blue) can be </a:t>
            </a:r>
            <a:r>
              <a:rPr lang="en-US" dirty="0" err="1"/>
              <a:t>categorised</a:t>
            </a:r>
            <a:r>
              <a:rPr lang="en-US" dirty="0"/>
              <a:t> as upscale downtown housing since it is concentrated primarily around the Yorkville and Rosedale </a:t>
            </a:r>
            <a:r>
              <a:rPr lang="en-US" dirty="0" err="1"/>
              <a:t>neighbourhoods</a:t>
            </a:r>
            <a:r>
              <a:rPr lang="en-US" dirty="0"/>
              <a:t>, two particularly affluent </a:t>
            </a:r>
            <a:r>
              <a:rPr lang="en-US" dirty="0" err="1"/>
              <a:t>neighbourhoods</a:t>
            </a:r>
            <a:r>
              <a:rPr lang="en-US" dirty="0"/>
              <a:t> in Toronto and the GTA – avg. price = $860,471</a:t>
            </a:r>
          </a:p>
          <a:p>
            <a:r>
              <a:rPr lang="en-US" dirty="0"/>
              <a:t>Cluster 3 (turquoise) can be </a:t>
            </a:r>
            <a:r>
              <a:rPr lang="en-US" dirty="0" err="1"/>
              <a:t>categorised</a:t>
            </a:r>
            <a:r>
              <a:rPr lang="en-US" dirty="0"/>
              <a:t> as more a</a:t>
            </a:r>
            <a:br>
              <a:rPr lang="en-US" dirty="0"/>
            </a:br>
            <a:r>
              <a:rPr lang="en-US" dirty="0" err="1"/>
              <a:t>ordable</a:t>
            </a:r>
            <a:r>
              <a:rPr lang="en-US" dirty="0"/>
              <a:t> downtown housing due to it high concentration in the city of Toronto and having the lower </a:t>
            </a:r>
            <a:r>
              <a:rPr lang="en-GB" dirty="0"/>
              <a:t>average</a:t>
            </a:r>
            <a:r>
              <a:rPr lang="en-US" dirty="0"/>
              <a:t> price – avg. price = $621,445</a:t>
            </a:r>
            <a:endParaRPr lang="en-GB" dirty="0"/>
          </a:p>
        </p:txBody>
      </p:sp>
      <p:pic>
        <p:nvPicPr>
          <p:cNvPr id="21" name="Content Placeholder 20" descr="A picture containing meter, star&#10;&#10;Description automatically generated">
            <a:extLst>
              <a:ext uri="{FF2B5EF4-FFF2-40B4-BE49-F238E27FC236}">
                <a16:creationId xmlns:a16="http://schemas.microsoft.com/office/drawing/2014/main" id="{EA6EA892-EC3A-4144-8628-C4F85BA5A8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698" r="20202"/>
          <a:stretch/>
        </p:blipFill>
        <p:spPr>
          <a:xfrm>
            <a:off x="5938684" y="1734840"/>
            <a:ext cx="5391093" cy="4485600"/>
          </a:xfrm>
        </p:spPr>
      </p:pic>
    </p:spTree>
    <p:extLst>
      <p:ext uri="{BB962C8B-B14F-4D97-AF65-F5344CB8AC3E}">
        <p14:creationId xmlns:p14="http://schemas.microsoft.com/office/powerpoint/2010/main" val="286099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26FA1-42D6-4F61-ADD3-C03DB9E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would you like to INVEST?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197A9-AB1F-43F5-8EE7-17427698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392" y="3972232"/>
            <a:ext cx="3170807" cy="198051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Jonathan Densil</a:t>
            </a:r>
          </a:p>
          <a:p>
            <a:pPr marL="0" indent="0">
              <a:buNone/>
            </a:pPr>
            <a:r>
              <a:rPr lang="en-GB" dirty="0"/>
              <a:t>jonathan.densil@gmail.com</a:t>
            </a:r>
          </a:p>
          <a:p>
            <a:pPr marL="0" indent="0">
              <a:buNone/>
            </a:pPr>
            <a:r>
              <a:rPr lang="en-GB" dirty="0"/>
              <a:t>(905) 399-6590</a:t>
            </a:r>
          </a:p>
          <a:p>
            <a:pPr marL="0" indent="0">
              <a:buNone/>
            </a:pPr>
            <a:r>
              <a:rPr lang="en-GB" dirty="0"/>
              <a:t>linkedin.com/in/</a:t>
            </a:r>
            <a:r>
              <a:rPr lang="en-GB" dirty="0" err="1"/>
              <a:t>jonathandensil</a:t>
            </a:r>
            <a:r>
              <a:rPr lang="en-GB" dirty="0"/>
              <a:t>/</a:t>
            </a:r>
          </a:p>
          <a:p>
            <a:pPr marL="0" indent="0">
              <a:buNone/>
            </a:pPr>
            <a:r>
              <a:rPr lang="en-GB" dirty="0"/>
              <a:t>github.com/</a:t>
            </a:r>
            <a:r>
              <a:rPr lang="en-GB" dirty="0" err="1"/>
              <a:t>JonathanDensil</a:t>
            </a:r>
            <a:endParaRPr lang="en-GB" dirty="0"/>
          </a:p>
        </p:txBody>
      </p:sp>
      <p:pic>
        <p:nvPicPr>
          <p:cNvPr id="8" name="Picture 7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35573047-8CCF-4318-8E55-70FEE831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3" y="3972232"/>
            <a:ext cx="1988575" cy="795430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56AE106-0C9A-4FE6-B22A-07C0D751DD00}"/>
              </a:ext>
            </a:extLst>
          </p:cNvPr>
          <p:cNvSpPr txBox="1">
            <a:spLocks/>
          </p:cNvSpPr>
          <p:nvPr/>
        </p:nvSpPr>
        <p:spPr>
          <a:xfrm>
            <a:off x="769421" y="5041144"/>
            <a:ext cx="4104873" cy="198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GB" dirty="0"/>
              <a:t>IBM Data Science Professional Certificate </a:t>
            </a:r>
          </a:p>
          <a:p>
            <a:pPr marL="0" indent="0">
              <a:buFont typeface="Garamond" pitchFamily="18" charset="0"/>
              <a:buNone/>
            </a:pPr>
            <a:r>
              <a:rPr lang="en-GB" dirty="0"/>
              <a:t>Coursera Inc.</a:t>
            </a:r>
          </a:p>
        </p:txBody>
      </p:sp>
    </p:spTree>
    <p:extLst>
      <p:ext uri="{BB962C8B-B14F-4D97-AF65-F5344CB8AC3E}">
        <p14:creationId xmlns:p14="http://schemas.microsoft.com/office/powerpoint/2010/main" val="155882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{B85F6FE0-D30A-4730-884E-0B3954132CC3}tf78438558</Template>
  <TotalTime>30</TotalTime>
  <Words>335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GTA Real estate investment opportunities</vt:lpstr>
      <vt:lpstr>Why the GTA?</vt:lpstr>
      <vt:lpstr>PowerPoint Presentation</vt:lpstr>
      <vt:lpstr>Location, location, location</vt:lpstr>
      <vt:lpstr>Silhouette Coefficient</vt:lpstr>
      <vt:lpstr>Calinski-Harabasz Index</vt:lpstr>
      <vt:lpstr>Davies-Bouldin Index</vt:lpstr>
      <vt:lpstr>The Clustered GTA</vt:lpstr>
      <vt:lpstr>Where would you like to INVEST?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 Real estate investment opportunities</dc:title>
  <dc:creator>Jonathan Densil</dc:creator>
  <cp:lastModifiedBy>Jonathan Densil</cp:lastModifiedBy>
  <cp:revision>2</cp:revision>
  <dcterms:created xsi:type="dcterms:W3CDTF">2020-08-07T04:30:08Z</dcterms:created>
  <dcterms:modified xsi:type="dcterms:W3CDTF">2020-08-07T05:00:45Z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