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6" r:id="rId5"/>
    <p:sldId id="260" r:id="rId6"/>
    <p:sldId id="267" r:id="rId7"/>
    <p:sldId id="261" r:id="rId8"/>
    <p:sldId id="262" r:id="rId9"/>
    <p:sldId id="263" r:id="rId10"/>
    <p:sldId id="268" r:id="rId11"/>
    <p:sldId id="269" r:id="rId12"/>
    <p:sldId id="270" r:id="rId13"/>
    <p:sldId id="271" r:id="rId14"/>
    <p:sldId id="272" r:id="rId15"/>
    <p:sldId id="273" r:id="rId16"/>
    <p:sldId id="274" r:id="rId17"/>
    <p:sldId id="257" r:id="rId18"/>
    <p:sldId id="258" r:id="rId19"/>
    <p:sldId id="25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59" d="100"/>
          <a:sy n="59"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6/25/2019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6/25/2019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6/25/2019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6/25/2019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6/25/2019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6/25/2019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6/25/2019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6/25/2019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6/25/2019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BD41B-D435-4583-A89B-D6E6CA87C357}"/>
              </a:ext>
            </a:extLst>
          </p:cNvPr>
          <p:cNvSpPr>
            <a:spLocks noGrp="1"/>
          </p:cNvSpPr>
          <p:nvPr>
            <p:ph type="ctrTitle"/>
          </p:nvPr>
        </p:nvSpPr>
        <p:spPr>
          <a:xfrm>
            <a:off x="1143000" y="1788454"/>
            <a:ext cx="9880600" cy="2098226"/>
          </a:xfrm>
        </p:spPr>
        <p:txBody>
          <a:bodyPr/>
          <a:lstStyle/>
          <a:p>
            <a:r>
              <a:rPr lang="es-ES" dirty="0"/>
              <a:t>ALGORITMOS</a:t>
            </a:r>
            <a:br>
              <a:rPr lang="es-ES" dirty="0"/>
            </a:br>
            <a:r>
              <a:rPr lang="es-ES" dirty="0"/>
              <a:t>POR PSEUDO-CODIGO</a:t>
            </a:r>
            <a:endParaRPr lang="es-DO" dirty="0"/>
          </a:p>
        </p:txBody>
      </p:sp>
      <p:sp>
        <p:nvSpPr>
          <p:cNvPr id="3" name="Subtitle 2">
            <a:extLst>
              <a:ext uri="{FF2B5EF4-FFF2-40B4-BE49-F238E27FC236}">
                <a16:creationId xmlns:a16="http://schemas.microsoft.com/office/drawing/2014/main" id="{5686FAA0-4E9E-4166-A97D-687BBA53E08E}"/>
              </a:ext>
            </a:extLst>
          </p:cNvPr>
          <p:cNvSpPr>
            <a:spLocks noGrp="1"/>
          </p:cNvSpPr>
          <p:nvPr>
            <p:ph type="subTitle" idx="1"/>
          </p:nvPr>
        </p:nvSpPr>
        <p:spPr/>
        <p:txBody>
          <a:bodyPr/>
          <a:lstStyle/>
          <a:p>
            <a:r>
              <a:rPr lang="es-ES" dirty="0"/>
              <a:t>Gerard Llano</a:t>
            </a:r>
          </a:p>
          <a:p>
            <a:r>
              <a:rPr lang="es-ES" dirty="0"/>
              <a:t>Jonathan Rondón</a:t>
            </a:r>
            <a:endParaRPr lang="es-DO" dirty="0"/>
          </a:p>
        </p:txBody>
      </p:sp>
    </p:spTree>
    <p:extLst>
      <p:ext uri="{BB962C8B-B14F-4D97-AF65-F5344CB8AC3E}">
        <p14:creationId xmlns:p14="http://schemas.microsoft.com/office/powerpoint/2010/main" val="1241901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94425"/>
            <a:ext cx="10515600" cy="1325563"/>
          </a:xfrm>
        </p:spPr>
        <p:txBody>
          <a:bodyPr/>
          <a:lstStyle/>
          <a:p>
            <a:pPr algn="ctr"/>
            <a:r>
              <a:rPr lang="es-ES" b="1" dirty="0"/>
              <a:t>Ejemplo de Pseudocódigos</a:t>
            </a:r>
            <a:endParaRPr lang="en-US" dirty="0"/>
          </a:p>
        </p:txBody>
      </p:sp>
    </p:spTree>
    <p:extLst>
      <p:ext uri="{BB962C8B-B14F-4D97-AF65-F5344CB8AC3E}">
        <p14:creationId xmlns:p14="http://schemas.microsoft.com/office/powerpoint/2010/main" val="251696818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7827"/>
            <a:ext cx="10515600" cy="1325563"/>
          </a:xfrm>
        </p:spPr>
        <p:txBody>
          <a:bodyPr/>
          <a:lstStyle/>
          <a:p>
            <a:pPr algn="ctr"/>
            <a:r>
              <a:rPr lang="es-ES" b="1" dirty="0"/>
              <a:t>Pedir un número y mostrarlo en pantalla</a:t>
            </a:r>
            <a:endParaRPr lang="en-US" dirty="0"/>
          </a:p>
        </p:txBody>
      </p:sp>
      <p:sp>
        <p:nvSpPr>
          <p:cNvPr id="3" name="Marcador de contenido 2"/>
          <p:cNvSpPr>
            <a:spLocks noGrp="1"/>
          </p:cNvSpPr>
          <p:nvPr>
            <p:ph idx="1"/>
          </p:nvPr>
        </p:nvSpPr>
        <p:spPr>
          <a:xfrm>
            <a:off x="838200" y="2106944"/>
            <a:ext cx="10515600" cy="4416686"/>
          </a:xfrm>
        </p:spPr>
        <p:txBody>
          <a:bodyPr>
            <a:normAutofit/>
          </a:bodyPr>
          <a:lstStyle/>
          <a:p>
            <a:pPr marL="514350" indent="-514350">
              <a:buFont typeface="+mj-lt"/>
              <a:buAutoNum type="arabicPeriod"/>
            </a:pPr>
            <a:r>
              <a:rPr lang="es-ES" dirty="0"/>
              <a:t>ALGORITMO Mostrar;</a:t>
            </a:r>
          </a:p>
          <a:p>
            <a:pPr marL="514350" indent="-514350">
              <a:buFont typeface="+mj-lt"/>
              <a:buAutoNum type="arabicPeriod"/>
            </a:pPr>
            <a:r>
              <a:rPr lang="es-ES" dirty="0"/>
              <a:t>VAR</a:t>
            </a:r>
          </a:p>
          <a:p>
            <a:pPr marL="514350" indent="-514350">
              <a:buFont typeface="+mj-lt"/>
              <a:buAutoNum type="arabicPeriod"/>
            </a:pPr>
            <a:r>
              <a:rPr lang="es-ES" dirty="0"/>
              <a:t>ENTERO entrada;</a:t>
            </a:r>
          </a:p>
          <a:p>
            <a:pPr marL="514350" indent="-514350">
              <a:buFont typeface="+mj-lt"/>
              <a:buAutoNum type="arabicPeriod"/>
            </a:pPr>
            <a:r>
              <a:rPr lang="es-ES" dirty="0"/>
              <a:t>INICIO</a:t>
            </a:r>
          </a:p>
          <a:p>
            <a:pPr marL="514350" indent="-514350">
              <a:buFont typeface="+mj-lt"/>
              <a:buAutoNum type="arabicPeriod"/>
            </a:pPr>
            <a:r>
              <a:rPr lang="es-ES" dirty="0"/>
              <a:t>ESCRIBIR("Dame un número");</a:t>
            </a:r>
          </a:p>
          <a:p>
            <a:pPr marL="514350" indent="-514350">
              <a:buFont typeface="+mj-lt"/>
              <a:buAutoNum type="arabicPeriod"/>
            </a:pPr>
            <a:r>
              <a:rPr lang="es-ES" dirty="0"/>
              <a:t>LEER( entrada );</a:t>
            </a:r>
          </a:p>
          <a:p>
            <a:pPr marL="514350" indent="-514350">
              <a:buFont typeface="+mj-lt"/>
              <a:buAutoNum type="arabicPeriod"/>
            </a:pPr>
            <a:r>
              <a:rPr lang="es-ES" dirty="0"/>
              <a:t>ESCRIBIR( entrada );</a:t>
            </a:r>
          </a:p>
          <a:p>
            <a:pPr marL="514350" indent="-514350">
              <a:buFont typeface="+mj-lt"/>
              <a:buAutoNum type="arabicPeriod"/>
            </a:pPr>
            <a:r>
              <a:rPr lang="es-ES" dirty="0"/>
              <a:t>FIN</a:t>
            </a:r>
          </a:p>
          <a:p>
            <a:pPr marL="0" indent="0" algn="just" fontAlgn="base">
              <a:buNone/>
            </a:pPr>
            <a:endParaRPr lang="es-ES" dirty="0"/>
          </a:p>
        </p:txBody>
      </p:sp>
    </p:spTree>
    <p:extLst>
      <p:ext uri="{BB962C8B-B14F-4D97-AF65-F5344CB8AC3E}">
        <p14:creationId xmlns:p14="http://schemas.microsoft.com/office/powerpoint/2010/main" val="175515169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37827"/>
            <a:ext cx="10515600" cy="1325563"/>
          </a:xfrm>
        </p:spPr>
        <p:txBody>
          <a:bodyPr/>
          <a:lstStyle/>
          <a:p>
            <a:pPr algn="ctr"/>
            <a:r>
              <a:rPr lang="es-ES" b="1" dirty="0"/>
              <a:t>Pedir dos números y mostrar la suma</a:t>
            </a:r>
            <a:endParaRPr lang="en-US" dirty="0"/>
          </a:p>
        </p:txBody>
      </p:sp>
      <p:sp>
        <p:nvSpPr>
          <p:cNvPr id="3" name="Marcador de contenido 2"/>
          <p:cNvSpPr>
            <a:spLocks noGrp="1"/>
          </p:cNvSpPr>
          <p:nvPr>
            <p:ph idx="1"/>
          </p:nvPr>
        </p:nvSpPr>
        <p:spPr>
          <a:xfrm>
            <a:off x="838200" y="2106944"/>
            <a:ext cx="10515600" cy="4416686"/>
          </a:xfrm>
        </p:spPr>
        <p:txBody>
          <a:bodyPr>
            <a:normAutofit/>
          </a:bodyPr>
          <a:lstStyle/>
          <a:p>
            <a:pPr marL="514350" indent="-514350">
              <a:buFont typeface="+mj-lt"/>
              <a:buAutoNum type="arabicPeriod"/>
            </a:pPr>
            <a:r>
              <a:rPr lang="en-US" dirty="0"/>
              <a:t>ALGORITMO </a:t>
            </a:r>
            <a:r>
              <a:rPr lang="en-US" dirty="0" err="1"/>
              <a:t>Sumar</a:t>
            </a:r>
            <a:r>
              <a:rPr lang="en-US" dirty="0"/>
              <a:t>;</a:t>
            </a:r>
          </a:p>
          <a:p>
            <a:pPr marL="514350" indent="-514350">
              <a:buFont typeface="+mj-lt"/>
              <a:buAutoNum type="arabicPeriod"/>
            </a:pPr>
            <a:r>
              <a:rPr lang="en-US" dirty="0"/>
              <a:t>VAR</a:t>
            </a:r>
          </a:p>
          <a:p>
            <a:pPr marL="514350" indent="-514350">
              <a:buFont typeface="+mj-lt"/>
              <a:buAutoNum type="arabicPeriod"/>
            </a:pPr>
            <a:r>
              <a:rPr lang="en-US" dirty="0"/>
              <a:t>ENTERO Numero1, Numero2, </a:t>
            </a:r>
            <a:r>
              <a:rPr lang="en-US" dirty="0" err="1"/>
              <a:t>Resultado</a:t>
            </a:r>
            <a:r>
              <a:rPr lang="en-US" dirty="0"/>
              <a:t>;</a:t>
            </a:r>
          </a:p>
          <a:p>
            <a:pPr marL="514350" indent="-514350">
              <a:buFont typeface="+mj-lt"/>
              <a:buAutoNum type="arabicPeriod"/>
            </a:pPr>
            <a:r>
              <a:rPr lang="en-US" dirty="0"/>
              <a:t>INICIO</a:t>
            </a:r>
          </a:p>
          <a:p>
            <a:pPr marL="514350" indent="-514350">
              <a:buFont typeface="+mj-lt"/>
              <a:buAutoNum type="arabicPeriod"/>
            </a:pPr>
            <a:r>
              <a:rPr lang="en-US" dirty="0"/>
              <a:t>ESCRIBIR("Dime dos </a:t>
            </a:r>
            <a:r>
              <a:rPr lang="en-US" dirty="0" err="1"/>
              <a:t>números</a:t>
            </a:r>
            <a:r>
              <a:rPr lang="en-US" dirty="0"/>
              <a:t> para </a:t>
            </a:r>
            <a:r>
              <a:rPr lang="en-US" dirty="0" err="1"/>
              <a:t>sumar</a:t>
            </a:r>
            <a:r>
              <a:rPr lang="en-US" dirty="0"/>
              <a:t>: ");</a:t>
            </a:r>
          </a:p>
          <a:p>
            <a:pPr marL="514350" indent="-514350">
              <a:buFont typeface="+mj-lt"/>
              <a:buAutoNum type="arabicPeriod"/>
            </a:pPr>
            <a:r>
              <a:rPr lang="en-US" dirty="0"/>
              <a:t>LEER(Numero1, Numero2);</a:t>
            </a:r>
          </a:p>
          <a:p>
            <a:pPr marL="514350" indent="-514350">
              <a:buFont typeface="+mj-lt"/>
              <a:buAutoNum type="arabicPeriod"/>
            </a:pPr>
            <a:r>
              <a:rPr lang="en-US" dirty="0" err="1"/>
              <a:t>Resultado</a:t>
            </a:r>
            <a:r>
              <a:rPr lang="en-US" dirty="0"/>
              <a:t> &lt;- Numero1 + Numero2;</a:t>
            </a:r>
          </a:p>
          <a:p>
            <a:pPr marL="514350" indent="-514350">
              <a:buFont typeface="+mj-lt"/>
              <a:buAutoNum type="arabicPeriod"/>
            </a:pPr>
            <a:r>
              <a:rPr lang="en-US" dirty="0"/>
              <a:t>ESCRIBIR("La </a:t>
            </a:r>
            <a:r>
              <a:rPr lang="en-US" dirty="0" err="1"/>
              <a:t>suma</a:t>
            </a:r>
            <a:r>
              <a:rPr lang="en-US" dirty="0"/>
              <a:t> </a:t>
            </a:r>
            <a:r>
              <a:rPr lang="en-US" dirty="0" err="1"/>
              <a:t>es</a:t>
            </a:r>
            <a:r>
              <a:rPr lang="en-US" dirty="0"/>
              <a:t>: ", </a:t>
            </a:r>
            <a:r>
              <a:rPr lang="en-US" dirty="0" err="1"/>
              <a:t>Resultado</a:t>
            </a:r>
            <a:r>
              <a:rPr lang="en-US" dirty="0"/>
              <a:t>);</a:t>
            </a:r>
          </a:p>
          <a:p>
            <a:pPr marL="514350" indent="-514350">
              <a:buFont typeface="+mj-lt"/>
              <a:buAutoNum type="arabicPeriod"/>
            </a:pPr>
            <a:r>
              <a:rPr lang="en-US" dirty="0"/>
              <a:t>FIN</a:t>
            </a:r>
          </a:p>
          <a:p>
            <a:pPr marL="0" indent="0" algn="just" fontAlgn="base">
              <a:buNone/>
            </a:pPr>
            <a:endParaRPr lang="es-ES" dirty="0"/>
          </a:p>
        </p:txBody>
      </p:sp>
    </p:spTree>
    <p:extLst>
      <p:ext uri="{BB962C8B-B14F-4D97-AF65-F5344CB8AC3E}">
        <p14:creationId xmlns:p14="http://schemas.microsoft.com/office/powerpoint/2010/main" val="338099439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2712538"/>
            <a:ext cx="10515600" cy="1325563"/>
          </a:xfrm>
        </p:spPr>
        <p:txBody>
          <a:bodyPr/>
          <a:lstStyle/>
          <a:p>
            <a:pPr algn="ctr"/>
            <a:r>
              <a:rPr lang="es-ES" b="1" dirty="0"/>
              <a:t>Estructuras de control básicas</a:t>
            </a:r>
            <a:endParaRPr lang="en-US" dirty="0"/>
          </a:p>
        </p:txBody>
      </p:sp>
    </p:spTree>
    <p:extLst>
      <p:ext uri="{BB962C8B-B14F-4D97-AF65-F5344CB8AC3E}">
        <p14:creationId xmlns:p14="http://schemas.microsoft.com/office/powerpoint/2010/main" val="2007085665"/>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33862"/>
            <a:ext cx="10515600" cy="1325563"/>
          </a:xfrm>
        </p:spPr>
        <p:txBody>
          <a:bodyPr/>
          <a:lstStyle/>
          <a:p>
            <a:pPr algn="ctr"/>
            <a:r>
              <a:rPr lang="es-ES" b="1" dirty="0"/>
              <a:t>Estructura secuencial</a:t>
            </a:r>
            <a:endParaRPr lang="en-US" dirty="0"/>
          </a:p>
        </p:txBody>
      </p:sp>
      <p:sp>
        <p:nvSpPr>
          <p:cNvPr id="3" name="Marcador de contenido 2"/>
          <p:cNvSpPr>
            <a:spLocks noGrp="1"/>
          </p:cNvSpPr>
          <p:nvPr>
            <p:ph idx="1"/>
          </p:nvPr>
        </p:nvSpPr>
        <p:spPr>
          <a:xfrm>
            <a:off x="838200" y="2843923"/>
            <a:ext cx="10515600" cy="2355874"/>
          </a:xfrm>
        </p:spPr>
        <p:txBody>
          <a:bodyPr>
            <a:normAutofit/>
          </a:bodyPr>
          <a:lstStyle/>
          <a:p>
            <a:pPr marL="0" indent="0" algn="just">
              <a:buNone/>
            </a:pPr>
            <a:r>
              <a:rPr lang="es-ES" b="1" dirty="0"/>
              <a:t>Estructura Secuencial</a:t>
            </a:r>
            <a:r>
              <a:rPr lang="es-ES" dirty="0"/>
              <a:t>: En programación, tipo de estructura de control. También llamada estructura secuencial. Orden de ejecución de instrucciones de forma secuencial, o sea, una instrucción después de la otra. Esta es la más importante y engloba a las otros dos tipos: estructura de selección, y estructura de repetición.</a:t>
            </a:r>
          </a:p>
          <a:p>
            <a:pPr marL="0" indent="0" algn="just">
              <a:buNone/>
            </a:pPr>
            <a:endParaRPr lang="es-ES" dirty="0"/>
          </a:p>
          <a:p>
            <a:pPr marL="0" indent="0" algn="just">
              <a:buNone/>
            </a:pPr>
            <a:endParaRPr lang="es-ES" dirty="0"/>
          </a:p>
        </p:txBody>
      </p:sp>
    </p:spTree>
    <p:extLst>
      <p:ext uri="{BB962C8B-B14F-4D97-AF65-F5344CB8AC3E}">
        <p14:creationId xmlns:p14="http://schemas.microsoft.com/office/powerpoint/2010/main" val="154432901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74806"/>
            <a:ext cx="10515600" cy="1325563"/>
          </a:xfrm>
        </p:spPr>
        <p:txBody>
          <a:bodyPr/>
          <a:lstStyle/>
          <a:p>
            <a:pPr algn="ctr"/>
            <a:r>
              <a:rPr lang="es-ES" b="1" dirty="0"/>
              <a:t>Estructura Repetitiva</a:t>
            </a:r>
            <a:endParaRPr lang="en-US" dirty="0"/>
          </a:p>
        </p:txBody>
      </p:sp>
      <p:sp>
        <p:nvSpPr>
          <p:cNvPr id="3" name="Marcador de contenido 2"/>
          <p:cNvSpPr>
            <a:spLocks noGrp="1"/>
          </p:cNvSpPr>
          <p:nvPr>
            <p:ph idx="1"/>
          </p:nvPr>
        </p:nvSpPr>
        <p:spPr>
          <a:xfrm>
            <a:off x="838200" y="2755211"/>
            <a:ext cx="10515600" cy="3181566"/>
          </a:xfrm>
        </p:spPr>
        <p:txBody>
          <a:bodyPr>
            <a:normAutofit/>
          </a:bodyPr>
          <a:lstStyle/>
          <a:p>
            <a:pPr marL="0" indent="0" algn="just">
              <a:buNone/>
            </a:pPr>
            <a:r>
              <a:rPr lang="es-ES" dirty="0"/>
              <a:t>Estructura Repetitiva (de repetición): En programación, tipo de estructura de control. Ejecuta cero o más veces un grupo de instrucciones (bucle). El número de repeticiones está determinado por un número dado, o hasta que deje de cumplirse o se cumpla una condición. Las estructuras de repetición más usuales en los lenguajes de programación suelen ser WHILE, REPEAT y FOR.</a:t>
            </a:r>
          </a:p>
          <a:p>
            <a:pPr marL="0" indent="0" algn="just">
              <a:buNone/>
            </a:pPr>
            <a:endParaRPr lang="es-ES" dirty="0"/>
          </a:p>
        </p:txBody>
      </p:sp>
    </p:spTree>
    <p:extLst>
      <p:ext uri="{BB962C8B-B14F-4D97-AF65-F5344CB8AC3E}">
        <p14:creationId xmlns:p14="http://schemas.microsoft.com/office/powerpoint/2010/main" val="205050197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74806"/>
            <a:ext cx="10515600" cy="1325563"/>
          </a:xfrm>
        </p:spPr>
        <p:txBody>
          <a:bodyPr/>
          <a:lstStyle/>
          <a:p>
            <a:pPr algn="ctr"/>
            <a:r>
              <a:rPr lang="es-ES" b="1" dirty="0"/>
              <a:t>Estructura de Selección</a:t>
            </a:r>
            <a:endParaRPr lang="en-US" dirty="0"/>
          </a:p>
        </p:txBody>
      </p:sp>
      <p:sp>
        <p:nvSpPr>
          <p:cNvPr id="3" name="Marcador de contenido 2"/>
          <p:cNvSpPr>
            <a:spLocks noGrp="1"/>
          </p:cNvSpPr>
          <p:nvPr>
            <p:ph idx="1"/>
          </p:nvPr>
        </p:nvSpPr>
        <p:spPr>
          <a:xfrm>
            <a:off x="838200" y="2755211"/>
            <a:ext cx="10515600" cy="3181566"/>
          </a:xfrm>
        </p:spPr>
        <p:txBody>
          <a:bodyPr>
            <a:normAutofit/>
          </a:bodyPr>
          <a:lstStyle/>
          <a:p>
            <a:pPr marL="0" indent="0" algn="just">
              <a:buNone/>
            </a:pPr>
            <a:r>
              <a:rPr lang="es-ES" dirty="0"/>
              <a:t>Estructura de Selección (o de decisión): En una estructura de selección/decisión, el algoritmo al ser ejecutado toma una decisión, ejecutar o no ciertas instrucciones si se cumplen o no ciertas condiciones. Las condiciones devuelven un valor, verdadero o falso, determinado así la secuencia a seguir. Por lo general los lenguajes de programación disponen de dos estructuras de este tipo: estructura de decisión simple (</a:t>
            </a:r>
            <a:r>
              <a:rPr lang="es-ES" dirty="0" err="1"/>
              <a:t>if</a:t>
            </a:r>
            <a:r>
              <a:rPr lang="es-ES" dirty="0"/>
              <a:t>), y estructura de decisión múltiple (CASE, SWITCH).</a:t>
            </a:r>
          </a:p>
          <a:p>
            <a:pPr marL="0" indent="0" algn="just">
              <a:buNone/>
            </a:pPr>
            <a:endParaRPr lang="es-ES" dirty="0"/>
          </a:p>
        </p:txBody>
      </p:sp>
    </p:spTree>
    <p:extLst>
      <p:ext uri="{BB962C8B-B14F-4D97-AF65-F5344CB8AC3E}">
        <p14:creationId xmlns:p14="http://schemas.microsoft.com/office/powerpoint/2010/main" val="331710514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24359-02EB-4830-8834-8EE04C4E82F0}"/>
              </a:ext>
            </a:extLst>
          </p:cNvPr>
          <p:cNvSpPr>
            <a:spLocks noGrp="1"/>
          </p:cNvSpPr>
          <p:nvPr>
            <p:ph type="title"/>
          </p:nvPr>
        </p:nvSpPr>
        <p:spPr/>
        <p:txBody>
          <a:bodyPr/>
          <a:lstStyle/>
          <a:p>
            <a:r>
              <a:rPr lang="es-ES" dirty="0"/>
              <a:t>Diagramas de flujo: Ventajas:</a:t>
            </a:r>
            <a:endParaRPr lang="es-DO" dirty="0"/>
          </a:p>
        </p:txBody>
      </p:sp>
      <p:sp>
        <p:nvSpPr>
          <p:cNvPr id="3" name="Content Placeholder 2">
            <a:extLst>
              <a:ext uri="{FF2B5EF4-FFF2-40B4-BE49-F238E27FC236}">
                <a16:creationId xmlns:a16="http://schemas.microsoft.com/office/drawing/2014/main" id="{7DAC920F-DCE8-498A-BADC-AC4F16BC3610}"/>
              </a:ext>
            </a:extLst>
          </p:cNvPr>
          <p:cNvSpPr>
            <a:spLocks noGrp="1"/>
          </p:cNvSpPr>
          <p:nvPr>
            <p:ph idx="1"/>
          </p:nvPr>
        </p:nvSpPr>
        <p:spPr/>
        <p:txBody>
          <a:bodyPr/>
          <a:lstStyle/>
          <a:p>
            <a:r>
              <a:rPr lang="es-DO" dirty="0"/>
              <a:t>Los diagramas de flujo ayuda a la comprensión del proceso al mostrarlo con un dibujo. el cerebro humano reconoce fácil mente los dibujos.</a:t>
            </a:r>
          </a:p>
          <a:p>
            <a:r>
              <a:rPr lang="es-DO" dirty="0"/>
              <a:t>Nos permite identificar los errores y nos da la oportunidad de alegrarlo y mejorar el proceso.</a:t>
            </a:r>
          </a:p>
          <a:p>
            <a:r>
              <a:rPr lang="es-DO" dirty="0"/>
              <a:t>Es fácil identificar los procesos.</a:t>
            </a:r>
          </a:p>
          <a:p>
            <a:r>
              <a:rPr lang="es-DO" dirty="0"/>
              <a:t>Un buen diagrama puede reemplaza varias paginas de texto.</a:t>
            </a:r>
          </a:p>
          <a:p>
            <a:r>
              <a:rPr lang="es-DO" dirty="0"/>
              <a:t>Fácil de familiarizar con los usuarios.</a:t>
            </a:r>
          </a:p>
        </p:txBody>
      </p:sp>
    </p:spTree>
    <p:extLst>
      <p:ext uri="{BB962C8B-B14F-4D97-AF65-F5344CB8AC3E}">
        <p14:creationId xmlns:p14="http://schemas.microsoft.com/office/powerpoint/2010/main" val="882017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615C-AC7F-4EE8-9FF4-F224F99533D2}"/>
              </a:ext>
            </a:extLst>
          </p:cNvPr>
          <p:cNvSpPr>
            <a:spLocks noGrp="1"/>
          </p:cNvSpPr>
          <p:nvPr>
            <p:ph type="title"/>
          </p:nvPr>
        </p:nvSpPr>
        <p:spPr/>
        <p:txBody>
          <a:bodyPr/>
          <a:lstStyle/>
          <a:p>
            <a:r>
              <a:rPr lang="es-ES" dirty="0"/>
              <a:t>Diagramas de flujo: Desventajas:</a:t>
            </a:r>
            <a:endParaRPr lang="es-DO" dirty="0"/>
          </a:p>
        </p:txBody>
      </p:sp>
      <p:sp>
        <p:nvSpPr>
          <p:cNvPr id="3" name="Content Placeholder 2">
            <a:extLst>
              <a:ext uri="{FF2B5EF4-FFF2-40B4-BE49-F238E27FC236}">
                <a16:creationId xmlns:a16="http://schemas.microsoft.com/office/drawing/2014/main" id="{7E7179DD-DE21-4DDC-B898-8BCDBEAC9148}"/>
              </a:ext>
            </a:extLst>
          </p:cNvPr>
          <p:cNvSpPr>
            <a:spLocks noGrp="1"/>
          </p:cNvSpPr>
          <p:nvPr>
            <p:ph idx="1"/>
          </p:nvPr>
        </p:nvSpPr>
        <p:spPr/>
        <p:txBody>
          <a:bodyPr/>
          <a:lstStyle/>
          <a:p>
            <a:r>
              <a:rPr lang="es-DO" dirty="0"/>
              <a:t>Los diagramas complejos pueden ser muy laboriosos durante la planeación y  el diseño del mismo.</a:t>
            </a:r>
          </a:p>
          <a:p>
            <a:r>
              <a:rPr lang="es-DO" dirty="0"/>
              <a:t>Puede ser difícil el seguimiento si el diagrama tiene diferentes caminos.</a:t>
            </a:r>
          </a:p>
          <a:p>
            <a:r>
              <a:rPr lang="es-DO" dirty="0"/>
              <a:t>Consume demasiado tiempo.</a:t>
            </a:r>
          </a:p>
          <a:p>
            <a:r>
              <a:rPr lang="es-DO" dirty="0"/>
              <a:t>Requiere mucho espacio debido a las ramificaciones y símbolos.</a:t>
            </a:r>
          </a:p>
          <a:p>
            <a:r>
              <a:rPr lang="es-DO" dirty="0"/>
              <a:t>No se elaboran en base a una programación estructurada, sino ilustrada.</a:t>
            </a:r>
          </a:p>
          <a:p>
            <a:endParaRPr lang="es-DO" dirty="0"/>
          </a:p>
        </p:txBody>
      </p:sp>
    </p:spTree>
    <p:extLst>
      <p:ext uri="{BB962C8B-B14F-4D97-AF65-F5344CB8AC3E}">
        <p14:creationId xmlns:p14="http://schemas.microsoft.com/office/powerpoint/2010/main" val="469941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92C47E-97F0-4AA0-BD6C-3AD906E27A73}"/>
              </a:ext>
            </a:extLst>
          </p:cNvPr>
          <p:cNvSpPr>
            <a:spLocks noGrp="1"/>
          </p:cNvSpPr>
          <p:nvPr>
            <p:ph type="title"/>
          </p:nvPr>
        </p:nvSpPr>
        <p:spPr>
          <a:xfrm>
            <a:off x="5100824" y="685800"/>
            <a:ext cx="6176776" cy="1485900"/>
          </a:xfrm>
        </p:spPr>
        <p:txBody>
          <a:bodyPr>
            <a:normAutofit/>
          </a:bodyPr>
          <a:lstStyle/>
          <a:p>
            <a:r>
              <a:rPr lang="es-ES" dirty="0"/>
              <a:t>Ejemplos de aplicación:</a:t>
            </a:r>
            <a:endParaRPr lang="es-DO" dirty="0"/>
          </a:p>
        </p:txBody>
      </p:sp>
      <p:pic>
        <p:nvPicPr>
          <p:cNvPr id="5" name="Picture 4">
            <a:extLst>
              <a:ext uri="{FF2B5EF4-FFF2-40B4-BE49-F238E27FC236}">
                <a16:creationId xmlns:a16="http://schemas.microsoft.com/office/drawing/2014/main" id="{A4F49400-938C-4EC8-870B-31CADAEBFA8F}"/>
              </a:ext>
            </a:extLst>
          </p:cNvPr>
          <p:cNvPicPr>
            <a:picLocks noChangeAspect="1"/>
          </p:cNvPicPr>
          <p:nvPr/>
        </p:nvPicPr>
        <p:blipFill>
          <a:blip r:embed="rId2"/>
          <a:stretch>
            <a:fillRect/>
          </a:stretch>
        </p:blipFill>
        <p:spPr>
          <a:xfrm>
            <a:off x="835726" y="639704"/>
            <a:ext cx="2690487" cy="5577840"/>
          </a:xfrm>
          <a:prstGeom prst="rect">
            <a:avLst/>
          </a:prstGeom>
        </p:spPr>
      </p:pic>
      <p:sp>
        <p:nvSpPr>
          <p:cNvPr id="12" name="Rectangle 11">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Content Placeholder 2">
            <a:extLst>
              <a:ext uri="{FF2B5EF4-FFF2-40B4-BE49-F238E27FC236}">
                <a16:creationId xmlns:a16="http://schemas.microsoft.com/office/drawing/2014/main" id="{60CA301A-C964-4AC6-B2FD-8F3C87984481}"/>
              </a:ext>
            </a:extLst>
          </p:cNvPr>
          <p:cNvSpPr>
            <a:spLocks noGrp="1"/>
          </p:cNvSpPr>
          <p:nvPr>
            <p:ph idx="1"/>
          </p:nvPr>
        </p:nvSpPr>
        <p:spPr>
          <a:xfrm>
            <a:off x="5100824" y="2286000"/>
            <a:ext cx="6176776" cy="3581400"/>
          </a:xfrm>
        </p:spPr>
        <p:txBody>
          <a:bodyPr>
            <a:normAutofit/>
          </a:bodyPr>
          <a:lstStyle/>
          <a:p>
            <a:r>
              <a:rPr lang="es-DO" dirty="0"/>
              <a:t>INICIO</a:t>
            </a:r>
          </a:p>
          <a:p>
            <a:r>
              <a:rPr lang="es-DO" dirty="0"/>
              <a:t>INTRODUCIR DATOS</a:t>
            </a:r>
          </a:p>
          <a:p>
            <a:r>
              <a:rPr lang="es-DO" dirty="0"/>
              <a:t>CONSULTAR DATOS</a:t>
            </a:r>
          </a:p>
          <a:p>
            <a:r>
              <a:rPr lang="es-DO" dirty="0"/>
              <a:t>¿EL CAMPO ESTA VACÍO?</a:t>
            </a:r>
          </a:p>
          <a:p>
            <a:pPr lvl="1"/>
            <a:r>
              <a:rPr lang="es-DO" dirty="0"/>
              <a:t>SI: IMPRIMIR: “LA CAJA ESTA VACÍA”</a:t>
            </a:r>
          </a:p>
          <a:p>
            <a:pPr lvl="1"/>
            <a:r>
              <a:rPr lang="es-DO" dirty="0"/>
              <a:t>NO: IMPRIMIR: VALOR DE LA CAJA</a:t>
            </a:r>
          </a:p>
          <a:p>
            <a:r>
              <a:rPr lang="es-DO" dirty="0"/>
              <a:t>FIN</a:t>
            </a:r>
          </a:p>
          <a:p>
            <a:endParaRPr lang="es-DO" dirty="0"/>
          </a:p>
        </p:txBody>
      </p:sp>
    </p:spTree>
    <p:extLst>
      <p:ext uri="{BB962C8B-B14F-4D97-AF65-F5344CB8AC3E}">
        <p14:creationId xmlns:p14="http://schemas.microsoft.com/office/powerpoint/2010/main" val="2986665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883740"/>
            <a:ext cx="10515600" cy="1325563"/>
          </a:xfrm>
        </p:spPr>
        <p:txBody>
          <a:bodyPr/>
          <a:lstStyle/>
          <a:p>
            <a:pPr algn="ctr"/>
            <a:r>
              <a:rPr lang="en-US" b="1" dirty="0" err="1"/>
              <a:t>Descomponiendo</a:t>
            </a:r>
            <a:r>
              <a:rPr lang="en-US" b="1" dirty="0"/>
              <a:t> la palabra pseudo-</a:t>
            </a:r>
            <a:r>
              <a:rPr lang="en-US" b="1" dirty="0" err="1"/>
              <a:t>código</a:t>
            </a:r>
            <a:r>
              <a:rPr lang="en-US" b="1" dirty="0"/>
              <a:t> </a:t>
            </a:r>
            <a:endParaRPr lang="en-US" dirty="0"/>
          </a:p>
        </p:txBody>
      </p:sp>
      <p:sp>
        <p:nvSpPr>
          <p:cNvPr id="3" name="Marcador de contenido 2"/>
          <p:cNvSpPr>
            <a:spLocks noGrp="1"/>
          </p:cNvSpPr>
          <p:nvPr>
            <p:ph idx="1"/>
          </p:nvPr>
        </p:nvSpPr>
        <p:spPr>
          <a:xfrm>
            <a:off x="838200" y="2947917"/>
            <a:ext cx="10515600" cy="3452884"/>
          </a:xfrm>
        </p:spPr>
        <p:txBody>
          <a:bodyPr>
            <a:normAutofit fontScale="92500" lnSpcReduction="20000"/>
          </a:bodyPr>
          <a:lstStyle/>
          <a:p>
            <a:pPr marL="0" indent="0" algn="just">
              <a:buNone/>
            </a:pPr>
            <a:r>
              <a:rPr lang="es-ES" sz="3000" b="1" i="1" u="sng" dirty="0" err="1"/>
              <a:t>Pseudo</a:t>
            </a:r>
            <a:r>
              <a:rPr lang="es-ES" sz="3000" b="1" i="1" u="sng" dirty="0"/>
              <a:t>:</a:t>
            </a:r>
            <a:r>
              <a:rPr lang="es-ES" sz="3000" b="1" i="1" dirty="0"/>
              <a:t> </a:t>
            </a:r>
            <a:r>
              <a:rPr lang="es-ES" sz="3000" i="1" dirty="0"/>
              <a:t>Que es opuesto o falso.</a:t>
            </a:r>
          </a:p>
          <a:p>
            <a:pPr marL="0" indent="0" algn="just">
              <a:buNone/>
            </a:pPr>
            <a:endParaRPr lang="es-ES" sz="3000" b="1" i="1" u="sng" dirty="0"/>
          </a:p>
          <a:p>
            <a:pPr marL="0" indent="0" algn="just">
              <a:buNone/>
            </a:pPr>
            <a:r>
              <a:rPr lang="es-ES" sz="3000" b="1" i="1" u="sng" dirty="0"/>
              <a:t>Código:</a:t>
            </a:r>
            <a:r>
              <a:rPr lang="es-ES" sz="3000" b="1" i="1" dirty="0"/>
              <a:t> </a:t>
            </a:r>
            <a:r>
              <a:rPr lang="es-ES" sz="3000" dirty="0"/>
              <a:t>Sistema de símbolos y reglas que permite componer y descifrar un mensaje.</a:t>
            </a:r>
          </a:p>
          <a:p>
            <a:pPr marL="0" indent="0" algn="just">
              <a:buNone/>
            </a:pPr>
            <a:endParaRPr lang="es-ES" sz="3000" dirty="0"/>
          </a:p>
          <a:p>
            <a:pPr marL="0" indent="0" algn="ctr">
              <a:buNone/>
            </a:pPr>
            <a:r>
              <a:rPr lang="es-ES" sz="3000" u="sng" dirty="0"/>
              <a:t>Falso sistema de símbolos y reglas. </a:t>
            </a:r>
          </a:p>
          <a:p>
            <a:pPr marL="0" indent="0" algn="just">
              <a:buNone/>
            </a:pPr>
            <a:endParaRPr lang="es-ES" dirty="0"/>
          </a:p>
          <a:p>
            <a:pPr marL="0" indent="0" algn="just">
              <a:buNone/>
            </a:pPr>
            <a:r>
              <a:rPr lang="es-ES" dirty="0"/>
              <a:t> </a:t>
            </a:r>
          </a:p>
          <a:p>
            <a:pPr marL="0" indent="0" algn="just">
              <a:buNone/>
            </a:pPr>
            <a:endParaRPr lang="en-US" dirty="0"/>
          </a:p>
        </p:txBody>
      </p:sp>
    </p:spTree>
    <p:extLst>
      <p:ext uri="{BB962C8B-B14F-4D97-AF65-F5344CB8AC3E}">
        <p14:creationId xmlns:p14="http://schemas.microsoft.com/office/powerpoint/2010/main" val="261344808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115752"/>
            <a:ext cx="10515600" cy="1325563"/>
          </a:xfrm>
        </p:spPr>
        <p:txBody>
          <a:bodyPr/>
          <a:lstStyle/>
          <a:p>
            <a:pPr algn="ctr"/>
            <a:r>
              <a:rPr lang="en-US" b="1" dirty="0"/>
              <a:t>¿</a:t>
            </a:r>
            <a:r>
              <a:rPr lang="en-US" b="1" dirty="0" err="1"/>
              <a:t>Qué</a:t>
            </a:r>
            <a:r>
              <a:rPr lang="en-US" b="1" dirty="0"/>
              <a:t> </a:t>
            </a:r>
            <a:r>
              <a:rPr lang="en-US" b="1" dirty="0" err="1"/>
              <a:t>es</a:t>
            </a:r>
            <a:r>
              <a:rPr lang="en-US" b="1" dirty="0"/>
              <a:t> un pseudo-</a:t>
            </a:r>
            <a:r>
              <a:rPr lang="en-US" b="1" dirty="0" err="1"/>
              <a:t>código</a:t>
            </a:r>
            <a:r>
              <a:rPr lang="en-US" b="1" dirty="0"/>
              <a:t> o </a:t>
            </a:r>
            <a:r>
              <a:rPr lang="en-US" b="1" dirty="0" err="1"/>
              <a:t>español</a:t>
            </a:r>
            <a:r>
              <a:rPr lang="en-US" b="1" dirty="0"/>
              <a:t> </a:t>
            </a:r>
            <a:r>
              <a:rPr lang="en-US" b="1" dirty="0" err="1"/>
              <a:t>estructurado</a:t>
            </a:r>
            <a:r>
              <a:rPr lang="en-US" b="1" dirty="0"/>
              <a:t>?</a:t>
            </a:r>
            <a:endParaRPr lang="en-US" dirty="0"/>
          </a:p>
        </p:txBody>
      </p:sp>
      <p:sp>
        <p:nvSpPr>
          <p:cNvPr id="3" name="Marcador de contenido 2"/>
          <p:cNvSpPr>
            <a:spLocks noGrp="1"/>
          </p:cNvSpPr>
          <p:nvPr>
            <p:ph idx="1"/>
          </p:nvPr>
        </p:nvSpPr>
        <p:spPr>
          <a:xfrm>
            <a:off x="838200" y="2961564"/>
            <a:ext cx="10515600" cy="3739487"/>
          </a:xfrm>
        </p:spPr>
        <p:txBody>
          <a:bodyPr/>
          <a:lstStyle/>
          <a:p>
            <a:pPr marL="0" indent="0" algn="just">
              <a:buNone/>
            </a:pPr>
            <a:r>
              <a:rPr lang="es-ES" dirty="0"/>
              <a:t>En ciencias de la computación, y análisis numérico, el pseudocódigo es una descripción de alto nivel compacta e informal del principio operativo de un programa informático u otro algoritmo.</a:t>
            </a:r>
          </a:p>
          <a:p>
            <a:pPr marL="0" indent="0" algn="just">
              <a:buNone/>
            </a:pPr>
            <a:endParaRPr lang="es-ES" dirty="0"/>
          </a:p>
          <a:p>
            <a:pPr marL="0" indent="0" algn="just">
              <a:buNone/>
            </a:pPr>
            <a:r>
              <a:rPr lang="es-ES" dirty="0"/>
              <a:t>Utiliza las convenciones estructurales de un lenguaje de programación real, pero está diseñado para la lectura humana en lugar de la lectura mediante máquina, y con independencia de cualquier otro lenguaje de programación.</a:t>
            </a:r>
          </a:p>
          <a:p>
            <a:pPr marL="0" indent="0" algn="just">
              <a:buNone/>
            </a:pPr>
            <a:endParaRPr lang="es-ES" dirty="0"/>
          </a:p>
          <a:p>
            <a:pPr marL="0" indent="0" algn="just">
              <a:buNone/>
            </a:pPr>
            <a:endParaRPr lang="en-US" dirty="0"/>
          </a:p>
        </p:txBody>
      </p:sp>
    </p:spTree>
    <p:extLst>
      <p:ext uri="{BB962C8B-B14F-4D97-AF65-F5344CB8AC3E}">
        <p14:creationId xmlns:p14="http://schemas.microsoft.com/office/powerpoint/2010/main" val="21789071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634366"/>
            <a:ext cx="10515600" cy="1325563"/>
          </a:xfrm>
        </p:spPr>
        <p:txBody>
          <a:bodyPr/>
          <a:lstStyle/>
          <a:p>
            <a:pPr algn="ctr"/>
            <a:r>
              <a:rPr lang="en-US" b="1" dirty="0"/>
              <a:t>¿</a:t>
            </a:r>
            <a:r>
              <a:rPr lang="en-US" b="1" dirty="0" err="1"/>
              <a:t>Qué</a:t>
            </a:r>
            <a:r>
              <a:rPr lang="en-US" b="1" dirty="0"/>
              <a:t> </a:t>
            </a:r>
            <a:r>
              <a:rPr lang="en-US" b="1" dirty="0" err="1"/>
              <a:t>es</a:t>
            </a:r>
            <a:r>
              <a:rPr lang="en-US" b="1" dirty="0"/>
              <a:t> un pseudo-</a:t>
            </a:r>
            <a:r>
              <a:rPr lang="en-US" b="1" dirty="0" err="1"/>
              <a:t>código</a:t>
            </a:r>
            <a:r>
              <a:rPr lang="en-US" b="1" dirty="0"/>
              <a:t> o </a:t>
            </a:r>
            <a:r>
              <a:rPr lang="en-US" b="1" dirty="0" err="1"/>
              <a:t>español</a:t>
            </a:r>
            <a:r>
              <a:rPr lang="en-US" b="1" dirty="0"/>
              <a:t> </a:t>
            </a:r>
            <a:r>
              <a:rPr lang="en-US" b="1" dirty="0" err="1"/>
              <a:t>estructurado</a:t>
            </a:r>
            <a:r>
              <a:rPr lang="en-US" b="1" dirty="0"/>
              <a:t>?</a:t>
            </a:r>
            <a:endParaRPr lang="en-US" dirty="0"/>
          </a:p>
        </p:txBody>
      </p:sp>
      <p:sp>
        <p:nvSpPr>
          <p:cNvPr id="3" name="Marcador de contenido 2"/>
          <p:cNvSpPr>
            <a:spLocks noGrp="1"/>
          </p:cNvSpPr>
          <p:nvPr>
            <p:ph idx="1"/>
          </p:nvPr>
        </p:nvSpPr>
        <p:spPr>
          <a:xfrm>
            <a:off x="838200" y="3534770"/>
            <a:ext cx="10515600" cy="3002508"/>
          </a:xfrm>
        </p:spPr>
        <p:txBody>
          <a:bodyPr>
            <a:normAutofit fontScale="92500" lnSpcReduction="10000"/>
          </a:bodyPr>
          <a:lstStyle/>
          <a:p>
            <a:pPr marL="0" indent="0" algn="just">
              <a:buNone/>
            </a:pPr>
            <a:r>
              <a:rPr lang="es-ES" b="1" i="1" u="sng" dirty="0"/>
              <a:t>Segunda definición.</a:t>
            </a:r>
          </a:p>
          <a:p>
            <a:pPr marL="0" indent="0" algn="just">
              <a:buNone/>
            </a:pPr>
            <a:endParaRPr lang="es-ES" sz="3000" dirty="0"/>
          </a:p>
          <a:p>
            <a:pPr marL="0" indent="0" algn="just">
              <a:buNone/>
            </a:pPr>
            <a:r>
              <a:rPr lang="es-ES" sz="3000" dirty="0"/>
              <a:t>Es la representación narrativa de los pasos que debe seguir un algoritmo para dar solución a un problema determinado. El Pseudocódigo utiliza palabras que indican el proceso a realizar.</a:t>
            </a:r>
          </a:p>
          <a:p>
            <a:pPr marL="0" indent="0" algn="just">
              <a:buNone/>
            </a:pPr>
            <a:endParaRPr lang="es-ES" dirty="0"/>
          </a:p>
          <a:p>
            <a:pPr marL="0" indent="0" algn="just">
              <a:buNone/>
            </a:pPr>
            <a:r>
              <a:rPr lang="es-ES" dirty="0"/>
              <a:t> </a:t>
            </a:r>
          </a:p>
          <a:p>
            <a:pPr marL="0" indent="0" algn="just">
              <a:buNone/>
            </a:pPr>
            <a:endParaRPr lang="en-US" dirty="0"/>
          </a:p>
        </p:txBody>
      </p:sp>
    </p:spTree>
    <p:extLst>
      <p:ext uri="{BB962C8B-B14F-4D97-AF65-F5344CB8AC3E}">
        <p14:creationId xmlns:p14="http://schemas.microsoft.com/office/powerpoint/2010/main" val="2854958281"/>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866379"/>
            <a:ext cx="10515600" cy="1325563"/>
          </a:xfrm>
        </p:spPr>
        <p:txBody>
          <a:bodyPr/>
          <a:lstStyle/>
          <a:p>
            <a:pPr algn="ctr"/>
            <a:r>
              <a:rPr lang="en-US" b="1" dirty="0" err="1"/>
              <a:t>Objetivo</a:t>
            </a:r>
            <a:r>
              <a:rPr lang="en-US" b="1" dirty="0"/>
              <a:t> del pseudo-</a:t>
            </a:r>
            <a:r>
              <a:rPr lang="en-US" b="1" dirty="0" err="1"/>
              <a:t>código</a:t>
            </a:r>
            <a:endParaRPr lang="en-US" dirty="0"/>
          </a:p>
        </p:txBody>
      </p:sp>
      <p:sp>
        <p:nvSpPr>
          <p:cNvPr id="3" name="Marcador de contenido 2"/>
          <p:cNvSpPr>
            <a:spLocks noGrp="1"/>
          </p:cNvSpPr>
          <p:nvPr>
            <p:ph idx="1"/>
          </p:nvPr>
        </p:nvSpPr>
        <p:spPr>
          <a:xfrm>
            <a:off x="838200" y="3425588"/>
            <a:ext cx="10515600" cy="2101756"/>
          </a:xfrm>
        </p:spPr>
        <p:txBody>
          <a:bodyPr>
            <a:normAutofit/>
          </a:bodyPr>
          <a:lstStyle/>
          <a:p>
            <a:pPr marL="0" indent="0" algn="just">
              <a:buNone/>
            </a:pPr>
            <a:r>
              <a:rPr lang="es-ES" dirty="0"/>
              <a:t>El principal objetivo del pseudocódigo es el de representar la solución a un algoritmo de la forma más detallada posible, y a su vez lo más parecida posible al lenguaje que posteriormente se utilizara para la codificación del mismo. </a:t>
            </a:r>
            <a:endParaRPr lang="en-US" dirty="0"/>
          </a:p>
        </p:txBody>
      </p:sp>
    </p:spTree>
    <p:extLst>
      <p:ext uri="{BB962C8B-B14F-4D97-AF65-F5344CB8AC3E}">
        <p14:creationId xmlns:p14="http://schemas.microsoft.com/office/powerpoint/2010/main" val="386784450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334115"/>
            <a:ext cx="10515600" cy="1325563"/>
          </a:xfrm>
        </p:spPr>
        <p:txBody>
          <a:bodyPr/>
          <a:lstStyle/>
          <a:p>
            <a:pPr algn="ctr"/>
            <a:r>
              <a:rPr lang="es-ES" b="1" dirty="0"/>
              <a:t>Ventajas de utilizar un Pseudocódigo a un Diagrama de Flujo</a:t>
            </a:r>
            <a:r>
              <a:rPr lang="es-ES" dirty="0"/>
              <a:t> </a:t>
            </a:r>
            <a:endParaRPr lang="en-US" dirty="0"/>
          </a:p>
        </p:txBody>
      </p:sp>
      <p:sp>
        <p:nvSpPr>
          <p:cNvPr id="3" name="Marcador de contenido 2"/>
          <p:cNvSpPr>
            <a:spLocks noGrp="1"/>
          </p:cNvSpPr>
          <p:nvPr>
            <p:ph idx="1"/>
          </p:nvPr>
        </p:nvSpPr>
        <p:spPr>
          <a:xfrm>
            <a:off x="838200" y="3370998"/>
            <a:ext cx="10515600" cy="3316406"/>
          </a:xfrm>
        </p:spPr>
        <p:txBody>
          <a:bodyPr/>
          <a:lstStyle/>
          <a:p>
            <a:pPr algn="just" fontAlgn="base"/>
            <a:r>
              <a:rPr lang="es-ES" dirty="0"/>
              <a:t>Ocupa menos espacio en una hoja de papel</a:t>
            </a:r>
          </a:p>
          <a:p>
            <a:pPr algn="just" fontAlgn="base"/>
            <a:r>
              <a:rPr lang="es-ES" dirty="0"/>
              <a:t>Permite representar en forma fácil operaciones repetitivas complejas</a:t>
            </a:r>
          </a:p>
          <a:p>
            <a:pPr algn="just" fontAlgn="base"/>
            <a:r>
              <a:rPr lang="es-ES" dirty="0"/>
              <a:t>Es muy fácil pasar de Pseudocódigo a un programa en algún lenguaje de programación.</a:t>
            </a:r>
          </a:p>
          <a:p>
            <a:pPr algn="just" fontAlgn="base"/>
            <a:r>
              <a:rPr lang="es-ES" dirty="0"/>
              <a:t>Si se siguen las reglas se puede observar claramente los niveles que tiene cada operación.</a:t>
            </a:r>
          </a:p>
          <a:p>
            <a:pPr marL="0" indent="0" algn="just">
              <a:buNone/>
            </a:pPr>
            <a:endParaRPr lang="en-US" dirty="0"/>
          </a:p>
        </p:txBody>
      </p:sp>
    </p:spTree>
    <p:extLst>
      <p:ext uri="{BB962C8B-B14F-4D97-AF65-F5344CB8AC3E}">
        <p14:creationId xmlns:p14="http://schemas.microsoft.com/office/powerpoint/2010/main" val="367819200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648013"/>
            <a:ext cx="10515600" cy="1325563"/>
          </a:xfrm>
        </p:spPr>
        <p:txBody>
          <a:bodyPr/>
          <a:lstStyle/>
          <a:p>
            <a:pPr algn="ctr"/>
            <a:r>
              <a:rPr lang="es-ES" b="1" dirty="0"/>
              <a:t>Reglas de escrituras para los Pseudocódigos</a:t>
            </a:r>
            <a:endParaRPr lang="en-US" dirty="0"/>
          </a:p>
        </p:txBody>
      </p:sp>
      <p:sp>
        <p:nvSpPr>
          <p:cNvPr id="3" name="Marcador de contenido 2"/>
          <p:cNvSpPr>
            <a:spLocks noGrp="1"/>
          </p:cNvSpPr>
          <p:nvPr>
            <p:ph idx="1"/>
          </p:nvPr>
        </p:nvSpPr>
        <p:spPr>
          <a:xfrm>
            <a:off x="838200" y="3370998"/>
            <a:ext cx="10515600" cy="3316406"/>
          </a:xfrm>
        </p:spPr>
        <p:txBody>
          <a:bodyPr/>
          <a:lstStyle/>
          <a:p>
            <a:pPr marL="0" indent="0" algn="just" fontAlgn="base">
              <a:buNone/>
            </a:pPr>
            <a:r>
              <a:rPr lang="es-ES" dirty="0"/>
              <a:t>No hay una forma estándar de escribir un programa en pseudocódigo, ya que depende en gran medida del criterio del programador. No obstante, es aconsejable respetar lo más rigurosamente posible las siguientes normas de carácter general:</a:t>
            </a:r>
            <a:endParaRPr lang="en-US" dirty="0"/>
          </a:p>
        </p:txBody>
      </p:sp>
    </p:spTree>
    <p:extLst>
      <p:ext uri="{BB962C8B-B14F-4D97-AF65-F5344CB8AC3E}">
        <p14:creationId xmlns:p14="http://schemas.microsoft.com/office/powerpoint/2010/main" val="347546209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020216"/>
            <a:ext cx="10515600" cy="1325563"/>
          </a:xfrm>
        </p:spPr>
        <p:txBody>
          <a:bodyPr/>
          <a:lstStyle/>
          <a:p>
            <a:pPr algn="ctr"/>
            <a:r>
              <a:rPr lang="es-ES" b="1" dirty="0"/>
              <a:t>Reglas de escrituras para los Pseudocódigos</a:t>
            </a:r>
            <a:endParaRPr lang="en-US" dirty="0"/>
          </a:p>
        </p:txBody>
      </p:sp>
      <p:sp>
        <p:nvSpPr>
          <p:cNvPr id="3" name="Marcador de contenido 2"/>
          <p:cNvSpPr>
            <a:spLocks noGrp="1"/>
          </p:cNvSpPr>
          <p:nvPr>
            <p:ph idx="1"/>
          </p:nvPr>
        </p:nvSpPr>
        <p:spPr>
          <a:xfrm>
            <a:off x="838200" y="2661314"/>
            <a:ext cx="10515600" cy="4578823"/>
          </a:xfrm>
        </p:spPr>
        <p:txBody>
          <a:bodyPr/>
          <a:lstStyle/>
          <a:p>
            <a:pPr marL="514350" indent="-514350" algn="just" fontAlgn="base">
              <a:buFont typeface="+mj-lt"/>
              <a:buAutoNum type="arabicPeriod"/>
            </a:pPr>
            <a:r>
              <a:rPr lang="es-ES" dirty="0"/>
              <a:t>Todo programa escrito en pseudocódigo comienza con la palabra “Inicio” y termina con la palabra “Fin”.</a:t>
            </a:r>
          </a:p>
          <a:p>
            <a:pPr marL="514350" indent="-514350" algn="just" fontAlgn="base">
              <a:buFont typeface="+mj-lt"/>
              <a:buAutoNum type="arabicPeriod"/>
            </a:pPr>
            <a:r>
              <a:rPr lang="es-ES" dirty="0"/>
              <a:t>Cada instrucción se debe escribir en una línea.</a:t>
            </a:r>
          </a:p>
          <a:p>
            <a:pPr marL="514350" indent="-514350" algn="just" fontAlgn="base">
              <a:buFont typeface="+mj-lt"/>
              <a:buAutoNum type="arabicPeriod"/>
            </a:pPr>
            <a:r>
              <a:rPr lang="es-ES" dirty="0"/>
              <a:t>Para su descripción se utiliza una serie de palabras reservadas, tales como: “</a:t>
            </a:r>
            <a:r>
              <a:rPr lang="es-ES" b="1" dirty="0"/>
              <a:t>Inicio</a:t>
            </a:r>
            <a:r>
              <a:rPr lang="es-ES" dirty="0"/>
              <a:t>”, “</a:t>
            </a:r>
            <a:r>
              <a:rPr lang="es-ES" b="1" dirty="0"/>
              <a:t>Fin</a:t>
            </a:r>
            <a:r>
              <a:rPr lang="es-ES" dirty="0"/>
              <a:t>”, “</a:t>
            </a:r>
            <a:r>
              <a:rPr lang="es-ES" b="1" dirty="0"/>
              <a:t>Si</a:t>
            </a:r>
            <a:r>
              <a:rPr lang="es-ES" dirty="0"/>
              <a:t>”, “</a:t>
            </a:r>
            <a:r>
              <a:rPr lang="es-ES" b="1" dirty="0"/>
              <a:t>Entonces</a:t>
            </a:r>
            <a:r>
              <a:rPr lang="es-ES" dirty="0"/>
              <a:t>”, “</a:t>
            </a:r>
            <a:r>
              <a:rPr lang="es-ES" b="1" dirty="0"/>
              <a:t>Si no</a:t>
            </a:r>
            <a:r>
              <a:rPr lang="es-ES" dirty="0"/>
              <a:t>”, “</a:t>
            </a:r>
            <a:r>
              <a:rPr lang="es-ES" b="1" dirty="0" err="1"/>
              <a:t>Fin_si</a:t>
            </a:r>
            <a:r>
              <a:rPr lang="es-ES" dirty="0"/>
              <a:t>”, “</a:t>
            </a:r>
            <a:r>
              <a:rPr lang="es-ES" b="1" dirty="0"/>
              <a:t>Mientras</a:t>
            </a:r>
            <a:r>
              <a:rPr lang="es-ES" dirty="0"/>
              <a:t>”, “</a:t>
            </a:r>
            <a:r>
              <a:rPr lang="es-ES" b="1" dirty="0" err="1"/>
              <a:t>Fin_Mientras</a:t>
            </a:r>
            <a:r>
              <a:rPr lang="es-ES" dirty="0"/>
              <a:t>”, “</a:t>
            </a:r>
            <a:r>
              <a:rPr lang="es-ES" b="1" dirty="0"/>
              <a:t>Seguir</a:t>
            </a:r>
            <a:r>
              <a:rPr lang="es-ES" dirty="0"/>
              <a:t>”, “</a:t>
            </a:r>
            <a:r>
              <a:rPr lang="es-ES" b="1" dirty="0" err="1"/>
              <a:t>Fin_Seguir</a:t>
            </a:r>
            <a:r>
              <a:rPr lang="es-ES" dirty="0"/>
              <a:t>”, que tienen un significado específico.</a:t>
            </a:r>
          </a:p>
        </p:txBody>
      </p:sp>
    </p:spTree>
    <p:extLst>
      <p:ext uri="{BB962C8B-B14F-4D97-AF65-F5344CB8AC3E}">
        <p14:creationId xmlns:p14="http://schemas.microsoft.com/office/powerpoint/2010/main" val="405611363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24431"/>
            <a:ext cx="10515600" cy="1325563"/>
          </a:xfrm>
        </p:spPr>
        <p:txBody>
          <a:bodyPr/>
          <a:lstStyle/>
          <a:p>
            <a:pPr algn="ctr"/>
            <a:r>
              <a:rPr lang="es-ES" b="1" dirty="0"/>
              <a:t>Reglas de escrituras para los Pseudocódigos</a:t>
            </a:r>
            <a:endParaRPr lang="en-US" dirty="0"/>
          </a:p>
        </p:txBody>
      </p:sp>
      <p:sp>
        <p:nvSpPr>
          <p:cNvPr id="3" name="Marcador de contenido 2"/>
          <p:cNvSpPr>
            <a:spLocks noGrp="1"/>
          </p:cNvSpPr>
          <p:nvPr>
            <p:ph idx="1"/>
          </p:nvPr>
        </p:nvSpPr>
        <p:spPr>
          <a:xfrm>
            <a:off x="838200" y="2106944"/>
            <a:ext cx="10515600" cy="4751056"/>
          </a:xfrm>
        </p:spPr>
        <p:txBody>
          <a:bodyPr>
            <a:normAutofit/>
          </a:bodyPr>
          <a:lstStyle/>
          <a:p>
            <a:pPr marL="514350" indent="-514350" algn="just" fontAlgn="base">
              <a:buFont typeface="+mj-lt"/>
              <a:buAutoNum type="arabicPeriod"/>
            </a:pPr>
            <a:r>
              <a:rPr lang="es-ES" dirty="0"/>
              <a:t>Debe escribirse tabulando para mostrar claramente las dependencias de unas instrucciones del programa con respecto a otras.</a:t>
            </a:r>
          </a:p>
          <a:p>
            <a:pPr marL="514350" indent="-514350" algn="just" fontAlgn="base">
              <a:buFont typeface="+mj-lt"/>
              <a:buAutoNum type="arabicPeriod"/>
            </a:pPr>
            <a:r>
              <a:rPr lang="es-ES" dirty="0"/>
              <a:t>Cada una de las estructuras que definen un programa tendrá un punto de comienzo y uno de fin, especificados por las palabras reservadas que definen la estructura.</a:t>
            </a:r>
          </a:p>
          <a:p>
            <a:pPr marL="514350" indent="-514350" algn="just" fontAlgn="base">
              <a:buFont typeface="+mj-lt"/>
              <a:buAutoNum type="arabicPeriod"/>
            </a:pPr>
            <a:r>
              <a:rPr lang="es-ES" dirty="0"/>
              <a:t>Se escribirá en minúsculas, excepto aquellos nombres que elija el programador (como NUM, MAYOR, MENOR, etc…) que irán en mayúsculas.</a:t>
            </a:r>
          </a:p>
          <a:p>
            <a:pPr marL="0" indent="0" fontAlgn="base">
              <a:buNone/>
            </a:pPr>
            <a:r>
              <a:rPr lang="es-ES" dirty="0"/>
              <a:t> </a:t>
            </a:r>
          </a:p>
          <a:p>
            <a:pPr marL="0" indent="0" algn="just" fontAlgn="base">
              <a:buNone/>
            </a:pPr>
            <a:endParaRPr lang="es-ES" dirty="0"/>
          </a:p>
        </p:txBody>
      </p:sp>
    </p:spTree>
    <p:extLst>
      <p:ext uri="{BB962C8B-B14F-4D97-AF65-F5344CB8AC3E}">
        <p14:creationId xmlns:p14="http://schemas.microsoft.com/office/powerpoint/2010/main" val="2567357453"/>
      </p:ext>
    </p:extLst>
  </p:cSld>
  <p:clrMapOvr>
    <a:masterClrMapping/>
  </p:clrMapOvr>
  <p:transition spd="slow">
    <p:push dir="u"/>
  </p:transition>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0</TotalTime>
  <Words>954</Words>
  <Application>Microsoft Office PowerPoint</Application>
  <PresentationFormat>Widescreen</PresentationFormat>
  <Paragraphs>86</Paragraphs>
  <Slides>19</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19</vt:i4>
      </vt:variant>
    </vt:vector>
  </HeadingPairs>
  <TitlesOfParts>
    <vt:vector size="21" baseType="lpstr">
      <vt:lpstr>Franklin Gothic Book</vt:lpstr>
      <vt:lpstr>Crop</vt:lpstr>
      <vt:lpstr>ALGORITMOS POR PSEUDO-CODIGO</vt:lpstr>
      <vt:lpstr>Descomponiendo la palabra pseudo-código </vt:lpstr>
      <vt:lpstr>¿Qué es un pseudo-código o español estructurado?</vt:lpstr>
      <vt:lpstr>¿Qué es un pseudo-código o español estructurado?</vt:lpstr>
      <vt:lpstr>Objetivo del pseudo-código</vt:lpstr>
      <vt:lpstr>Ventajas de utilizar un Pseudocódigo a un Diagrama de Flujo </vt:lpstr>
      <vt:lpstr>Reglas de escrituras para los Pseudocódigos</vt:lpstr>
      <vt:lpstr>Reglas de escrituras para los Pseudocódigos</vt:lpstr>
      <vt:lpstr>Reglas de escrituras para los Pseudocódigos</vt:lpstr>
      <vt:lpstr>Ejemplo de Pseudocódigos</vt:lpstr>
      <vt:lpstr>Pedir un número y mostrarlo en pantalla</vt:lpstr>
      <vt:lpstr>Pedir dos números y mostrar la suma</vt:lpstr>
      <vt:lpstr>Estructuras de control básicas</vt:lpstr>
      <vt:lpstr>Estructura secuencial</vt:lpstr>
      <vt:lpstr>Estructura Repetitiva</vt:lpstr>
      <vt:lpstr>Estructura de Selección</vt:lpstr>
      <vt:lpstr>Diagramas de flujo: Ventajas:</vt:lpstr>
      <vt:lpstr>Diagramas de flujo: Desventajas:</vt:lpstr>
      <vt:lpstr>Ejemplos de aplicación: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ALGORITMOS POR PSEUDO-CODIGO</dc:title>
  <dc:creator>Jonathan E Rondon C</dc:creator>
  <cp:lastModifiedBy>Jonathan E Rondon C</cp:lastModifiedBy>
  <cp:revision>1</cp:revision>
  <dcterms:created xsi:type="dcterms:W3CDTF">2019-06-25T22:11:59Z</dcterms:created>
  <dcterms:modified xsi:type="dcterms:W3CDTF">2019-06-25T22:12:06Z</dcterms:modified>
</cp:coreProperties>
</file>