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s-D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clrMru>
    <a:srgbClr val="0066FF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 lastView="sldThumbnailView">
  <p:normalViewPr>
    <p:restoredLeft sz="20.016%" autoAdjust="0"/>
    <p:restoredTop sz="81.727%" autoAdjust="0"/>
  </p:normalViewPr>
  <p:slideViewPr>
    <p:cSldViewPr snapToGrid="0">
      <p:cViewPr varScale="1">
        <p:scale>
          <a:sx n="55" d="100"/>
          <a:sy n="55" d="100"/>
        </p:scale>
        <p:origin x="132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purl.oclc.org/ooxml/officeDocument/relationships/slide" Target="slides/slide7.xml"/><Relationship Id="rId13" Type="http://purl.oclc.org/ooxml/officeDocument/relationships/presProps" Target="presProps.xml"/><Relationship Id="rId3" Type="http://purl.oclc.org/ooxml/officeDocument/relationships/slide" Target="slides/slide2.xml"/><Relationship Id="rId7" Type="http://purl.oclc.org/ooxml/officeDocument/relationships/slide" Target="slides/slide6.xml"/><Relationship Id="rId12" Type="http://purl.oclc.org/ooxml/officeDocument/relationships/notesMaster" Target="notesMasters/notesMaster1.xml"/><Relationship Id="rId2" Type="http://purl.oclc.org/ooxml/officeDocument/relationships/slide" Target="slides/slide1.xml"/><Relationship Id="rId16" Type="http://purl.oclc.org/ooxml/officeDocument/relationships/tableStyles" Target="tableStyles.xml"/><Relationship Id="rId1" Type="http://purl.oclc.org/ooxml/officeDocument/relationships/slideMaster" Target="slideMasters/slideMaster1.xml"/><Relationship Id="rId6" Type="http://purl.oclc.org/ooxml/officeDocument/relationships/slide" Target="slides/slide5.xml"/><Relationship Id="rId11" Type="http://purl.oclc.org/ooxml/officeDocument/relationships/slide" Target="slides/slide10.xml"/><Relationship Id="rId5" Type="http://purl.oclc.org/ooxml/officeDocument/relationships/slide" Target="slides/slide4.xml"/><Relationship Id="rId15" Type="http://purl.oclc.org/ooxml/officeDocument/relationships/theme" Target="theme/theme1.xml"/><Relationship Id="rId10" Type="http://purl.oclc.org/ooxml/officeDocument/relationships/slide" Target="slides/slide9.xml"/><Relationship Id="rId4" Type="http://purl.oclc.org/ooxml/officeDocument/relationships/slide" Target="slides/slide3.xml"/><Relationship Id="rId9" Type="http://purl.oclc.org/ooxml/officeDocument/relationships/slide" Target="slides/slide8.xml"/><Relationship Id="rId14" Type="http://purl.oclc.org/ooxml/officeDocument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purl.oclc.org/ooxml/officeDocument/relationships/theme" Target="../theme/theme2.xml"/></Relationships>
</file>

<file path=ppt/notesMasters/notesMaster1.xml><?xml version="1.0" encoding="utf-8"?>
<p:notes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D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E4376B-4BE2-45E5-9C82-AC41BAEC3D94}" type="datetimeFigureOut">
              <a:rPr lang="es-DO" smtClean="0"/>
              <a:t>21/11/2018</a:t>
            </a:fld>
            <a:endParaRPr lang="es-D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D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D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4BB74F-0AD2-4B8C-8784-8627A45D0FE8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369735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purl.oclc.org/ooxml/officeDocument/relationships/slide" Target="../slides/slide1.xml"/><Relationship Id="rId1" Type="http://purl.oclc.org/ooxml/officeDocument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purl.oclc.org/ooxml/officeDocument/relationships/slide" Target="../slides/slide10.xml"/><Relationship Id="rId1" Type="http://purl.oclc.org/ooxml/officeDocument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purl.oclc.org/ooxml/officeDocument/relationships/slide" Target="../slides/slide2.xml"/><Relationship Id="rId1" Type="http://purl.oclc.org/ooxml/officeDocument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purl.oclc.org/ooxml/officeDocument/relationships/slide" Target="../slides/slide3.xml"/><Relationship Id="rId1" Type="http://purl.oclc.org/ooxml/officeDocument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purl.oclc.org/ooxml/officeDocument/relationships/slide" Target="../slides/slide4.xml"/><Relationship Id="rId1" Type="http://purl.oclc.org/ooxml/officeDocument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purl.oclc.org/ooxml/officeDocument/relationships/slide" Target="../slides/slide5.xml"/><Relationship Id="rId1" Type="http://purl.oclc.org/ooxml/officeDocument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purl.oclc.org/ooxml/officeDocument/relationships/slide" Target="../slides/slide6.xml"/><Relationship Id="rId1" Type="http://purl.oclc.org/ooxml/officeDocument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purl.oclc.org/ooxml/officeDocument/relationships/slide" Target="../slides/slide7.xml"/><Relationship Id="rId1" Type="http://purl.oclc.org/ooxml/officeDocument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purl.oclc.org/ooxml/officeDocument/relationships/slide" Target="../slides/slide8.xml"/><Relationship Id="rId1" Type="http://purl.oclc.org/ooxml/officeDocument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purl.oclc.org/ooxml/officeDocument/relationships/slide" Target="../slides/slide9.xml"/><Relationship Id="rId1" Type="http://purl.oclc.org/ooxml/officeDocument/relationships/notesMaster" Target="../notesMasters/notesMaster1.xml"/></Relationships>
</file>

<file path=ppt/notesSlides/notesSlide1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RONDON</a:t>
            </a:r>
            <a:endParaRPr lang="es-D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4BB74F-0AD2-4B8C-8784-8627A45D0FE8}" type="slidenum">
              <a:rPr lang="es-DO" smtClean="0"/>
              <a:t>1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05950123"/>
      </p:ext>
    </p:extLst>
  </p:cSld>
  <p:clrMapOvr>
    <a:masterClrMapping/>
  </p:clrMapOvr>
</p:notes>
</file>

<file path=ppt/notesSlides/notesSlide10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RONDON</a:t>
            </a:r>
            <a:endParaRPr lang="es-D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4BB74F-0AD2-4B8C-8784-8627A45D0FE8}" type="slidenum">
              <a:rPr lang="es-DO" smtClean="0"/>
              <a:t>10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848700802"/>
      </p:ext>
    </p:extLst>
  </p:cSld>
  <p:clrMapOvr>
    <a:masterClrMapping/>
  </p:clrMapOvr>
</p:notes>
</file>

<file path=ppt/notesSlides/notesSlide2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RAYMOND</a:t>
            </a:r>
            <a:endParaRPr lang="es-D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4BB74F-0AD2-4B8C-8784-8627A45D0FE8}" type="slidenum">
              <a:rPr lang="es-DO" smtClean="0"/>
              <a:t>2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218078233"/>
      </p:ext>
    </p:extLst>
  </p:cSld>
  <p:clrMapOvr>
    <a:masterClrMapping/>
  </p:clrMapOvr>
</p:notes>
</file>

<file path=ppt/notesSlides/notesSlide3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ALBERT</a:t>
            </a:r>
            <a:endParaRPr lang="es-D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4BB74F-0AD2-4B8C-8784-8627A45D0FE8}" type="slidenum">
              <a:rPr lang="es-DO" smtClean="0"/>
              <a:t>3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4126825154"/>
      </p:ext>
    </p:extLst>
  </p:cSld>
  <p:clrMapOvr>
    <a:masterClrMapping/>
  </p:clrMapOvr>
</p:notes>
</file>

<file path=ppt/notesSlides/notesSlide4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ALBERT</a:t>
            </a:r>
            <a:endParaRPr lang="es-D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4BB74F-0AD2-4B8C-8784-8627A45D0FE8}" type="slidenum">
              <a:rPr lang="es-DO" smtClean="0"/>
              <a:t>4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497790709"/>
      </p:ext>
    </p:extLst>
  </p:cSld>
  <p:clrMapOvr>
    <a:masterClrMapping/>
  </p:clrMapOvr>
</p:notes>
</file>

<file path=ppt/notesSlides/notesSlide5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RONDON</a:t>
            </a:r>
            <a:endParaRPr lang="es-D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4BB74F-0AD2-4B8C-8784-8627A45D0FE8}" type="slidenum">
              <a:rPr lang="es-DO" smtClean="0"/>
              <a:t>5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413828396"/>
      </p:ext>
    </p:extLst>
  </p:cSld>
  <p:clrMapOvr>
    <a:masterClrMapping/>
  </p:clrMapOvr>
</p:notes>
</file>

<file path=ppt/notesSlides/notesSlide6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RONDON</a:t>
            </a:r>
          </a:p>
          <a:p>
            <a:endParaRPr lang="es-ES" dirty="0"/>
          </a:p>
          <a:p>
            <a:r>
              <a:rPr lang="es-ES" dirty="0"/>
              <a:t>Conjunto de clases que proveen servicios de acceso de datos.</a:t>
            </a:r>
          </a:p>
          <a:p>
            <a:r>
              <a:rPr lang="es-ES" dirty="0"/>
              <a:t>Ofrece componentes para la creación de aplicaciones de uso compartido de datos.</a:t>
            </a:r>
          </a:p>
          <a:p>
            <a:r>
              <a:rPr lang="es-ES" dirty="0"/>
              <a:t>Proporciona acceso a datos relacionales en XML y de aplicaciones.</a:t>
            </a:r>
          </a:p>
          <a:p>
            <a:r>
              <a:rPr lang="es-ES" dirty="0" err="1"/>
              <a:t>Object</a:t>
            </a:r>
            <a:r>
              <a:rPr lang="es-ES" dirty="0"/>
              <a:t> browser &gt; </a:t>
            </a:r>
            <a:r>
              <a:rPr lang="es-ES" dirty="0" err="1"/>
              <a:t>system</a:t>
            </a:r>
            <a:r>
              <a:rPr lang="es-ES" dirty="0"/>
              <a:t> data &gt; </a:t>
            </a:r>
            <a:r>
              <a:rPr lang="es-ES" dirty="0" err="1"/>
              <a:t>system</a:t>
            </a:r>
            <a:r>
              <a:rPr lang="es-ES" dirty="0"/>
              <a:t> data</a:t>
            </a:r>
            <a:endParaRPr lang="es-D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4BB74F-0AD2-4B8C-8784-8627A45D0FE8}" type="slidenum">
              <a:rPr lang="es-DO" smtClean="0"/>
              <a:t>6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607367521"/>
      </p:ext>
    </p:extLst>
  </p:cSld>
  <p:clrMapOvr>
    <a:masterClrMapping/>
  </p:clrMapOvr>
</p:notes>
</file>

<file path=ppt/notesSlides/notesSlide7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RAYMOND</a:t>
            </a:r>
            <a:endParaRPr lang="es-D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4BB74F-0AD2-4B8C-8784-8627A45D0FE8}" type="slidenum">
              <a:rPr lang="es-DO" smtClean="0"/>
              <a:t>7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7247"/>
      </p:ext>
    </p:extLst>
  </p:cSld>
  <p:clrMapOvr>
    <a:masterClrMapping/>
  </p:clrMapOvr>
</p:notes>
</file>

<file path=ppt/notesSlides/notesSlide8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RONDON</a:t>
            </a:r>
            <a:endParaRPr lang="es-D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4BB74F-0AD2-4B8C-8784-8627A45D0FE8}" type="slidenum">
              <a:rPr lang="es-DO" smtClean="0"/>
              <a:t>8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929202179"/>
      </p:ext>
    </p:extLst>
  </p:cSld>
  <p:clrMapOvr>
    <a:masterClrMapping/>
  </p:clrMapOvr>
</p:notes>
</file>

<file path=ppt/notesSlides/notesSlide9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RAYMOND</a:t>
            </a:r>
            <a:endParaRPr lang="es-D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4BB74F-0AD2-4B8C-8784-8627A45D0FE8}" type="slidenum">
              <a:rPr lang="es-DO" smtClean="0"/>
              <a:t>9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915429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CF94C-1870-422C-8C93-8668EB98B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9B261-581B-445B-8043-5F0B100677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D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92F74-B12F-43C4-A706-AFD3424A4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776BA-D2F4-46F5-ACAF-3FA88B69EA95}" type="datetimeFigureOut">
              <a:rPr lang="es-DO" smtClean="0"/>
              <a:t>21/11/2018</a:t>
            </a:fld>
            <a:endParaRPr lang="es-D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7EE6B-30B8-4BAE-AD68-E9CB70907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32D05-F4A0-45C2-845B-3714AAD9A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B273-12F6-4813-BC45-EC5A499B552F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353696040"/>
      </p:ext>
    </p:extLst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09F6B-76EE-410B-BB21-5AA6DC407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AC8BC4-27E6-483C-89E8-4EC45DD2D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8BF08-F33C-4902-9955-76C0EEE0D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776BA-D2F4-46F5-ACAF-3FA88B69EA95}" type="datetimeFigureOut">
              <a:rPr lang="es-DO" smtClean="0"/>
              <a:t>21/11/2018</a:t>
            </a:fld>
            <a:endParaRPr lang="es-D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AFFBD-3493-4A0A-B2C5-584D199B5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10B5C-850A-4ED5-A78F-716C1CCE1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B273-12F6-4813-BC45-EC5A499B552F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084434979"/>
      </p:ext>
    </p:extLst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2FD154-65F7-46CE-B182-51FDD63C5E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83B583-6D98-4D20-B8C4-7649C89363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1FCD0-64B0-4EE2-855E-CC5FE69FC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776BA-D2F4-46F5-ACAF-3FA88B69EA95}" type="datetimeFigureOut">
              <a:rPr lang="es-DO" smtClean="0"/>
              <a:t>21/11/2018</a:t>
            </a:fld>
            <a:endParaRPr lang="es-D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5BAAF-FBB0-44D1-B0BE-8D069223F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E8B73-1D17-4018-99BB-2F956C406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B273-12F6-4813-BC45-EC5A499B552F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003244055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0B9E7-2C4A-494E-B697-D4C0FECCE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EE43B-2483-4948-9560-0D91D824F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49F00-E609-4F1F-8DAD-D77CD6821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776BA-D2F4-46F5-ACAF-3FA88B69EA95}" type="datetimeFigureOut">
              <a:rPr lang="es-DO" smtClean="0"/>
              <a:t>21/11/2018</a:t>
            </a:fld>
            <a:endParaRPr lang="es-D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48A39-F751-4B64-88AC-3D1B8368B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54EE2-0CC0-48B7-BDB7-421A0AFDB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B273-12F6-4813-BC45-EC5A499B552F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4063823189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574F8-C72D-44E4-B9F8-D200F5E87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0B5F2-56CD-418B-AD0C-951DE6194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%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%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5D43E-14B3-4D2D-A0DE-CA25DAF2E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776BA-D2F4-46F5-ACAF-3FA88B69EA95}" type="datetimeFigureOut">
              <a:rPr lang="es-DO" smtClean="0"/>
              <a:t>21/11/2018</a:t>
            </a:fld>
            <a:endParaRPr lang="es-D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CA640-3D6E-4DCC-A921-3A508AEF8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BA281-7C8F-4777-97AE-8071D11CB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B273-12F6-4813-BC45-EC5A499B552F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599087322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31432-FB17-4F22-B91A-3A64FED0E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B5588-9D34-4CF9-B6C6-79C6D0CB7B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C3AAB-C873-4D58-AFCA-AD5FEE1E5B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21BBD-DA4F-4F3F-AF28-7A0A5DCB1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776BA-D2F4-46F5-ACAF-3FA88B69EA95}" type="datetimeFigureOut">
              <a:rPr lang="es-DO" smtClean="0"/>
              <a:t>21/11/2018</a:t>
            </a:fld>
            <a:endParaRPr lang="es-D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3A825-4B26-4353-BAC1-94B94AED4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04DCC-C41B-46FF-ADED-79567B7DB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B273-12F6-4813-BC45-EC5A499B552F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389811417"/>
      </p:ext>
    </p:extLst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D718C-AD78-4795-9335-0BCD33F4F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09ADA-E2F7-4BDA-8A26-E1BE963F9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A003D7-4C7D-4E3E-B934-922AB88AD2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B15888-5192-446C-8B66-A911BF29B1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DFA41A-EB79-47ED-9FD3-4F5A1EE682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FD6E4B-9AB2-4CD3-88FE-719DAFE53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776BA-D2F4-46F5-ACAF-3FA88B69EA95}" type="datetimeFigureOut">
              <a:rPr lang="es-DO" smtClean="0"/>
              <a:t>21/11/2018</a:t>
            </a:fld>
            <a:endParaRPr lang="es-D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E03A7D-1C9B-4B9E-BFB5-2931FA3A4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910A9E-CCCE-451B-93FC-CEB0D87AA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B273-12F6-4813-BC45-EC5A499B552F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684934353"/>
      </p:ext>
    </p:extLst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ABE39-20DF-47CF-8EDA-96D1EA481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773E8D-274F-476B-A757-0D740CD12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776BA-D2F4-46F5-ACAF-3FA88B69EA95}" type="datetimeFigureOut">
              <a:rPr lang="es-DO" smtClean="0"/>
              <a:t>21/11/2018</a:t>
            </a:fld>
            <a:endParaRPr lang="es-D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069902-5D12-4075-B062-C111F229C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B13C54-BCC9-43CC-92E3-C0CEC94DD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B273-12F6-4813-BC45-EC5A499B552F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652459194"/>
      </p:ext>
    </p:extLst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9C63F0-4AF9-49B4-A7C6-CDE15EDD3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776BA-D2F4-46F5-ACAF-3FA88B69EA95}" type="datetimeFigureOut">
              <a:rPr lang="es-DO" smtClean="0"/>
              <a:t>21/11/2018</a:t>
            </a:fld>
            <a:endParaRPr lang="es-D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F99665-4290-4FC9-86A7-2D7AE001D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B7727B-6D8D-4392-B2CB-351055513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B273-12F6-4813-BC45-EC5A499B552F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806680086"/>
      </p:ext>
    </p:extLst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14784-1734-4DA5-BD1A-69923C35B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B63C7-73BF-451B-A407-DD1B6DAED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36075F-C1B1-4852-A3B3-A94827629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0AD21C-163F-4FDD-AE75-A8E36C44B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776BA-D2F4-46F5-ACAF-3FA88B69EA95}" type="datetimeFigureOut">
              <a:rPr lang="es-DO" smtClean="0"/>
              <a:t>21/11/2018</a:t>
            </a:fld>
            <a:endParaRPr lang="es-D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0FB6D1-98BD-454B-9A86-AA0A31B13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D88D3-25F0-4946-B9F5-1D5284D95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B273-12F6-4813-BC45-EC5A499B552F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762772275"/>
      </p:ext>
    </p:extLst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17F19-178D-45B5-8CD8-C11912553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0C0DE-8037-40AD-AA5D-A81909439A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D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233CD6-7213-4FBA-A608-B71995D94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772931-1258-43DE-8C1B-C0C286449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776BA-D2F4-46F5-ACAF-3FA88B69EA95}" type="datetimeFigureOut">
              <a:rPr lang="es-DO" smtClean="0"/>
              <a:t>21/11/2018</a:t>
            </a:fld>
            <a:endParaRPr lang="es-D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D2C4E3-E183-44D0-933A-E12B1EC06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4D7A6-DCB9-45DE-9274-5AF57B957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B273-12F6-4813-BC45-EC5A499B552F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850937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theme" Target="../theme/theme1.xml"/><Relationship Id="rId2" Type="http://purl.oclc.org/ooxml/officeDocument/relationships/slideLayout" Target="../slideLayouts/slideLayout2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0" Type="http://purl.oclc.org/ooxml/officeDocument/relationships/slideLayout" Target="../slideLayouts/slideLayout10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6FD3DB-CDA4-4FF9-9F19-F4D58ED2F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EAA76-9760-4E5E-BA95-E0BA39C3E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77C34-BB93-4DF6-912F-975C975881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fld id="{BCA776BA-D2F4-46F5-ACAF-3FA88B69EA95}" type="datetimeFigureOut">
              <a:rPr lang="es-DO" smtClean="0"/>
              <a:t>21/11/2018</a:t>
            </a:fld>
            <a:endParaRPr lang="es-D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BC226-9E19-47DD-8C89-EBE2EF1D85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endParaRPr lang="es-D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E1A39-ABAE-4FE7-B2BA-CF1A829B8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fld id="{7C1CB273-12F6-4813-BC45-EC5A499B552F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4132591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%"/>
        </a:lnSpc>
        <a:spcBef>
          <a:spcPct val="0%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%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D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1.xml"/><Relationship Id="rId1" Type="http://purl.oclc.org/ooxml/officeDocument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10.xml"/><Relationship Id="rId1" Type="http://purl.oclc.org/ooxml/officeDocument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purl.oclc.org/ooxml/officeDocument/relationships/image" Target="../media/image1.png"/><Relationship Id="rId2" Type="http://purl.oclc.org/ooxml/officeDocument/relationships/notesSlide" Target="../notesSlides/notesSlide2.xml"/><Relationship Id="rId1" Type="http://purl.oclc.org/ooxml/officeDocument/relationships/slideLayout" Target="../slideLayouts/slideLayout1.xml"/><Relationship Id="rId5" Type="http://purl.oclc.org/ooxml/officeDocument/relationships/image" Target="../media/image3.png"/><Relationship Id="rId4" Type="http://purl.oclc.org/ooxml/officeDocument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purl.oclc.org/ooxml/officeDocument/relationships/image" Target="../media/image4.png"/><Relationship Id="rId2" Type="http://purl.oclc.org/ooxml/officeDocument/relationships/notesSlide" Target="../notesSlides/notesSlide3.xml"/><Relationship Id="rId1" Type="http://purl.oclc.org/ooxml/officeDocument/relationships/slideLayout" Target="../slideLayouts/slideLayout1.xml"/><Relationship Id="rId5" Type="http://purl.oclc.org/ooxml/officeDocument/relationships/image" Target="../media/image6.png"/><Relationship Id="rId4" Type="http://purl.oclc.org/ooxml/officeDocument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purl.oclc.org/ooxml/officeDocument/relationships/image" Target="../media/image7.png"/><Relationship Id="rId2" Type="http://purl.oclc.org/ooxml/officeDocument/relationships/notesSlide" Target="../notesSlides/notesSlide4.xml"/><Relationship Id="rId1" Type="http://purl.oclc.org/ooxml/officeDocument/relationships/slideLayout" Target="../slideLayouts/slideLayout1.xml"/><Relationship Id="rId4" Type="http://purl.oclc.org/ooxml/officeDocument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purl.oclc.org/ooxml/officeDocument/relationships/image" Target="../media/image9.jpeg"/><Relationship Id="rId2" Type="http://purl.oclc.org/ooxml/officeDocument/relationships/notesSlide" Target="../notesSlides/notesSlide5.xml"/><Relationship Id="rId1" Type="http://purl.oclc.org/ooxml/officeDocument/relationships/slideLayout" Target="../slideLayouts/slideLayout1.xml"/><Relationship Id="rId4" Type="http://purl.oclc.org/ooxml/officeDocument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purl.oclc.org/ooxml/officeDocument/relationships/image" Target="../media/image11.jpeg"/><Relationship Id="rId2" Type="http://purl.oclc.org/ooxml/officeDocument/relationships/notesSlide" Target="../notesSlides/notesSlide6.xml"/><Relationship Id="rId1" Type="http://purl.oclc.org/ooxml/officeDocument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purl.oclc.org/ooxml/officeDocument/relationships/image" Target="../media/image12.png"/><Relationship Id="rId2" Type="http://purl.oclc.org/ooxml/officeDocument/relationships/notesSlide" Target="../notesSlides/notesSlide7.xml"/><Relationship Id="rId1" Type="http://purl.oclc.org/ooxml/officeDocument/relationships/slideLayout" Target="../slideLayouts/slideLayout1.xml"/><Relationship Id="rId4" Type="http://purl.oclc.org/ooxml/officeDocument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purl.oclc.org/ooxml/officeDocument/relationships/image" Target="../media/image14.png"/><Relationship Id="rId2" Type="http://purl.oclc.org/ooxml/officeDocument/relationships/notesSlide" Target="../notesSlides/notesSlide8.xml"/><Relationship Id="rId1" Type="http://purl.oclc.org/ooxml/officeDocument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purl.oclc.org/ooxml/officeDocument/relationships/image" Target="../media/image15.png"/><Relationship Id="rId2" Type="http://purl.oclc.org/ooxml/officeDocument/relationships/notesSlide" Target="../notesSlides/notesSlide9.xml"/><Relationship Id="rId1" Type="http://purl.oclc.org/ooxml/officeDocument/relationships/slideLayout" Target="../slideLayouts/slideLayout1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bg>
      <p:bgPr>
        <a:solidFill>
          <a:schemeClr val="accent6">
            <a:lumMod val="50%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2AB87-BA8E-43F4-9FAD-DC8039D5F2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81055"/>
            <a:ext cx="9144000" cy="928907"/>
          </a:xfrm>
        </p:spPr>
        <p:txBody>
          <a:bodyPr/>
          <a:lstStyle/>
          <a:p>
            <a:r>
              <a:rPr lang="es-ES" dirty="0">
                <a:solidFill>
                  <a:schemeClr val="bg1">
                    <a:lumMod val="85%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%"/>
                    </a:prstClr>
                  </a:outerShdw>
                </a:effectLst>
              </a:rPr>
              <a:t>Funcionalidades Avanzadas</a:t>
            </a:r>
            <a:endParaRPr lang="es-DO" dirty="0">
              <a:solidFill>
                <a:schemeClr val="bg1">
                  <a:lumMod val="85%"/>
                </a:schemeClr>
              </a:solidFill>
              <a:effectLst>
                <a:outerShdw blurRad="50800" dist="38100" dir="2700000" algn="tl" rotWithShape="0">
                  <a:prstClr val="black">
                    <a:alpha val="40%"/>
                  </a:prst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1135C4-5C3B-4663-94BE-CD1CF0CEF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39100" y="3602038"/>
            <a:ext cx="2628900" cy="1655762"/>
          </a:xfrm>
        </p:spPr>
        <p:txBody>
          <a:bodyPr/>
          <a:lstStyle/>
          <a:p>
            <a:pPr algn="r"/>
            <a:r>
              <a:rPr lang="es-ES" dirty="0">
                <a:solidFill>
                  <a:schemeClr val="bg1">
                    <a:lumMod val="65%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%"/>
                    </a:prstClr>
                  </a:outerShdw>
                </a:effectLst>
              </a:rPr>
              <a:t>Raymond Almanzar</a:t>
            </a:r>
          </a:p>
          <a:p>
            <a:pPr algn="r"/>
            <a:r>
              <a:rPr lang="es-ES" dirty="0">
                <a:solidFill>
                  <a:schemeClr val="bg1">
                    <a:lumMod val="65%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%"/>
                    </a:prstClr>
                  </a:outerShdw>
                </a:effectLst>
              </a:rPr>
              <a:t>Albert Gil</a:t>
            </a:r>
          </a:p>
          <a:p>
            <a:pPr algn="r"/>
            <a:r>
              <a:rPr lang="es-ES" dirty="0">
                <a:solidFill>
                  <a:schemeClr val="bg1">
                    <a:lumMod val="65%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%"/>
                    </a:prstClr>
                  </a:outerShdw>
                </a:effectLst>
              </a:rPr>
              <a:t>Jonathan Rondón</a:t>
            </a:r>
            <a:endParaRPr lang="es-DO" dirty="0">
              <a:solidFill>
                <a:schemeClr val="bg1">
                  <a:lumMod val="65%"/>
                </a:schemeClr>
              </a:solidFill>
              <a:effectLst>
                <a:outerShdw blurRad="50800" dist="38100" dir="2700000" algn="tl" rotWithShape="0">
                  <a:prstClr val="black">
                    <a:alpha val="40%"/>
                  </a:prst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D3ED82-EB90-48C3-90F5-F104B3DDCD21}"/>
              </a:ext>
            </a:extLst>
          </p:cNvPr>
          <p:cNvSpPr/>
          <p:nvPr/>
        </p:nvSpPr>
        <p:spPr>
          <a:xfrm>
            <a:off x="-62592" y="1072358"/>
            <a:ext cx="1812471" cy="16557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0B2887-D8CA-4F2D-83AA-70757125ABA5}"/>
              </a:ext>
            </a:extLst>
          </p:cNvPr>
          <p:cNvSpPr txBox="1"/>
          <p:nvPr/>
        </p:nvSpPr>
        <p:spPr>
          <a:xfrm>
            <a:off x="-1" y="1122363"/>
            <a:ext cx="17498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chemeClr val="bg1">
                    <a:lumMod val="95%"/>
                  </a:schemeClr>
                </a:solidFill>
              </a:rPr>
              <a:t>Agenda</a:t>
            </a:r>
            <a:endParaRPr lang="es-DO" sz="3200" dirty="0">
              <a:solidFill>
                <a:schemeClr val="bg1">
                  <a:lumMod val="95%"/>
                </a:schemeClr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4CFD9EA4-4DC4-4EA4-9A93-9726C992EE54}"/>
              </a:ext>
            </a:extLst>
          </p:cNvPr>
          <p:cNvSpPr txBox="1">
            <a:spLocks/>
          </p:cNvSpPr>
          <p:nvPr/>
        </p:nvSpPr>
        <p:spPr>
          <a:xfrm>
            <a:off x="2246539" y="1406842"/>
            <a:ext cx="8138160" cy="4536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%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>
                    <a:lumMod val="65%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%"/>
                    </a:prstClr>
                  </a:outerShdw>
                </a:effectLst>
              </a:rPr>
              <a:t>Tipos de </a:t>
            </a:r>
            <a:r>
              <a:rPr lang="es-ES" dirty="0" err="1">
                <a:solidFill>
                  <a:schemeClr val="bg1">
                    <a:lumMod val="65%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%"/>
                    </a:prstClr>
                  </a:outerShdw>
                </a:effectLst>
              </a:rPr>
              <a:t>Nullable</a:t>
            </a:r>
            <a:endParaRPr lang="es-ES" dirty="0">
              <a:solidFill>
                <a:schemeClr val="bg1">
                  <a:lumMod val="65%"/>
                </a:schemeClr>
              </a:solidFill>
              <a:effectLst>
                <a:outerShdw blurRad="50800" dist="38100" dir="2700000" algn="tl" rotWithShape="0">
                  <a:prstClr val="black">
                    <a:alpha val="40%"/>
                  </a:prstClr>
                </a:outerShdw>
              </a:effectLst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>
                    <a:lumMod val="65%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%"/>
                    </a:prstClr>
                  </a:outerShdw>
                </a:effectLst>
              </a:rPr>
              <a:t>Tipos Genéricos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>
                    <a:lumMod val="65%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%"/>
                    </a:prstClr>
                  </a:outerShdw>
                </a:effectLst>
              </a:rPr>
              <a:t>Colecciones Genéricas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DO" dirty="0">
                <a:solidFill>
                  <a:schemeClr val="bg1">
                    <a:lumMod val="65%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%"/>
                    </a:prstClr>
                  </a:outerShdw>
                </a:effectLst>
              </a:rPr>
              <a:t>Manejo de Excepciones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DO" dirty="0">
                <a:solidFill>
                  <a:schemeClr val="bg1">
                    <a:lumMod val="65%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%"/>
                    </a:prstClr>
                  </a:outerShdw>
                </a:effectLst>
              </a:rPr>
              <a:t>ADO </a:t>
            </a:r>
            <a:r>
              <a:rPr lang="es-DO" dirty="0" err="1">
                <a:solidFill>
                  <a:schemeClr val="bg1">
                    <a:lumMod val="65%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%"/>
                    </a:prstClr>
                  </a:outerShdw>
                </a:effectLst>
              </a:rPr>
              <a:t>.Net</a:t>
            </a:r>
            <a:r>
              <a:rPr lang="es-DO" dirty="0">
                <a:solidFill>
                  <a:schemeClr val="bg1">
                    <a:lumMod val="65%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%"/>
                    </a:prstClr>
                  </a:outerShdw>
                </a:effectLst>
              </a:rPr>
              <a:t> &amp; Manejo de Datos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DO" dirty="0">
                <a:solidFill>
                  <a:schemeClr val="bg1">
                    <a:lumMod val="65%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%"/>
                    </a:prstClr>
                  </a:outerShdw>
                </a:effectLst>
              </a:rPr>
              <a:t>LINQ &amp; </a:t>
            </a:r>
            <a:r>
              <a:rPr lang="es-DO" dirty="0" err="1">
                <a:solidFill>
                  <a:schemeClr val="bg1">
                    <a:lumMod val="65%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%"/>
                    </a:prstClr>
                  </a:outerShdw>
                </a:effectLst>
              </a:rPr>
              <a:t>Entity</a:t>
            </a:r>
            <a:r>
              <a:rPr lang="es-DO" dirty="0">
                <a:solidFill>
                  <a:schemeClr val="bg1">
                    <a:lumMod val="65%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%"/>
                    </a:prstClr>
                  </a:outerShdw>
                </a:effectLst>
              </a:rPr>
              <a:t> Framework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DO" dirty="0">
                <a:solidFill>
                  <a:schemeClr val="bg1">
                    <a:lumMod val="65%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%"/>
                    </a:prstClr>
                  </a:outerShdw>
                </a:effectLst>
              </a:rPr>
              <a:t>XML utilizando </a:t>
            </a:r>
            <a:r>
              <a:rPr lang="es-DO" dirty="0" err="1">
                <a:solidFill>
                  <a:schemeClr val="bg1">
                    <a:lumMod val="65%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%"/>
                    </a:prstClr>
                  </a:outerShdw>
                </a:effectLst>
              </a:rPr>
              <a:t>.Net</a:t>
            </a:r>
            <a:endParaRPr lang="es-DO" dirty="0">
              <a:solidFill>
                <a:schemeClr val="bg1">
                  <a:lumMod val="65%"/>
                </a:schemeClr>
              </a:solidFill>
              <a:effectLst>
                <a:outerShdw blurRad="50800" dist="38100" dir="2700000" algn="tl" rotWithShape="0">
                  <a:prstClr val="black">
                    <a:alpha val="40%"/>
                  </a:prstClr>
                </a:outerShdw>
              </a:effectLst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DO" dirty="0">
                <a:solidFill>
                  <a:schemeClr val="bg1">
                    <a:lumMod val="65%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%"/>
                    </a:prstClr>
                  </a:outerShdw>
                </a:effectLst>
              </a:rPr>
              <a:t>Desarrollando en Capas</a:t>
            </a:r>
          </a:p>
        </p:txBody>
      </p:sp>
    </p:spTree>
    <p:extLst>
      <p:ext uri="{BB962C8B-B14F-4D97-AF65-F5344CB8AC3E}">
        <p14:creationId xmlns:p14="http://schemas.microsoft.com/office/powerpoint/2010/main" val="2335481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%" decel="50%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7 L 0 -0.3567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%" y="-17.755%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uiExpand="1" build="p"/>
      <p:bldP spid="5" grpId="0"/>
      <p:bldP spid="6" grpId="0"/>
      <p:bldP spid="6" grpId="1"/>
    </p:bldLst>
  </p:timing>
</p:sld>
</file>

<file path=ppt/slides/slide10.xml><?xml version="1.0" encoding="utf-8"?>
<p:sld xmlns:a="http://purl.oclc.org/ooxml/drawingml/main" xmlns:r="http://purl.oclc.org/ooxml/officeDocument/relationships" xmlns:p="http://purl.oclc.org/ooxml/presentationml/main">
  <p:cSld>
    <p:bg>
      <p:bgPr>
        <a:solidFill>
          <a:schemeClr val="bg2">
            <a:lumMod val="50%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2D3ED82-EB90-48C3-90F5-F104B3DDCD21}"/>
              </a:ext>
            </a:extLst>
          </p:cNvPr>
          <p:cNvSpPr/>
          <p:nvPr/>
        </p:nvSpPr>
        <p:spPr>
          <a:xfrm>
            <a:off x="-62592" y="1072358"/>
            <a:ext cx="1812471" cy="1655762"/>
          </a:xfrm>
          <a:prstGeom prst="rect">
            <a:avLst/>
          </a:prstGeom>
          <a:solidFill>
            <a:schemeClr val="bg2">
              <a:lumMod val="75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0B2887-D8CA-4F2D-83AA-70757125ABA5}"/>
              </a:ext>
            </a:extLst>
          </p:cNvPr>
          <p:cNvSpPr txBox="1"/>
          <p:nvPr/>
        </p:nvSpPr>
        <p:spPr>
          <a:xfrm>
            <a:off x="-1" y="1122363"/>
            <a:ext cx="1749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>
                    <a:lumMod val="85%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%"/>
                    </a:prstClr>
                  </a:outerShdw>
                </a:effectLst>
              </a:rPr>
              <a:t>Laboratorios</a:t>
            </a:r>
            <a:endParaRPr lang="es-DO" sz="800" dirty="0">
              <a:solidFill>
                <a:schemeClr val="bg1">
                  <a:lumMod val="95%"/>
                </a:schemeClr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AA7844DF-401A-444E-AEF6-53687309C334}"/>
              </a:ext>
            </a:extLst>
          </p:cNvPr>
          <p:cNvSpPr txBox="1">
            <a:spLocks/>
          </p:cNvSpPr>
          <p:nvPr/>
        </p:nvSpPr>
        <p:spPr>
          <a:xfrm>
            <a:off x="2246539" y="1406842"/>
            <a:ext cx="8138160" cy="4536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%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DO" dirty="0">
              <a:solidFill>
                <a:schemeClr val="bg1">
                  <a:lumMod val="85%"/>
                </a:schemeClr>
              </a:solidFill>
              <a:effectLst>
                <a:outerShdw blurRad="50800" dist="38100" dir="2700000" algn="tl" rotWithShape="0">
                  <a:prstClr val="black">
                    <a:alpha val="40%"/>
                  </a:prstClr>
                </a:outerShdw>
              </a:effectLst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A6C0676-A315-42E2-B159-BA04E567A4C8}"/>
              </a:ext>
            </a:extLst>
          </p:cNvPr>
          <p:cNvSpPr txBox="1">
            <a:spLocks/>
          </p:cNvSpPr>
          <p:nvPr/>
        </p:nvSpPr>
        <p:spPr>
          <a:xfrm>
            <a:off x="1524000" y="2778125"/>
            <a:ext cx="9144000" cy="9289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%"/>
              </a:lnSpc>
              <a:spcBef>
                <a:spcPct val="0%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chemeClr val="bg1">
                    <a:lumMod val="85%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%"/>
                    </a:prstClr>
                  </a:outerShdw>
                </a:effectLst>
              </a:rPr>
              <a:t>Practicas</a:t>
            </a:r>
            <a:endParaRPr lang="es-DO" dirty="0">
              <a:solidFill>
                <a:schemeClr val="bg1">
                  <a:lumMod val="85%"/>
                </a:schemeClr>
              </a:solidFill>
              <a:effectLst>
                <a:outerShdw blurRad="50800" dist="38100" dir="2700000" algn="tl" rotWithShape="0">
                  <a:prstClr val="black">
                    <a:alpha val="40%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86303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bg>
      <p:bgPr>
        <a:solidFill>
          <a:schemeClr val="accent5">
            <a:lumMod val="50%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2AB87-BA8E-43F4-9FAD-DC8039D5F2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2655"/>
            <a:ext cx="9144000" cy="928907"/>
          </a:xfrm>
        </p:spPr>
        <p:txBody>
          <a:bodyPr/>
          <a:lstStyle/>
          <a:p>
            <a:r>
              <a:rPr lang="es-ES" dirty="0">
                <a:solidFill>
                  <a:schemeClr val="bg1">
                    <a:lumMod val="85%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%"/>
                    </a:prstClr>
                  </a:outerShdw>
                </a:effectLst>
              </a:rPr>
              <a:t>Tipos de </a:t>
            </a:r>
            <a:r>
              <a:rPr lang="es-ES" dirty="0" err="1">
                <a:solidFill>
                  <a:schemeClr val="bg1">
                    <a:lumMod val="85%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%"/>
                    </a:prstClr>
                  </a:outerShdw>
                </a:effectLst>
              </a:rPr>
              <a:t>Nullables</a:t>
            </a:r>
            <a:endParaRPr lang="es-DO" dirty="0">
              <a:solidFill>
                <a:schemeClr val="bg1">
                  <a:lumMod val="85%"/>
                </a:schemeClr>
              </a:solidFill>
              <a:effectLst>
                <a:outerShdw blurRad="50800" dist="38100" dir="2700000" algn="tl" rotWithShape="0">
                  <a:prstClr val="black">
                    <a:alpha val="40%"/>
                  </a:prst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D3ED82-EB90-48C3-90F5-F104B3DDCD21}"/>
              </a:ext>
            </a:extLst>
          </p:cNvPr>
          <p:cNvSpPr/>
          <p:nvPr/>
        </p:nvSpPr>
        <p:spPr>
          <a:xfrm>
            <a:off x="-62592" y="1072358"/>
            <a:ext cx="1812471" cy="1655762"/>
          </a:xfrm>
          <a:prstGeom prst="rect">
            <a:avLst/>
          </a:prstGeom>
          <a:solidFill>
            <a:schemeClr val="accent5">
              <a:lumMod val="75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0B2887-D8CA-4F2D-83AA-70757125ABA5}"/>
              </a:ext>
            </a:extLst>
          </p:cNvPr>
          <p:cNvSpPr txBox="1"/>
          <p:nvPr/>
        </p:nvSpPr>
        <p:spPr>
          <a:xfrm>
            <a:off x="-1" y="1122363"/>
            <a:ext cx="1749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>
                <a:solidFill>
                  <a:schemeClr val="bg1">
                    <a:lumMod val="95%"/>
                  </a:schemeClr>
                </a:solidFill>
              </a:rPr>
              <a:t>Nullables</a:t>
            </a:r>
            <a:endParaRPr lang="es-DO" sz="2800" dirty="0">
              <a:solidFill>
                <a:schemeClr val="bg1">
                  <a:lumMod val="95%"/>
                </a:schemeClr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AA7844DF-401A-444E-AEF6-53687309C334}"/>
              </a:ext>
            </a:extLst>
          </p:cNvPr>
          <p:cNvSpPr txBox="1">
            <a:spLocks/>
          </p:cNvSpPr>
          <p:nvPr/>
        </p:nvSpPr>
        <p:spPr>
          <a:xfrm>
            <a:off x="2246539" y="1406842"/>
            <a:ext cx="8138160" cy="4536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%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DO" dirty="0">
              <a:solidFill>
                <a:schemeClr val="bg1">
                  <a:lumMod val="85%"/>
                </a:schemeClr>
              </a:solidFill>
              <a:effectLst>
                <a:outerShdw blurRad="50800" dist="38100" dir="2700000" algn="tl" rotWithShape="0">
                  <a:prstClr val="black">
                    <a:alpha val="40%"/>
                  </a:prstClr>
                </a:outerShdw>
              </a:effectLst>
            </a:endParaRPr>
          </a:p>
        </p:txBody>
      </p:sp>
      <p:pic>
        <p:nvPicPr>
          <p:cNvPr id="1029" name="Picture 5" descr="Tipos por valor images_set">
            <a:extLst>
              <a:ext uri="{FF2B5EF4-FFF2-40B4-BE49-F238E27FC236}">
                <a16:creationId xmlns:a16="http://schemas.microsoft.com/office/drawing/2014/main" id="{2712C699-011C-4D24-BB8F-E5D4E5B1A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640" y="2347380"/>
            <a:ext cx="7384719" cy="3298508"/>
          </a:xfrm>
          <a:prstGeom prst="roundRect">
            <a:avLst>
              <a:gd name="adj" fmla="val 8594"/>
            </a:avLst>
          </a:prstGeom>
          <a:solidFill>
            <a:srgbClr val="FFFFFF">
              <a:shade val="85%"/>
            </a:srgbClr>
          </a:solidFill>
          <a:ln>
            <a:noFill/>
          </a:ln>
          <a:effectLst>
            <a:reflection blurRad="12700" stA="38%" endPos="28%" dist="5000" dir="5400000" sy="-100%" algn="bl" rotWithShape="0"/>
          </a:effectLst>
          <a:extLst/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19AF75E-53DF-4A8E-8659-6442DAC36C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6640" y="1687712"/>
            <a:ext cx="6078952" cy="20808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E63E0A0-ECD1-49D0-9EA0-5788013D10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6640" y="3675221"/>
            <a:ext cx="6078952" cy="261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660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5" grpId="0"/>
      <p:bldP spid="5" grpId="1"/>
    </p:bldLst>
  </p:timing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>
    <p:bg>
      <p:bgPr>
        <a:solidFill>
          <a:schemeClr val="accent4">
            <a:lumMod val="50%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C20408D-85C3-4566-9362-06C289C52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9086" y="3027448"/>
            <a:ext cx="8228262" cy="1359901"/>
          </a:xfrm>
          <a:prstGeom prst="rect">
            <a:avLst/>
          </a:prstGeom>
        </p:spPr>
      </p:pic>
      <p:pic>
        <p:nvPicPr>
          <p:cNvPr id="2050" name="Picture 2" descr="Resultado de imagen para genericos c#">
            <a:extLst>
              <a:ext uri="{FF2B5EF4-FFF2-40B4-BE49-F238E27FC236}">
                <a16:creationId xmlns:a16="http://schemas.microsoft.com/office/drawing/2014/main" id="{9C17D901-8853-44C4-AEDA-279195BCF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639" y="1768910"/>
            <a:ext cx="7384720" cy="3876978"/>
          </a:xfrm>
          <a:prstGeom prst="roundRect">
            <a:avLst>
              <a:gd name="adj" fmla="val 8594"/>
            </a:avLst>
          </a:prstGeom>
          <a:solidFill>
            <a:srgbClr val="FFFFFF">
              <a:shade val="85%"/>
            </a:srgbClr>
          </a:solidFill>
          <a:ln>
            <a:noFill/>
          </a:ln>
          <a:effectLst>
            <a:reflection blurRad="12700" stA="38%" endPos="28%" dist="5000" dir="5400000" sy="-100%" algn="bl" rotWithShape="0"/>
          </a:effectLst>
          <a:ex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42AB87-BA8E-43F4-9FAD-DC8039D5F2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2655"/>
            <a:ext cx="9144000" cy="928907"/>
          </a:xfrm>
        </p:spPr>
        <p:txBody>
          <a:bodyPr/>
          <a:lstStyle/>
          <a:p>
            <a:r>
              <a:rPr lang="es-ES" dirty="0">
                <a:solidFill>
                  <a:schemeClr val="bg1">
                    <a:lumMod val="85%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%"/>
                    </a:prstClr>
                  </a:outerShdw>
                </a:effectLst>
              </a:rPr>
              <a:t>Tipos Genéricos</a:t>
            </a:r>
            <a:endParaRPr lang="es-DO" dirty="0">
              <a:solidFill>
                <a:schemeClr val="bg1">
                  <a:lumMod val="85%"/>
                </a:schemeClr>
              </a:solidFill>
              <a:effectLst>
                <a:outerShdw blurRad="50800" dist="38100" dir="2700000" algn="tl" rotWithShape="0">
                  <a:prstClr val="black">
                    <a:alpha val="40%"/>
                  </a:prst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D3ED82-EB90-48C3-90F5-F104B3DDCD21}"/>
              </a:ext>
            </a:extLst>
          </p:cNvPr>
          <p:cNvSpPr/>
          <p:nvPr/>
        </p:nvSpPr>
        <p:spPr>
          <a:xfrm>
            <a:off x="-62592" y="1072358"/>
            <a:ext cx="1812471" cy="1655762"/>
          </a:xfrm>
          <a:prstGeom prst="rect">
            <a:avLst/>
          </a:prstGeom>
          <a:solidFill>
            <a:schemeClr val="accent4">
              <a:lumMod val="75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0B2887-D8CA-4F2D-83AA-70757125ABA5}"/>
              </a:ext>
            </a:extLst>
          </p:cNvPr>
          <p:cNvSpPr txBox="1"/>
          <p:nvPr/>
        </p:nvSpPr>
        <p:spPr>
          <a:xfrm>
            <a:off x="-1" y="1122363"/>
            <a:ext cx="1749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bg1">
                    <a:lumMod val="95%"/>
                  </a:schemeClr>
                </a:solidFill>
              </a:rPr>
              <a:t>Genéricos</a:t>
            </a:r>
            <a:endParaRPr lang="es-DO" sz="2800" dirty="0">
              <a:solidFill>
                <a:schemeClr val="bg1">
                  <a:lumMod val="95%"/>
                </a:schemeClr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AA7844DF-401A-444E-AEF6-53687309C334}"/>
              </a:ext>
            </a:extLst>
          </p:cNvPr>
          <p:cNvSpPr txBox="1">
            <a:spLocks/>
          </p:cNvSpPr>
          <p:nvPr/>
        </p:nvSpPr>
        <p:spPr>
          <a:xfrm>
            <a:off x="2246539" y="1406842"/>
            <a:ext cx="8138160" cy="4536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%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DO" dirty="0">
              <a:solidFill>
                <a:schemeClr val="bg1">
                  <a:lumMod val="85%"/>
                </a:schemeClr>
              </a:solidFill>
              <a:effectLst>
                <a:outerShdw blurRad="50800" dist="38100" dir="2700000" algn="tl" rotWithShape="0">
                  <a:prstClr val="black">
                    <a:alpha val="40%"/>
                  </a:prst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719C9B-3C19-4A4A-BA87-1EA0A2A5C3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0307" y="1645583"/>
            <a:ext cx="9525820" cy="453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947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="http://schemas.openxmlformats.org/presentationml/2006/main" xmlns:r="http://schemas.openxmlformats.org/officeDocument/2006/relationships" xmlns:a="http://schemas.openxmlformats.org/drawingml/2006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5" grpId="0"/>
      <p:bldP spid="5" grpId="1"/>
    </p:bldLst>
  </p:timing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>
    <p:bg>
      <p:bgPr>
        <a:solidFill>
          <a:schemeClr val="accent3">
            <a:lumMod val="50%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2AB87-BA8E-43F4-9FAD-DC8039D5F2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2655"/>
            <a:ext cx="9144000" cy="928907"/>
          </a:xfrm>
        </p:spPr>
        <p:txBody>
          <a:bodyPr/>
          <a:lstStyle/>
          <a:p>
            <a:r>
              <a:rPr lang="es-ES" dirty="0">
                <a:solidFill>
                  <a:schemeClr val="bg1">
                    <a:lumMod val="85%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%"/>
                    </a:prstClr>
                  </a:outerShdw>
                </a:effectLst>
              </a:rPr>
              <a:t>Colecciones Genéricas</a:t>
            </a:r>
            <a:endParaRPr lang="es-DO" dirty="0">
              <a:solidFill>
                <a:schemeClr val="bg1">
                  <a:lumMod val="85%"/>
                </a:schemeClr>
              </a:solidFill>
              <a:effectLst>
                <a:outerShdw blurRad="50800" dist="38100" dir="2700000" algn="tl" rotWithShape="0">
                  <a:prstClr val="black">
                    <a:alpha val="40%"/>
                  </a:prst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D3ED82-EB90-48C3-90F5-F104B3DDCD21}"/>
              </a:ext>
            </a:extLst>
          </p:cNvPr>
          <p:cNvSpPr/>
          <p:nvPr/>
        </p:nvSpPr>
        <p:spPr>
          <a:xfrm>
            <a:off x="-62592" y="1072358"/>
            <a:ext cx="1812471" cy="1655762"/>
          </a:xfrm>
          <a:prstGeom prst="rect">
            <a:avLst/>
          </a:prstGeom>
          <a:solidFill>
            <a:schemeClr val="accent3">
              <a:lumMod val="75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0B2887-D8CA-4F2D-83AA-70757125ABA5}"/>
              </a:ext>
            </a:extLst>
          </p:cNvPr>
          <p:cNvSpPr txBox="1"/>
          <p:nvPr/>
        </p:nvSpPr>
        <p:spPr>
          <a:xfrm>
            <a:off x="-1" y="1122363"/>
            <a:ext cx="1749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bg1">
                    <a:lumMod val="95%"/>
                  </a:schemeClr>
                </a:solidFill>
              </a:rPr>
              <a:t>Genéricas</a:t>
            </a:r>
            <a:endParaRPr lang="es-DO" sz="2800" dirty="0">
              <a:solidFill>
                <a:schemeClr val="bg1">
                  <a:lumMod val="95%"/>
                </a:schemeClr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AA7844DF-401A-444E-AEF6-53687309C334}"/>
              </a:ext>
            </a:extLst>
          </p:cNvPr>
          <p:cNvSpPr txBox="1">
            <a:spLocks/>
          </p:cNvSpPr>
          <p:nvPr/>
        </p:nvSpPr>
        <p:spPr>
          <a:xfrm>
            <a:off x="2246539" y="1406842"/>
            <a:ext cx="8138160" cy="4536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%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DO" dirty="0">
              <a:solidFill>
                <a:schemeClr val="bg1">
                  <a:lumMod val="85%"/>
                </a:schemeClr>
              </a:solidFill>
              <a:effectLst>
                <a:outerShdw blurRad="50800" dist="38100" dir="2700000" algn="tl" rotWithShape="0">
                  <a:prstClr val="black">
                    <a:alpha val="40%"/>
                  </a:prstClr>
                </a:outerShdw>
              </a:effectLst>
            </a:endParaRPr>
          </a:p>
        </p:txBody>
      </p:sp>
      <p:pic>
        <p:nvPicPr>
          <p:cNvPr id="4100" name="Picture 4" descr="https://thatcsharpguy.com/postimages/aprende-c-sharp/colecciones/list.png">
            <a:extLst>
              <a:ext uri="{FF2B5EF4-FFF2-40B4-BE49-F238E27FC236}">
                <a16:creationId xmlns:a16="http://schemas.microsoft.com/office/drawing/2014/main" id="{4D5083CD-43AD-4D65-B167-11C16779F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430" y="3314014"/>
            <a:ext cx="7606109" cy="2137144"/>
          </a:xfrm>
          <a:prstGeom prst="roundRect">
            <a:avLst>
              <a:gd name="adj" fmla="val 8594"/>
            </a:avLst>
          </a:prstGeom>
          <a:solidFill>
            <a:srgbClr val="FFFFFF">
              <a:shade val="85%"/>
            </a:srgbClr>
          </a:solidFill>
          <a:ln>
            <a:noFill/>
          </a:ln>
          <a:effectLst>
            <a:reflection blurRad="12700" stA="38%" endPos="28%" dist="5000" dir="5400000" sy="-100%" algn="bl" rotWithShape="0"/>
          </a:effectLst>
          <a:extLst/>
        </p:spPr>
      </p:pic>
      <p:pic>
        <p:nvPicPr>
          <p:cNvPr id="4102" name="Picture 6" descr="Resultado de imagen para colecciones genericas c#">
            <a:extLst>
              <a:ext uri="{FF2B5EF4-FFF2-40B4-BE49-F238E27FC236}">
                <a16:creationId xmlns:a16="http://schemas.microsoft.com/office/drawing/2014/main" id="{FBA8C6AB-4179-46ED-90C7-5CC1ABA29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147888"/>
            <a:ext cx="8055558" cy="330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695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="http://schemas.openxmlformats.org/presentationml/2006/main" xmlns:r="http://schemas.openxmlformats.org/officeDocument/2006/relationships" xmlns:a="http://schemas.openxmlformats.org/drawingml/2006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5" grpId="0"/>
      <p:bldP spid="5" grpId="1"/>
    </p:bldLst>
  </p:timing>
</p:sld>
</file>

<file path=ppt/slides/slide5.xml><?xml version="1.0" encoding="utf-8"?>
<p:sld xmlns:a="http://purl.oclc.org/ooxml/drawingml/main" xmlns:r="http://purl.oclc.org/ooxml/officeDocument/relationships" xmlns:p="http://purl.oclc.org/ooxml/presentationml/main">
  <p:cSld>
    <p:bg>
      <p:bgPr>
        <a:solidFill>
          <a:schemeClr val="accent2">
            <a:lumMod val="50%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2AB87-BA8E-43F4-9FAD-DC8039D5F2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2655"/>
            <a:ext cx="9144000" cy="928907"/>
          </a:xfrm>
        </p:spPr>
        <p:txBody>
          <a:bodyPr/>
          <a:lstStyle/>
          <a:p>
            <a:r>
              <a:rPr lang="es-ES" dirty="0">
                <a:solidFill>
                  <a:schemeClr val="bg1">
                    <a:lumMod val="85%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%"/>
                    </a:prstClr>
                  </a:outerShdw>
                </a:effectLst>
              </a:rPr>
              <a:t>Manejo de Excepciones</a:t>
            </a:r>
            <a:endParaRPr lang="es-DO" dirty="0">
              <a:solidFill>
                <a:schemeClr val="bg1">
                  <a:lumMod val="85%"/>
                </a:schemeClr>
              </a:solidFill>
              <a:effectLst>
                <a:outerShdw blurRad="50800" dist="38100" dir="2700000" algn="tl" rotWithShape="0">
                  <a:prstClr val="black">
                    <a:alpha val="40%"/>
                  </a:prst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D3ED82-EB90-48C3-90F5-F104B3DDCD21}"/>
              </a:ext>
            </a:extLst>
          </p:cNvPr>
          <p:cNvSpPr/>
          <p:nvPr/>
        </p:nvSpPr>
        <p:spPr>
          <a:xfrm>
            <a:off x="-62592" y="1072358"/>
            <a:ext cx="1812471" cy="1655762"/>
          </a:xfrm>
          <a:prstGeom prst="rect">
            <a:avLst/>
          </a:prstGeom>
          <a:solidFill>
            <a:schemeClr val="accent2">
              <a:lumMod val="75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0B2887-D8CA-4F2D-83AA-70757125ABA5}"/>
              </a:ext>
            </a:extLst>
          </p:cNvPr>
          <p:cNvSpPr txBox="1"/>
          <p:nvPr/>
        </p:nvSpPr>
        <p:spPr>
          <a:xfrm>
            <a:off x="-1" y="1122363"/>
            <a:ext cx="1749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>
                    <a:lumMod val="85%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%"/>
                    </a:prstClr>
                  </a:outerShdw>
                </a:effectLst>
              </a:rPr>
              <a:t>Excepciones</a:t>
            </a:r>
            <a:endParaRPr lang="es-DO" sz="2000" dirty="0">
              <a:solidFill>
                <a:schemeClr val="bg1">
                  <a:lumMod val="95%"/>
                </a:schemeClr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AA7844DF-401A-444E-AEF6-53687309C334}"/>
              </a:ext>
            </a:extLst>
          </p:cNvPr>
          <p:cNvSpPr txBox="1">
            <a:spLocks/>
          </p:cNvSpPr>
          <p:nvPr/>
        </p:nvSpPr>
        <p:spPr>
          <a:xfrm>
            <a:off x="2246539" y="1406842"/>
            <a:ext cx="8138160" cy="4536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%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DO" dirty="0">
              <a:solidFill>
                <a:schemeClr val="bg1">
                  <a:lumMod val="85%"/>
                </a:schemeClr>
              </a:solidFill>
              <a:effectLst>
                <a:outerShdw blurRad="50800" dist="38100" dir="2700000" algn="tl" rotWithShape="0">
                  <a:prstClr val="black">
                    <a:alpha val="40%"/>
                  </a:prstClr>
                </a:outerShdw>
              </a:effectLst>
            </a:endParaRPr>
          </a:p>
        </p:txBody>
      </p:sp>
      <p:pic>
        <p:nvPicPr>
          <p:cNvPr id="5124" name="Picture 4" descr="Resultado de imagen para try catch c#">
            <a:extLst>
              <a:ext uri="{FF2B5EF4-FFF2-40B4-BE49-F238E27FC236}">
                <a16:creationId xmlns:a16="http://schemas.microsoft.com/office/drawing/2014/main" id="{F4311213-9A21-4AF4-89DA-E5439EEE6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782" y="2116203"/>
            <a:ext cx="5671404" cy="3992556"/>
          </a:xfrm>
          <a:prstGeom prst="roundRect">
            <a:avLst>
              <a:gd name="adj" fmla="val 8594"/>
            </a:avLst>
          </a:prstGeom>
          <a:solidFill>
            <a:srgbClr val="FFFFFF">
              <a:shade val="85%"/>
            </a:srgbClr>
          </a:solidFill>
          <a:ln>
            <a:noFill/>
          </a:ln>
          <a:effectLst>
            <a:reflection blurRad="12700" stA="38%" endPos="28%" dist="5000" dir="5400000" sy="-100%" algn="bl" rotWithShape="0"/>
          </a:effectLst>
          <a:ex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22CF4E3-053C-46E8-9A4B-2FCDB09D19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4275" y="1268810"/>
            <a:ext cx="6310303" cy="544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708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="http://schemas.openxmlformats.org/presentationml/2006/main" xmlns:r="http://schemas.openxmlformats.org/officeDocument/2006/relationships" xmlns:a="http://schemas.openxmlformats.org/drawingml/2006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5" grpId="0"/>
      <p:bldP spid="5" grpId="1"/>
    </p:bldLst>
  </p:timing>
</p:sld>
</file>

<file path=ppt/slides/slide6.xml><?xml version="1.0" encoding="utf-8"?>
<p:sld xmlns:a="http://purl.oclc.org/ooxml/drawingml/main" xmlns:r="http://purl.oclc.org/ooxml/officeDocument/relationships" xmlns:p="http://purl.oclc.org/ooxml/presentationml/main">
  <p:cSld>
    <p:bg>
      <p:bgPr>
        <a:solidFill>
          <a:schemeClr val="accent1">
            <a:lumMod val="50%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2AB87-BA8E-43F4-9FAD-DC8039D5F2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2655"/>
            <a:ext cx="9144000" cy="928907"/>
          </a:xfrm>
        </p:spPr>
        <p:txBody>
          <a:bodyPr/>
          <a:lstStyle/>
          <a:p>
            <a:r>
              <a:rPr lang="es-DO" dirty="0">
                <a:solidFill>
                  <a:schemeClr val="bg1">
                    <a:lumMod val="85%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%"/>
                    </a:prstClr>
                  </a:outerShdw>
                </a:effectLst>
              </a:rPr>
              <a:t>ADO </a:t>
            </a:r>
            <a:r>
              <a:rPr lang="es-DO" dirty="0" err="1">
                <a:solidFill>
                  <a:schemeClr val="bg1">
                    <a:lumMod val="85%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%"/>
                    </a:prstClr>
                  </a:outerShdw>
                </a:effectLst>
              </a:rPr>
              <a:t>.Net</a:t>
            </a:r>
            <a:r>
              <a:rPr lang="es-DO" dirty="0">
                <a:solidFill>
                  <a:schemeClr val="bg1">
                    <a:lumMod val="85%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%"/>
                    </a:prstClr>
                  </a:outerShdw>
                </a:effectLst>
              </a:rPr>
              <a:t> &amp; Manejo de datos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D3ED82-EB90-48C3-90F5-F104B3DDCD21}"/>
              </a:ext>
            </a:extLst>
          </p:cNvPr>
          <p:cNvSpPr/>
          <p:nvPr/>
        </p:nvSpPr>
        <p:spPr>
          <a:xfrm>
            <a:off x="-62592" y="1072358"/>
            <a:ext cx="1812471" cy="1655762"/>
          </a:xfrm>
          <a:prstGeom prst="rect">
            <a:avLst/>
          </a:prstGeom>
          <a:solidFill>
            <a:schemeClr val="accent1">
              <a:lumMod val="75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0B2887-D8CA-4F2D-83AA-70757125ABA5}"/>
              </a:ext>
            </a:extLst>
          </p:cNvPr>
          <p:cNvSpPr txBox="1"/>
          <p:nvPr/>
        </p:nvSpPr>
        <p:spPr>
          <a:xfrm>
            <a:off x="-1" y="1122363"/>
            <a:ext cx="1749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bg1">
                    <a:lumMod val="85%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%"/>
                    </a:prstClr>
                  </a:outerShdw>
                </a:effectLst>
              </a:rPr>
              <a:t>ADO .NET</a:t>
            </a:r>
            <a:endParaRPr lang="es-DO" sz="2400" dirty="0">
              <a:solidFill>
                <a:schemeClr val="bg1">
                  <a:lumMod val="95%"/>
                </a:schemeClr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AA7844DF-401A-444E-AEF6-53687309C334}"/>
              </a:ext>
            </a:extLst>
          </p:cNvPr>
          <p:cNvSpPr txBox="1">
            <a:spLocks/>
          </p:cNvSpPr>
          <p:nvPr/>
        </p:nvSpPr>
        <p:spPr>
          <a:xfrm>
            <a:off x="2246539" y="1406842"/>
            <a:ext cx="8138160" cy="4536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%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DO" dirty="0">
              <a:solidFill>
                <a:schemeClr val="bg1">
                  <a:lumMod val="85%"/>
                </a:schemeClr>
              </a:solidFill>
              <a:effectLst>
                <a:outerShdw blurRad="50800" dist="38100" dir="2700000" algn="tl" rotWithShape="0">
                  <a:prstClr val="black">
                    <a:alpha val="40%"/>
                  </a:prstClr>
                </a:outerShdw>
              </a:effectLst>
            </a:endParaRPr>
          </a:p>
        </p:txBody>
      </p:sp>
      <p:pic>
        <p:nvPicPr>
          <p:cNvPr id="5126" name="Picture 6" descr="Resultado de imagen para ado .net">
            <a:extLst>
              <a:ext uri="{FF2B5EF4-FFF2-40B4-BE49-F238E27FC236}">
                <a16:creationId xmlns:a16="http://schemas.microsoft.com/office/drawing/2014/main" id="{F8E562C6-841B-41FF-AABD-198439B25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819" y="1879385"/>
            <a:ext cx="5405800" cy="4064215"/>
          </a:xfrm>
          <a:prstGeom prst="roundRect">
            <a:avLst>
              <a:gd name="adj" fmla="val 8594"/>
            </a:avLst>
          </a:prstGeom>
          <a:solidFill>
            <a:srgbClr val="FFFFFF">
              <a:shade val="85%"/>
            </a:srgbClr>
          </a:solidFill>
          <a:ln>
            <a:noFill/>
          </a:ln>
          <a:effectLst>
            <a:reflection blurRad="12700" stA="38%" endPos="28%" dist="5000" dir="5400000" sy="-100%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73529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="http://schemas.openxmlformats.org/presentationml/2006/main" xmlns:r="http://schemas.openxmlformats.org/officeDocument/2006/relationships" xmlns:a="http://schemas.openxmlformats.org/drawingml/2006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5" grpId="0"/>
      <p:bldP spid="5" grpId="1"/>
    </p:bldLst>
  </p:timing>
</p:sld>
</file>

<file path=ppt/slides/slide7.xml><?xml version="1.0" encoding="utf-8"?>
<p:sld xmlns:a="http://purl.oclc.org/ooxml/drawingml/main" xmlns:r="http://purl.oclc.org/ooxml/officeDocument/relationships" xmlns:p="http://purl.oclc.org/ooxml/presentationml/main">
  <p:cSld>
    <p:bg>
      <p:bgPr>
        <a:solidFill>
          <a:schemeClr val="tx2">
            <a:lumMod val="50%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2AB87-BA8E-43F4-9FAD-DC8039D5F2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2655"/>
            <a:ext cx="9144000" cy="928907"/>
          </a:xfrm>
        </p:spPr>
        <p:txBody>
          <a:bodyPr/>
          <a:lstStyle/>
          <a:p>
            <a:r>
              <a:rPr lang="es-DO" dirty="0" err="1">
                <a:solidFill>
                  <a:schemeClr val="bg1">
                    <a:lumMod val="85%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%"/>
                    </a:prstClr>
                  </a:outerShdw>
                </a:effectLst>
              </a:rPr>
              <a:t>Linq</a:t>
            </a:r>
            <a:r>
              <a:rPr lang="es-DO" dirty="0">
                <a:solidFill>
                  <a:schemeClr val="bg1">
                    <a:lumMod val="85%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%"/>
                    </a:prstClr>
                  </a:outerShdw>
                </a:effectLst>
              </a:rPr>
              <a:t> &amp; </a:t>
            </a:r>
            <a:r>
              <a:rPr lang="es-DO" dirty="0" err="1">
                <a:solidFill>
                  <a:schemeClr val="bg1">
                    <a:lumMod val="85%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%"/>
                    </a:prstClr>
                  </a:outerShdw>
                </a:effectLst>
              </a:rPr>
              <a:t>Entity</a:t>
            </a:r>
            <a:r>
              <a:rPr lang="es-DO" dirty="0">
                <a:solidFill>
                  <a:schemeClr val="bg1">
                    <a:lumMod val="85%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%"/>
                    </a:prstClr>
                  </a:outerShdw>
                </a:effectLst>
              </a:rPr>
              <a:t> Framework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D3ED82-EB90-48C3-90F5-F104B3DDCD21}"/>
              </a:ext>
            </a:extLst>
          </p:cNvPr>
          <p:cNvSpPr/>
          <p:nvPr/>
        </p:nvSpPr>
        <p:spPr>
          <a:xfrm>
            <a:off x="-62592" y="1072358"/>
            <a:ext cx="1812471" cy="1655762"/>
          </a:xfrm>
          <a:prstGeom prst="rect">
            <a:avLst/>
          </a:prstGeom>
          <a:solidFill>
            <a:schemeClr val="tx2">
              <a:lumMod val="75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0B2887-D8CA-4F2D-83AA-70757125ABA5}"/>
              </a:ext>
            </a:extLst>
          </p:cNvPr>
          <p:cNvSpPr txBox="1"/>
          <p:nvPr/>
        </p:nvSpPr>
        <p:spPr>
          <a:xfrm>
            <a:off x="-1" y="1122363"/>
            <a:ext cx="1749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>
                <a:solidFill>
                  <a:schemeClr val="bg1">
                    <a:lumMod val="85%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%"/>
                    </a:prstClr>
                  </a:outerShdw>
                </a:effectLst>
              </a:rPr>
              <a:t>Linq</a:t>
            </a:r>
            <a:r>
              <a:rPr lang="es-ES" sz="2800" dirty="0">
                <a:solidFill>
                  <a:schemeClr val="bg1">
                    <a:lumMod val="85%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%"/>
                    </a:prstClr>
                  </a:outerShdw>
                </a:effectLst>
              </a:rPr>
              <a:t> </a:t>
            </a:r>
            <a:r>
              <a:rPr lang="es-ES" sz="2800" dirty="0" err="1">
                <a:solidFill>
                  <a:schemeClr val="bg1">
                    <a:lumMod val="85%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%"/>
                    </a:prstClr>
                  </a:outerShdw>
                </a:effectLst>
              </a:rPr>
              <a:t>Entity</a:t>
            </a:r>
            <a:endParaRPr lang="es-DO" sz="2400" dirty="0">
              <a:solidFill>
                <a:schemeClr val="bg1">
                  <a:lumMod val="95%"/>
                </a:schemeClr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AA7844DF-401A-444E-AEF6-53687309C334}"/>
              </a:ext>
            </a:extLst>
          </p:cNvPr>
          <p:cNvSpPr txBox="1">
            <a:spLocks/>
          </p:cNvSpPr>
          <p:nvPr/>
        </p:nvSpPr>
        <p:spPr>
          <a:xfrm>
            <a:off x="2246539" y="1406842"/>
            <a:ext cx="8138160" cy="4536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%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DO" dirty="0">
              <a:solidFill>
                <a:schemeClr val="bg1">
                  <a:lumMod val="85%"/>
                </a:schemeClr>
              </a:solidFill>
              <a:effectLst>
                <a:outerShdw blurRad="50800" dist="38100" dir="2700000" algn="tl" rotWithShape="0">
                  <a:prstClr val="black">
                    <a:alpha val="40%"/>
                  </a:prstClr>
                </a:outerShdw>
              </a:effectLst>
            </a:endParaRPr>
          </a:p>
        </p:txBody>
      </p:sp>
      <p:pic>
        <p:nvPicPr>
          <p:cNvPr id="7170" name="Picture 2" descr="Resultado de imagen para linq and entity framework">
            <a:extLst>
              <a:ext uri="{FF2B5EF4-FFF2-40B4-BE49-F238E27FC236}">
                <a16:creationId xmlns:a16="http://schemas.microsoft.com/office/drawing/2014/main" id="{EFB16E16-6A82-4EBF-BD30-470EAEF5C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988" y="1662721"/>
            <a:ext cx="6062711" cy="4280879"/>
          </a:xfrm>
          <a:prstGeom prst="roundRect">
            <a:avLst>
              <a:gd name="adj" fmla="val 8594"/>
            </a:avLst>
          </a:prstGeom>
          <a:solidFill>
            <a:srgbClr val="FFFFFF">
              <a:shade val="85%"/>
            </a:srgbClr>
          </a:solidFill>
          <a:ln>
            <a:noFill/>
          </a:ln>
          <a:effectLst>
            <a:reflection blurRad="12700" stA="38%" endPos="28%" dist="5000" dir="5400000" sy="-100%" algn="bl" rotWithShape="0"/>
          </a:effectLst>
          <a:ex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FC639C1-6C0D-4690-B4AA-2E70E01C57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6539" y="2439656"/>
            <a:ext cx="8660093" cy="272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70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="http://schemas.openxmlformats.org/presentationml/2006/main" xmlns:r="http://schemas.openxmlformats.org/officeDocument/2006/relationships" xmlns:a="http://schemas.openxmlformats.org/drawingml/2006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5" grpId="0"/>
      <p:bldP spid="5" grpId="1"/>
    </p:bldLst>
  </p:timing>
</p:sld>
</file>

<file path=ppt/slides/slide8.xml><?xml version="1.0" encoding="utf-8"?>
<p:sld xmlns:a="http://purl.oclc.org/ooxml/drawingml/main" xmlns:r="http://purl.oclc.org/ooxml/officeDocument/relationships" xmlns:p="http://purl.oclc.org/ooxml/presentationml/main">
  <p:cSld>
    <p:bg>
      <p:bgPr>
        <a:solidFill>
          <a:schemeClr val="bg2">
            <a:lumMod val="25%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2AB87-BA8E-43F4-9FAD-DC8039D5F2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2655"/>
            <a:ext cx="9144000" cy="928907"/>
          </a:xfrm>
        </p:spPr>
        <p:txBody>
          <a:bodyPr/>
          <a:lstStyle/>
          <a:p>
            <a:r>
              <a:rPr lang="es-DO" dirty="0">
                <a:solidFill>
                  <a:schemeClr val="bg1">
                    <a:lumMod val="85%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%"/>
                    </a:prstClr>
                  </a:outerShdw>
                </a:effectLst>
              </a:rPr>
              <a:t>XML utilizando </a:t>
            </a:r>
            <a:r>
              <a:rPr lang="es-DO" dirty="0" err="1">
                <a:solidFill>
                  <a:schemeClr val="bg1">
                    <a:lumMod val="85%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%"/>
                    </a:prstClr>
                  </a:outerShdw>
                </a:effectLst>
              </a:rPr>
              <a:t>.Net</a:t>
            </a:r>
            <a:endParaRPr lang="es-DO" dirty="0">
              <a:solidFill>
                <a:schemeClr val="bg1">
                  <a:lumMod val="85%"/>
                </a:schemeClr>
              </a:solidFill>
              <a:effectLst>
                <a:outerShdw blurRad="50800" dist="38100" dir="2700000" algn="tl" rotWithShape="0">
                  <a:prstClr val="black">
                    <a:alpha val="40%"/>
                  </a:prst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D3ED82-EB90-48C3-90F5-F104B3DDCD21}"/>
              </a:ext>
            </a:extLst>
          </p:cNvPr>
          <p:cNvSpPr/>
          <p:nvPr/>
        </p:nvSpPr>
        <p:spPr>
          <a:xfrm>
            <a:off x="-62592" y="1072358"/>
            <a:ext cx="1812471" cy="1655762"/>
          </a:xfrm>
          <a:prstGeom prst="rect">
            <a:avLst/>
          </a:prstGeom>
          <a:solidFill>
            <a:schemeClr val="bg2">
              <a:lumMod val="5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0B2887-D8CA-4F2D-83AA-70757125ABA5}"/>
              </a:ext>
            </a:extLst>
          </p:cNvPr>
          <p:cNvSpPr txBox="1"/>
          <p:nvPr/>
        </p:nvSpPr>
        <p:spPr>
          <a:xfrm>
            <a:off x="-1" y="1122363"/>
            <a:ext cx="1749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bg1">
                    <a:lumMod val="85%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%"/>
                    </a:prstClr>
                  </a:outerShdw>
                </a:effectLst>
              </a:rPr>
              <a:t>XML .NET</a:t>
            </a:r>
            <a:endParaRPr lang="es-DO" sz="2400" dirty="0">
              <a:solidFill>
                <a:schemeClr val="bg1">
                  <a:lumMod val="95%"/>
                </a:schemeClr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AA7844DF-401A-444E-AEF6-53687309C334}"/>
              </a:ext>
            </a:extLst>
          </p:cNvPr>
          <p:cNvSpPr txBox="1">
            <a:spLocks/>
          </p:cNvSpPr>
          <p:nvPr/>
        </p:nvSpPr>
        <p:spPr>
          <a:xfrm>
            <a:off x="2246539" y="1406842"/>
            <a:ext cx="8138160" cy="4536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%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DO" dirty="0">
              <a:solidFill>
                <a:schemeClr val="bg1">
                  <a:lumMod val="85%"/>
                </a:schemeClr>
              </a:solidFill>
              <a:effectLst>
                <a:outerShdw blurRad="50800" dist="38100" dir="2700000" algn="tl" rotWithShape="0">
                  <a:prstClr val="black">
                    <a:alpha val="40%"/>
                  </a:prstClr>
                </a:outerShdw>
              </a:effectLst>
            </a:endParaRPr>
          </a:p>
        </p:txBody>
      </p:sp>
      <p:pic>
        <p:nvPicPr>
          <p:cNvPr id="8196" name="Picture 4" descr="Imagen relacionada">
            <a:extLst>
              <a:ext uri="{FF2B5EF4-FFF2-40B4-BE49-F238E27FC236}">
                <a16:creationId xmlns:a16="http://schemas.microsoft.com/office/drawing/2014/main" id="{05B15407-2F5C-406A-B84C-A0F4E4345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539" y="2445489"/>
            <a:ext cx="8501041" cy="3259233"/>
          </a:xfrm>
          <a:prstGeom prst="roundRect">
            <a:avLst>
              <a:gd name="adj" fmla="val 8594"/>
            </a:avLst>
          </a:prstGeom>
          <a:solidFill>
            <a:srgbClr val="FFFFFF">
              <a:shade val="85%"/>
            </a:srgbClr>
          </a:solidFill>
          <a:ln>
            <a:noFill/>
          </a:ln>
          <a:effectLst>
            <a:reflection blurRad="12700" stA="38%" endPos="28%" dist="5000" dir="5400000" sy="-100%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290306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="http://schemas.openxmlformats.org/presentationml/2006/main" xmlns:r="http://schemas.openxmlformats.org/officeDocument/2006/relationships" xmlns:a="http://schemas.openxmlformats.org/drawingml/2006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5" grpId="0"/>
      <p:bldP spid="5" grpId="1"/>
    </p:bldLst>
  </p:timing>
</p:sld>
</file>

<file path=ppt/slides/slide9.xml><?xml version="1.0" encoding="utf-8"?>
<p:sld xmlns:a="http://purl.oclc.org/ooxml/drawingml/main" xmlns:r="http://purl.oclc.org/ooxml/officeDocument/relationships" xmlns:p="http://purl.oclc.org/ooxml/presentationml/main">
  <p:cSld>
    <p:bg>
      <p:bgPr>
        <a:solidFill>
          <a:schemeClr val="tx1">
            <a:lumMod val="75%"/>
            <a:lumOff val="25%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2AB87-BA8E-43F4-9FAD-DC8039D5F2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2655"/>
            <a:ext cx="9144000" cy="928907"/>
          </a:xfrm>
        </p:spPr>
        <p:txBody>
          <a:bodyPr/>
          <a:lstStyle/>
          <a:p>
            <a:r>
              <a:rPr lang="es-DO" dirty="0">
                <a:solidFill>
                  <a:schemeClr val="bg1">
                    <a:lumMod val="85%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%"/>
                    </a:prstClr>
                  </a:outerShdw>
                </a:effectLst>
              </a:rPr>
              <a:t>Programación en Capas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D3ED82-EB90-48C3-90F5-F104B3DDCD21}"/>
              </a:ext>
            </a:extLst>
          </p:cNvPr>
          <p:cNvSpPr/>
          <p:nvPr/>
        </p:nvSpPr>
        <p:spPr>
          <a:xfrm>
            <a:off x="-62592" y="1072358"/>
            <a:ext cx="1812471" cy="1655762"/>
          </a:xfrm>
          <a:prstGeom prst="rect">
            <a:avLst/>
          </a:prstGeom>
          <a:solidFill>
            <a:schemeClr val="tx1">
              <a:lumMod val="50%"/>
              <a:lumOff val="5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0B2887-D8CA-4F2D-83AA-70757125ABA5}"/>
              </a:ext>
            </a:extLst>
          </p:cNvPr>
          <p:cNvSpPr txBox="1"/>
          <p:nvPr/>
        </p:nvSpPr>
        <p:spPr>
          <a:xfrm>
            <a:off x="-1" y="1122363"/>
            <a:ext cx="17498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>
                <a:solidFill>
                  <a:schemeClr val="bg1">
                    <a:lumMod val="85%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%"/>
                    </a:prstClr>
                  </a:outerShdw>
                </a:effectLst>
              </a:rPr>
              <a:t>Capas</a:t>
            </a:r>
            <a:endParaRPr lang="es-DO" sz="2000" dirty="0">
              <a:solidFill>
                <a:schemeClr val="bg1">
                  <a:lumMod val="95%"/>
                </a:schemeClr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AA7844DF-401A-444E-AEF6-53687309C334}"/>
              </a:ext>
            </a:extLst>
          </p:cNvPr>
          <p:cNvSpPr txBox="1">
            <a:spLocks/>
          </p:cNvSpPr>
          <p:nvPr/>
        </p:nvSpPr>
        <p:spPr>
          <a:xfrm>
            <a:off x="2246539" y="1406842"/>
            <a:ext cx="8138160" cy="4536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%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DO" dirty="0">
              <a:solidFill>
                <a:schemeClr val="bg1">
                  <a:lumMod val="85%"/>
                </a:schemeClr>
              </a:solidFill>
              <a:effectLst>
                <a:outerShdw blurRad="50800" dist="38100" dir="2700000" algn="tl" rotWithShape="0">
                  <a:prstClr val="black">
                    <a:alpha val="40%"/>
                  </a:prst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9D511E-2181-406C-B50B-7609079EE8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4.231%"/>
          <a:stretch/>
        </p:blipFill>
        <p:spPr>
          <a:xfrm>
            <a:off x="2607914" y="2232837"/>
            <a:ext cx="9144000" cy="3710763"/>
          </a:xfrm>
          <a:prstGeom prst="roundRect">
            <a:avLst>
              <a:gd name="adj" fmla="val 8594"/>
            </a:avLst>
          </a:prstGeom>
          <a:solidFill>
            <a:srgbClr val="FFFFFF">
              <a:shade val="85%"/>
            </a:srgbClr>
          </a:solidFill>
          <a:ln>
            <a:noFill/>
          </a:ln>
          <a:effectLst>
            <a:reflection blurRad="12700" stA="38%" endPos="28%" dist="5000" dir="5400000" sy="-100%" algn="bl" rotWithShape="0"/>
          </a:effectLst>
        </p:spPr>
      </p:pic>
    </p:spTree>
    <p:extLst>
      <p:ext uri="{BB962C8B-B14F-4D97-AF65-F5344CB8AC3E}">
        <p14:creationId xmlns:p14="http://schemas.microsoft.com/office/powerpoint/2010/main" val="358226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path" presetSubtype="0" accel="50%" decel="50%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07407E-6 L 0 0.4541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%" y="22.708%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5" grpId="0"/>
      <p:bldP spid="5" grpId="1"/>
    </p:bldLst>
  </p:timing>
</p:sld>
</file>

<file path=ppt/theme/theme1.xml><?xml version="1.0" encoding="utf-8"?>
<a:theme xmlns:a="http://purl.oclc.org/ooxml/drawingml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purl.oclc.org/ooxml/officeDocument/extendedProperties" xmlns:vt="http://purl.oclc.org/ooxml/officeDocument/docPropsVTypes">
  <TotalTime>754</TotalTime>
  <Words>143</Words>
  <Application>Microsoft Office PowerPoint</Application>
  <PresentationFormat>Widescreen</PresentationFormat>
  <Paragraphs>56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Funcionalidades Avanzadas</vt:lpstr>
      <vt:lpstr>Tipos de Nullables</vt:lpstr>
      <vt:lpstr>Tipos Genéricos</vt:lpstr>
      <vt:lpstr>Colecciones Genéricas</vt:lpstr>
      <vt:lpstr>Manejo de Excepciones</vt:lpstr>
      <vt:lpstr>ADO .Net &amp; Manejo de datos</vt:lpstr>
      <vt:lpstr>Linq &amp; Entity Framework</vt:lpstr>
      <vt:lpstr>XML utilizando .Net</vt:lpstr>
      <vt:lpstr>Programación en Capas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Funcionalidades Avanzadas</dc:title>
  <dc:creator>Jonathan E Rondon C</dc:creator>
  <cp:lastModifiedBy>Jonathan E Rondon C</cp:lastModifiedBy>
  <cp:revision>26</cp:revision>
  <dcterms:created xsi:type="dcterms:W3CDTF">2018-11-19T18:41:45Z</dcterms:created>
  <dcterms:modified xsi:type="dcterms:W3CDTF">2018-11-21T21:17:15Z</dcterms:modified>
</cp:coreProperties>
</file>