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4" r:id="rId6"/>
    <p:sldId id="265" r:id="rId7"/>
    <p:sldId id="266" r:id="rId8"/>
    <p:sldId id="267" r:id="rId9"/>
    <p:sldId id="269" r:id="rId10"/>
    <p:sldId id="271" r:id="rId11"/>
    <p:sldId id="272"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7DA9-B23E-4A1E-9CA2-9DFA3EA0F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BEF539-95B8-4448-97D7-832EA87D4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F7EA2A-BA0D-48A9-9FDA-7E3DCF8C5B55}"/>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5" name="Footer Placeholder 4">
            <a:extLst>
              <a:ext uri="{FF2B5EF4-FFF2-40B4-BE49-F238E27FC236}">
                <a16:creationId xmlns:a16="http://schemas.microsoft.com/office/drawing/2014/main" id="{E10CA6BC-8F44-4326-B13E-E606D993E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0A6D8-9A2D-47F8-89B2-A56630A3701F}"/>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67773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278D-7C59-4DE8-AECF-66ED15963A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AF2331-1765-414F-A904-ABFE92B5B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B29CE-2B7F-4C41-B55E-3BCC02BB2ABB}"/>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5" name="Footer Placeholder 4">
            <a:extLst>
              <a:ext uri="{FF2B5EF4-FFF2-40B4-BE49-F238E27FC236}">
                <a16:creationId xmlns:a16="http://schemas.microsoft.com/office/drawing/2014/main" id="{541FCA04-CC60-4F90-9373-D477D62D9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9132F-733E-4574-8A0C-BD2A3E2067FB}"/>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229028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D4BA8-3ABD-4B6E-8B79-B205C868F0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815256-8115-4C4A-A895-9B8D7C634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A449B-40C4-4774-B778-01099E1E7A5F}"/>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5" name="Footer Placeholder 4">
            <a:extLst>
              <a:ext uri="{FF2B5EF4-FFF2-40B4-BE49-F238E27FC236}">
                <a16:creationId xmlns:a16="http://schemas.microsoft.com/office/drawing/2014/main" id="{4E81D64F-9191-4FD8-9EFE-4F9359E56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5FE5B-B321-404B-8D37-5787CC72F10B}"/>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58031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E4E9-BFCA-443E-9F36-AD147C781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63438-AC3F-4D79-924E-67CEA24AF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65896-D681-4E7F-BAC3-718F592BD466}"/>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5" name="Footer Placeholder 4">
            <a:extLst>
              <a:ext uri="{FF2B5EF4-FFF2-40B4-BE49-F238E27FC236}">
                <a16:creationId xmlns:a16="http://schemas.microsoft.com/office/drawing/2014/main" id="{316FF2EC-3A6E-4766-9EFB-53DA72481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31427-4B5F-4D5A-982F-D138FD9FDDE6}"/>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153994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44AE-5879-4597-8675-756CCF36D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20DD7-BD20-4312-9711-7B8A25D8A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C60FB-FD75-48DE-9481-64BB2F9FD941}"/>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5" name="Footer Placeholder 4">
            <a:extLst>
              <a:ext uri="{FF2B5EF4-FFF2-40B4-BE49-F238E27FC236}">
                <a16:creationId xmlns:a16="http://schemas.microsoft.com/office/drawing/2014/main" id="{03490C4A-7F74-412F-ADBF-1A6CECDB5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496D7-34BD-4411-979D-4B094D8C4770}"/>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965883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D70D-C132-4AF1-904B-4A2EDD82D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79397-8E8B-448F-B444-2E2CC0C814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F719B-16E8-4D80-BAC6-F5973465E4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0771DC-CE67-4B61-9A94-EC822FE965B3}"/>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6" name="Footer Placeholder 5">
            <a:extLst>
              <a:ext uri="{FF2B5EF4-FFF2-40B4-BE49-F238E27FC236}">
                <a16:creationId xmlns:a16="http://schemas.microsoft.com/office/drawing/2014/main" id="{A92EBBE9-9663-4B4D-ACDC-14A921824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AE19C-E069-4C46-8127-BCD6901D8790}"/>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1836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D43C-56AD-448D-9C16-47D48E7DDF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559392-3C31-4BB1-A88B-A75E29F3B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70DA7-9AB4-4FBA-9C2F-0D752909F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71DB4-C812-4E76-97E5-DCD99304E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FFFE7-5D9A-428F-B387-ACE2CCBAC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AC4B34-45AF-4CCA-89F9-4902B392E742}"/>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8" name="Footer Placeholder 7">
            <a:extLst>
              <a:ext uri="{FF2B5EF4-FFF2-40B4-BE49-F238E27FC236}">
                <a16:creationId xmlns:a16="http://schemas.microsoft.com/office/drawing/2014/main" id="{51FABF1E-4BFD-4EBB-B246-3DF88812DB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997D15-B9DA-4724-A662-5AA0C62E0427}"/>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133031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A4F5-4BF7-47A4-83C9-51AB5EDB7D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63B9BE-D989-4320-9917-B9ECF3C6C291}"/>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4" name="Footer Placeholder 3">
            <a:extLst>
              <a:ext uri="{FF2B5EF4-FFF2-40B4-BE49-F238E27FC236}">
                <a16:creationId xmlns:a16="http://schemas.microsoft.com/office/drawing/2014/main" id="{5818B671-39D7-4FA8-87F3-C78AF4BF00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A46F06-6852-401E-A9DE-FDA9551E1E0C}"/>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56936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0632A-1625-4C9E-B9BE-8ABB043F8BD8}"/>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3" name="Footer Placeholder 2">
            <a:extLst>
              <a:ext uri="{FF2B5EF4-FFF2-40B4-BE49-F238E27FC236}">
                <a16:creationId xmlns:a16="http://schemas.microsoft.com/office/drawing/2014/main" id="{C51BECF8-CB1F-4B5E-92AE-A7B1CA1FB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617054-1E15-40C7-A2DE-7CACCF4685A2}"/>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75180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06560-5AC0-4822-9FB9-DD6C42985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B5180-4CC3-4F02-B094-620FBAE1B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90888-7C35-4410-8830-09CCB481D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3B0D97-0461-4498-B8D3-D300836DDC63}"/>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6" name="Footer Placeholder 5">
            <a:extLst>
              <a:ext uri="{FF2B5EF4-FFF2-40B4-BE49-F238E27FC236}">
                <a16:creationId xmlns:a16="http://schemas.microsoft.com/office/drawing/2014/main" id="{BD824C5D-55FB-4512-83CB-F235E21F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F9127-FA89-44E1-9E2B-1C2245C574C6}"/>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15357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6620-7ACB-4E75-B714-EC6DC5B1C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BC835-3952-4B41-8FC4-F0EAD29F7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F6B054-AB50-498C-9705-C780D5902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C2F9E-7F97-49FB-8B9E-88FB06845C85}"/>
              </a:ext>
            </a:extLst>
          </p:cNvPr>
          <p:cNvSpPr>
            <a:spLocks noGrp="1"/>
          </p:cNvSpPr>
          <p:nvPr>
            <p:ph type="dt" sz="half" idx="10"/>
          </p:nvPr>
        </p:nvSpPr>
        <p:spPr/>
        <p:txBody>
          <a:bodyPr/>
          <a:lstStyle/>
          <a:p>
            <a:fld id="{7C530937-78F2-4BB2-8AC9-ABE0ECF240B2}" type="datetimeFigureOut">
              <a:rPr lang="en-US" smtClean="0"/>
              <a:t>5/5/2021</a:t>
            </a:fld>
            <a:endParaRPr lang="en-US"/>
          </a:p>
        </p:txBody>
      </p:sp>
      <p:sp>
        <p:nvSpPr>
          <p:cNvPr id="6" name="Footer Placeholder 5">
            <a:extLst>
              <a:ext uri="{FF2B5EF4-FFF2-40B4-BE49-F238E27FC236}">
                <a16:creationId xmlns:a16="http://schemas.microsoft.com/office/drawing/2014/main" id="{152BB5B1-228F-4D45-98C3-99A5A59C8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190E7-1DFE-46DB-A408-410379811636}"/>
              </a:ext>
            </a:extLst>
          </p:cNvPr>
          <p:cNvSpPr>
            <a:spLocks noGrp="1"/>
          </p:cNvSpPr>
          <p:nvPr>
            <p:ph type="sldNum" sz="quarter" idx="12"/>
          </p:nvPr>
        </p:nvSpPr>
        <p:spPr/>
        <p:txBody>
          <a:bodyPr/>
          <a:lstStyle/>
          <a:p>
            <a:fld id="{2615794E-6F50-4E75-9614-C5CC8E7E586F}" type="slidenum">
              <a:rPr lang="en-US" smtClean="0"/>
              <a:t>‹#›</a:t>
            </a:fld>
            <a:endParaRPr lang="en-US"/>
          </a:p>
        </p:txBody>
      </p:sp>
    </p:spTree>
    <p:extLst>
      <p:ext uri="{BB962C8B-B14F-4D97-AF65-F5344CB8AC3E}">
        <p14:creationId xmlns:p14="http://schemas.microsoft.com/office/powerpoint/2010/main" val="31264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959B8-0D88-4D9B-A78E-262ABF1F2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D7FD7E-EC99-46F4-B2CD-964420E24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38303-2CEF-41FD-8B6E-944AC4456D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30937-78F2-4BB2-8AC9-ABE0ECF240B2}" type="datetimeFigureOut">
              <a:rPr lang="en-US" smtClean="0"/>
              <a:t>5/5/2021</a:t>
            </a:fld>
            <a:endParaRPr lang="en-US"/>
          </a:p>
        </p:txBody>
      </p:sp>
      <p:sp>
        <p:nvSpPr>
          <p:cNvPr id="5" name="Footer Placeholder 4">
            <a:extLst>
              <a:ext uri="{FF2B5EF4-FFF2-40B4-BE49-F238E27FC236}">
                <a16:creationId xmlns:a16="http://schemas.microsoft.com/office/drawing/2014/main" id="{283EFE94-3D61-486F-A083-92F9C028E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A28467-E5C5-4CF2-BCDA-5129880C4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5794E-6F50-4E75-9614-C5CC8E7E586F}" type="slidenum">
              <a:rPr lang="en-US" smtClean="0"/>
              <a:t>‹#›</a:t>
            </a:fld>
            <a:endParaRPr lang="en-US"/>
          </a:p>
        </p:txBody>
      </p:sp>
    </p:spTree>
    <p:extLst>
      <p:ext uri="{BB962C8B-B14F-4D97-AF65-F5344CB8AC3E}">
        <p14:creationId xmlns:p14="http://schemas.microsoft.com/office/powerpoint/2010/main" val="154268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reference.digilentinc.com/refere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C53A87-0D50-4D23-BC69-BC3A2687CBB0}"/>
              </a:ext>
            </a:extLst>
          </p:cNvPr>
          <p:cNvPicPr>
            <a:picLocks noChangeAspect="1"/>
          </p:cNvPicPr>
          <p:nvPr/>
        </p:nvPicPr>
        <p:blipFill rotWithShape="1">
          <a:blip r:embed="rId2"/>
          <a:srcRect l="867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DAD3F0-34E5-4222-96D6-CB0AAE8022A6}"/>
              </a:ext>
            </a:extLst>
          </p:cNvPr>
          <p:cNvSpPr>
            <a:spLocks noGrp="1"/>
          </p:cNvSpPr>
          <p:nvPr>
            <p:ph type="ctrTitle"/>
          </p:nvPr>
        </p:nvSpPr>
        <p:spPr>
          <a:xfrm>
            <a:off x="477979" y="1122363"/>
            <a:ext cx="4219855" cy="3204134"/>
          </a:xfrm>
        </p:spPr>
        <p:txBody>
          <a:bodyPr anchor="b">
            <a:normAutofit/>
          </a:bodyPr>
          <a:lstStyle/>
          <a:p>
            <a:pPr algn="l"/>
            <a:r>
              <a:rPr lang="en-US" sz="4800" dirty="0"/>
              <a:t>Final Project–</a:t>
            </a:r>
            <a:br>
              <a:rPr lang="en-US" sz="4800" dirty="0"/>
            </a:br>
            <a:r>
              <a:rPr lang="en-US" sz="4800" dirty="0"/>
              <a:t>Digital Level</a:t>
            </a:r>
          </a:p>
        </p:txBody>
      </p:sp>
      <p:sp>
        <p:nvSpPr>
          <p:cNvPr id="3" name="Subtitle 2">
            <a:extLst>
              <a:ext uri="{FF2B5EF4-FFF2-40B4-BE49-F238E27FC236}">
                <a16:creationId xmlns:a16="http://schemas.microsoft.com/office/drawing/2014/main" id="{F6EE5DE9-CC7F-46A7-A2B5-0A2BEF3B94D3}"/>
              </a:ext>
            </a:extLst>
          </p:cNvPr>
          <p:cNvSpPr>
            <a:spLocks noGrp="1"/>
          </p:cNvSpPr>
          <p:nvPr>
            <p:ph type="subTitle" idx="1"/>
          </p:nvPr>
        </p:nvSpPr>
        <p:spPr>
          <a:xfrm>
            <a:off x="477980" y="4872922"/>
            <a:ext cx="4023359" cy="1208141"/>
          </a:xfrm>
        </p:spPr>
        <p:txBody>
          <a:bodyPr>
            <a:normAutofit/>
          </a:bodyPr>
          <a:lstStyle/>
          <a:p>
            <a:pPr algn="l"/>
            <a:r>
              <a:rPr lang="en-US" sz="2000" dirty="0"/>
              <a:t>Jonathan Ely</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19784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Implementation Challenges and Choices</a:t>
            </a:r>
          </a:p>
        </p:txBody>
      </p:sp>
      <p:grpSp>
        <p:nvGrpSpPr>
          <p:cNvPr id="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81584EE8-A5A9-42DA-A418-D46A940EE559}"/>
              </a:ext>
            </a:extLst>
          </p:cNvPr>
          <p:cNvSpPr>
            <a:spLocks noGrp="1"/>
          </p:cNvSpPr>
          <p:nvPr>
            <p:ph idx="1"/>
          </p:nvPr>
        </p:nvSpPr>
        <p:spPr>
          <a:xfrm>
            <a:off x="6234868" y="1130846"/>
            <a:ext cx="5217173" cy="4351338"/>
          </a:xfrm>
        </p:spPr>
        <p:txBody>
          <a:bodyPr>
            <a:normAutofit/>
          </a:bodyPr>
          <a:lstStyle/>
          <a:p>
            <a:r>
              <a:rPr lang="en-US" dirty="0">
                <a:solidFill>
                  <a:schemeClr val="bg1"/>
                </a:solidFill>
              </a:rPr>
              <a:t>Could be implemented with a single purpose processor efficiently because it’s a simple design concept; applying outputs from sensors to display outputs on LEDs</a:t>
            </a:r>
          </a:p>
          <a:p>
            <a:r>
              <a:rPr lang="en-US" dirty="0">
                <a:solidFill>
                  <a:schemeClr val="bg1"/>
                </a:solidFill>
              </a:rPr>
              <a:t>No need for custom processors or hardware so long as we can interface with a gyro and a rotary encoder</a:t>
            </a: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84783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Summary and Moving Forward</a:t>
            </a:r>
          </a:p>
        </p:txBody>
      </p:sp>
      <p:grpSp>
        <p:nvGrpSpPr>
          <p:cNvPr id="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81584EE8-A5A9-42DA-A418-D46A940EE559}"/>
              </a:ext>
            </a:extLst>
          </p:cNvPr>
          <p:cNvSpPr>
            <a:spLocks noGrp="1"/>
          </p:cNvSpPr>
          <p:nvPr>
            <p:ph idx="1"/>
          </p:nvPr>
        </p:nvSpPr>
        <p:spPr>
          <a:xfrm>
            <a:off x="6234868" y="1130846"/>
            <a:ext cx="5217173" cy="4351338"/>
          </a:xfrm>
        </p:spPr>
        <p:txBody>
          <a:bodyPr>
            <a:normAutofit/>
          </a:bodyPr>
          <a:lstStyle/>
          <a:p>
            <a:r>
              <a:rPr lang="en-US" dirty="0">
                <a:solidFill>
                  <a:schemeClr val="bg1"/>
                </a:solidFill>
              </a:rPr>
              <a:t>Unable to successfully complete this project for this semester, but plans to continue working post-semester; redesign as necessary</a:t>
            </a:r>
          </a:p>
          <a:p>
            <a:r>
              <a:rPr lang="en-US" dirty="0">
                <a:solidFill>
                  <a:schemeClr val="bg1"/>
                </a:solidFill>
              </a:rPr>
              <a:t>Expand on planned design by extending the project to the digital Etch-a-Sketch design </a:t>
            </a:r>
            <a:r>
              <a:rPr lang="en-US">
                <a:solidFill>
                  <a:schemeClr val="bg1"/>
                </a:solidFill>
              </a:rPr>
              <a:t>previously mentioned</a:t>
            </a: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486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9">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838199" y="1498512"/>
            <a:ext cx="8740774" cy="1323439"/>
          </a:xfrm>
        </p:spPr>
        <p:txBody>
          <a:bodyPr anchor="t">
            <a:normAutofit/>
          </a:bodyPr>
          <a:lstStyle/>
          <a:p>
            <a:r>
              <a:rPr lang="en-US" sz="4000" dirty="0"/>
              <a:t>References</a:t>
            </a:r>
          </a:p>
        </p:txBody>
      </p:sp>
      <p:sp>
        <p:nvSpPr>
          <p:cNvPr id="5" name="Content Placeholder 4">
            <a:extLst>
              <a:ext uri="{FF2B5EF4-FFF2-40B4-BE49-F238E27FC236}">
                <a16:creationId xmlns:a16="http://schemas.microsoft.com/office/drawing/2014/main" id="{81584EE8-A5A9-42DA-A418-D46A940EE559}"/>
              </a:ext>
            </a:extLst>
          </p:cNvPr>
          <p:cNvSpPr>
            <a:spLocks noGrp="1"/>
          </p:cNvSpPr>
          <p:nvPr>
            <p:ph idx="1"/>
          </p:nvPr>
        </p:nvSpPr>
        <p:spPr>
          <a:xfrm>
            <a:off x="838199" y="3003160"/>
            <a:ext cx="8740775" cy="2454300"/>
          </a:xfrm>
        </p:spPr>
        <p:txBody>
          <a:bodyPr>
            <a:normAutofit/>
          </a:bodyPr>
          <a:lstStyle/>
          <a:p>
            <a:r>
              <a:rPr lang="en-US" sz="2400" dirty="0" err="1">
                <a:solidFill>
                  <a:schemeClr val="tx1">
                    <a:alpha val="80000"/>
                  </a:schemeClr>
                </a:solidFill>
              </a:rPr>
              <a:t>Digilent</a:t>
            </a:r>
            <a:r>
              <a:rPr lang="en-US" sz="2400" dirty="0">
                <a:solidFill>
                  <a:schemeClr val="tx1">
                    <a:alpha val="80000"/>
                  </a:schemeClr>
                </a:solidFill>
              </a:rPr>
              <a:t> documentation and user manuals</a:t>
            </a:r>
          </a:p>
          <a:p>
            <a:r>
              <a:rPr lang="en-US" sz="2400" dirty="0" err="1">
                <a:solidFill>
                  <a:schemeClr val="tx1">
                    <a:alpha val="80000"/>
                  </a:schemeClr>
                </a:solidFill>
              </a:rPr>
              <a:t>Digilent</a:t>
            </a:r>
            <a:r>
              <a:rPr lang="en-US" sz="2400" dirty="0">
                <a:solidFill>
                  <a:schemeClr val="tx1">
                    <a:alpha val="80000"/>
                  </a:schemeClr>
                </a:solidFill>
              </a:rPr>
              <a:t> reference pages, </a:t>
            </a:r>
            <a:r>
              <a:rPr lang="en-US" sz="2400" dirty="0">
                <a:solidFill>
                  <a:schemeClr val="tx1">
                    <a:alpha val="80000"/>
                  </a:schemeClr>
                </a:solidFill>
                <a:hlinkClick r:id="rId2"/>
              </a:rPr>
              <a:t>https://reference.digilentinc.com/reference/</a:t>
            </a:r>
            <a:endParaRPr lang="en-US" sz="2400" dirty="0">
              <a:solidFill>
                <a:schemeClr val="tx1">
                  <a:alpha val="80000"/>
                </a:schemeClr>
              </a:solidFill>
            </a:endParaRPr>
          </a:p>
          <a:p>
            <a:r>
              <a:rPr lang="en-US" sz="2400" dirty="0">
                <a:solidFill>
                  <a:schemeClr val="tx1">
                    <a:alpha val="80000"/>
                  </a:schemeClr>
                </a:solidFill>
              </a:rPr>
              <a:t>Xilinx forums related to SPI interfacing</a:t>
            </a:r>
          </a:p>
        </p:txBody>
      </p:sp>
      <p:grpSp>
        <p:nvGrpSpPr>
          <p:cNvPr id="55" name="Group 41">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43" name="Freeform: Shape 42">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45" name="Freeform: Shape 44">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562019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Concept Inspiration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a:bodyPr>
          <a:lstStyle/>
          <a:p>
            <a:r>
              <a:rPr lang="en-US" dirty="0">
                <a:solidFill>
                  <a:schemeClr val="bg1"/>
                </a:solidFill>
              </a:rPr>
              <a:t>Gyros are neat and interactive</a:t>
            </a:r>
          </a:p>
          <a:p>
            <a:r>
              <a:rPr lang="en-US" dirty="0">
                <a:solidFill>
                  <a:schemeClr val="bg1"/>
                </a:solidFill>
              </a:rPr>
              <a:t>To work towards making more complicated designs like a digital Etch a Sketch using a gyro to reset the screen, an OLED display, and two rotary encoders</a:t>
            </a:r>
          </a:p>
          <a:p>
            <a:r>
              <a:rPr lang="en-US" dirty="0">
                <a:solidFill>
                  <a:schemeClr val="bg1"/>
                </a:solidFill>
              </a:rPr>
              <a:t>A digital level would allow me to practice with the gyro as well as a rotary encoder (for added features)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5550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General System Description</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lnSpcReduction="10000"/>
          </a:bodyPr>
          <a:lstStyle/>
          <a:p>
            <a:r>
              <a:rPr lang="en-US" dirty="0">
                <a:solidFill>
                  <a:schemeClr val="bg1"/>
                </a:solidFill>
              </a:rPr>
              <a:t>When running, the gyro’s x and y output is used to light the board’s four LEDs that increase in brightness depending on how tilted the gyro is in each respective direction (forward/back, left/right).</a:t>
            </a:r>
          </a:p>
          <a:p>
            <a:r>
              <a:rPr lang="en-US" dirty="0">
                <a:solidFill>
                  <a:schemeClr val="bg1"/>
                </a:solidFill>
              </a:rPr>
              <a:t>A rotary encoder controls the maximum brightness the LEDs can display</a:t>
            </a:r>
          </a:p>
          <a:p>
            <a:r>
              <a:rPr lang="en-US" dirty="0">
                <a:solidFill>
                  <a:schemeClr val="bg1"/>
                </a:solidFill>
              </a:rPr>
              <a:t>The button of the rotary encoder “zeros” the gyro</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877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827088" y="1641752"/>
            <a:ext cx="2655887" cy="3213277"/>
          </a:xfrm>
        </p:spPr>
        <p:txBody>
          <a:bodyPr anchor="t">
            <a:normAutofit/>
          </a:bodyPr>
          <a:lstStyle/>
          <a:p>
            <a:r>
              <a:rPr lang="en-US" sz="4000" dirty="0">
                <a:solidFill>
                  <a:schemeClr val="bg1"/>
                </a:solidFill>
              </a:rPr>
              <a:t>Problem Solving</a:t>
            </a:r>
          </a:p>
        </p:txBody>
      </p:sp>
      <p:sp>
        <p:nvSpPr>
          <p:cNvPr id="3" name="Content Placeholder 2">
            <a:extLst>
              <a:ext uri="{FF2B5EF4-FFF2-40B4-BE49-F238E27FC236}">
                <a16:creationId xmlns:a16="http://schemas.microsoft.com/office/drawing/2014/main" id="{73896275-07C0-428F-A766-24AC832CDF59}"/>
              </a:ext>
            </a:extLst>
          </p:cNvPr>
          <p:cNvSpPr>
            <a:spLocks noGrp="1"/>
          </p:cNvSpPr>
          <p:nvPr>
            <p:ph idx="1"/>
          </p:nvPr>
        </p:nvSpPr>
        <p:spPr>
          <a:xfrm>
            <a:off x="5232401" y="1721579"/>
            <a:ext cx="6140449" cy="3952648"/>
          </a:xfrm>
        </p:spPr>
        <p:txBody>
          <a:bodyPr>
            <a:normAutofit/>
          </a:bodyPr>
          <a:lstStyle/>
          <a:p>
            <a:r>
              <a:rPr lang="en-US" sz="1800" dirty="0">
                <a:solidFill>
                  <a:schemeClr val="bg1">
                    <a:alpha val="80000"/>
                  </a:schemeClr>
                </a:solidFill>
              </a:rPr>
              <a:t>The LEDs are controlled with the output of a clock divider, like the blinker lab, but the counter of the divider is controlled by the value of the rotary encoder and the x or y axis outputs from the gyro.</a:t>
            </a:r>
          </a:p>
          <a:p>
            <a:r>
              <a:rPr lang="en-US" sz="1800" dirty="0">
                <a:solidFill>
                  <a:schemeClr val="bg1">
                    <a:alpha val="80000"/>
                  </a:schemeClr>
                </a:solidFill>
              </a:rPr>
              <a:t>There is an internal register which holds values that the gyro axis output values are compared with. The greater the difference in value, the brighter the respective LED gets. (Two LEDs per axis, so one LED lights for positive difference, the other lights for negative difference).</a:t>
            </a:r>
          </a:p>
          <a:p>
            <a:r>
              <a:rPr lang="en-US" sz="1800" dirty="0">
                <a:solidFill>
                  <a:schemeClr val="bg1">
                    <a:alpha val="80000"/>
                  </a:schemeClr>
                </a:solidFill>
              </a:rPr>
              <a:t>The switch on the rotary encoder controls whether the button on the rotary encoder sets the internal position registers to the current position or to zero. This either ‘zeros’ the level or ‘resets’ the level.</a:t>
            </a:r>
          </a:p>
          <a:p>
            <a:endParaRPr lang="en-US" sz="2400" dirty="0">
              <a:solidFill>
                <a:schemeClr val="bg1">
                  <a:alpha val="80000"/>
                </a:schemeClr>
              </a:solidFill>
            </a:endParaRPr>
          </a:p>
        </p:txBody>
      </p:sp>
    </p:spTree>
    <p:extLst>
      <p:ext uri="{BB962C8B-B14F-4D97-AF65-F5344CB8AC3E}">
        <p14:creationId xmlns:p14="http://schemas.microsoft.com/office/powerpoint/2010/main" val="3315975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Application Space</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a:bodyPr>
          <a:lstStyle/>
          <a:p>
            <a:r>
              <a:rPr lang="en-US" dirty="0">
                <a:solidFill>
                  <a:schemeClr val="bg1"/>
                </a:solidFill>
              </a:rPr>
              <a:t>Construction and carpentry, mainly</a:t>
            </a:r>
          </a:p>
          <a:p>
            <a:r>
              <a:rPr lang="en-US" dirty="0">
                <a:solidFill>
                  <a:schemeClr val="bg1"/>
                </a:solidFill>
              </a:rPr>
              <a:t>A level is useful in any application that would require something to be precisely oriented</a:t>
            </a:r>
          </a:p>
          <a:p>
            <a:r>
              <a:rPr lang="en-US" dirty="0">
                <a:solidFill>
                  <a:schemeClr val="bg1"/>
                </a:solidFill>
              </a:rPr>
              <a:t>Room to expand this design to other application</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0242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A9A02-3BF3-4907-8F65-7A3A8786A1C1}"/>
              </a:ext>
            </a:extLst>
          </p:cNvPr>
          <p:cNvSpPr>
            <a:spLocks noGrp="1"/>
          </p:cNvSpPr>
          <p:nvPr>
            <p:ph type="title"/>
          </p:nvPr>
        </p:nvSpPr>
        <p:spPr>
          <a:xfrm>
            <a:off x="1102368" y="1877492"/>
            <a:ext cx="4030132" cy="3215373"/>
          </a:xfrm>
        </p:spPr>
        <p:txBody>
          <a:bodyPr>
            <a:normAutofit/>
          </a:bodyPr>
          <a:lstStyle/>
          <a:p>
            <a:pPr algn="ctr"/>
            <a:r>
              <a:rPr lang="en-US" dirty="0">
                <a:solidFill>
                  <a:schemeClr val="bg1"/>
                </a:solidFill>
              </a:rPr>
              <a:t>Market / End User</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02AC29A-B9B1-479C-929A-3BB5A53D9ADC}"/>
              </a:ext>
            </a:extLst>
          </p:cNvPr>
          <p:cNvSpPr>
            <a:spLocks noGrp="1"/>
          </p:cNvSpPr>
          <p:nvPr>
            <p:ph idx="1"/>
          </p:nvPr>
        </p:nvSpPr>
        <p:spPr>
          <a:xfrm>
            <a:off x="6234868" y="1130845"/>
            <a:ext cx="5217173" cy="4875671"/>
          </a:xfrm>
        </p:spPr>
        <p:txBody>
          <a:bodyPr>
            <a:normAutofit/>
          </a:bodyPr>
          <a:lstStyle/>
          <a:p>
            <a:r>
              <a:rPr lang="en-US" dirty="0">
                <a:solidFill>
                  <a:schemeClr val="bg1"/>
                </a:solidFill>
              </a:rPr>
              <a:t>Targeted for general consumers</a:t>
            </a:r>
          </a:p>
          <a:p>
            <a:r>
              <a:rPr lang="en-US" dirty="0">
                <a:solidFill>
                  <a:schemeClr val="bg1"/>
                </a:solidFill>
              </a:rPr>
              <a:t>Can be used for many home improvement projects as well as crafts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5548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827088" y="1641752"/>
            <a:ext cx="2655887" cy="3213277"/>
          </a:xfrm>
        </p:spPr>
        <p:txBody>
          <a:bodyPr anchor="t">
            <a:normAutofit/>
          </a:bodyPr>
          <a:lstStyle/>
          <a:p>
            <a:r>
              <a:rPr lang="en-US" sz="4000">
                <a:solidFill>
                  <a:schemeClr val="bg1"/>
                </a:solidFill>
              </a:rPr>
              <a:t>System Block Diagram</a:t>
            </a:r>
            <a:endParaRPr lang="en-US" sz="4000" dirty="0">
              <a:solidFill>
                <a:schemeClr val="bg1"/>
              </a:solidFill>
            </a:endParaRPr>
          </a:p>
        </p:txBody>
      </p:sp>
      <p:pic>
        <p:nvPicPr>
          <p:cNvPr id="7" name="Picture 6" descr="Diagram&#10;&#10;Description automatically generated">
            <a:extLst>
              <a:ext uri="{FF2B5EF4-FFF2-40B4-BE49-F238E27FC236}">
                <a16:creationId xmlns:a16="http://schemas.microsoft.com/office/drawing/2014/main" id="{C51CC063-C52F-4570-B5AB-3E3150D61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178" y="801582"/>
            <a:ext cx="9030005" cy="5372281"/>
          </a:xfrm>
          <a:prstGeom prst="rect">
            <a:avLst/>
          </a:prstGeom>
        </p:spPr>
      </p:pic>
    </p:spTree>
    <p:extLst>
      <p:ext uri="{BB962C8B-B14F-4D97-AF65-F5344CB8AC3E}">
        <p14:creationId xmlns:p14="http://schemas.microsoft.com/office/powerpoint/2010/main" val="2384801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827088" y="1641752"/>
            <a:ext cx="2655887" cy="3213277"/>
          </a:xfrm>
        </p:spPr>
        <p:txBody>
          <a:bodyPr anchor="t">
            <a:normAutofit/>
          </a:bodyPr>
          <a:lstStyle/>
          <a:p>
            <a:r>
              <a:rPr lang="en-US" sz="4000" dirty="0">
                <a:solidFill>
                  <a:schemeClr val="bg1"/>
                </a:solidFill>
              </a:rPr>
              <a:t>System Theory of Operation</a:t>
            </a:r>
          </a:p>
        </p:txBody>
      </p:sp>
      <p:pic>
        <p:nvPicPr>
          <p:cNvPr id="4" name="Picture 3" descr="A picture containing diagram&#10;&#10;Description automatically generated">
            <a:extLst>
              <a:ext uri="{FF2B5EF4-FFF2-40B4-BE49-F238E27FC236}">
                <a16:creationId xmlns:a16="http://schemas.microsoft.com/office/drawing/2014/main" id="{286B31E7-6C72-4D04-B097-13DE47CDD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672" y="525377"/>
            <a:ext cx="8557769" cy="5807246"/>
          </a:xfrm>
          <a:prstGeom prst="rect">
            <a:avLst/>
          </a:prstGeom>
        </p:spPr>
      </p:pic>
    </p:spTree>
    <p:extLst>
      <p:ext uri="{BB962C8B-B14F-4D97-AF65-F5344CB8AC3E}">
        <p14:creationId xmlns:p14="http://schemas.microsoft.com/office/powerpoint/2010/main" val="23461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FCCEA-F086-4948-8834-3A9DF0C5A636}"/>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rPr>
              <a:t>Progress and Complications</a:t>
            </a:r>
          </a:p>
        </p:txBody>
      </p:sp>
      <p:grpSp>
        <p:nvGrpSpPr>
          <p:cNvPr id="8"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1"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2"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81584EE8-A5A9-42DA-A418-D46A940EE559}"/>
              </a:ext>
            </a:extLst>
          </p:cNvPr>
          <p:cNvSpPr>
            <a:spLocks noGrp="1"/>
          </p:cNvSpPr>
          <p:nvPr>
            <p:ph idx="1"/>
          </p:nvPr>
        </p:nvSpPr>
        <p:spPr>
          <a:xfrm>
            <a:off x="6234868" y="1130846"/>
            <a:ext cx="5217173" cy="4351338"/>
          </a:xfrm>
        </p:spPr>
        <p:txBody>
          <a:bodyPr>
            <a:normAutofit/>
          </a:bodyPr>
          <a:lstStyle/>
          <a:p>
            <a:r>
              <a:rPr lang="en-US" dirty="0">
                <a:solidFill>
                  <a:schemeClr val="bg1"/>
                </a:solidFill>
              </a:rPr>
              <a:t>Background research into understanding different busses used to interface with PMODs (SPI, I2C, GPIO)</a:t>
            </a:r>
          </a:p>
          <a:p>
            <a:r>
              <a:rPr lang="en-US" dirty="0">
                <a:solidFill>
                  <a:schemeClr val="bg1"/>
                </a:solidFill>
              </a:rPr>
              <a:t>Planned out and coded most of the underlying designs</a:t>
            </a:r>
          </a:p>
          <a:p>
            <a:r>
              <a:rPr lang="en-US" dirty="0">
                <a:solidFill>
                  <a:schemeClr val="bg1"/>
                </a:solidFill>
              </a:rPr>
              <a:t>Practice with different type of rotary encoder</a:t>
            </a:r>
          </a:p>
          <a:p>
            <a:r>
              <a:rPr lang="en-US" dirty="0">
                <a:solidFill>
                  <a:schemeClr val="bg1"/>
                </a:solidFill>
              </a:rPr>
              <a:t>Ultimately ran out of time</a:t>
            </a:r>
          </a:p>
          <a:p>
            <a:endParaRPr lang="en-US" dirty="0">
              <a:solidFill>
                <a:schemeClr val="bg1"/>
              </a:solidFill>
            </a:endParaRPr>
          </a:p>
        </p:txBody>
      </p:sp>
      <p:grpSp>
        <p:nvGrpSpPr>
          <p:cNvPr id="30"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31"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28710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309</TotalTime>
  <Words>484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Final Project– Digital Level</vt:lpstr>
      <vt:lpstr>Concept Inspiration</vt:lpstr>
      <vt:lpstr>General System Description</vt:lpstr>
      <vt:lpstr>Problem Solving</vt:lpstr>
      <vt:lpstr>Application Space</vt:lpstr>
      <vt:lpstr>Market / End User</vt:lpstr>
      <vt:lpstr>System Block Diagram</vt:lpstr>
      <vt:lpstr>System Theory of Operation</vt:lpstr>
      <vt:lpstr>Progress and Complications</vt:lpstr>
      <vt:lpstr>Implementation Challenges and Choices</vt:lpstr>
      <vt:lpstr>Summary and Moving Forward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Proposal – IDEA</dc:title>
  <dc:creator>Jonathan</dc:creator>
  <cp:lastModifiedBy>Jonathan</cp:lastModifiedBy>
  <cp:revision>17</cp:revision>
  <dcterms:created xsi:type="dcterms:W3CDTF">2021-03-22T15:24:48Z</dcterms:created>
  <dcterms:modified xsi:type="dcterms:W3CDTF">2021-05-06T02:34:40Z</dcterms:modified>
</cp:coreProperties>
</file>