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10T14:25:14.768" idx="1">
    <p:pos x="10" y="10"/>
    <p:text>Requiere otros chip</p:text>
    <p:extLst>
      <p:ext uri="{C676402C-5697-4E1C-873F-D02D1690AC5C}">
        <p15:threadingInfo xmlns:p15="http://schemas.microsoft.com/office/powerpoint/2012/main" timeZoneBias="300"/>
      </p:ext>
    </p:extLst>
  </p:cm>
  <p:cm authorId="1" dt="2015-08-10T14:25:21.633" idx="2">
    <p:pos x="106" y="106"/>
    <p:text>Memorias</p:text>
    <p:extLst>
      <p:ext uri="{C676402C-5697-4E1C-873F-D02D1690AC5C}">
        <p15:threadingInfo xmlns:p15="http://schemas.microsoft.com/office/powerpoint/2012/main" timeZoneBias="300"/>
      </p:ext>
    </p:extLst>
  </p:cm>
  <p:cm authorId="1" dt="2015-08-10T14:25:25.498" idx="3">
    <p:pos x="202" y="202"/>
    <p:text>Proposito general</p:text>
    <p:extLst>
      <p:ext uri="{C676402C-5697-4E1C-873F-D02D1690AC5C}">
        <p15:threadingInfo xmlns:p15="http://schemas.microsoft.com/office/powerpoint/2012/main" timeZoneBias="300"/>
      </p:ext>
    </p:extLst>
  </p:cm>
  <p:cm authorId="1" dt="2015-08-10T14:25:38.619" idx="4">
    <p:pos x="298" y="298"/>
    <p:text>Costoso</p:text>
    <p:extLst>
      <p:ext uri="{C676402C-5697-4E1C-873F-D02D1690AC5C}">
        <p15:threadingInfo xmlns:p15="http://schemas.microsoft.com/office/powerpoint/2012/main" timeZoneBias="300"/>
      </p:ext>
    </p:extLst>
  </p:cm>
  <p:cm authorId="1" dt="2015-08-10T14:25:44.771" idx="5">
    <p:pos x="394" y="39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0018-2B57-4732-A30E-E3767181B4BE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3FB-C572-4325-81FC-27D843FD99EE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47" y="431915"/>
            <a:ext cx="2365707" cy="29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0" y="1"/>
            <a:ext cx="12192000" cy="1250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1" y="1250148"/>
            <a:ext cx="12192000" cy="53683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0066FF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0066FF"/>
              </a:buClr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0066FF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66FF"/>
              </a:buClr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Haga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0" y="6618544"/>
            <a:ext cx="12192000" cy="23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© 2017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Mecatronica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es-MX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" y="6618544"/>
            <a:ext cx="424052" cy="239456"/>
          </a:xfrm>
          <a:prstGeom prst="rect">
            <a:avLst/>
          </a:prstGeom>
        </p:spPr>
      </p:pic>
      <p:sp>
        <p:nvSpPr>
          <p:cNvPr id="37" name="Rectángulo 36"/>
          <p:cNvSpPr/>
          <p:nvPr/>
        </p:nvSpPr>
        <p:spPr>
          <a:xfrm>
            <a:off x="0" y="6618544"/>
            <a:ext cx="12192000" cy="23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MTF-1021</a:t>
            </a:r>
            <a:r>
              <a:rPr lang="es-MX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MICROCONTROLADORES 2017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875" y="-50811"/>
            <a:ext cx="10149840" cy="1463040"/>
          </a:xfrm>
        </p:spPr>
        <p:txBody>
          <a:bodyPr/>
          <a:lstStyle>
            <a:lvl1pPr>
              <a:defRPr b="1" cap="none" spc="0">
                <a:ln w="0">
                  <a:solidFill>
                    <a:srgbClr val="3302E7"/>
                  </a:solidFill>
                </a:ln>
                <a:solidFill>
                  <a:srgbClr val="00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41" name="Rectángulo 40"/>
          <p:cNvSpPr/>
          <p:nvPr/>
        </p:nvSpPr>
        <p:spPr>
          <a:xfrm>
            <a:off x="10938077" y="-11575"/>
            <a:ext cx="1253924" cy="1250147"/>
          </a:xfrm>
          <a:prstGeom prst="rect">
            <a:avLst/>
          </a:prstGeom>
          <a:gradFill flip="none" rotWithShape="1">
            <a:gsLst>
              <a:gs pos="0">
                <a:srgbClr val="4414F4">
                  <a:shade val="30000"/>
                  <a:satMod val="115000"/>
                </a:srgbClr>
              </a:gs>
              <a:gs pos="50000">
                <a:srgbClr val="4414F4">
                  <a:shade val="67500"/>
                  <a:satMod val="115000"/>
                </a:srgbClr>
              </a:gs>
              <a:gs pos="100000">
                <a:srgbClr val="4414F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Marcador de número de diapositiva 6"/>
          <p:cNvSpPr txBox="1">
            <a:spLocks/>
          </p:cNvSpPr>
          <p:nvPr/>
        </p:nvSpPr>
        <p:spPr>
          <a:xfrm>
            <a:off x="9224066" y="65672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BC7436-1F15-4C3F-8D6C-B8BB33AF73E6}" type="slidenum">
              <a:rPr lang="es-MX" smtClean="0">
                <a:solidFill>
                  <a:schemeClr val="bg1"/>
                </a:solidFill>
              </a:rPr>
              <a:pPr/>
              <a:t>‹Nº›</a:t>
            </a:fld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8" y="149282"/>
            <a:ext cx="762002" cy="93878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3" y="6630120"/>
            <a:ext cx="169188" cy="2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00875" y="-50811"/>
            <a:ext cx="10149840" cy="1463040"/>
          </a:xfrm>
        </p:spPr>
        <p:txBody>
          <a:bodyPr/>
          <a:lstStyle>
            <a:lvl1pPr>
              <a:defRPr b="1" cap="none" spc="0">
                <a:ln w="0">
                  <a:solidFill>
                    <a:srgbClr val="3302E7"/>
                  </a:solidFill>
                </a:ln>
                <a:solidFill>
                  <a:srgbClr val="00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097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00875" y="-50811"/>
            <a:ext cx="10149840" cy="1463040"/>
          </a:xfrm>
        </p:spPr>
        <p:txBody>
          <a:bodyPr/>
          <a:lstStyle>
            <a:lvl1pPr>
              <a:defRPr b="1" cap="none" spc="0">
                <a:ln w="0">
                  <a:solidFill>
                    <a:srgbClr val="3302E7"/>
                  </a:solidFill>
                </a:ln>
                <a:solidFill>
                  <a:srgbClr val="00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5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s-MX" smtClean="0"/>
              <a:t>09/01/2018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0018-2B57-4732-A30E-E3767181B4BE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73FB-C572-4325-81FC-27D843FD99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5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4604" y="3388334"/>
            <a:ext cx="9144000" cy="2387600"/>
          </a:xfrm>
        </p:spPr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bg1"/>
                </a:solidFill>
              </a:rPr>
              <a:t>Primeros pasos en PROTEUS</a:t>
            </a:r>
            <a:endParaRPr lang="es-MX" sz="8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1887" y="5656390"/>
            <a:ext cx="9144000" cy="1655762"/>
          </a:xfrm>
        </p:spPr>
        <p:txBody>
          <a:bodyPr/>
          <a:lstStyle/>
          <a:p>
            <a:r>
              <a:rPr lang="es-MX" dirty="0" smtClean="0"/>
              <a:t>M.C. Gabriel Casarrubias Guerrero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03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27" y="2108293"/>
            <a:ext cx="6038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42" y="72182"/>
            <a:ext cx="9745070" cy="63085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3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18" y="1686322"/>
            <a:ext cx="2638425" cy="16573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1" y="2367449"/>
            <a:ext cx="1724025" cy="22193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37" y="4039382"/>
            <a:ext cx="2124075" cy="20002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530" y="4737676"/>
            <a:ext cx="3781425" cy="16859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459" y="4554907"/>
            <a:ext cx="3705225" cy="17240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138" y="3608963"/>
            <a:ext cx="2724150" cy="19716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8"/>
          <a:srcRect t="4465" r="4300" b="5286"/>
          <a:stretch/>
        </p:blipFill>
        <p:spPr>
          <a:xfrm>
            <a:off x="7749920" y="2535935"/>
            <a:ext cx="2552320" cy="18653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7044" y="1319609"/>
            <a:ext cx="1362075" cy="23907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0"/>
          <a:srcRect t="3937" b="4310"/>
          <a:stretch/>
        </p:blipFill>
        <p:spPr>
          <a:xfrm>
            <a:off x="4277487" y="920909"/>
            <a:ext cx="2762250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Arquitecturas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8" y="2529284"/>
            <a:ext cx="3371850" cy="3286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2882465"/>
            <a:ext cx="5743575" cy="22479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023034" y="2153856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Von Neumann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241792" y="241278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Harvard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3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microcontroladores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20941" y="2279904"/>
            <a:ext cx="3311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8 bits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95663" y="2755392"/>
            <a:ext cx="349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16 bits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45992" y="3271323"/>
            <a:ext cx="349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32 bits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38144" y="3889248"/>
            <a:ext cx="349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64 bits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043782" y="2617424"/>
            <a:ext cx="393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Multicore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575979" y="5085850"/>
            <a:ext cx="321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DSP-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77175" y="5077812"/>
            <a:ext cx="5536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Low-Power</a:t>
            </a:r>
            <a:r>
              <a:rPr lang="es-ES" sz="2800" dirty="0" smtClean="0"/>
              <a:t> and </a:t>
            </a:r>
            <a:r>
              <a:rPr lang="es-ES" sz="2800" dirty="0" err="1" smtClean="0"/>
              <a:t>energy</a:t>
            </a:r>
            <a:r>
              <a:rPr lang="es-ES" sz="2800" dirty="0" smtClean="0"/>
              <a:t> </a:t>
            </a:r>
            <a:r>
              <a:rPr lang="es-ES" sz="2800" dirty="0" err="1" smtClean="0"/>
              <a:t>management</a:t>
            </a:r>
            <a:endParaRPr lang="es-MX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575979" y="3857436"/>
            <a:ext cx="3023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ARM </a:t>
            </a:r>
            <a:r>
              <a:rPr lang="es-ES" sz="2800" dirty="0" err="1" smtClean="0"/>
              <a:t>microcontroller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369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Marcas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3" y="2208934"/>
            <a:ext cx="3038239" cy="159623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3" y="1329915"/>
            <a:ext cx="2610803" cy="16092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04" y="1920184"/>
            <a:ext cx="3352800" cy="9810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91" y="4414897"/>
            <a:ext cx="3476625" cy="990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798" y="3281422"/>
            <a:ext cx="3724275" cy="11334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450" y="4949428"/>
            <a:ext cx="2476500" cy="1428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678" y="4614987"/>
            <a:ext cx="4543425" cy="13430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957" y="3479333"/>
            <a:ext cx="1134428" cy="9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MX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1.1 Diferencia </a:t>
            </a:r>
            <a:r>
              <a:rPr lang="pt-BR" dirty="0"/>
              <a:t>entre Microprocesador, Microcomputadora y Microcontrolador. </a:t>
            </a:r>
            <a:endParaRPr lang="pt-BR" dirty="0" smtClean="0"/>
          </a:p>
          <a:p>
            <a:endParaRPr lang="pt-BR" dirty="0"/>
          </a:p>
          <a:p>
            <a:r>
              <a:rPr lang="es-ES" dirty="0" smtClean="0"/>
              <a:t>1.2 Características </a:t>
            </a:r>
            <a:r>
              <a:rPr lang="es-ES" dirty="0"/>
              <a:t>y aplicaciones de los microcontroladores. </a:t>
            </a:r>
            <a:endParaRPr lang="es-ES" dirty="0" smtClean="0"/>
          </a:p>
          <a:p>
            <a:endParaRPr lang="es-ES" dirty="0"/>
          </a:p>
          <a:p>
            <a:r>
              <a:rPr lang="es-MX" dirty="0" smtClean="0"/>
              <a:t>1.3 Tipos </a:t>
            </a:r>
            <a:r>
              <a:rPr lang="es-MX" dirty="0"/>
              <a:t>de arquitecturas computacionales. </a:t>
            </a:r>
            <a:endParaRPr lang="es-MX" dirty="0" smtClean="0"/>
          </a:p>
          <a:p>
            <a:endParaRPr lang="es-MX" dirty="0"/>
          </a:p>
          <a:p>
            <a:r>
              <a:rPr lang="es-ES" dirty="0" smtClean="0"/>
              <a:t>1.4 Tipos </a:t>
            </a:r>
            <a:r>
              <a:rPr lang="es-ES" dirty="0"/>
              <a:t>de Microcontroladores y sus fabricantes.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93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microprocesador?</a:t>
            </a:r>
            <a:endParaRPr lang="es-MX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510848" y="2206757"/>
            <a:ext cx="9855370" cy="12737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Es un</a:t>
            </a:r>
            <a:r>
              <a:rPr lang="es-ES" dirty="0"/>
              <a:t> circuito integrado central y más complejo de </a:t>
            </a:r>
            <a:r>
              <a:rPr lang="es-ES" dirty="0" smtClean="0"/>
              <a:t>un sistema computacional; </a:t>
            </a:r>
            <a:r>
              <a:rPr lang="es-ES" dirty="0"/>
              <a:t>a modo de ilustración, se le suele llamar por analogía el «cerebro» de </a:t>
            </a:r>
            <a:r>
              <a:rPr lang="es-ES" dirty="0" smtClean="0"/>
              <a:t>un computador</a:t>
            </a:r>
            <a:r>
              <a:rPr lang="es-ES" dirty="0"/>
              <a:t>.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11" y="3849886"/>
            <a:ext cx="262787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8" y="37225"/>
            <a:ext cx="10983692" cy="59246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5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microcomputadora?</a:t>
            </a:r>
            <a:endParaRPr lang="es-MX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766880" y="1563763"/>
            <a:ext cx="9855370" cy="12737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Una </a:t>
            </a:r>
            <a:r>
              <a:rPr lang="es-ES" b="1" dirty="0"/>
              <a:t>microcomputadora</a:t>
            </a:r>
            <a:r>
              <a:rPr lang="es-ES" dirty="0"/>
              <a:t> es una computadora pequeña, con un microprocesador como su Unidad Central de Procesamiento (CPU)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32" y="3207203"/>
            <a:ext cx="4562266" cy="29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42" y="237340"/>
            <a:ext cx="7747887" cy="6474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1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microcontrolador?</a:t>
            </a:r>
            <a:endParaRPr lang="es-MX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013768" y="1484381"/>
            <a:ext cx="9613861" cy="99973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microcontrolador es un circuito integrado programable, capaz de ejecutar las órdenes grabadas en su memoria.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2" y="2894457"/>
            <a:ext cx="2266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595312"/>
            <a:ext cx="6981825" cy="5667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Diferencia entre microprocesador, microcontrolador y microcomputadora 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17" y="2267347"/>
            <a:ext cx="2276475" cy="190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11" y="3849886"/>
            <a:ext cx="2627879" cy="1905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637" y="2188321"/>
            <a:ext cx="3038475" cy="20478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16676" y="423619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Microcontrolador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547729" y="576707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Microprocesador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92325" y="423619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Microcomputadora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01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ema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5DB76DB8-E248-4364-A647-9E940F6A07D4}" vid="{172BCE0F-1159-4001-B958-CE28147C5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14</TotalTime>
  <Words>122</Words>
  <Application>Microsoft Office PowerPoint</Application>
  <PresentationFormat>Panorámica</PresentationFormat>
  <Paragraphs>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Tema3</vt:lpstr>
      <vt:lpstr>Primeros pasos en PROTEUS</vt:lpstr>
      <vt:lpstr>Contenido</vt:lpstr>
      <vt:lpstr>¿Qué es un microprocesador?</vt:lpstr>
      <vt:lpstr>Presentación de PowerPoint</vt:lpstr>
      <vt:lpstr>¿Qué es una microcomputadora?</vt:lpstr>
      <vt:lpstr>Presentación de PowerPoint</vt:lpstr>
      <vt:lpstr>¿Qué es un microcontrolador?</vt:lpstr>
      <vt:lpstr>Presentación de PowerPoint</vt:lpstr>
      <vt:lpstr>Diferencia entre microprocesador, microcontrolador y microcomputadora </vt:lpstr>
      <vt:lpstr>Características</vt:lpstr>
      <vt:lpstr>Presentación de PowerPoint</vt:lpstr>
      <vt:lpstr>Aplicaciones</vt:lpstr>
      <vt:lpstr>Arquitecturas</vt:lpstr>
      <vt:lpstr>Tipos de microcontroladores</vt:lpstr>
      <vt:lpstr>Marcas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Gabo Casarrubias</dc:creator>
  <cp:lastModifiedBy>Gabo Casarrubias</cp:lastModifiedBy>
  <cp:revision>3</cp:revision>
  <dcterms:created xsi:type="dcterms:W3CDTF">2017-08-16T19:12:09Z</dcterms:created>
  <dcterms:modified xsi:type="dcterms:W3CDTF">2018-01-10T03:56:19Z</dcterms:modified>
</cp:coreProperties>
</file>