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9" r:id="rId3"/>
    <p:sldId id="260" r:id="rId4"/>
    <p:sldId id="261" r:id="rId5"/>
    <p:sldId id="262" r:id="rId6"/>
    <p:sldId id="263" r:id="rId7"/>
    <p:sldId id="264" r:id="rId8"/>
    <p:sldId id="265" r:id="rId9"/>
    <p:sldId id="268" r:id="rId10"/>
    <p:sldId id="269" r:id="rId11"/>
    <p:sldId id="270"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D1D3BC-A484-4F23-AEB0-3E483960E763}" type="datetimeFigureOut">
              <a:rPr lang="es-MX" smtClean="0"/>
              <a:t>16/08/2018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607EF-750C-4EE3-94C6-6F03EEC0AEDB}" type="slidenum">
              <a:rPr lang="es-MX" smtClean="0"/>
              <a:t>‹Nº›</a:t>
            </a:fld>
            <a:endParaRPr lang="es-MX"/>
          </a:p>
        </p:txBody>
      </p:sp>
    </p:spTree>
    <p:extLst>
      <p:ext uri="{BB962C8B-B14F-4D97-AF65-F5344CB8AC3E}">
        <p14:creationId xmlns:p14="http://schemas.microsoft.com/office/powerpoint/2010/main" val="141632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Rot="1" noChangeAspect="1" noChangeArrowheads="1" noTextEdit="1"/>
          </p:cNvSpPr>
          <p:nvPr>
            <p:ph type="sldImg"/>
          </p:nvPr>
        </p:nvSpPr>
        <p:spPr>
          <a:xfrm>
            <a:off x="314325" y="685800"/>
            <a:ext cx="6229350" cy="3505200"/>
          </a:xfrm>
          <a:ln/>
        </p:spPr>
      </p:sp>
      <p:sp>
        <p:nvSpPr>
          <p:cNvPr id="413699" name="Rectangle 3"/>
          <p:cNvSpPr>
            <a:spLocks noGrp="1" noChangeArrowheads="1"/>
          </p:cNvSpPr>
          <p:nvPr>
            <p:ph type="body" idx="1"/>
          </p:nvPr>
        </p:nvSpPr>
        <p:spPr>
          <a:xfrm>
            <a:off x="914400" y="4419600"/>
            <a:ext cx="50292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_tradnl" altLang="en-US" smtClean="0">
              <a:latin typeface="Arial" panose="020B0604020202020204" pitchFamily="34" charset="0"/>
            </a:endParaRPr>
          </a:p>
        </p:txBody>
      </p:sp>
    </p:spTree>
    <p:extLst>
      <p:ext uri="{BB962C8B-B14F-4D97-AF65-F5344CB8AC3E}">
        <p14:creationId xmlns:p14="http://schemas.microsoft.com/office/powerpoint/2010/main" val="1765118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7"/>
          <p:cNvSpPr txBox="1">
            <a:spLocks noGrp="1" noChangeArrowheads="1"/>
          </p:cNvSpPr>
          <p:nvPr/>
        </p:nvSpPr>
        <p:spPr bwMode="auto">
          <a:xfrm>
            <a:off x="3884613" y="8831263"/>
            <a:ext cx="297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2" tIns="46151" rIns="92302" bIns="46151" anchor="b"/>
          <a:lstStyle>
            <a:lvl1pPr algn="ctr" defTabSz="923925" eaLnBrk="0" hangingPunct="0">
              <a:defRPr sz="2400" b="1">
                <a:solidFill>
                  <a:schemeClr val="tx1"/>
                </a:solidFill>
                <a:latin typeface="Arial" panose="020B0604020202020204" pitchFamily="34" charset="0"/>
              </a:defRPr>
            </a:lvl1pPr>
            <a:lvl2pPr marL="742950" indent="-285750" algn="ctr" defTabSz="923925" eaLnBrk="0" hangingPunct="0">
              <a:defRPr sz="2400" b="1">
                <a:solidFill>
                  <a:schemeClr val="tx1"/>
                </a:solidFill>
                <a:latin typeface="Arial" panose="020B0604020202020204" pitchFamily="34" charset="0"/>
              </a:defRPr>
            </a:lvl2pPr>
            <a:lvl3pPr marL="1143000" indent="-228600" algn="ctr" defTabSz="923925" eaLnBrk="0" hangingPunct="0">
              <a:defRPr sz="2400" b="1">
                <a:solidFill>
                  <a:schemeClr val="tx1"/>
                </a:solidFill>
                <a:latin typeface="Arial" panose="020B0604020202020204" pitchFamily="34" charset="0"/>
              </a:defRPr>
            </a:lvl3pPr>
            <a:lvl4pPr marL="1600200" indent="-228600" algn="ctr" defTabSz="923925" eaLnBrk="0" hangingPunct="0">
              <a:defRPr sz="2400" b="1">
                <a:solidFill>
                  <a:schemeClr val="tx1"/>
                </a:solidFill>
                <a:latin typeface="Arial" panose="020B0604020202020204" pitchFamily="34" charset="0"/>
              </a:defRPr>
            </a:lvl4pPr>
            <a:lvl5pPr marL="2057400" indent="-228600" algn="ctr" defTabSz="923925" eaLnBrk="0" hangingPunct="0">
              <a:defRPr sz="2400" b="1">
                <a:solidFill>
                  <a:schemeClr val="tx1"/>
                </a:solidFill>
                <a:latin typeface="Arial" panose="020B0604020202020204" pitchFamily="34" charset="0"/>
              </a:defRPr>
            </a:lvl5pPr>
            <a:lvl6pPr marL="2514600" indent="-228600" algn="ctr"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23925"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fld id="{919A388D-8962-411C-815C-68735B3605A5}" type="slidenum">
              <a:rPr lang="en-US" altLang="en-US" sz="1200" b="0"/>
              <a:pPr algn="r" eaLnBrk="1" hangingPunct="1"/>
              <a:t>12</a:t>
            </a:fld>
            <a:endParaRPr lang="en-US" altLang="en-US" sz="1200" b="0"/>
          </a:p>
        </p:txBody>
      </p:sp>
      <p:sp>
        <p:nvSpPr>
          <p:cNvPr id="442371" name="Rectangle 2"/>
          <p:cNvSpPr>
            <a:spLocks noGrp="1" noRot="1" noChangeAspect="1" noChangeArrowheads="1" noTextEdit="1"/>
          </p:cNvSpPr>
          <p:nvPr>
            <p:ph type="sldImg"/>
          </p:nvPr>
        </p:nvSpPr>
        <p:spPr>
          <a:xfrm>
            <a:off x="333375" y="700088"/>
            <a:ext cx="6192838" cy="3484562"/>
          </a:xfrm>
          <a:ln/>
        </p:spPr>
      </p:sp>
      <p:sp>
        <p:nvSpPr>
          <p:cNvPr id="1136643" name="Rectangle 3"/>
          <p:cNvSpPr>
            <a:spLocks noGrp="1" noChangeArrowheads="1"/>
          </p:cNvSpPr>
          <p:nvPr>
            <p:ph type="body" idx="1"/>
          </p:nvPr>
        </p:nvSpPr>
        <p:spPr>
          <a:xfrm>
            <a:off x="915988" y="4414838"/>
            <a:ext cx="5026025" cy="4181475"/>
          </a:xfrm>
        </p:spPr>
        <p:txBody>
          <a:bodyPr/>
          <a:lstStyle/>
          <a:p>
            <a:pPr eaLnBrk="1" hangingPunct="1">
              <a:buFontTx/>
              <a:buChar char="•"/>
              <a:defRPr/>
            </a:pPr>
            <a:r>
              <a:rPr lang="en-US">
                <a:effectLst>
                  <a:outerShdw blurRad="38100" dist="38100" dir="2700000" algn="tl">
                    <a:srgbClr val="C0C0C0"/>
                  </a:outerShdw>
                </a:effectLst>
              </a:rPr>
              <a:t>Development is easy with only 35 instructions to learn</a:t>
            </a:r>
          </a:p>
          <a:p>
            <a:pPr eaLnBrk="1" hangingPunct="1">
              <a:buFontTx/>
              <a:buChar char="•"/>
              <a:defRPr/>
            </a:pPr>
            <a:r>
              <a:rPr lang="en-US">
                <a:effectLst>
                  <a:outerShdw blurRad="38100" dist="38100" dir="2700000" algn="tl">
                    <a:srgbClr val="C0C0C0"/>
                  </a:outerShdw>
                </a:effectLst>
              </a:rPr>
              <a:t>Any instruction that changes program flow (branches, subroutine calls, subroutine returns, and instructions that test and skip the next instruction) will take two cycles</a:t>
            </a:r>
          </a:p>
          <a:p>
            <a:pPr eaLnBrk="1" hangingPunct="1">
              <a:buFontTx/>
              <a:buChar char="•"/>
              <a:defRPr/>
            </a:pPr>
            <a:r>
              <a:rPr lang="en-US">
                <a:effectLst>
                  <a:outerShdw blurRad="38100" dist="38100" dir="2700000" algn="tl">
                    <a:srgbClr val="C0C0C0"/>
                  </a:outerShdw>
                </a:effectLst>
              </a:rPr>
              <a:t>Instructions are grouped into three categories: byte-oriented, bit-oriented, and literal and control operations</a:t>
            </a:r>
          </a:p>
        </p:txBody>
      </p:sp>
    </p:spTree>
    <p:extLst>
      <p:ext uri="{BB962C8B-B14F-4D97-AF65-F5344CB8AC3E}">
        <p14:creationId xmlns:p14="http://schemas.microsoft.com/office/powerpoint/2010/main" val="3104151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7"/>
          <p:cNvSpPr txBox="1">
            <a:spLocks noGrp="1" noChangeArrowheads="1"/>
          </p:cNvSpPr>
          <p:nvPr/>
        </p:nvSpPr>
        <p:spPr bwMode="auto">
          <a:xfrm>
            <a:off x="3884613" y="8831263"/>
            <a:ext cx="297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2" tIns="46151" rIns="92302" bIns="46151" anchor="b"/>
          <a:lstStyle>
            <a:lvl1pPr algn="ctr" defTabSz="923925" eaLnBrk="0" hangingPunct="0">
              <a:defRPr sz="2400" b="1">
                <a:solidFill>
                  <a:schemeClr val="tx1"/>
                </a:solidFill>
                <a:latin typeface="Arial" panose="020B0604020202020204" pitchFamily="34" charset="0"/>
              </a:defRPr>
            </a:lvl1pPr>
            <a:lvl2pPr marL="742950" indent="-285750" algn="ctr" defTabSz="923925" eaLnBrk="0" hangingPunct="0">
              <a:defRPr sz="2400" b="1">
                <a:solidFill>
                  <a:schemeClr val="tx1"/>
                </a:solidFill>
                <a:latin typeface="Arial" panose="020B0604020202020204" pitchFamily="34" charset="0"/>
              </a:defRPr>
            </a:lvl2pPr>
            <a:lvl3pPr marL="1143000" indent="-228600" algn="ctr" defTabSz="923925" eaLnBrk="0" hangingPunct="0">
              <a:defRPr sz="2400" b="1">
                <a:solidFill>
                  <a:schemeClr val="tx1"/>
                </a:solidFill>
                <a:latin typeface="Arial" panose="020B0604020202020204" pitchFamily="34" charset="0"/>
              </a:defRPr>
            </a:lvl3pPr>
            <a:lvl4pPr marL="1600200" indent="-228600" algn="ctr" defTabSz="923925" eaLnBrk="0" hangingPunct="0">
              <a:defRPr sz="2400" b="1">
                <a:solidFill>
                  <a:schemeClr val="tx1"/>
                </a:solidFill>
                <a:latin typeface="Arial" panose="020B0604020202020204" pitchFamily="34" charset="0"/>
              </a:defRPr>
            </a:lvl4pPr>
            <a:lvl5pPr marL="2057400" indent="-228600" algn="ctr" defTabSz="923925" eaLnBrk="0" hangingPunct="0">
              <a:defRPr sz="2400" b="1">
                <a:solidFill>
                  <a:schemeClr val="tx1"/>
                </a:solidFill>
                <a:latin typeface="Arial" panose="020B0604020202020204" pitchFamily="34" charset="0"/>
              </a:defRPr>
            </a:lvl5pPr>
            <a:lvl6pPr marL="2514600" indent="-228600" algn="ctr"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23925"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fld id="{3607E760-3F25-4C12-88B6-AAE2E0166EC1}" type="slidenum">
              <a:rPr lang="en-US" altLang="en-US" sz="1200" b="0"/>
              <a:pPr algn="r" eaLnBrk="1" hangingPunct="1"/>
              <a:t>13</a:t>
            </a:fld>
            <a:endParaRPr lang="en-US" altLang="en-US" sz="1200" b="0"/>
          </a:p>
        </p:txBody>
      </p:sp>
      <p:sp>
        <p:nvSpPr>
          <p:cNvPr id="444419" name="Rectangle 2"/>
          <p:cNvSpPr>
            <a:spLocks noGrp="1" noRot="1" noChangeAspect="1" noChangeArrowheads="1" noTextEdit="1"/>
          </p:cNvSpPr>
          <p:nvPr>
            <p:ph type="sldImg"/>
          </p:nvPr>
        </p:nvSpPr>
        <p:spPr>
          <a:xfrm>
            <a:off x="333375" y="700088"/>
            <a:ext cx="6192838" cy="3484562"/>
          </a:xfrm>
          <a:ln/>
        </p:spPr>
      </p:sp>
      <p:sp>
        <p:nvSpPr>
          <p:cNvPr id="1136643" name="Rectangle 3"/>
          <p:cNvSpPr>
            <a:spLocks noGrp="1" noChangeArrowheads="1"/>
          </p:cNvSpPr>
          <p:nvPr>
            <p:ph type="body" idx="1"/>
          </p:nvPr>
        </p:nvSpPr>
        <p:spPr>
          <a:xfrm>
            <a:off x="915988" y="4414838"/>
            <a:ext cx="5026025" cy="4181475"/>
          </a:xfrm>
        </p:spPr>
        <p:txBody>
          <a:bodyPr/>
          <a:lstStyle/>
          <a:p>
            <a:pPr eaLnBrk="1" hangingPunct="1">
              <a:buFontTx/>
              <a:buChar char="•"/>
              <a:defRPr/>
            </a:pPr>
            <a:r>
              <a:rPr lang="en-US">
                <a:effectLst>
                  <a:outerShdw blurRad="38100" dist="38100" dir="2700000" algn="tl">
                    <a:srgbClr val="C0C0C0"/>
                  </a:outerShdw>
                </a:effectLst>
              </a:rPr>
              <a:t>Development is easy with only 35 instructions to learn</a:t>
            </a:r>
          </a:p>
          <a:p>
            <a:pPr eaLnBrk="1" hangingPunct="1">
              <a:buFontTx/>
              <a:buChar char="•"/>
              <a:defRPr/>
            </a:pPr>
            <a:r>
              <a:rPr lang="en-US">
                <a:effectLst>
                  <a:outerShdw blurRad="38100" dist="38100" dir="2700000" algn="tl">
                    <a:srgbClr val="C0C0C0"/>
                  </a:outerShdw>
                </a:effectLst>
              </a:rPr>
              <a:t>Any instruction that changes program flow (branches, subroutine calls, subroutine returns, and instructions that test and skip the next instruction) will take two cycles</a:t>
            </a:r>
          </a:p>
          <a:p>
            <a:pPr eaLnBrk="1" hangingPunct="1">
              <a:buFontTx/>
              <a:buChar char="•"/>
              <a:defRPr/>
            </a:pPr>
            <a:r>
              <a:rPr lang="en-US">
                <a:effectLst>
                  <a:outerShdw blurRad="38100" dist="38100" dir="2700000" algn="tl">
                    <a:srgbClr val="C0C0C0"/>
                  </a:outerShdw>
                </a:effectLst>
              </a:rPr>
              <a:t>Instructions are grouped into three categories: byte-oriented, bit-oriented, and literal and control operations</a:t>
            </a:r>
          </a:p>
        </p:txBody>
      </p:sp>
    </p:spTree>
    <p:extLst>
      <p:ext uri="{BB962C8B-B14F-4D97-AF65-F5344CB8AC3E}">
        <p14:creationId xmlns:p14="http://schemas.microsoft.com/office/powerpoint/2010/main" val="1316993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Rot="1" noChangeAspect="1" noChangeArrowheads="1" noTextEdit="1"/>
          </p:cNvSpPr>
          <p:nvPr>
            <p:ph type="sldImg"/>
          </p:nvPr>
        </p:nvSpPr>
        <p:spPr>
          <a:xfrm>
            <a:off x="314325" y="685800"/>
            <a:ext cx="6229350" cy="3505200"/>
          </a:xfrm>
          <a:ln/>
        </p:spPr>
      </p:sp>
      <p:sp>
        <p:nvSpPr>
          <p:cNvPr id="456707" name="Rectangle 3"/>
          <p:cNvSpPr>
            <a:spLocks noGrp="1" noChangeArrowheads="1"/>
          </p:cNvSpPr>
          <p:nvPr>
            <p:ph type="body" idx="1"/>
          </p:nvPr>
        </p:nvSpPr>
        <p:spPr>
          <a:xfrm>
            <a:off x="914400" y="4419600"/>
            <a:ext cx="50292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One extra complexity of all interrupt service routines is saving/restoring the context.</a:t>
            </a:r>
          </a:p>
          <a:p>
            <a:r>
              <a:rPr lang="en-US" altLang="en-US" smtClean="0">
                <a:latin typeface="Arial" panose="020B0604020202020204" pitchFamily="34" charset="0"/>
              </a:rPr>
              <a:t>This is not difficult because you simply need to copy the code from the Microchip supplied template.</a:t>
            </a:r>
          </a:p>
          <a:p>
            <a:r>
              <a:rPr lang="en-US" altLang="en-US" smtClean="0">
                <a:latin typeface="Arial" panose="020B0604020202020204" pitchFamily="34" charset="0"/>
              </a:rPr>
              <a:t>Unfortunately, it adds time to the ISR.  To speed this process the PIC18 has a fast return option that allows an optional hardware context save.</a:t>
            </a:r>
          </a:p>
          <a:p>
            <a:r>
              <a:rPr lang="en-US" altLang="en-US" smtClean="0">
                <a:latin typeface="Arial" panose="020B0604020202020204" pitchFamily="34" charset="0"/>
              </a:rPr>
              <a:t>The new PIC16 has a hardware context save but it is not optional.</a:t>
            </a:r>
          </a:p>
          <a:p>
            <a:r>
              <a:rPr lang="en-US" altLang="en-US" smtClean="0">
                <a:latin typeface="Arial" panose="020B0604020202020204" pitchFamily="34" charset="0"/>
              </a:rPr>
              <a:t>The existing save/restore code can simply be removed.  If your application does something unusual with the context after an interrupt that code will need to be rewritten to use the context save registers that are located in bank 31.  The save registers are made available so the debugger can show them but this is also useful for operating systems and user creativity.</a:t>
            </a:r>
          </a:p>
          <a:p>
            <a:endParaRPr lang="en-US" altLang="en-US" smtClean="0">
              <a:latin typeface="Arial" panose="020B0604020202020204" pitchFamily="34" charset="0"/>
            </a:endParaRPr>
          </a:p>
          <a:p>
            <a:r>
              <a:rPr lang="en-US" altLang="en-US" smtClean="0">
                <a:latin typeface="Arial" panose="020B0604020202020204" pitchFamily="34" charset="0"/>
              </a:rPr>
              <a:t>The RETFIE instruction now restores the context in addition to setting the GIE.  Be careful because some legacy code uses the RETFIE at the end of the initialization code to save one instruction (BSF INTCON,GIE)</a:t>
            </a:r>
          </a:p>
          <a:p>
            <a:endParaRPr lang="en-US" altLang="en-US" smtClean="0">
              <a:latin typeface="Arial" panose="020B0604020202020204" pitchFamily="34" charset="0"/>
            </a:endParaRPr>
          </a:p>
          <a:p>
            <a:r>
              <a:rPr lang="en-US" altLang="en-US" smtClean="0">
                <a:latin typeface="Arial" panose="020B0604020202020204" pitchFamily="34" charset="0"/>
              </a:rPr>
              <a:t>&lt;CLICK MOUSE&gt;</a:t>
            </a:r>
          </a:p>
        </p:txBody>
      </p:sp>
    </p:spTree>
    <p:extLst>
      <p:ext uri="{BB962C8B-B14F-4D97-AF65-F5344CB8AC3E}">
        <p14:creationId xmlns:p14="http://schemas.microsoft.com/office/powerpoint/2010/main" val="3463043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7"/>
          <p:cNvSpPr txBox="1">
            <a:spLocks noGrp="1" noChangeArrowheads="1"/>
          </p:cNvSpPr>
          <p:nvPr/>
        </p:nvSpPr>
        <p:spPr bwMode="auto">
          <a:xfrm>
            <a:off x="3884613" y="8831263"/>
            <a:ext cx="297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2" tIns="46151" rIns="92302" bIns="46151" anchor="b"/>
          <a:lstStyle>
            <a:lvl1pPr algn="ctr" defTabSz="923925" eaLnBrk="0" hangingPunct="0">
              <a:defRPr sz="2400" b="1">
                <a:solidFill>
                  <a:schemeClr val="tx1"/>
                </a:solidFill>
                <a:latin typeface="Arial" panose="020B0604020202020204" pitchFamily="34" charset="0"/>
              </a:defRPr>
            </a:lvl1pPr>
            <a:lvl2pPr marL="742950" indent="-285750" algn="ctr" defTabSz="923925" eaLnBrk="0" hangingPunct="0">
              <a:defRPr sz="2400" b="1">
                <a:solidFill>
                  <a:schemeClr val="tx1"/>
                </a:solidFill>
                <a:latin typeface="Arial" panose="020B0604020202020204" pitchFamily="34" charset="0"/>
              </a:defRPr>
            </a:lvl2pPr>
            <a:lvl3pPr marL="1143000" indent="-228600" algn="ctr" defTabSz="923925" eaLnBrk="0" hangingPunct="0">
              <a:defRPr sz="2400" b="1">
                <a:solidFill>
                  <a:schemeClr val="tx1"/>
                </a:solidFill>
                <a:latin typeface="Arial" panose="020B0604020202020204" pitchFamily="34" charset="0"/>
              </a:defRPr>
            </a:lvl3pPr>
            <a:lvl4pPr marL="1600200" indent="-228600" algn="ctr" defTabSz="923925" eaLnBrk="0" hangingPunct="0">
              <a:defRPr sz="2400" b="1">
                <a:solidFill>
                  <a:schemeClr val="tx1"/>
                </a:solidFill>
                <a:latin typeface="Arial" panose="020B0604020202020204" pitchFamily="34" charset="0"/>
              </a:defRPr>
            </a:lvl4pPr>
            <a:lvl5pPr marL="2057400" indent="-228600" algn="ctr" defTabSz="923925" eaLnBrk="0" hangingPunct="0">
              <a:defRPr sz="2400" b="1">
                <a:solidFill>
                  <a:schemeClr val="tx1"/>
                </a:solidFill>
                <a:latin typeface="Arial" panose="020B0604020202020204" pitchFamily="34" charset="0"/>
              </a:defRPr>
            </a:lvl5pPr>
            <a:lvl6pPr marL="2514600" indent="-228600" algn="ctr"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23925"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fld id="{F74F3ECC-8F35-41D1-977E-0FB175DC61E7}" type="slidenum">
              <a:rPr lang="en-US" altLang="en-US" sz="1200" b="0"/>
              <a:pPr algn="r" eaLnBrk="1" hangingPunct="1"/>
              <a:t>4</a:t>
            </a:fld>
            <a:endParaRPr lang="en-US" altLang="en-US" sz="1200" b="0"/>
          </a:p>
        </p:txBody>
      </p:sp>
      <p:sp>
        <p:nvSpPr>
          <p:cNvPr id="417795" name="Rectangle 2"/>
          <p:cNvSpPr>
            <a:spLocks noGrp="1" noRot="1" noChangeAspect="1" noChangeArrowheads="1" noTextEdit="1"/>
          </p:cNvSpPr>
          <p:nvPr>
            <p:ph type="sldImg"/>
          </p:nvPr>
        </p:nvSpPr>
        <p:spPr>
          <a:xfrm>
            <a:off x="330200" y="696913"/>
            <a:ext cx="6197600" cy="3486150"/>
          </a:xfrm>
          <a:ln/>
        </p:spPr>
      </p:sp>
      <p:sp>
        <p:nvSpPr>
          <p:cNvPr id="417796" name="Rectangle 3"/>
          <p:cNvSpPr>
            <a:spLocks noGrp="1" noChangeArrowheads="1"/>
          </p:cNvSpPr>
          <p:nvPr>
            <p:ph type="body" idx="1"/>
          </p:nvPr>
        </p:nvSpPr>
        <p:spPr>
          <a:xfrm>
            <a:off x="685800" y="4416425"/>
            <a:ext cx="54864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CPU is the brains of the operation. Here all instruction, logic and mathematical operations are processed.</a:t>
            </a:r>
          </a:p>
          <a:p>
            <a:pPr eaLnBrk="1" hangingPunct="1"/>
            <a:r>
              <a:rPr lang="en-US" altLang="en-US" smtClean="0">
                <a:latin typeface="Arial" panose="020B0604020202020204" pitchFamily="34" charset="0"/>
              </a:rPr>
              <a:t>Next, the oscillator. This will act as the engine for the microcontroller. A car can have a lot of features but they don’t do you much good if there is no engine.</a:t>
            </a:r>
          </a:p>
          <a:p>
            <a:pPr eaLnBrk="1" hangingPunct="1"/>
            <a:r>
              <a:rPr lang="en-US" altLang="en-US" smtClean="0">
                <a:latin typeface="Arial" panose="020B0604020202020204" pitchFamily="34" charset="0"/>
              </a:rPr>
              <a:t>Program Memory is used to hold the instruction that will tell the CPU how to think. This is the code that you have written to define the application at hand.</a:t>
            </a:r>
          </a:p>
          <a:p>
            <a:pPr eaLnBrk="1" hangingPunct="1"/>
            <a:r>
              <a:rPr lang="en-US" altLang="en-US" smtClean="0">
                <a:latin typeface="Arial" panose="020B0604020202020204" pitchFamily="34" charset="0"/>
              </a:rPr>
              <a:t>Data Memory will store data under the control of the instruction for use by the CPU.</a:t>
            </a:r>
          </a:p>
          <a:p>
            <a:pPr eaLnBrk="1" hangingPunct="1"/>
            <a:r>
              <a:rPr lang="en-US" altLang="en-US" smtClean="0">
                <a:latin typeface="Arial" panose="020B0604020202020204" pitchFamily="34" charset="0"/>
              </a:rPr>
              <a:t>Important to note is that Program Memory is non-volatile. This means that even if you were to remove power and physically take the microcontroller out of the circuit, the code that you have programmed onto it will still exist the next time this device is powered up.</a:t>
            </a:r>
          </a:p>
          <a:p>
            <a:pPr eaLnBrk="1" hangingPunct="1"/>
            <a:r>
              <a:rPr lang="en-US" altLang="en-US" smtClean="0">
                <a:latin typeface="Arial" panose="020B0604020202020204" pitchFamily="34" charset="0"/>
              </a:rPr>
              <a:t>Data Memory on the other hand is volatile. Removing power from the microcontroller will erase any values that were stored here.</a:t>
            </a:r>
          </a:p>
          <a:p>
            <a:pPr eaLnBrk="1" hangingPunct="1"/>
            <a:r>
              <a:rPr lang="en-US" altLang="en-US" smtClean="0">
                <a:latin typeface="Arial" panose="020B0604020202020204" pitchFamily="34" charset="0"/>
              </a:rPr>
              <a:t>Also note there is a lot more Program Memory on chip than Data Memory (hence the reason for the large PM block).</a:t>
            </a:r>
          </a:p>
        </p:txBody>
      </p:sp>
    </p:spTree>
    <p:extLst>
      <p:ext uri="{BB962C8B-B14F-4D97-AF65-F5344CB8AC3E}">
        <p14:creationId xmlns:p14="http://schemas.microsoft.com/office/powerpoint/2010/main" val="424711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p:cNvSpPr txBox="1">
            <a:spLocks noGrp="1" noChangeArrowheads="1"/>
          </p:cNvSpPr>
          <p:nvPr/>
        </p:nvSpPr>
        <p:spPr bwMode="auto">
          <a:xfrm>
            <a:off x="3884613" y="8831263"/>
            <a:ext cx="297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2" tIns="46151" rIns="92302" bIns="46151" anchor="b"/>
          <a:lstStyle>
            <a:lvl1pPr algn="ctr" defTabSz="923925" eaLnBrk="0" hangingPunct="0">
              <a:defRPr sz="2400" b="1">
                <a:solidFill>
                  <a:schemeClr val="tx1"/>
                </a:solidFill>
                <a:latin typeface="Arial" panose="020B0604020202020204" pitchFamily="34" charset="0"/>
              </a:defRPr>
            </a:lvl1pPr>
            <a:lvl2pPr marL="742950" indent="-285750" algn="ctr" defTabSz="923925" eaLnBrk="0" hangingPunct="0">
              <a:defRPr sz="2400" b="1">
                <a:solidFill>
                  <a:schemeClr val="tx1"/>
                </a:solidFill>
                <a:latin typeface="Arial" panose="020B0604020202020204" pitchFamily="34" charset="0"/>
              </a:defRPr>
            </a:lvl2pPr>
            <a:lvl3pPr marL="1143000" indent="-228600" algn="ctr" defTabSz="923925" eaLnBrk="0" hangingPunct="0">
              <a:defRPr sz="2400" b="1">
                <a:solidFill>
                  <a:schemeClr val="tx1"/>
                </a:solidFill>
                <a:latin typeface="Arial" panose="020B0604020202020204" pitchFamily="34" charset="0"/>
              </a:defRPr>
            </a:lvl3pPr>
            <a:lvl4pPr marL="1600200" indent="-228600" algn="ctr" defTabSz="923925" eaLnBrk="0" hangingPunct="0">
              <a:defRPr sz="2400" b="1">
                <a:solidFill>
                  <a:schemeClr val="tx1"/>
                </a:solidFill>
                <a:latin typeface="Arial" panose="020B0604020202020204" pitchFamily="34" charset="0"/>
              </a:defRPr>
            </a:lvl4pPr>
            <a:lvl5pPr marL="2057400" indent="-228600" algn="ctr" defTabSz="923925" eaLnBrk="0" hangingPunct="0">
              <a:defRPr sz="2400" b="1">
                <a:solidFill>
                  <a:schemeClr val="tx1"/>
                </a:solidFill>
                <a:latin typeface="Arial" panose="020B0604020202020204" pitchFamily="34" charset="0"/>
              </a:defRPr>
            </a:lvl5pPr>
            <a:lvl6pPr marL="2514600" indent="-228600" algn="ctr"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23925"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fld id="{0297570C-A548-4AE1-92F4-E8540C3965A0}" type="slidenum">
              <a:rPr lang="en-US" altLang="en-US" sz="1200" b="0"/>
              <a:pPr algn="r" eaLnBrk="1" hangingPunct="1"/>
              <a:t>5</a:t>
            </a:fld>
            <a:endParaRPr lang="en-US" altLang="en-US" sz="1200" b="0"/>
          </a:p>
        </p:txBody>
      </p:sp>
      <p:sp>
        <p:nvSpPr>
          <p:cNvPr id="419843" name="Rectangle 2"/>
          <p:cNvSpPr>
            <a:spLocks noGrp="1" noRot="1" noChangeAspect="1" noChangeArrowheads="1" noTextEdit="1"/>
          </p:cNvSpPr>
          <p:nvPr>
            <p:ph type="sldImg"/>
          </p:nvPr>
        </p:nvSpPr>
        <p:spPr>
          <a:xfrm>
            <a:off x="330200" y="696913"/>
            <a:ext cx="6197600" cy="3486150"/>
          </a:xfrm>
          <a:ln/>
        </p:spPr>
      </p:sp>
      <p:sp>
        <p:nvSpPr>
          <p:cNvPr id="419844" name="Rectangle 3"/>
          <p:cNvSpPr>
            <a:spLocks noGrp="1" noChangeArrowheads="1"/>
          </p:cNvSpPr>
          <p:nvPr>
            <p:ph type="body" idx="1"/>
          </p:nvPr>
        </p:nvSpPr>
        <p:spPr>
          <a:xfrm>
            <a:off x="685800" y="4416425"/>
            <a:ext cx="54864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Notice the size of the Program Memory and Data Memory areas on this slide.  They have been drawn to scale (PIC16F877A: PM = 8Kx14, DM=368x8) to show the relative size of these areas in terms of # of bits.  Note that there is a lot more Program Memory on chip than Data Memory.</a:t>
            </a:r>
          </a:p>
          <a:p>
            <a:pPr eaLnBrk="1" hangingPunct="1"/>
            <a:r>
              <a:rPr lang="en-US" altLang="en-US" smtClean="0">
                <a:latin typeface="Arial" panose="020B0604020202020204" pitchFamily="34" charset="0"/>
              </a:rPr>
              <a:t>All peripherals are connected to the Data Memory bus.</a:t>
            </a:r>
          </a:p>
        </p:txBody>
      </p:sp>
    </p:spTree>
    <p:extLst>
      <p:ext uri="{BB962C8B-B14F-4D97-AF65-F5344CB8AC3E}">
        <p14:creationId xmlns:p14="http://schemas.microsoft.com/office/powerpoint/2010/main" val="232012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p:cNvSpPr txBox="1">
            <a:spLocks noGrp="1" noChangeArrowheads="1"/>
          </p:cNvSpPr>
          <p:nvPr/>
        </p:nvSpPr>
        <p:spPr bwMode="auto">
          <a:xfrm>
            <a:off x="3884613" y="8831263"/>
            <a:ext cx="297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2" tIns="46151" rIns="92302" bIns="46151" anchor="b"/>
          <a:lstStyle>
            <a:lvl1pPr algn="ctr" defTabSz="923925" eaLnBrk="0" hangingPunct="0">
              <a:defRPr sz="2400" b="1">
                <a:solidFill>
                  <a:schemeClr val="tx1"/>
                </a:solidFill>
                <a:latin typeface="Arial" panose="020B0604020202020204" pitchFamily="34" charset="0"/>
              </a:defRPr>
            </a:lvl1pPr>
            <a:lvl2pPr marL="742950" indent="-285750" algn="ctr" defTabSz="923925" eaLnBrk="0" hangingPunct="0">
              <a:defRPr sz="2400" b="1">
                <a:solidFill>
                  <a:schemeClr val="tx1"/>
                </a:solidFill>
                <a:latin typeface="Arial" panose="020B0604020202020204" pitchFamily="34" charset="0"/>
              </a:defRPr>
            </a:lvl2pPr>
            <a:lvl3pPr marL="1143000" indent="-228600" algn="ctr" defTabSz="923925" eaLnBrk="0" hangingPunct="0">
              <a:defRPr sz="2400" b="1">
                <a:solidFill>
                  <a:schemeClr val="tx1"/>
                </a:solidFill>
                <a:latin typeface="Arial" panose="020B0604020202020204" pitchFamily="34" charset="0"/>
              </a:defRPr>
            </a:lvl3pPr>
            <a:lvl4pPr marL="1600200" indent="-228600" algn="ctr" defTabSz="923925" eaLnBrk="0" hangingPunct="0">
              <a:defRPr sz="2400" b="1">
                <a:solidFill>
                  <a:schemeClr val="tx1"/>
                </a:solidFill>
                <a:latin typeface="Arial" panose="020B0604020202020204" pitchFamily="34" charset="0"/>
              </a:defRPr>
            </a:lvl4pPr>
            <a:lvl5pPr marL="2057400" indent="-228600" algn="ctr" defTabSz="923925" eaLnBrk="0" hangingPunct="0">
              <a:defRPr sz="2400" b="1">
                <a:solidFill>
                  <a:schemeClr val="tx1"/>
                </a:solidFill>
                <a:latin typeface="Arial" panose="020B0604020202020204" pitchFamily="34" charset="0"/>
              </a:defRPr>
            </a:lvl5pPr>
            <a:lvl6pPr marL="2514600" indent="-228600" algn="ctr"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23925"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fld id="{2640CCB7-80BE-4642-8ED3-DAA67D335696}" type="slidenum">
              <a:rPr lang="en-US" altLang="en-US" sz="1200" b="0"/>
              <a:pPr algn="r" eaLnBrk="1" hangingPunct="1"/>
              <a:t>6</a:t>
            </a:fld>
            <a:endParaRPr lang="en-US" altLang="en-US" sz="1200" b="0"/>
          </a:p>
        </p:txBody>
      </p:sp>
      <p:sp>
        <p:nvSpPr>
          <p:cNvPr id="421891" name="Rectangle 2"/>
          <p:cNvSpPr>
            <a:spLocks noGrp="1" noRot="1" noChangeAspect="1" noChangeArrowheads="1" noTextEdit="1"/>
          </p:cNvSpPr>
          <p:nvPr>
            <p:ph type="sldImg"/>
          </p:nvPr>
        </p:nvSpPr>
        <p:spPr>
          <a:xfrm>
            <a:off x="330200" y="696913"/>
            <a:ext cx="6197600" cy="3486150"/>
          </a:xfrm>
          <a:ln/>
        </p:spPr>
      </p:sp>
      <p:sp>
        <p:nvSpPr>
          <p:cNvPr id="421892" name="Rectangle 3"/>
          <p:cNvSpPr>
            <a:spLocks noGrp="1" noChangeArrowheads="1"/>
          </p:cNvSpPr>
          <p:nvPr>
            <p:ph type="body" idx="1"/>
          </p:nvPr>
        </p:nvSpPr>
        <p:spPr>
          <a:xfrm>
            <a:off x="685800" y="4416425"/>
            <a:ext cx="54864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n-US" dirty="0" smtClean="0">
              <a:latin typeface="Arial" panose="020B0604020202020204" pitchFamily="34" charset="0"/>
            </a:endParaRPr>
          </a:p>
        </p:txBody>
      </p:sp>
    </p:spTree>
    <p:extLst>
      <p:ext uri="{BB962C8B-B14F-4D97-AF65-F5344CB8AC3E}">
        <p14:creationId xmlns:p14="http://schemas.microsoft.com/office/powerpoint/2010/main" val="162105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7"/>
          <p:cNvSpPr txBox="1">
            <a:spLocks noGrp="1" noChangeArrowheads="1"/>
          </p:cNvSpPr>
          <p:nvPr/>
        </p:nvSpPr>
        <p:spPr bwMode="auto">
          <a:xfrm>
            <a:off x="3884613" y="8831263"/>
            <a:ext cx="297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2" tIns="46151" rIns="92302" bIns="46151" anchor="b"/>
          <a:lstStyle>
            <a:lvl1pPr algn="ctr" defTabSz="923925" eaLnBrk="0" hangingPunct="0">
              <a:defRPr sz="2400" b="1">
                <a:solidFill>
                  <a:schemeClr val="tx1"/>
                </a:solidFill>
                <a:latin typeface="Arial" panose="020B0604020202020204" pitchFamily="34" charset="0"/>
              </a:defRPr>
            </a:lvl1pPr>
            <a:lvl2pPr marL="742950" indent="-285750" algn="ctr" defTabSz="923925" eaLnBrk="0" hangingPunct="0">
              <a:defRPr sz="2400" b="1">
                <a:solidFill>
                  <a:schemeClr val="tx1"/>
                </a:solidFill>
                <a:latin typeface="Arial" panose="020B0604020202020204" pitchFamily="34" charset="0"/>
              </a:defRPr>
            </a:lvl2pPr>
            <a:lvl3pPr marL="1143000" indent="-228600" algn="ctr" defTabSz="923925" eaLnBrk="0" hangingPunct="0">
              <a:defRPr sz="2400" b="1">
                <a:solidFill>
                  <a:schemeClr val="tx1"/>
                </a:solidFill>
                <a:latin typeface="Arial" panose="020B0604020202020204" pitchFamily="34" charset="0"/>
              </a:defRPr>
            </a:lvl3pPr>
            <a:lvl4pPr marL="1600200" indent="-228600" algn="ctr" defTabSz="923925" eaLnBrk="0" hangingPunct="0">
              <a:defRPr sz="2400" b="1">
                <a:solidFill>
                  <a:schemeClr val="tx1"/>
                </a:solidFill>
                <a:latin typeface="Arial" panose="020B0604020202020204" pitchFamily="34" charset="0"/>
              </a:defRPr>
            </a:lvl4pPr>
            <a:lvl5pPr marL="2057400" indent="-228600" algn="ctr" defTabSz="923925" eaLnBrk="0" hangingPunct="0">
              <a:defRPr sz="2400" b="1">
                <a:solidFill>
                  <a:schemeClr val="tx1"/>
                </a:solidFill>
                <a:latin typeface="Arial" panose="020B0604020202020204" pitchFamily="34" charset="0"/>
              </a:defRPr>
            </a:lvl5pPr>
            <a:lvl6pPr marL="2514600" indent="-228600" algn="ctr"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23925"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fld id="{7BEBB9CD-89AB-40D7-B13C-9EA5B53FBFE0}" type="slidenum">
              <a:rPr lang="en-US" altLang="en-US" sz="1200" b="0"/>
              <a:pPr algn="r" eaLnBrk="1" hangingPunct="1"/>
              <a:t>7</a:t>
            </a:fld>
            <a:endParaRPr lang="en-US" altLang="en-US" sz="1200" b="0"/>
          </a:p>
        </p:txBody>
      </p:sp>
      <p:sp>
        <p:nvSpPr>
          <p:cNvPr id="423939" name="Rectangle 2"/>
          <p:cNvSpPr>
            <a:spLocks noGrp="1" noRot="1" noChangeAspect="1" noChangeArrowheads="1" noTextEdit="1"/>
          </p:cNvSpPr>
          <p:nvPr>
            <p:ph type="sldImg"/>
          </p:nvPr>
        </p:nvSpPr>
        <p:spPr>
          <a:xfrm>
            <a:off x="330200" y="696913"/>
            <a:ext cx="6197600" cy="3486150"/>
          </a:xfrm>
          <a:ln/>
        </p:spPr>
      </p:sp>
      <p:sp>
        <p:nvSpPr>
          <p:cNvPr id="423940" name="Rectangle 3"/>
          <p:cNvSpPr>
            <a:spLocks noGrp="1" noChangeArrowheads="1"/>
          </p:cNvSpPr>
          <p:nvPr>
            <p:ph type="body" idx="1"/>
          </p:nvPr>
        </p:nvSpPr>
        <p:spPr>
          <a:xfrm>
            <a:off x="685800" y="4416425"/>
            <a:ext cx="54864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n-US" smtClean="0">
              <a:latin typeface="Arial" panose="020B0604020202020204" pitchFamily="34" charset="0"/>
            </a:endParaRPr>
          </a:p>
        </p:txBody>
      </p:sp>
    </p:spTree>
    <p:extLst>
      <p:ext uri="{BB962C8B-B14F-4D97-AF65-F5344CB8AC3E}">
        <p14:creationId xmlns:p14="http://schemas.microsoft.com/office/powerpoint/2010/main" val="3939863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7"/>
          <p:cNvSpPr txBox="1">
            <a:spLocks noGrp="1" noChangeArrowheads="1"/>
          </p:cNvSpPr>
          <p:nvPr/>
        </p:nvSpPr>
        <p:spPr bwMode="auto">
          <a:xfrm>
            <a:off x="3884613" y="8831263"/>
            <a:ext cx="297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2" tIns="46151" rIns="92302" bIns="46151" anchor="b"/>
          <a:lstStyle>
            <a:lvl1pPr algn="ctr" defTabSz="923925" eaLnBrk="0" hangingPunct="0">
              <a:defRPr sz="2400" b="1">
                <a:solidFill>
                  <a:schemeClr val="tx1"/>
                </a:solidFill>
                <a:latin typeface="Arial" panose="020B0604020202020204" pitchFamily="34" charset="0"/>
              </a:defRPr>
            </a:lvl1pPr>
            <a:lvl2pPr marL="742950" indent="-285750" algn="ctr" defTabSz="923925" eaLnBrk="0" hangingPunct="0">
              <a:defRPr sz="2400" b="1">
                <a:solidFill>
                  <a:schemeClr val="tx1"/>
                </a:solidFill>
                <a:latin typeface="Arial" panose="020B0604020202020204" pitchFamily="34" charset="0"/>
              </a:defRPr>
            </a:lvl2pPr>
            <a:lvl3pPr marL="1143000" indent="-228600" algn="ctr" defTabSz="923925" eaLnBrk="0" hangingPunct="0">
              <a:defRPr sz="2400" b="1">
                <a:solidFill>
                  <a:schemeClr val="tx1"/>
                </a:solidFill>
                <a:latin typeface="Arial" panose="020B0604020202020204" pitchFamily="34" charset="0"/>
              </a:defRPr>
            </a:lvl3pPr>
            <a:lvl4pPr marL="1600200" indent="-228600" algn="ctr" defTabSz="923925" eaLnBrk="0" hangingPunct="0">
              <a:defRPr sz="2400" b="1">
                <a:solidFill>
                  <a:schemeClr val="tx1"/>
                </a:solidFill>
                <a:latin typeface="Arial" panose="020B0604020202020204" pitchFamily="34" charset="0"/>
              </a:defRPr>
            </a:lvl4pPr>
            <a:lvl5pPr marL="2057400" indent="-228600" algn="ctr" defTabSz="923925" eaLnBrk="0" hangingPunct="0">
              <a:defRPr sz="2400" b="1">
                <a:solidFill>
                  <a:schemeClr val="tx1"/>
                </a:solidFill>
                <a:latin typeface="Arial" panose="020B0604020202020204" pitchFamily="34" charset="0"/>
              </a:defRPr>
            </a:lvl5pPr>
            <a:lvl6pPr marL="2514600" indent="-228600" algn="ctr"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23925"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fld id="{4A850CC0-CABE-48C4-9905-9B96806CC6C7}" type="slidenum">
              <a:rPr lang="en-US" altLang="en-US" sz="1200" b="0"/>
              <a:pPr algn="r" eaLnBrk="1" hangingPunct="1"/>
              <a:t>8</a:t>
            </a:fld>
            <a:endParaRPr lang="en-US" altLang="en-US" sz="1200" b="0"/>
          </a:p>
        </p:txBody>
      </p:sp>
      <p:sp>
        <p:nvSpPr>
          <p:cNvPr id="425987" name="Rectangle 2"/>
          <p:cNvSpPr>
            <a:spLocks noGrp="1" noRot="1" noChangeAspect="1" noChangeArrowheads="1" noTextEdit="1"/>
          </p:cNvSpPr>
          <p:nvPr>
            <p:ph type="sldImg"/>
          </p:nvPr>
        </p:nvSpPr>
        <p:spPr>
          <a:xfrm>
            <a:off x="330200" y="696913"/>
            <a:ext cx="6197600" cy="3486150"/>
          </a:xfrm>
          <a:ln/>
        </p:spPr>
      </p:sp>
      <p:sp>
        <p:nvSpPr>
          <p:cNvPr id="425988" name="Rectangle 3"/>
          <p:cNvSpPr>
            <a:spLocks noGrp="1" noChangeArrowheads="1"/>
          </p:cNvSpPr>
          <p:nvPr>
            <p:ph type="body" idx="1"/>
          </p:nvPr>
        </p:nvSpPr>
        <p:spPr>
          <a:xfrm>
            <a:off x="685800" y="4416425"/>
            <a:ext cx="54864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Data Memory on the Baseline PIC Microcontroller is made up of 8-bit registers. Each one of these 8-bit registers have their own specific address location. Data memory registers are grouped in blocks called BANKS.These 8-bit registers are collectively store in blocks called banks. There are two types of data memory: Special Function Registers and General Purpose registers.</a:t>
            </a:r>
          </a:p>
        </p:txBody>
      </p:sp>
    </p:spTree>
    <p:extLst>
      <p:ext uri="{BB962C8B-B14F-4D97-AF65-F5344CB8AC3E}">
        <p14:creationId xmlns:p14="http://schemas.microsoft.com/office/powerpoint/2010/main" val="3432171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p:cNvSpPr txBox="1">
            <a:spLocks noGrp="1" noChangeArrowheads="1"/>
          </p:cNvSpPr>
          <p:nvPr/>
        </p:nvSpPr>
        <p:spPr bwMode="auto">
          <a:xfrm>
            <a:off x="3884613" y="8831263"/>
            <a:ext cx="297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2" tIns="46151" rIns="92302" bIns="46151" anchor="b"/>
          <a:lstStyle>
            <a:lvl1pPr algn="ctr" defTabSz="923925" eaLnBrk="0" hangingPunct="0">
              <a:defRPr sz="2400" b="1">
                <a:solidFill>
                  <a:schemeClr val="tx1"/>
                </a:solidFill>
                <a:latin typeface="Arial" panose="020B0604020202020204" pitchFamily="34" charset="0"/>
              </a:defRPr>
            </a:lvl1pPr>
            <a:lvl2pPr marL="742950" indent="-285750" algn="ctr" defTabSz="923925" eaLnBrk="0" hangingPunct="0">
              <a:defRPr sz="2400" b="1">
                <a:solidFill>
                  <a:schemeClr val="tx1"/>
                </a:solidFill>
                <a:latin typeface="Arial" panose="020B0604020202020204" pitchFamily="34" charset="0"/>
              </a:defRPr>
            </a:lvl2pPr>
            <a:lvl3pPr marL="1143000" indent="-228600" algn="ctr" defTabSz="923925" eaLnBrk="0" hangingPunct="0">
              <a:defRPr sz="2400" b="1">
                <a:solidFill>
                  <a:schemeClr val="tx1"/>
                </a:solidFill>
                <a:latin typeface="Arial" panose="020B0604020202020204" pitchFamily="34" charset="0"/>
              </a:defRPr>
            </a:lvl3pPr>
            <a:lvl4pPr marL="1600200" indent="-228600" algn="ctr" defTabSz="923925" eaLnBrk="0" hangingPunct="0">
              <a:defRPr sz="2400" b="1">
                <a:solidFill>
                  <a:schemeClr val="tx1"/>
                </a:solidFill>
                <a:latin typeface="Arial" panose="020B0604020202020204" pitchFamily="34" charset="0"/>
              </a:defRPr>
            </a:lvl4pPr>
            <a:lvl5pPr marL="2057400" indent="-228600" algn="ctr" defTabSz="923925" eaLnBrk="0" hangingPunct="0">
              <a:defRPr sz="2400" b="1">
                <a:solidFill>
                  <a:schemeClr val="tx1"/>
                </a:solidFill>
                <a:latin typeface="Arial" panose="020B0604020202020204" pitchFamily="34" charset="0"/>
              </a:defRPr>
            </a:lvl5pPr>
            <a:lvl6pPr marL="2514600" indent="-228600" algn="ctr"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23925"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fld id="{AB374B85-A6C2-4E15-BA52-EC38CC7D4E3F}" type="slidenum">
              <a:rPr lang="en-US" altLang="en-US" sz="1200" b="0"/>
              <a:pPr algn="r" eaLnBrk="1" hangingPunct="1"/>
              <a:t>9</a:t>
            </a:fld>
            <a:endParaRPr lang="en-US" altLang="en-US" sz="1200" b="0"/>
          </a:p>
        </p:txBody>
      </p:sp>
      <p:sp>
        <p:nvSpPr>
          <p:cNvPr id="434179" name="Rectangle 2"/>
          <p:cNvSpPr>
            <a:spLocks noGrp="1" noRot="1" noChangeAspect="1" noChangeArrowheads="1" noTextEdit="1"/>
          </p:cNvSpPr>
          <p:nvPr>
            <p:ph type="sldImg"/>
          </p:nvPr>
        </p:nvSpPr>
        <p:spPr>
          <a:xfrm>
            <a:off x="330200" y="696913"/>
            <a:ext cx="6197600" cy="3486150"/>
          </a:xfrm>
          <a:ln/>
        </p:spPr>
      </p:sp>
      <p:sp>
        <p:nvSpPr>
          <p:cNvPr id="434180" name="Rectangle 3"/>
          <p:cNvSpPr>
            <a:spLocks noGrp="1" noChangeArrowheads="1"/>
          </p:cNvSpPr>
          <p:nvPr>
            <p:ph type="body" idx="1"/>
          </p:nvPr>
        </p:nvSpPr>
        <p:spPr>
          <a:xfrm>
            <a:off x="685800" y="4416425"/>
            <a:ext cx="54864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Why are there less bits to decode a data memory address than a program memory address?  There are 20 instructions that require a data memory address, so more bits are needed to decode these.  There are only 2 instructions (GOTO, CALL) that require a program memory address, so we can devote more bits to decoding the address.</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The STATUS register holds additional bits (RP0, RP1, IRP) that are used to select the data bank.  These bits can be thought of as additional data memory address bits.</a:t>
            </a:r>
          </a:p>
        </p:txBody>
      </p:sp>
    </p:spTree>
    <p:extLst>
      <p:ext uri="{BB962C8B-B14F-4D97-AF65-F5344CB8AC3E}">
        <p14:creationId xmlns:p14="http://schemas.microsoft.com/office/powerpoint/2010/main" val="2383374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7"/>
          <p:cNvSpPr txBox="1">
            <a:spLocks noGrp="1" noChangeArrowheads="1"/>
          </p:cNvSpPr>
          <p:nvPr/>
        </p:nvSpPr>
        <p:spPr bwMode="auto">
          <a:xfrm>
            <a:off x="3884613" y="8831263"/>
            <a:ext cx="297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2" tIns="46151" rIns="92302" bIns="46151" anchor="b"/>
          <a:lstStyle>
            <a:lvl1pPr algn="ctr" defTabSz="923925" eaLnBrk="0" hangingPunct="0">
              <a:defRPr sz="2400" b="1">
                <a:solidFill>
                  <a:schemeClr val="tx1"/>
                </a:solidFill>
                <a:latin typeface="Arial" panose="020B0604020202020204" pitchFamily="34" charset="0"/>
              </a:defRPr>
            </a:lvl1pPr>
            <a:lvl2pPr marL="742950" indent="-285750" algn="ctr" defTabSz="923925" eaLnBrk="0" hangingPunct="0">
              <a:defRPr sz="2400" b="1">
                <a:solidFill>
                  <a:schemeClr val="tx1"/>
                </a:solidFill>
                <a:latin typeface="Arial" panose="020B0604020202020204" pitchFamily="34" charset="0"/>
              </a:defRPr>
            </a:lvl2pPr>
            <a:lvl3pPr marL="1143000" indent="-228600" algn="ctr" defTabSz="923925" eaLnBrk="0" hangingPunct="0">
              <a:defRPr sz="2400" b="1">
                <a:solidFill>
                  <a:schemeClr val="tx1"/>
                </a:solidFill>
                <a:latin typeface="Arial" panose="020B0604020202020204" pitchFamily="34" charset="0"/>
              </a:defRPr>
            </a:lvl3pPr>
            <a:lvl4pPr marL="1600200" indent="-228600" algn="ctr" defTabSz="923925" eaLnBrk="0" hangingPunct="0">
              <a:defRPr sz="2400" b="1">
                <a:solidFill>
                  <a:schemeClr val="tx1"/>
                </a:solidFill>
                <a:latin typeface="Arial" panose="020B0604020202020204" pitchFamily="34" charset="0"/>
              </a:defRPr>
            </a:lvl4pPr>
            <a:lvl5pPr marL="2057400" indent="-228600" algn="ctr" defTabSz="923925" eaLnBrk="0" hangingPunct="0">
              <a:defRPr sz="2400" b="1">
                <a:solidFill>
                  <a:schemeClr val="tx1"/>
                </a:solidFill>
                <a:latin typeface="Arial" panose="020B0604020202020204" pitchFamily="34" charset="0"/>
              </a:defRPr>
            </a:lvl5pPr>
            <a:lvl6pPr marL="2514600" indent="-228600" algn="ctr"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23925"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fld id="{F0F43170-9582-4F22-9461-D2DBE9AE9ED9}" type="slidenum">
              <a:rPr lang="en-US" altLang="en-US" sz="1200" b="0"/>
              <a:pPr algn="r" eaLnBrk="1" hangingPunct="1"/>
              <a:t>10</a:t>
            </a:fld>
            <a:endParaRPr lang="en-US" altLang="en-US" sz="1200" b="0"/>
          </a:p>
        </p:txBody>
      </p:sp>
      <p:sp>
        <p:nvSpPr>
          <p:cNvPr id="436227" name="Rectangle 2"/>
          <p:cNvSpPr>
            <a:spLocks noGrp="1" noRot="1" noChangeAspect="1" noChangeArrowheads="1" noTextEdit="1"/>
          </p:cNvSpPr>
          <p:nvPr>
            <p:ph type="sldImg"/>
          </p:nvPr>
        </p:nvSpPr>
        <p:spPr>
          <a:xfrm>
            <a:off x="331788" y="698500"/>
            <a:ext cx="6197600" cy="3486150"/>
          </a:xfrm>
          <a:ln/>
        </p:spPr>
      </p:sp>
      <p:sp>
        <p:nvSpPr>
          <p:cNvPr id="436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mtClean="0">
                <a:latin typeface="Arial" panose="020B0604020202020204" pitchFamily="34" charset="0"/>
              </a:rPr>
              <a:t>The status register not only determines the current data memory bank, but is an excellent resource to get an overview of what is occurring at a given time in the MCU. </a:t>
            </a:r>
          </a:p>
          <a:p>
            <a:pPr lvl="1" eaLnBrk="1" hangingPunct="1">
              <a:buFontTx/>
              <a:buChar char="•"/>
            </a:pPr>
            <a:r>
              <a:rPr lang="en-US" altLang="en-US" smtClean="0">
                <a:latin typeface="Arial" panose="020B0604020202020204" pitchFamily="34" charset="0"/>
              </a:rPr>
              <a:t>As shown in the slide, a variety of situations can be observed by noting individual bit values denoting events such as ALU status, and RESET status.</a:t>
            </a:r>
          </a:p>
          <a:p>
            <a:pPr lvl="1" eaLnBrk="1" hangingPunct="1">
              <a:buFontTx/>
              <a:buChar char="•"/>
            </a:pPr>
            <a:r>
              <a:rPr lang="en-US" altLang="en-US" smtClean="0">
                <a:latin typeface="Arial" panose="020B0604020202020204" pitchFamily="34" charset="0"/>
              </a:rPr>
              <a:t>Banking is achieved by setting the RP1 and RP0 bits in bit positions 6 and 7. As mentioned previously, to change a specific register in data memory, it is important to ensure that the appropriate Bank has been selected. Otherwise, the register will not be modified and could lead to programming errors. </a:t>
            </a:r>
          </a:p>
          <a:p>
            <a:pPr lvl="1" eaLnBrk="1" hangingPunct="1">
              <a:buFontTx/>
              <a:buChar char="•"/>
            </a:pPr>
            <a:r>
              <a:rPr lang="en-US" altLang="en-US" smtClean="0">
                <a:latin typeface="Arial" panose="020B0604020202020204" pitchFamily="34" charset="0"/>
              </a:rPr>
              <a:t>The IRP bit is used for indirect addressing modes by concatenating with the 8</a:t>
            </a:r>
            <a:r>
              <a:rPr lang="en-US" altLang="en-US" baseline="30000" smtClean="0">
                <a:latin typeface="Arial" panose="020B0604020202020204" pitchFamily="34" charset="0"/>
              </a:rPr>
              <a:t>th</a:t>
            </a:r>
            <a:r>
              <a:rPr lang="en-US" altLang="en-US" smtClean="0">
                <a:latin typeface="Arial" panose="020B0604020202020204" pitchFamily="34" charset="0"/>
              </a:rPr>
              <a:t> bit of the File Select Register (FSR). This register will behave much like a pointer by holding an address in memory. An offset could be added to the FSR effectively incrementing or decrementing the address. </a:t>
            </a:r>
          </a:p>
        </p:txBody>
      </p:sp>
    </p:spTree>
    <p:extLst>
      <p:ext uri="{BB962C8B-B14F-4D97-AF65-F5344CB8AC3E}">
        <p14:creationId xmlns:p14="http://schemas.microsoft.com/office/powerpoint/2010/main" val="3437252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p:cNvSpPr txBox="1">
            <a:spLocks noGrp="1" noChangeArrowheads="1"/>
          </p:cNvSpPr>
          <p:nvPr/>
        </p:nvSpPr>
        <p:spPr bwMode="auto">
          <a:xfrm>
            <a:off x="3884613" y="8831263"/>
            <a:ext cx="297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02" tIns="46151" rIns="92302" bIns="46151" anchor="b"/>
          <a:lstStyle>
            <a:lvl1pPr algn="ctr" defTabSz="923925" eaLnBrk="0" hangingPunct="0">
              <a:defRPr sz="2400" b="1">
                <a:solidFill>
                  <a:schemeClr val="tx1"/>
                </a:solidFill>
                <a:latin typeface="Arial" panose="020B0604020202020204" pitchFamily="34" charset="0"/>
              </a:defRPr>
            </a:lvl1pPr>
            <a:lvl2pPr marL="742950" indent="-285750" algn="ctr" defTabSz="923925" eaLnBrk="0" hangingPunct="0">
              <a:defRPr sz="2400" b="1">
                <a:solidFill>
                  <a:schemeClr val="tx1"/>
                </a:solidFill>
                <a:latin typeface="Arial" panose="020B0604020202020204" pitchFamily="34" charset="0"/>
              </a:defRPr>
            </a:lvl2pPr>
            <a:lvl3pPr marL="1143000" indent="-228600" algn="ctr" defTabSz="923925" eaLnBrk="0" hangingPunct="0">
              <a:defRPr sz="2400" b="1">
                <a:solidFill>
                  <a:schemeClr val="tx1"/>
                </a:solidFill>
                <a:latin typeface="Arial" panose="020B0604020202020204" pitchFamily="34" charset="0"/>
              </a:defRPr>
            </a:lvl3pPr>
            <a:lvl4pPr marL="1600200" indent="-228600" algn="ctr" defTabSz="923925" eaLnBrk="0" hangingPunct="0">
              <a:defRPr sz="2400" b="1">
                <a:solidFill>
                  <a:schemeClr val="tx1"/>
                </a:solidFill>
                <a:latin typeface="Arial" panose="020B0604020202020204" pitchFamily="34" charset="0"/>
              </a:defRPr>
            </a:lvl4pPr>
            <a:lvl5pPr marL="2057400" indent="-228600" algn="ctr" defTabSz="923925" eaLnBrk="0" hangingPunct="0">
              <a:defRPr sz="2400" b="1">
                <a:solidFill>
                  <a:schemeClr val="tx1"/>
                </a:solidFill>
                <a:latin typeface="Arial" panose="020B0604020202020204" pitchFamily="34" charset="0"/>
              </a:defRPr>
            </a:lvl5pPr>
            <a:lvl6pPr marL="2514600" indent="-228600" algn="ctr"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defTabSz="923925"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fld id="{327CE008-5F61-4EF0-A7F0-E256A0F5DD99}" type="slidenum">
              <a:rPr lang="en-US" altLang="en-US" sz="1200" b="0"/>
              <a:pPr algn="r" eaLnBrk="1" hangingPunct="1"/>
              <a:t>11</a:t>
            </a:fld>
            <a:endParaRPr lang="en-US" altLang="en-US" sz="1200" b="0"/>
          </a:p>
        </p:txBody>
      </p:sp>
      <p:sp>
        <p:nvSpPr>
          <p:cNvPr id="438275" name="Rectangle 2"/>
          <p:cNvSpPr>
            <a:spLocks noGrp="1" noRot="1" noChangeAspect="1" noChangeArrowheads="1" noTextEdit="1"/>
          </p:cNvSpPr>
          <p:nvPr>
            <p:ph type="sldImg"/>
          </p:nvPr>
        </p:nvSpPr>
        <p:spPr>
          <a:xfrm>
            <a:off x="330200" y="698500"/>
            <a:ext cx="6197600" cy="3486150"/>
          </a:xfrm>
          <a:ln/>
        </p:spPr>
      </p:sp>
      <p:sp>
        <p:nvSpPr>
          <p:cNvPr id="438276" name="Rectangle 3"/>
          <p:cNvSpPr>
            <a:spLocks noGrp="1" noChangeArrowheads="1"/>
          </p:cNvSpPr>
          <p:nvPr>
            <p:ph type="body" idx="1"/>
          </p:nvPr>
        </p:nvSpPr>
        <p:spPr>
          <a:xfrm>
            <a:off x="914400" y="4416425"/>
            <a:ext cx="50292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This is a view of the low addresses of the four banks, showing the SFRs.  Note that some SFRs are available in more than one bank.  In particular, take note of the STATUS register, which contains the bits that determine which bank is active.</a:t>
            </a:r>
          </a:p>
        </p:txBody>
      </p:sp>
    </p:spTree>
    <p:extLst>
      <p:ext uri="{BB962C8B-B14F-4D97-AF65-F5344CB8AC3E}">
        <p14:creationId xmlns:p14="http://schemas.microsoft.com/office/powerpoint/2010/main" val="863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9" name="Rectángulo 8"/>
          <p:cNvSpPr/>
          <p:nvPr/>
        </p:nvSpPr>
        <p:spPr>
          <a:xfrm>
            <a:off x="0" y="0"/>
            <a:ext cx="12192000" cy="6858000"/>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31550018-2B57-4732-A30E-E3767181B4BE}" type="datetimeFigureOut">
              <a:rPr lang="es-MX" smtClean="0"/>
              <a:t>16/08/2018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7B173FB-C572-4325-81FC-27D843FD99EE}" type="slidenum">
              <a:rPr lang="es-MX" smtClean="0"/>
              <a:t>‹Nº›</a:t>
            </a:fld>
            <a:endParaRPr lang="es-MX"/>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8547" y="431915"/>
            <a:ext cx="2365707" cy="2914550"/>
          </a:xfrm>
          <a:prstGeom prst="rect">
            <a:avLst/>
          </a:prstGeom>
        </p:spPr>
      </p:pic>
    </p:spTree>
    <p:extLst>
      <p:ext uri="{BB962C8B-B14F-4D97-AF65-F5344CB8AC3E}">
        <p14:creationId xmlns:p14="http://schemas.microsoft.com/office/powerpoint/2010/main" val="34600321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36" name="Rectángulo 35"/>
          <p:cNvSpPr/>
          <p:nvPr/>
        </p:nvSpPr>
        <p:spPr>
          <a:xfrm>
            <a:off x="0" y="1"/>
            <a:ext cx="12192000" cy="12501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p:cNvSpPr/>
          <p:nvPr/>
        </p:nvSpPr>
        <p:spPr>
          <a:xfrm>
            <a:off x="1" y="1250148"/>
            <a:ext cx="12192000" cy="5368396"/>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contenido 2"/>
          <p:cNvSpPr>
            <a:spLocks noGrp="1"/>
          </p:cNvSpPr>
          <p:nvPr>
            <p:ph idx="1" hasCustomPrompt="1"/>
          </p:nvPr>
        </p:nvSpPr>
        <p:spPr/>
        <p:txBody>
          <a:bodyPr/>
          <a:lstStyle>
            <a:lvl1pPr marL="228600" indent="-228600">
              <a:buClr>
                <a:srgbClr val="0066FF"/>
              </a:buClr>
              <a:buFont typeface="Wingdings" panose="05000000000000000000" pitchFamily="2" charset="2"/>
              <a:buChar char="Ø"/>
              <a:defRPr/>
            </a:lvl1pPr>
            <a:lvl2pPr marL="685800" indent="-228600">
              <a:buClr>
                <a:srgbClr val="0066FF"/>
              </a:buClr>
              <a:buFont typeface="Courier New" panose="02070309020205020404" pitchFamily="49" charset="0"/>
              <a:buChar char="o"/>
              <a:defRPr/>
            </a:lvl2pPr>
            <a:lvl3pPr marL="1143000" indent="-228600">
              <a:buClr>
                <a:srgbClr val="0066FF"/>
              </a:buClr>
              <a:buFont typeface="Wingdings" panose="05000000000000000000" pitchFamily="2" charset="2"/>
              <a:buChar char="§"/>
              <a:defRPr/>
            </a:lvl3pPr>
            <a:lvl4pPr>
              <a:buClr>
                <a:srgbClr val="0066FF"/>
              </a:buClr>
              <a:defRPr/>
            </a:lvl4pPr>
            <a:lvl5pPr marL="1828800" indent="0">
              <a:buNone/>
              <a:defRPr/>
            </a:lvl5pPr>
          </a:lstStyle>
          <a:p>
            <a:pPr lvl="0"/>
            <a:r>
              <a:rPr lang="es-ES" dirty="0" smtClean="0"/>
              <a:t>Haga de texto del patrón</a:t>
            </a:r>
          </a:p>
          <a:p>
            <a:pPr lvl="1"/>
            <a:r>
              <a:rPr lang="es-ES" dirty="0" smtClean="0"/>
              <a:t>Segundo nivel</a:t>
            </a:r>
          </a:p>
          <a:p>
            <a:pPr lvl="2"/>
            <a:r>
              <a:rPr lang="es-ES" dirty="0" smtClean="0"/>
              <a:t>Tercer nivel</a:t>
            </a:r>
          </a:p>
          <a:p>
            <a:pPr lvl="3"/>
            <a:r>
              <a:rPr lang="es-ES" dirty="0" smtClean="0"/>
              <a:t>Cuarto nivel</a:t>
            </a:r>
          </a:p>
          <a:p>
            <a:pPr lvl="4"/>
            <a:endParaRPr lang="es-MX" dirty="0"/>
          </a:p>
        </p:txBody>
      </p:sp>
      <p:sp>
        <p:nvSpPr>
          <p:cNvPr id="33" name="Rectángulo 32"/>
          <p:cNvSpPr/>
          <p:nvPr/>
        </p:nvSpPr>
        <p:spPr>
          <a:xfrm>
            <a:off x="0" y="6618544"/>
            <a:ext cx="12192000" cy="2394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latin typeface="Arial" panose="020B0604020202020204" pitchFamily="34" charset="0"/>
                <a:cs typeface="Arial" panose="020B0604020202020204" pitchFamily="34" charset="0"/>
              </a:rPr>
              <a:t>© 2017 </a:t>
            </a:r>
            <a:r>
              <a:rPr lang="es-MX" sz="1000" dirty="0" err="1" smtClean="0">
                <a:latin typeface="Arial" panose="020B0604020202020204" pitchFamily="34" charset="0"/>
                <a:cs typeface="Arial" panose="020B0604020202020204" pitchFamily="34" charset="0"/>
              </a:rPr>
              <a:t>Mecatronica</a:t>
            </a:r>
            <a:r>
              <a:rPr lang="es-MX" sz="1000" dirty="0" smtClean="0">
                <a:latin typeface="Arial" panose="020B0604020202020204" pitchFamily="34" charset="0"/>
                <a:cs typeface="Arial" panose="020B0604020202020204" pitchFamily="34" charset="0"/>
              </a:rPr>
              <a:t> </a:t>
            </a:r>
            <a:r>
              <a:rPr lang="es-MX" sz="1000" dirty="0" err="1" smtClean="0">
                <a:latin typeface="Arial" panose="020B0604020202020204" pitchFamily="34" charset="0"/>
                <a:cs typeface="Arial" panose="020B0604020202020204" pitchFamily="34" charset="0"/>
              </a:rPr>
              <a:t>Tec</a:t>
            </a:r>
            <a:r>
              <a:rPr lang="es-MX" sz="1000" dirty="0" smtClean="0">
                <a:latin typeface="Arial" panose="020B0604020202020204" pitchFamily="34" charset="0"/>
                <a:cs typeface="Arial" panose="020B0604020202020204" pitchFamily="34" charset="0"/>
              </a:rPr>
              <a:t> </a:t>
            </a:r>
            <a:r>
              <a:rPr lang="es-MX" sz="1000" dirty="0" err="1" smtClean="0">
                <a:latin typeface="Arial" panose="020B0604020202020204" pitchFamily="34" charset="0"/>
                <a:cs typeface="Arial" panose="020B0604020202020204" pitchFamily="34" charset="0"/>
              </a:rPr>
              <a:t>All</a:t>
            </a:r>
            <a:r>
              <a:rPr lang="es-MX" sz="1000" dirty="0" smtClean="0">
                <a:latin typeface="Arial" panose="020B0604020202020204" pitchFamily="34" charset="0"/>
                <a:cs typeface="Arial" panose="020B0604020202020204" pitchFamily="34" charset="0"/>
              </a:rPr>
              <a:t> </a:t>
            </a:r>
            <a:r>
              <a:rPr lang="es-MX" sz="1000" dirty="0" err="1" smtClean="0">
                <a:latin typeface="Arial" panose="020B0604020202020204" pitchFamily="34" charset="0"/>
                <a:cs typeface="Arial" panose="020B0604020202020204" pitchFamily="34" charset="0"/>
              </a:rPr>
              <a:t>Rights</a:t>
            </a:r>
            <a:r>
              <a:rPr lang="es-MX" sz="1000" dirty="0" smtClean="0">
                <a:latin typeface="Arial" panose="020B0604020202020204" pitchFamily="34" charset="0"/>
                <a:cs typeface="Arial" panose="020B0604020202020204" pitchFamily="34" charset="0"/>
              </a:rPr>
              <a:t> </a:t>
            </a:r>
            <a:r>
              <a:rPr lang="es-MX" sz="1000" dirty="0" err="1" smtClean="0">
                <a:latin typeface="Arial" panose="020B0604020202020204" pitchFamily="34" charset="0"/>
                <a:cs typeface="Arial" panose="020B0604020202020204" pitchFamily="34" charset="0"/>
              </a:rPr>
              <a:t>reserved</a:t>
            </a:r>
            <a:r>
              <a:rPr lang="es-MX" sz="1000" baseline="0" dirty="0" smtClean="0">
                <a:latin typeface="Arial" panose="020B0604020202020204" pitchFamily="34" charset="0"/>
                <a:cs typeface="Arial" panose="020B0604020202020204" pitchFamily="34" charset="0"/>
              </a:rPr>
              <a:t> </a:t>
            </a:r>
            <a:endParaRPr lang="es-MX" sz="1000" dirty="0">
              <a:latin typeface="Arial" panose="020B0604020202020204" pitchFamily="34" charset="0"/>
              <a:cs typeface="Arial" panose="020B0604020202020204" pitchFamily="34" charset="0"/>
            </a:endParaRPr>
          </a:p>
        </p:txBody>
      </p:sp>
      <p:pic>
        <p:nvPicPr>
          <p:cNvPr id="34" name="Imagen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425" y="6618544"/>
            <a:ext cx="424052" cy="239456"/>
          </a:xfrm>
          <a:prstGeom prst="rect">
            <a:avLst/>
          </a:prstGeom>
        </p:spPr>
      </p:pic>
      <p:sp>
        <p:nvSpPr>
          <p:cNvPr id="37" name="Rectángulo 36"/>
          <p:cNvSpPr/>
          <p:nvPr/>
        </p:nvSpPr>
        <p:spPr>
          <a:xfrm>
            <a:off x="0" y="6618544"/>
            <a:ext cx="12192000" cy="2394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latin typeface="Arial" panose="020B0604020202020204" pitchFamily="34" charset="0"/>
                <a:cs typeface="Arial" panose="020B0604020202020204" pitchFamily="34" charset="0"/>
              </a:rPr>
              <a:t>MTF-1021</a:t>
            </a:r>
            <a:r>
              <a:rPr lang="es-MX" sz="1000" baseline="0" dirty="0" smtClean="0">
                <a:latin typeface="Arial" panose="020B0604020202020204" pitchFamily="34" charset="0"/>
                <a:cs typeface="Arial" panose="020B0604020202020204" pitchFamily="34" charset="0"/>
              </a:rPr>
              <a:t> MICROCONTROLADORES 2018</a:t>
            </a:r>
            <a:endParaRPr lang="es-MX" sz="1000" dirty="0">
              <a:latin typeface="Arial" panose="020B0604020202020204" pitchFamily="34" charset="0"/>
              <a:cs typeface="Arial" panose="020B0604020202020204" pitchFamily="34" charset="0"/>
            </a:endParaRPr>
          </a:p>
        </p:txBody>
      </p:sp>
      <p:sp>
        <p:nvSpPr>
          <p:cNvPr id="2" name="Título 1"/>
          <p:cNvSpPr>
            <a:spLocks noGrp="1"/>
          </p:cNvSpPr>
          <p:nvPr>
            <p:ph type="title"/>
          </p:nvPr>
        </p:nvSpPr>
        <p:spPr>
          <a:xfrm>
            <a:off x="200875" y="-50811"/>
            <a:ext cx="10149840" cy="1463040"/>
          </a:xfrm>
        </p:spPr>
        <p:txBody>
          <a:bodyPr/>
          <a:lstStyle>
            <a:lvl1pPr>
              <a:defRPr b="1" cap="none" spc="0">
                <a:ln w="0">
                  <a:solidFill>
                    <a:srgbClr val="3302E7"/>
                  </a:solidFill>
                </a:ln>
                <a:solidFill>
                  <a:srgbClr val="0066FF"/>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defRPr>
            </a:lvl1pPr>
          </a:lstStyle>
          <a:p>
            <a:r>
              <a:rPr lang="es-ES" smtClean="0"/>
              <a:t>Haga clic para modificar el estilo de título del patrón</a:t>
            </a:r>
            <a:endParaRPr lang="es-MX" dirty="0"/>
          </a:p>
        </p:txBody>
      </p:sp>
      <p:sp>
        <p:nvSpPr>
          <p:cNvPr id="41" name="Rectángulo 40"/>
          <p:cNvSpPr/>
          <p:nvPr/>
        </p:nvSpPr>
        <p:spPr>
          <a:xfrm>
            <a:off x="10938077" y="-11575"/>
            <a:ext cx="1253924" cy="1250147"/>
          </a:xfrm>
          <a:prstGeom prst="rect">
            <a:avLst/>
          </a:prstGeom>
          <a:gradFill flip="none" rotWithShape="1">
            <a:gsLst>
              <a:gs pos="0">
                <a:srgbClr val="4414F4">
                  <a:shade val="30000"/>
                  <a:satMod val="115000"/>
                </a:srgbClr>
              </a:gs>
              <a:gs pos="50000">
                <a:srgbClr val="4414F4">
                  <a:shade val="67500"/>
                  <a:satMod val="115000"/>
                </a:srgbClr>
              </a:gs>
              <a:gs pos="100000">
                <a:srgbClr val="4414F4">
                  <a:shade val="100000"/>
                  <a:satMod val="115000"/>
                </a:srgbClr>
              </a:gs>
            </a:gsLst>
            <a:path path="circle">
              <a:fillToRect t="100000" r="100000"/>
            </a:path>
            <a:tileRect l="-100000" b="-100000"/>
          </a:gra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32" name="Marcador de número de diapositiva 6"/>
          <p:cNvSpPr txBox="1">
            <a:spLocks/>
          </p:cNvSpPr>
          <p:nvPr/>
        </p:nvSpPr>
        <p:spPr>
          <a:xfrm>
            <a:off x="9224066" y="656721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BC7436-1F15-4C3F-8D6C-B8BB33AF73E6}" type="slidenum">
              <a:rPr lang="es-MX" smtClean="0">
                <a:solidFill>
                  <a:schemeClr val="bg1"/>
                </a:solidFill>
              </a:rPr>
              <a:pPr/>
              <a:t>‹Nº›</a:t>
            </a:fld>
            <a:endParaRPr lang="es-MX" dirty="0">
              <a:solidFill>
                <a:schemeClr val="bg1"/>
              </a:solidFill>
            </a:endParaRP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038" y="149282"/>
            <a:ext cx="762002" cy="938786"/>
          </a:xfrm>
          <a:prstGeom prst="rect">
            <a:avLst/>
          </a:prstGeom>
        </p:spPr>
      </p:pic>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663" y="6630120"/>
            <a:ext cx="169188" cy="208440"/>
          </a:xfrm>
          <a:prstGeom prst="rect">
            <a:avLst/>
          </a:prstGeom>
        </p:spPr>
      </p:pic>
    </p:spTree>
    <p:extLst>
      <p:ext uri="{BB962C8B-B14F-4D97-AF65-F5344CB8AC3E}">
        <p14:creationId xmlns:p14="http://schemas.microsoft.com/office/powerpoint/2010/main" val="11334603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6" name="Título 1"/>
          <p:cNvSpPr>
            <a:spLocks noGrp="1"/>
          </p:cNvSpPr>
          <p:nvPr>
            <p:ph type="title"/>
          </p:nvPr>
        </p:nvSpPr>
        <p:spPr>
          <a:xfrm>
            <a:off x="200875" y="-50811"/>
            <a:ext cx="10149840" cy="1463040"/>
          </a:xfrm>
        </p:spPr>
        <p:txBody>
          <a:bodyPr/>
          <a:lstStyle>
            <a:lvl1pPr>
              <a:defRPr b="1" cap="none" spc="0">
                <a:ln w="0">
                  <a:solidFill>
                    <a:srgbClr val="3302E7"/>
                  </a:solidFill>
                </a:ln>
                <a:solidFill>
                  <a:srgbClr val="0066FF"/>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defRPr>
            </a:lvl1pPr>
          </a:lstStyle>
          <a:p>
            <a:r>
              <a:rPr lang="es-ES" smtClean="0"/>
              <a:t>Haga clic para modificar el estilo de título del patrón</a:t>
            </a:r>
            <a:endParaRPr lang="es-MX" dirty="0"/>
          </a:p>
        </p:txBody>
      </p:sp>
    </p:spTree>
    <p:extLst>
      <p:ext uri="{BB962C8B-B14F-4D97-AF65-F5344CB8AC3E}">
        <p14:creationId xmlns:p14="http://schemas.microsoft.com/office/powerpoint/2010/main" val="35609797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6" name="Rectángulo 5"/>
          <p:cNvSpPr/>
          <p:nvPr/>
        </p:nvSpPr>
        <p:spPr>
          <a:xfrm>
            <a:off x="1" y="0"/>
            <a:ext cx="12192000" cy="6857999"/>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a:spLocks noGrp="1"/>
          </p:cNvSpPr>
          <p:nvPr>
            <p:ph type="title"/>
          </p:nvPr>
        </p:nvSpPr>
        <p:spPr>
          <a:xfrm>
            <a:off x="200875" y="-50811"/>
            <a:ext cx="10149840" cy="1463040"/>
          </a:xfrm>
        </p:spPr>
        <p:txBody>
          <a:bodyPr/>
          <a:lstStyle>
            <a:lvl1pPr>
              <a:defRPr b="1" cap="none" spc="0">
                <a:ln w="0">
                  <a:solidFill>
                    <a:srgbClr val="3302E7"/>
                  </a:solidFill>
                </a:ln>
                <a:solidFill>
                  <a:srgbClr val="0066FF"/>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defRPr>
            </a:lvl1pPr>
          </a:lstStyle>
          <a:p>
            <a:r>
              <a:rPr lang="es-ES" smtClean="0"/>
              <a:t>Haga clic para modificar el estilo de título del patrón</a:t>
            </a:r>
            <a:endParaRPr lang="es-MX" dirty="0"/>
          </a:p>
        </p:txBody>
      </p:sp>
    </p:spTree>
    <p:extLst>
      <p:ext uri="{BB962C8B-B14F-4D97-AF65-F5344CB8AC3E}">
        <p14:creationId xmlns:p14="http://schemas.microsoft.com/office/powerpoint/2010/main" val="2432451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s-MX" smtClean="0"/>
              <a:t>16/08/2018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D22F896-40B5-4ADD-8801-0D06FADFA095}" type="slidenum">
              <a:rPr lang="es-MX" smtClean="0"/>
              <a:t>‹Nº›</a:t>
            </a:fld>
            <a:endParaRPr lang="es-MX"/>
          </a:p>
        </p:txBody>
      </p:sp>
    </p:spTree>
    <p:extLst>
      <p:ext uri="{BB962C8B-B14F-4D97-AF65-F5344CB8AC3E}">
        <p14:creationId xmlns:p14="http://schemas.microsoft.com/office/powerpoint/2010/main" val="19765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88165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t="-39000" b="-39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50018-2B57-4732-A30E-E3767181B4BE}" type="datetimeFigureOut">
              <a:rPr lang="es-MX" smtClean="0"/>
              <a:t>16/08/2018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173FB-C572-4325-81FC-27D843FD99EE}" type="slidenum">
              <a:rPr lang="es-MX" smtClean="0"/>
              <a:t>‹Nº›</a:t>
            </a:fld>
            <a:endParaRPr lang="es-MX"/>
          </a:p>
        </p:txBody>
      </p:sp>
    </p:spTree>
    <p:extLst>
      <p:ext uri="{BB962C8B-B14F-4D97-AF65-F5344CB8AC3E}">
        <p14:creationId xmlns:p14="http://schemas.microsoft.com/office/powerpoint/2010/main" val="3819547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14272" y="2256219"/>
            <a:ext cx="9144000" cy="2387600"/>
          </a:xfrm>
        </p:spPr>
        <p:txBody>
          <a:bodyPr>
            <a:normAutofit/>
          </a:bodyPr>
          <a:lstStyle/>
          <a:p>
            <a:r>
              <a:rPr lang="es-MX" sz="8000" dirty="0" smtClean="0">
                <a:solidFill>
                  <a:schemeClr val="bg1"/>
                </a:solidFill>
              </a:rPr>
              <a:t>Microcontroladores</a:t>
            </a:r>
            <a:endParaRPr lang="es-MX" sz="8000" dirty="0">
              <a:solidFill>
                <a:schemeClr val="bg1"/>
              </a:solidFill>
            </a:endParaRPr>
          </a:p>
        </p:txBody>
      </p:sp>
      <p:sp>
        <p:nvSpPr>
          <p:cNvPr id="3" name="Subtítulo 2"/>
          <p:cNvSpPr>
            <a:spLocks noGrp="1"/>
          </p:cNvSpPr>
          <p:nvPr>
            <p:ph type="subTitle" idx="1"/>
          </p:nvPr>
        </p:nvSpPr>
        <p:spPr>
          <a:xfrm>
            <a:off x="1167384" y="4498150"/>
            <a:ext cx="9144000" cy="1655762"/>
          </a:xfrm>
        </p:spPr>
        <p:txBody>
          <a:bodyPr/>
          <a:lstStyle/>
          <a:p>
            <a:r>
              <a:rPr lang="es-MX" dirty="0" smtClean="0"/>
              <a:t>M.C. Gabriel Casarrubias Guerrero</a:t>
            </a:r>
            <a:endParaRPr lang="es-MX" dirty="0"/>
          </a:p>
        </p:txBody>
      </p:sp>
    </p:spTree>
    <p:extLst>
      <p:ext uri="{BB962C8B-B14F-4D97-AF65-F5344CB8AC3E}">
        <p14:creationId xmlns:p14="http://schemas.microsoft.com/office/powerpoint/2010/main" val="3700363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s-MX" altLang="en-US" dirty="0" smtClean="0"/>
              <a:t>Seleccionando el banco active de la memoria de datos.</a:t>
            </a:r>
            <a:endParaRPr lang="es-MX" altLang="en-US" sz="2400" dirty="0"/>
          </a:p>
        </p:txBody>
      </p:sp>
      <p:sp>
        <p:nvSpPr>
          <p:cNvPr id="435203" name="Text Box 60"/>
          <p:cNvSpPr txBox="1">
            <a:spLocks noChangeArrowheads="1"/>
          </p:cNvSpPr>
          <p:nvPr/>
        </p:nvSpPr>
        <p:spPr bwMode="auto">
          <a:xfrm>
            <a:off x="8629650" y="2078038"/>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buClr>
                <a:srgbClr val="FC0128"/>
              </a:buClr>
              <a:buSzPct val="75000"/>
              <a:buFont typeface="Times New Roman" panose="02020603050405020304" pitchFamily="18" charset="0"/>
              <a:buNone/>
            </a:pPr>
            <a:r>
              <a:rPr lang="en-US" altLang="en-US" sz="1600"/>
              <a:t>bit 0</a:t>
            </a:r>
          </a:p>
        </p:txBody>
      </p:sp>
      <p:sp>
        <p:nvSpPr>
          <p:cNvPr id="435204" name="Text Box 61"/>
          <p:cNvSpPr txBox="1">
            <a:spLocks noChangeArrowheads="1"/>
          </p:cNvSpPr>
          <p:nvPr/>
        </p:nvSpPr>
        <p:spPr bwMode="auto">
          <a:xfrm>
            <a:off x="2952750" y="2062163"/>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buClr>
                <a:srgbClr val="FC0128"/>
              </a:buClr>
              <a:buSzPct val="75000"/>
              <a:buFont typeface="Times New Roman" panose="02020603050405020304" pitchFamily="18" charset="0"/>
              <a:buNone/>
            </a:pPr>
            <a:r>
              <a:rPr lang="en-US" altLang="en-US" sz="1600"/>
              <a:t>bit 7</a:t>
            </a:r>
          </a:p>
        </p:txBody>
      </p:sp>
      <p:sp>
        <p:nvSpPr>
          <p:cNvPr id="435205" name="TextBox 61"/>
          <p:cNvSpPr txBox="1">
            <a:spLocks noChangeArrowheads="1"/>
          </p:cNvSpPr>
          <p:nvPr/>
        </p:nvSpPr>
        <p:spPr bwMode="auto">
          <a:xfrm>
            <a:off x="2746376" y="1722438"/>
            <a:ext cx="418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a:t>Bank Select Register (BSR)</a:t>
            </a:r>
          </a:p>
        </p:txBody>
      </p:sp>
      <p:sp>
        <p:nvSpPr>
          <p:cNvPr id="67" name="Rectangle 20"/>
          <p:cNvSpPr>
            <a:spLocks noChangeArrowheads="1"/>
          </p:cNvSpPr>
          <p:nvPr/>
        </p:nvSpPr>
        <p:spPr bwMode="auto">
          <a:xfrm>
            <a:off x="5275263" y="2393950"/>
            <a:ext cx="855662" cy="457200"/>
          </a:xfrm>
          <a:prstGeom prst="rect">
            <a:avLst/>
          </a:prstGeom>
          <a:solidFill>
            <a:srgbClr val="FFC000"/>
          </a:solidFill>
          <a:ln w="2540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sz="1600" dirty="0">
                <a:latin typeface="Arial" charset="0"/>
              </a:rPr>
              <a:t>BSR4</a:t>
            </a:r>
          </a:p>
        </p:txBody>
      </p:sp>
      <p:sp>
        <p:nvSpPr>
          <p:cNvPr id="68" name="Rectangle 21"/>
          <p:cNvSpPr>
            <a:spLocks noChangeArrowheads="1"/>
          </p:cNvSpPr>
          <p:nvPr/>
        </p:nvSpPr>
        <p:spPr bwMode="auto">
          <a:xfrm>
            <a:off x="6089651" y="2393950"/>
            <a:ext cx="855663" cy="457200"/>
          </a:xfrm>
          <a:prstGeom prst="rect">
            <a:avLst/>
          </a:prstGeom>
          <a:solidFill>
            <a:srgbClr val="FFC000"/>
          </a:solidFill>
          <a:ln w="2540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sz="1600" dirty="0">
                <a:latin typeface="Arial" charset="0"/>
              </a:rPr>
              <a:t>BSR3</a:t>
            </a:r>
          </a:p>
        </p:txBody>
      </p:sp>
      <p:sp>
        <p:nvSpPr>
          <p:cNvPr id="69" name="Rectangle 22"/>
          <p:cNvSpPr>
            <a:spLocks noChangeArrowheads="1"/>
          </p:cNvSpPr>
          <p:nvPr/>
        </p:nvSpPr>
        <p:spPr bwMode="auto">
          <a:xfrm>
            <a:off x="6902450" y="2393950"/>
            <a:ext cx="858838" cy="457200"/>
          </a:xfrm>
          <a:prstGeom prst="rect">
            <a:avLst/>
          </a:prstGeom>
          <a:solidFill>
            <a:srgbClr val="FFC000"/>
          </a:solidFill>
          <a:ln w="2540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sz="1600" dirty="0">
                <a:latin typeface="Arial" charset="0"/>
              </a:rPr>
              <a:t>BSR2</a:t>
            </a:r>
          </a:p>
        </p:txBody>
      </p:sp>
      <p:sp>
        <p:nvSpPr>
          <p:cNvPr id="70" name="Rectangle 23"/>
          <p:cNvSpPr>
            <a:spLocks noChangeArrowheads="1"/>
          </p:cNvSpPr>
          <p:nvPr/>
        </p:nvSpPr>
        <p:spPr bwMode="auto">
          <a:xfrm>
            <a:off x="7716838" y="2393950"/>
            <a:ext cx="855662" cy="457200"/>
          </a:xfrm>
          <a:prstGeom prst="rect">
            <a:avLst/>
          </a:prstGeom>
          <a:solidFill>
            <a:srgbClr val="FFC000"/>
          </a:solidFill>
          <a:ln w="2540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sz="1600" dirty="0">
                <a:latin typeface="Arial" charset="0"/>
              </a:rPr>
              <a:t>BSR1</a:t>
            </a:r>
          </a:p>
        </p:txBody>
      </p:sp>
      <p:sp>
        <p:nvSpPr>
          <p:cNvPr id="71" name="Rectangle 24"/>
          <p:cNvSpPr>
            <a:spLocks noChangeArrowheads="1"/>
          </p:cNvSpPr>
          <p:nvPr/>
        </p:nvSpPr>
        <p:spPr bwMode="auto">
          <a:xfrm>
            <a:off x="8531226" y="2393950"/>
            <a:ext cx="855663" cy="457200"/>
          </a:xfrm>
          <a:prstGeom prst="rect">
            <a:avLst/>
          </a:prstGeom>
          <a:solidFill>
            <a:srgbClr val="FFC000"/>
          </a:solidFill>
          <a:ln w="2540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sz="1600" dirty="0">
                <a:latin typeface="Arial" charset="0"/>
              </a:rPr>
              <a:t>BSR0</a:t>
            </a:r>
          </a:p>
        </p:txBody>
      </p:sp>
      <p:sp>
        <p:nvSpPr>
          <p:cNvPr id="435211" name="Text Box 22"/>
          <p:cNvSpPr txBox="1">
            <a:spLocks noChangeArrowheads="1"/>
          </p:cNvSpPr>
          <p:nvPr/>
        </p:nvSpPr>
        <p:spPr bwMode="auto">
          <a:xfrm>
            <a:off x="2368550" y="4151314"/>
            <a:ext cx="54117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a:r>
              <a:rPr lang="es-MX" altLang="en-US" sz="3200" dirty="0" smtClean="0"/>
              <a:t>Selecciona el banco antes de accede a los registros del mismo</a:t>
            </a:r>
            <a:endParaRPr lang="es-MX" altLang="en-US" sz="3200" dirty="0"/>
          </a:p>
        </p:txBody>
      </p:sp>
      <p:sp>
        <p:nvSpPr>
          <p:cNvPr id="435212" name="Rectangle 3"/>
          <p:cNvSpPr>
            <a:spLocks noChangeArrowheads="1"/>
          </p:cNvSpPr>
          <p:nvPr/>
        </p:nvSpPr>
        <p:spPr bwMode="auto">
          <a:xfrm>
            <a:off x="4478338" y="2397126"/>
            <a:ext cx="798512" cy="454025"/>
          </a:xfrm>
          <a:prstGeom prst="rect">
            <a:avLst/>
          </a:prstGeom>
          <a:pattFill prst="wdUpDiag">
            <a:fgClr>
              <a:schemeClr val="bg2"/>
            </a:fgClr>
            <a:bgClr>
              <a:srgbClr val="DDDDDD"/>
            </a:bgClr>
          </a:patt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35213" name="Rectangle 3"/>
          <p:cNvSpPr>
            <a:spLocks noChangeArrowheads="1"/>
          </p:cNvSpPr>
          <p:nvPr/>
        </p:nvSpPr>
        <p:spPr bwMode="auto">
          <a:xfrm>
            <a:off x="3678238" y="2395539"/>
            <a:ext cx="798512" cy="454025"/>
          </a:xfrm>
          <a:prstGeom prst="rect">
            <a:avLst/>
          </a:prstGeom>
          <a:pattFill prst="wdUpDiag">
            <a:fgClr>
              <a:schemeClr val="bg2"/>
            </a:fgClr>
            <a:bgClr>
              <a:srgbClr val="DDDDDD"/>
            </a:bgClr>
          </a:patt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35214" name="Rectangle 3"/>
          <p:cNvSpPr>
            <a:spLocks noChangeArrowheads="1"/>
          </p:cNvSpPr>
          <p:nvPr/>
        </p:nvSpPr>
        <p:spPr bwMode="auto">
          <a:xfrm>
            <a:off x="2879726" y="2395539"/>
            <a:ext cx="796925" cy="454025"/>
          </a:xfrm>
          <a:prstGeom prst="rect">
            <a:avLst/>
          </a:prstGeom>
          <a:pattFill prst="wdUpDiag">
            <a:fgClr>
              <a:schemeClr val="bg2"/>
            </a:fgClr>
            <a:bgClr>
              <a:srgbClr val="DDDDDD"/>
            </a:bgClr>
          </a:patt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35215" name="Text Box 22"/>
          <p:cNvSpPr txBox="1">
            <a:spLocks noChangeArrowheads="1"/>
          </p:cNvSpPr>
          <p:nvPr/>
        </p:nvSpPr>
        <p:spPr bwMode="auto">
          <a:xfrm>
            <a:off x="8054975" y="3235325"/>
            <a:ext cx="19240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a:r>
              <a:rPr lang="en-US" altLang="en-US" sz="1800"/>
              <a:t>00000 = Bank 0</a:t>
            </a:r>
          </a:p>
          <a:p>
            <a:pPr algn="l"/>
            <a:r>
              <a:rPr lang="en-US" altLang="en-US" sz="1800"/>
              <a:t>00001 = Bank 1</a:t>
            </a:r>
          </a:p>
          <a:p>
            <a:pPr algn="l"/>
            <a:r>
              <a:rPr lang="en-US" altLang="en-US" sz="1800"/>
              <a:t>00010 = Bank 2</a:t>
            </a:r>
          </a:p>
          <a:p>
            <a:pPr algn="l"/>
            <a:r>
              <a:rPr lang="en-US" altLang="en-US" sz="1800"/>
              <a:t>         …….</a:t>
            </a:r>
          </a:p>
          <a:p>
            <a:pPr algn="l"/>
            <a:endParaRPr lang="en-US" altLang="en-US" sz="1000"/>
          </a:p>
          <a:p>
            <a:pPr algn="l"/>
            <a:r>
              <a:rPr lang="en-US" altLang="en-US" sz="1800"/>
              <a:t>11111 = Bank 31</a:t>
            </a:r>
          </a:p>
        </p:txBody>
      </p:sp>
      <p:sp>
        <p:nvSpPr>
          <p:cNvPr id="78" name="Line 56"/>
          <p:cNvSpPr>
            <a:spLocks noChangeShapeType="1"/>
          </p:cNvSpPr>
          <p:nvPr/>
        </p:nvSpPr>
        <p:spPr bwMode="auto">
          <a:xfrm flipV="1">
            <a:off x="5103813" y="3022600"/>
            <a:ext cx="703262" cy="1049338"/>
          </a:xfrm>
          <a:prstGeom prst="line">
            <a:avLst/>
          </a:prstGeom>
          <a:noFill/>
          <a:ln w="50800">
            <a:solidFill>
              <a:srgbClr val="760016"/>
            </a:solidFill>
            <a:round/>
            <a:headEnd/>
            <a:tailEnd type="triangle" w="med" len="med"/>
          </a:ln>
          <a:effectLst>
            <a:outerShdw dist="17961" dir="2700000" algn="ctr" rotWithShape="0">
              <a:schemeClr val="tx1"/>
            </a:outerShdw>
          </a:effectLst>
        </p:spPr>
        <p:txBody>
          <a:bodyPr anchor="ctr"/>
          <a:lstStyle/>
          <a:p>
            <a:pPr algn="ctr">
              <a:defRPr/>
            </a:pPr>
            <a:endParaRPr lang="en-US">
              <a:latin typeface="Arial" charset="0"/>
            </a:endParaRPr>
          </a:p>
        </p:txBody>
      </p:sp>
    </p:spTree>
    <p:extLst>
      <p:ext uri="{BB962C8B-B14F-4D97-AF65-F5344CB8AC3E}">
        <p14:creationId xmlns:p14="http://schemas.microsoft.com/office/powerpoint/2010/main" val="88180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s-MX" altLang="en-US" sz="4000" dirty="0" smtClean="0"/>
              <a:t>SFR memoria de datos</a:t>
            </a:r>
            <a:br>
              <a:rPr lang="es-MX" altLang="en-US" sz="4000" dirty="0" smtClean="0"/>
            </a:br>
            <a:r>
              <a:rPr lang="es-MX" altLang="en-US" sz="2400" dirty="0" smtClean="0"/>
              <a:t>Registros de función especial</a:t>
            </a:r>
            <a:endParaRPr lang="es-MX" altLang="en-US" sz="2400" dirty="0"/>
          </a:p>
        </p:txBody>
      </p:sp>
      <p:sp>
        <p:nvSpPr>
          <p:cNvPr id="1129475" name="Rectangle 3"/>
          <p:cNvSpPr>
            <a:spLocks noChangeArrowheads="1"/>
          </p:cNvSpPr>
          <p:nvPr/>
        </p:nvSpPr>
        <p:spPr bwMode="auto">
          <a:xfrm>
            <a:off x="2293938" y="1296989"/>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CC0000"/>
                </a:solidFill>
                <a:latin typeface="Arial" charset="0"/>
              </a:rPr>
              <a:t>INDF0</a:t>
            </a:r>
            <a:endParaRPr lang="en-US" sz="1400" dirty="0">
              <a:solidFill>
                <a:srgbClr val="CC0000"/>
              </a:solidFill>
              <a:latin typeface="Arial" charset="0"/>
            </a:endParaRPr>
          </a:p>
        </p:txBody>
      </p:sp>
      <p:sp>
        <p:nvSpPr>
          <p:cNvPr id="1129476" name="Rectangle 4"/>
          <p:cNvSpPr>
            <a:spLocks noChangeArrowheads="1"/>
          </p:cNvSpPr>
          <p:nvPr/>
        </p:nvSpPr>
        <p:spPr bwMode="auto">
          <a:xfrm>
            <a:off x="2293938" y="1643064"/>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INDF1</a:t>
            </a:r>
            <a:endParaRPr lang="en-US" sz="1400" dirty="0">
              <a:solidFill>
                <a:srgbClr val="FF0000"/>
              </a:solidFill>
              <a:latin typeface="Arial" charset="0"/>
            </a:endParaRPr>
          </a:p>
        </p:txBody>
      </p:sp>
      <p:sp>
        <p:nvSpPr>
          <p:cNvPr id="1129477" name="Rectangle 5"/>
          <p:cNvSpPr>
            <a:spLocks noChangeArrowheads="1"/>
          </p:cNvSpPr>
          <p:nvPr/>
        </p:nvSpPr>
        <p:spPr bwMode="auto">
          <a:xfrm>
            <a:off x="2293938" y="1989139"/>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PCL</a:t>
            </a:r>
          </a:p>
        </p:txBody>
      </p:sp>
      <p:sp>
        <p:nvSpPr>
          <p:cNvPr id="1129478" name="Rectangle 6"/>
          <p:cNvSpPr>
            <a:spLocks noChangeArrowheads="1"/>
          </p:cNvSpPr>
          <p:nvPr/>
        </p:nvSpPr>
        <p:spPr bwMode="auto">
          <a:xfrm>
            <a:off x="2293938" y="2335214"/>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STATUS</a:t>
            </a:r>
          </a:p>
        </p:txBody>
      </p:sp>
      <p:sp>
        <p:nvSpPr>
          <p:cNvPr id="1129479" name="Rectangle 7"/>
          <p:cNvSpPr>
            <a:spLocks noChangeArrowheads="1"/>
          </p:cNvSpPr>
          <p:nvPr/>
        </p:nvSpPr>
        <p:spPr bwMode="auto">
          <a:xfrm>
            <a:off x="2293938" y="2678114"/>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CC0000"/>
                </a:solidFill>
                <a:latin typeface="Arial" charset="0"/>
              </a:rPr>
              <a:t>FSR0L</a:t>
            </a:r>
            <a:endParaRPr lang="en-US" sz="1400" dirty="0">
              <a:solidFill>
                <a:srgbClr val="CC0000"/>
              </a:solidFill>
              <a:latin typeface="Arial" charset="0"/>
            </a:endParaRPr>
          </a:p>
        </p:txBody>
      </p:sp>
      <p:sp>
        <p:nvSpPr>
          <p:cNvPr id="1129480" name="Rectangle 8"/>
          <p:cNvSpPr>
            <a:spLocks noChangeArrowheads="1"/>
          </p:cNvSpPr>
          <p:nvPr/>
        </p:nvSpPr>
        <p:spPr bwMode="auto">
          <a:xfrm>
            <a:off x="2293938" y="3024189"/>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FSR0H</a:t>
            </a:r>
            <a:endParaRPr lang="en-US" sz="1400" dirty="0">
              <a:solidFill>
                <a:srgbClr val="FF0000"/>
              </a:solidFill>
              <a:latin typeface="Arial" charset="0"/>
            </a:endParaRPr>
          </a:p>
        </p:txBody>
      </p:sp>
      <p:sp>
        <p:nvSpPr>
          <p:cNvPr id="1129481" name="Rectangle 9"/>
          <p:cNvSpPr>
            <a:spLocks noChangeArrowheads="1"/>
          </p:cNvSpPr>
          <p:nvPr/>
        </p:nvSpPr>
        <p:spPr bwMode="auto">
          <a:xfrm>
            <a:off x="2293938" y="3370264"/>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FSR1L</a:t>
            </a:r>
            <a:endParaRPr lang="en-US" sz="1400" dirty="0">
              <a:solidFill>
                <a:srgbClr val="FF0000"/>
              </a:solidFill>
              <a:latin typeface="Arial" charset="0"/>
            </a:endParaRPr>
          </a:p>
        </p:txBody>
      </p:sp>
      <p:sp>
        <p:nvSpPr>
          <p:cNvPr id="1129524" name="Rectangle 52"/>
          <p:cNvSpPr>
            <a:spLocks noChangeArrowheads="1"/>
          </p:cNvSpPr>
          <p:nvPr/>
        </p:nvSpPr>
        <p:spPr bwMode="auto">
          <a:xfrm>
            <a:off x="4652087" y="5445126"/>
            <a:ext cx="1382713"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latin typeface="Arial" charset="0"/>
              </a:rPr>
              <a:t>ADRESL</a:t>
            </a:r>
            <a:endParaRPr lang="en-US" sz="1400" dirty="0">
              <a:solidFill>
                <a:srgbClr val="000000"/>
              </a:solidFill>
              <a:latin typeface="Arial" charset="0"/>
            </a:endParaRPr>
          </a:p>
        </p:txBody>
      </p:sp>
      <p:sp>
        <p:nvSpPr>
          <p:cNvPr id="1129482" name="Rectangle 10"/>
          <p:cNvSpPr>
            <a:spLocks noChangeArrowheads="1"/>
          </p:cNvSpPr>
          <p:nvPr/>
        </p:nvSpPr>
        <p:spPr bwMode="auto">
          <a:xfrm>
            <a:off x="2293938" y="3716339"/>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FSR1H</a:t>
            </a:r>
            <a:endParaRPr lang="en-US" sz="1400" dirty="0">
              <a:solidFill>
                <a:srgbClr val="FF0000"/>
              </a:solidFill>
              <a:latin typeface="Arial" charset="0"/>
            </a:endParaRPr>
          </a:p>
        </p:txBody>
      </p:sp>
      <p:sp>
        <p:nvSpPr>
          <p:cNvPr id="1129483" name="Rectangle 11"/>
          <p:cNvSpPr>
            <a:spLocks noChangeArrowheads="1"/>
          </p:cNvSpPr>
          <p:nvPr/>
        </p:nvSpPr>
        <p:spPr bwMode="auto">
          <a:xfrm>
            <a:off x="2293938" y="4062414"/>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BSR</a:t>
            </a:r>
            <a:endParaRPr lang="en-US" sz="1400" dirty="0">
              <a:solidFill>
                <a:srgbClr val="FF0000"/>
              </a:solidFill>
              <a:latin typeface="Arial" charset="0"/>
            </a:endParaRPr>
          </a:p>
        </p:txBody>
      </p:sp>
      <p:sp>
        <p:nvSpPr>
          <p:cNvPr id="1129484" name="Rectangle 12"/>
          <p:cNvSpPr>
            <a:spLocks noChangeArrowheads="1"/>
          </p:cNvSpPr>
          <p:nvPr/>
        </p:nvSpPr>
        <p:spPr bwMode="auto">
          <a:xfrm>
            <a:off x="2293938" y="4408489"/>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WREG</a:t>
            </a:r>
            <a:endParaRPr lang="en-US" sz="1400" dirty="0">
              <a:solidFill>
                <a:srgbClr val="FF0000"/>
              </a:solidFill>
              <a:latin typeface="Arial" charset="0"/>
            </a:endParaRPr>
          </a:p>
        </p:txBody>
      </p:sp>
      <p:sp>
        <p:nvSpPr>
          <p:cNvPr id="1129485" name="Rectangle 13"/>
          <p:cNvSpPr>
            <a:spLocks noChangeArrowheads="1"/>
          </p:cNvSpPr>
          <p:nvPr/>
        </p:nvSpPr>
        <p:spPr bwMode="auto">
          <a:xfrm>
            <a:off x="2293938" y="4754564"/>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PCLATH</a:t>
            </a:r>
          </a:p>
        </p:txBody>
      </p:sp>
      <p:sp>
        <p:nvSpPr>
          <p:cNvPr id="1129486" name="Rectangle 14"/>
          <p:cNvSpPr>
            <a:spLocks noChangeArrowheads="1"/>
          </p:cNvSpPr>
          <p:nvPr/>
        </p:nvSpPr>
        <p:spPr bwMode="auto">
          <a:xfrm>
            <a:off x="2293938" y="5100639"/>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INTCON</a:t>
            </a:r>
          </a:p>
        </p:txBody>
      </p:sp>
      <p:sp>
        <p:nvSpPr>
          <p:cNvPr id="1129523" name="Rectangle 51"/>
          <p:cNvSpPr>
            <a:spLocks noChangeArrowheads="1"/>
          </p:cNvSpPr>
          <p:nvPr/>
        </p:nvSpPr>
        <p:spPr bwMode="auto">
          <a:xfrm>
            <a:off x="2293938" y="5445126"/>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latin typeface="Arial" charset="0"/>
              </a:rPr>
              <a:t>PORTA</a:t>
            </a:r>
            <a:endParaRPr lang="en-US" sz="1400" dirty="0">
              <a:solidFill>
                <a:srgbClr val="000000"/>
              </a:solidFill>
              <a:latin typeface="Arial" charset="0"/>
            </a:endParaRPr>
          </a:p>
        </p:txBody>
      </p:sp>
      <p:sp>
        <p:nvSpPr>
          <p:cNvPr id="1129525" name="Rectangle 53"/>
          <p:cNvSpPr>
            <a:spLocks noChangeArrowheads="1"/>
          </p:cNvSpPr>
          <p:nvPr/>
        </p:nvSpPr>
        <p:spPr bwMode="auto">
          <a:xfrm>
            <a:off x="6841249" y="5445126"/>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latin typeface="Arial" charset="0"/>
              </a:rPr>
              <a:t>ADCNT</a:t>
            </a:r>
            <a:endParaRPr lang="en-US" sz="1400" dirty="0">
              <a:solidFill>
                <a:srgbClr val="000000"/>
              </a:solidFill>
              <a:latin typeface="Arial" charset="0"/>
            </a:endParaRPr>
          </a:p>
        </p:txBody>
      </p:sp>
      <p:sp>
        <p:nvSpPr>
          <p:cNvPr id="1129526" name="Rectangle 54"/>
          <p:cNvSpPr>
            <a:spLocks noChangeArrowheads="1"/>
          </p:cNvSpPr>
          <p:nvPr/>
        </p:nvSpPr>
        <p:spPr bwMode="auto">
          <a:xfrm>
            <a:off x="9266393" y="5445126"/>
            <a:ext cx="1382713"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latin typeface="Arial" charset="0"/>
              </a:rPr>
              <a:t>SSP1BUF</a:t>
            </a:r>
            <a:endParaRPr lang="en-US" sz="1400" dirty="0">
              <a:solidFill>
                <a:srgbClr val="000000"/>
              </a:solidFill>
              <a:latin typeface="Arial" charset="0"/>
            </a:endParaRPr>
          </a:p>
        </p:txBody>
      </p:sp>
      <p:sp>
        <p:nvSpPr>
          <p:cNvPr id="1129527" name="Rectangle 55"/>
          <p:cNvSpPr>
            <a:spLocks noChangeArrowheads="1"/>
          </p:cNvSpPr>
          <p:nvPr/>
        </p:nvSpPr>
        <p:spPr bwMode="auto">
          <a:xfrm>
            <a:off x="2293938" y="5791201"/>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latin typeface="Arial" charset="0"/>
              </a:rPr>
              <a:t>PORTB</a:t>
            </a:r>
            <a:endParaRPr lang="en-US" sz="1400" dirty="0">
              <a:solidFill>
                <a:srgbClr val="000000"/>
              </a:solidFill>
              <a:latin typeface="Arial" charset="0"/>
            </a:endParaRPr>
          </a:p>
        </p:txBody>
      </p:sp>
      <p:sp>
        <p:nvSpPr>
          <p:cNvPr id="1129528" name="Rectangle 56"/>
          <p:cNvSpPr>
            <a:spLocks noChangeArrowheads="1"/>
          </p:cNvSpPr>
          <p:nvPr/>
        </p:nvSpPr>
        <p:spPr bwMode="auto">
          <a:xfrm>
            <a:off x="4652087" y="5791201"/>
            <a:ext cx="1382713"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latin typeface="Arial" charset="0"/>
              </a:rPr>
              <a:t>ADRESH</a:t>
            </a:r>
            <a:endParaRPr lang="en-US" sz="1400" dirty="0">
              <a:solidFill>
                <a:srgbClr val="000000"/>
              </a:solidFill>
              <a:latin typeface="Arial" charset="0"/>
            </a:endParaRPr>
          </a:p>
        </p:txBody>
      </p:sp>
      <p:sp>
        <p:nvSpPr>
          <p:cNvPr id="1129529" name="Rectangle 57"/>
          <p:cNvSpPr>
            <a:spLocks noChangeArrowheads="1"/>
          </p:cNvSpPr>
          <p:nvPr/>
        </p:nvSpPr>
        <p:spPr bwMode="auto">
          <a:xfrm>
            <a:off x="6841249" y="5791201"/>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latin typeface="Arial" charset="0"/>
              </a:rPr>
              <a:t>ADRPT</a:t>
            </a:r>
            <a:endParaRPr lang="en-US" sz="1400" dirty="0">
              <a:solidFill>
                <a:srgbClr val="000000"/>
              </a:solidFill>
              <a:latin typeface="Arial" charset="0"/>
            </a:endParaRPr>
          </a:p>
        </p:txBody>
      </p:sp>
      <p:sp>
        <p:nvSpPr>
          <p:cNvPr id="1129530" name="Rectangle 58"/>
          <p:cNvSpPr>
            <a:spLocks noChangeArrowheads="1"/>
          </p:cNvSpPr>
          <p:nvPr/>
        </p:nvSpPr>
        <p:spPr bwMode="auto">
          <a:xfrm>
            <a:off x="9266393" y="5791201"/>
            <a:ext cx="1382713"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000000"/>
                </a:solidFill>
                <a:latin typeface="Arial" charset="0"/>
              </a:rPr>
              <a:t>SSP1ADD</a:t>
            </a:r>
            <a:endParaRPr lang="en-US" sz="1400" dirty="0">
              <a:solidFill>
                <a:srgbClr val="000000"/>
              </a:solidFill>
              <a:latin typeface="Arial" charset="0"/>
            </a:endParaRPr>
          </a:p>
        </p:txBody>
      </p:sp>
      <p:sp>
        <p:nvSpPr>
          <p:cNvPr id="1129531" name="shpSeparatorHigh0"/>
          <p:cNvSpPr>
            <a:spLocks/>
          </p:cNvSpPr>
          <p:nvPr/>
        </p:nvSpPr>
        <p:spPr bwMode="auto">
          <a:xfrm>
            <a:off x="2293938" y="6135689"/>
            <a:ext cx="1382712" cy="134937"/>
          </a:xfrm>
          <a:custGeom>
            <a:avLst/>
            <a:gdLst/>
            <a:ahLst/>
            <a:cxnLst>
              <a:cxn ang="0">
                <a:pos x="0" y="0"/>
              </a:cxn>
              <a:cxn ang="0">
                <a:pos x="0" y="96"/>
              </a:cxn>
              <a:cxn ang="0">
                <a:pos x="48" y="48"/>
              </a:cxn>
              <a:cxn ang="0">
                <a:pos x="96" y="96"/>
              </a:cxn>
              <a:cxn ang="0">
                <a:pos x="144" y="48"/>
              </a:cxn>
              <a:cxn ang="0">
                <a:pos x="192" y="96"/>
              </a:cxn>
              <a:cxn ang="0">
                <a:pos x="240" y="48"/>
              </a:cxn>
              <a:cxn ang="0">
                <a:pos x="288" y="96"/>
              </a:cxn>
              <a:cxn ang="0">
                <a:pos x="336" y="48"/>
              </a:cxn>
              <a:cxn ang="0">
                <a:pos x="384" y="96"/>
              </a:cxn>
              <a:cxn ang="0">
                <a:pos x="432" y="48"/>
              </a:cxn>
              <a:cxn ang="0">
                <a:pos x="480" y="96"/>
              </a:cxn>
              <a:cxn ang="0">
                <a:pos x="528" y="48"/>
              </a:cxn>
              <a:cxn ang="0">
                <a:pos x="576" y="96"/>
              </a:cxn>
              <a:cxn ang="0">
                <a:pos x="624" y="48"/>
              </a:cxn>
              <a:cxn ang="0">
                <a:pos x="672" y="96"/>
              </a:cxn>
              <a:cxn ang="0">
                <a:pos x="720" y="48"/>
              </a:cxn>
              <a:cxn ang="0">
                <a:pos x="768" y="96"/>
              </a:cxn>
              <a:cxn ang="0">
                <a:pos x="768" y="0"/>
              </a:cxn>
              <a:cxn ang="0">
                <a:pos x="0" y="0"/>
              </a:cxn>
            </a:cxnLst>
            <a:rect l="0" t="0" r="r" b="b"/>
            <a:pathLst>
              <a:path w="768" h="96">
                <a:moveTo>
                  <a:pt x="0" y="0"/>
                </a:moveTo>
                <a:lnTo>
                  <a:pt x="0" y="96"/>
                </a:lnTo>
                <a:lnTo>
                  <a:pt x="48" y="48"/>
                </a:lnTo>
                <a:lnTo>
                  <a:pt x="96" y="96"/>
                </a:lnTo>
                <a:lnTo>
                  <a:pt x="144" y="48"/>
                </a:lnTo>
                <a:lnTo>
                  <a:pt x="192" y="96"/>
                </a:lnTo>
                <a:lnTo>
                  <a:pt x="240" y="48"/>
                </a:lnTo>
                <a:lnTo>
                  <a:pt x="288" y="96"/>
                </a:lnTo>
                <a:lnTo>
                  <a:pt x="336" y="48"/>
                </a:lnTo>
                <a:lnTo>
                  <a:pt x="384" y="96"/>
                </a:lnTo>
                <a:lnTo>
                  <a:pt x="432" y="48"/>
                </a:lnTo>
                <a:lnTo>
                  <a:pt x="480" y="96"/>
                </a:lnTo>
                <a:lnTo>
                  <a:pt x="528" y="48"/>
                </a:lnTo>
                <a:lnTo>
                  <a:pt x="576" y="96"/>
                </a:lnTo>
                <a:lnTo>
                  <a:pt x="624" y="48"/>
                </a:lnTo>
                <a:lnTo>
                  <a:pt x="672" y="96"/>
                </a:lnTo>
                <a:lnTo>
                  <a:pt x="720" y="48"/>
                </a:lnTo>
                <a:lnTo>
                  <a:pt x="768" y="96"/>
                </a:lnTo>
                <a:lnTo>
                  <a:pt x="768" y="0"/>
                </a:lnTo>
                <a:lnTo>
                  <a:pt x="0" y="0"/>
                </a:lnTo>
                <a:close/>
              </a:path>
            </a:pathLst>
          </a:custGeom>
          <a:solidFill>
            <a:srgbClr val="ECE9D8"/>
          </a:solidFill>
          <a:ln w="3175" cap="flat" cmpd="sng">
            <a:solidFill>
              <a:srgbClr val="000000"/>
            </a:solidFill>
            <a:prstDash val="solid"/>
            <a:round/>
            <a:headEnd/>
            <a:tailEnd/>
          </a:ln>
          <a:effectLst>
            <a:outerShdw dist="35921" dir="2700000" algn="ctr" rotWithShape="0">
              <a:srgbClr val="000000"/>
            </a:outerShdw>
          </a:effectLst>
        </p:spPr>
        <p:txBody>
          <a:bodyPr wrap="none" anchor="ctr"/>
          <a:lstStyle/>
          <a:p>
            <a:pPr algn="ctr">
              <a:defRPr/>
            </a:pPr>
            <a:endParaRPr lang="en-US">
              <a:latin typeface="Arial" charset="0"/>
            </a:endParaRPr>
          </a:p>
        </p:txBody>
      </p:sp>
      <p:sp>
        <p:nvSpPr>
          <p:cNvPr id="1129532" name="shpSeparatorHigh0"/>
          <p:cNvSpPr>
            <a:spLocks/>
          </p:cNvSpPr>
          <p:nvPr/>
        </p:nvSpPr>
        <p:spPr bwMode="auto">
          <a:xfrm>
            <a:off x="4652087" y="6135689"/>
            <a:ext cx="1382713" cy="134937"/>
          </a:xfrm>
          <a:custGeom>
            <a:avLst/>
            <a:gdLst/>
            <a:ahLst/>
            <a:cxnLst>
              <a:cxn ang="0">
                <a:pos x="0" y="0"/>
              </a:cxn>
              <a:cxn ang="0">
                <a:pos x="0" y="96"/>
              </a:cxn>
              <a:cxn ang="0">
                <a:pos x="48" y="48"/>
              </a:cxn>
              <a:cxn ang="0">
                <a:pos x="96" y="96"/>
              </a:cxn>
              <a:cxn ang="0">
                <a:pos x="144" y="48"/>
              </a:cxn>
              <a:cxn ang="0">
                <a:pos x="192" y="96"/>
              </a:cxn>
              <a:cxn ang="0">
                <a:pos x="240" y="48"/>
              </a:cxn>
              <a:cxn ang="0">
                <a:pos x="288" y="96"/>
              </a:cxn>
              <a:cxn ang="0">
                <a:pos x="336" y="48"/>
              </a:cxn>
              <a:cxn ang="0">
                <a:pos x="384" y="96"/>
              </a:cxn>
              <a:cxn ang="0">
                <a:pos x="432" y="48"/>
              </a:cxn>
              <a:cxn ang="0">
                <a:pos x="480" y="96"/>
              </a:cxn>
              <a:cxn ang="0">
                <a:pos x="528" y="48"/>
              </a:cxn>
              <a:cxn ang="0">
                <a:pos x="576" y="96"/>
              </a:cxn>
              <a:cxn ang="0">
                <a:pos x="624" y="48"/>
              </a:cxn>
              <a:cxn ang="0">
                <a:pos x="672" y="96"/>
              </a:cxn>
              <a:cxn ang="0">
                <a:pos x="720" y="48"/>
              </a:cxn>
              <a:cxn ang="0">
                <a:pos x="768" y="96"/>
              </a:cxn>
              <a:cxn ang="0">
                <a:pos x="768" y="0"/>
              </a:cxn>
              <a:cxn ang="0">
                <a:pos x="0" y="0"/>
              </a:cxn>
            </a:cxnLst>
            <a:rect l="0" t="0" r="r" b="b"/>
            <a:pathLst>
              <a:path w="768" h="96">
                <a:moveTo>
                  <a:pt x="0" y="0"/>
                </a:moveTo>
                <a:lnTo>
                  <a:pt x="0" y="96"/>
                </a:lnTo>
                <a:lnTo>
                  <a:pt x="48" y="48"/>
                </a:lnTo>
                <a:lnTo>
                  <a:pt x="96" y="96"/>
                </a:lnTo>
                <a:lnTo>
                  <a:pt x="144" y="48"/>
                </a:lnTo>
                <a:lnTo>
                  <a:pt x="192" y="96"/>
                </a:lnTo>
                <a:lnTo>
                  <a:pt x="240" y="48"/>
                </a:lnTo>
                <a:lnTo>
                  <a:pt x="288" y="96"/>
                </a:lnTo>
                <a:lnTo>
                  <a:pt x="336" y="48"/>
                </a:lnTo>
                <a:lnTo>
                  <a:pt x="384" y="96"/>
                </a:lnTo>
                <a:lnTo>
                  <a:pt x="432" y="48"/>
                </a:lnTo>
                <a:lnTo>
                  <a:pt x="480" y="96"/>
                </a:lnTo>
                <a:lnTo>
                  <a:pt x="528" y="48"/>
                </a:lnTo>
                <a:lnTo>
                  <a:pt x="576" y="96"/>
                </a:lnTo>
                <a:lnTo>
                  <a:pt x="624" y="48"/>
                </a:lnTo>
                <a:lnTo>
                  <a:pt x="672" y="96"/>
                </a:lnTo>
                <a:lnTo>
                  <a:pt x="720" y="48"/>
                </a:lnTo>
                <a:lnTo>
                  <a:pt x="768" y="96"/>
                </a:lnTo>
                <a:lnTo>
                  <a:pt x="768" y="0"/>
                </a:lnTo>
                <a:lnTo>
                  <a:pt x="0" y="0"/>
                </a:lnTo>
                <a:close/>
              </a:path>
            </a:pathLst>
          </a:custGeom>
          <a:solidFill>
            <a:srgbClr val="ECE9D8"/>
          </a:solidFill>
          <a:ln w="3175" cap="flat" cmpd="sng">
            <a:solidFill>
              <a:srgbClr val="000000"/>
            </a:solidFill>
            <a:prstDash val="solid"/>
            <a:round/>
            <a:headEnd/>
            <a:tailEnd/>
          </a:ln>
          <a:effectLst>
            <a:outerShdw dist="35921" dir="2700000" algn="ctr" rotWithShape="0">
              <a:srgbClr val="000000"/>
            </a:outerShdw>
          </a:effectLst>
        </p:spPr>
        <p:txBody>
          <a:bodyPr wrap="none" anchor="ctr"/>
          <a:lstStyle/>
          <a:p>
            <a:pPr algn="ctr">
              <a:defRPr/>
            </a:pPr>
            <a:endParaRPr lang="en-US">
              <a:latin typeface="Arial" charset="0"/>
            </a:endParaRPr>
          </a:p>
        </p:txBody>
      </p:sp>
      <p:sp>
        <p:nvSpPr>
          <p:cNvPr id="1129533" name="shpSeparatorHigh0"/>
          <p:cNvSpPr>
            <a:spLocks/>
          </p:cNvSpPr>
          <p:nvPr/>
        </p:nvSpPr>
        <p:spPr bwMode="auto">
          <a:xfrm>
            <a:off x="6841249" y="6135689"/>
            <a:ext cx="1382712" cy="134937"/>
          </a:xfrm>
          <a:custGeom>
            <a:avLst/>
            <a:gdLst/>
            <a:ahLst/>
            <a:cxnLst>
              <a:cxn ang="0">
                <a:pos x="0" y="0"/>
              </a:cxn>
              <a:cxn ang="0">
                <a:pos x="0" y="96"/>
              </a:cxn>
              <a:cxn ang="0">
                <a:pos x="48" y="48"/>
              </a:cxn>
              <a:cxn ang="0">
                <a:pos x="96" y="96"/>
              </a:cxn>
              <a:cxn ang="0">
                <a:pos x="144" y="48"/>
              </a:cxn>
              <a:cxn ang="0">
                <a:pos x="192" y="96"/>
              </a:cxn>
              <a:cxn ang="0">
                <a:pos x="240" y="48"/>
              </a:cxn>
              <a:cxn ang="0">
                <a:pos x="288" y="96"/>
              </a:cxn>
              <a:cxn ang="0">
                <a:pos x="336" y="48"/>
              </a:cxn>
              <a:cxn ang="0">
                <a:pos x="384" y="96"/>
              </a:cxn>
              <a:cxn ang="0">
                <a:pos x="432" y="48"/>
              </a:cxn>
              <a:cxn ang="0">
                <a:pos x="480" y="96"/>
              </a:cxn>
              <a:cxn ang="0">
                <a:pos x="528" y="48"/>
              </a:cxn>
              <a:cxn ang="0">
                <a:pos x="576" y="96"/>
              </a:cxn>
              <a:cxn ang="0">
                <a:pos x="624" y="48"/>
              </a:cxn>
              <a:cxn ang="0">
                <a:pos x="672" y="96"/>
              </a:cxn>
              <a:cxn ang="0">
                <a:pos x="720" y="48"/>
              </a:cxn>
              <a:cxn ang="0">
                <a:pos x="768" y="96"/>
              </a:cxn>
              <a:cxn ang="0">
                <a:pos x="768" y="0"/>
              </a:cxn>
              <a:cxn ang="0">
                <a:pos x="0" y="0"/>
              </a:cxn>
            </a:cxnLst>
            <a:rect l="0" t="0" r="r" b="b"/>
            <a:pathLst>
              <a:path w="768" h="96">
                <a:moveTo>
                  <a:pt x="0" y="0"/>
                </a:moveTo>
                <a:lnTo>
                  <a:pt x="0" y="96"/>
                </a:lnTo>
                <a:lnTo>
                  <a:pt x="48" y="48"/>
                </a:lnTo>
                <a:lnTo>
                  <a:pt x="96" y="96"/>
                </a:lnTo>
                <a:lnTo>
                  <a:pt x="144" y="48"/>
                </a:lnTo>
                <a:lnTo>
                  <a:pt x="192" y="96"/>
                </a:lnTo>
                <a:lnTo>
                  <a:pt x="240" y="48"/>
                </a:lnTo>
                <a:lnTo>
                  <a:pt x="288" y="96"/>
                </a:lnTo>
                <a:lnTo>
                  <a:pt x="336" y="48"/>
                </a:lnTo>
                <a:lnTo>
                  <a:pt x="384" y="96"/>
                </a:lnTo>
                <a:lnTo>
                  <a:pt x="432" y="48"/>
                </a:lnTo>
                <a:lnTo>
                  <a:pt x="480" y="96"/>
                </a:lnTo>
                <a:lnTo>
                  <a:pt x="528" y="48"/>
                </a:lnTo>
                <a:lnTo>
                  <a:pt x="576" y="96"/>
                </a:lnTo>
                <a:lnTo>
                  <a:pt x="624" y="48"/>
                </a:lnTo>
                <a:lnTo>
                  <a:pt x="672" y="96"/>
                </a:lnTo>
                <a:lnTo>
                  <a:pt x="720" y="48"/>
                </a:lnTo>
                <a:lnTo>
                  <a:pt x="768" y="96"/>
                </a:lnTo>
                <a:lnTo>
                  <a:pt x="768" y="0"/>
                </a:lnTo>
                <a:lnTo>
                  <a:pt x="0" y="0"/>
                </a:lnTo>
                <a:close/>
              </a:path>
            </a:pathLst>
          </a:custGeom>
          <a:solidFill>
            <a:srgbClr val="ECE9D8"/>
          </a:solidFill>
          <a:ln w="3175" cap="flat" cmpd="sng">
            <a:solidFill>
              <a:srgbClr val="000000"/>
            </a:solidFill>
            <a:prstDash val="solid"/>
            <a:round/>
            <a:headEnd/>
            <a:tailEnd/>
          </a:ln>
          <a:effectLst>
            <a:outerShdw dist="35921" dir="2700000" algn="ctr" rotWithShape="0">
              <a:srgbClr val="000000"/>
            </a:outerShdw>
          </a:effectLst>
        </p:spPr>
        <p:txBody>
          <a:bodyPr wrap="none" anchor="ctr"/>
          <a:lstStyle/>
          <a:p>
            <a:pPr algn="ctr">
              <a:defRPr/>
            </a:pPr>
            <a:endParaRPr lang="en-US">
              <a:latin typeface="Arial" charset="0"/>
            </a:endParaRPr>
          </a:p>
        </p:txBody>
      </p:sp>
      <p:sp>
        <p:nvSpPr>
          <p:cNvPr id="1129534" name="shpSeparatorHigh0"/>
          <p:cNvSpPr>
            <a:spLocks/>
          </p:cNvSpPr>
          <p:nvPr/>
        </p:nvSpPr>
        <p:spPr bwMode="auto">
          <a:xfrm>
            <a:off x="9266396" y="6135689"/>
            <a:ext cx="1382713" cy="134937"/>
          </a:xfrm>
          <a:custGeom>
            <a:avLst/>
            <a:gdLst/>
            <a:ahLst/>
            <a:cxnLst>
              <a:cxn ang="0">
                <a:pos x="0" y="0"/>
              </a:cxn>
              <a:cxn ang="0">
                <a:pos x="0" y="96"/>
              </a:cxn>
              <a:cxn ang="0">
                <a:pos x="48" y="48"/>
              </a:cxn>
              <a:cxn ang="0">
                <a:pos x="96" y="96"/>
              </a:cxn>
              <a:cxn ang="0">
                <a:pos x="144" y="48"/>
              </a:cxn>
              <a:cxn ang="0">
                <a:pos x="192" y="96"/>
              </a:cxn>
              <a:cxn ang="0">
                <a:pos x="240" y="48"/>
              </a:cxn>
              <a:cxn ang="0">
                <a:pos x="288" y="96"/>
              </a:cxn>
              <a:cxn ang="0">
                <a:pos x="336" y="48"/>
              </a:cxn>
              <a:cxn ang="0">
                <a:pos x="384" y="96"/>
              </a:cxn>
              <a:cxn ang="0">
                <a:pos x="432" y="48"/>
              </a:cxn>
              <a:cxn ang="0">
                <a:pos x="480" y="96"/>
              </a:cxn>
              <a:cxn ang="0">
                <a:pos x="528" y="48"/>
              </a:cxn>
              <a:cxn ang="0">
                <a:pos x="576" y="96"/>
              </a:cxn>
              <a:cxn ang="0">
                <a:pos x="624" y="48"/>
              </a:cxn>
              <a:cxn ang="0">
                <a:pos x="672" y="96"/>
              </a:cxn>
              <a:cxn ang="0">
                <a:pos x="720" y="48"/>
              </a:cxn>
              <a:cxn ang="0">
                <a:pos x="768" y="96"/>
              </a:cxn>
              <a:cxn ang="0">
                <a:pos x="768" y="0"/>
              </a:cxn>
              <a:cxn ang="0">
                <a:pos x="0" y="0"/>
              </a:cxn>
            </a:cxnLst>
            <a:rect l="0" t="0" r="r" b="b"/>
            <a:pathLst>
              <a:path w="768" h="96">
                <a:moveTo>
                  <a:pt x="0" y="0"/>
                </a:moveTo>
                <a:lnTo>
                  <a:pt x="0" y="96"/>
                </a:lnTo>
                <a:lnTo>
                  <a:pt x="48" y="48"/>
                </a:lnTo>
                <a:lnTo>
                  <a:pt x="96" y="96"/>
                </a:lnTo>
                <a:lnTo>
                  <a:pt x="144" y="48"/>
                </a:lnTo>
                <a:lnTo>
                  <a:pt x="192" y="96"/>
                </a:lnTo>
                <a:lnTo>
                  <a:pt x="240" y="48"/>
                </a:lnTo>
                <a:lnTo>
                  <a:pt x="288" y="96"/>
                </a:lnTo>
                <a:lnTo>
                  <a:pt x="336" y="48"/>
                </a:lnTo>
                <a:lnTo>
                  <a:pt x="384" y="96"/>
                </a:lnTo>
                <a:lnTo>
                  <a:pt x="432" y="48"/>
                </a:lnTo>
                <a:lnTo>
                  <a:pt x="480" y="96"/>
                </a:lnTo>
                <a:lnTo>
                  <a:pt x="528" y="48"/>
                </a:lnTo>
                <a:lnTo>
                  <a:pt x="576" y="96"/>
                </a:lnTo>
                <a:lnTo>
                  <a:pt x="624" y="48"/>
                </a:lnTo>
                <a:lnTo>
                  <a:pt x="672" y="96"/>
                </a:lnTo>
                <a:lnTo>
                  <a:pt x="720" y="48"/>
                </a:lnTo>
                <a:lnTo>
                  <a:pt x="768" y="96"/>
                </a:lnTo>
                <a:lnTo>
                  <a:pt x="768" y="0"/>
                </a:lnTo>
                <a:lnTo>
                  <a:pt x="0" y="0"/>
                </a:lnTo>
                <a:close/>
              </a:path>
            </a:pathLst>
          </a:custGeom>
          <a:solidFill>
            <a:srgbClr val="ECE9D8"/>
          </a:solidFill>
          <a:ln w="3175" cap="flat" cmpd="sng">
            <a:solidFill>
              <a:srgbClr val="000000"/>
            </a:solidFill>
            <a:prstDash val="solid"/>
            <a:round/>
            <a:headEnd/>
            <a:tailEnd/>
          </a:ln>
          <a:effectLst>
            <a:outerShdw dist="35921" dir="2700000" algn="ctr" rotWithShape="0">
              <a:srgbClr val="000000"/>
            </a:outerShdw>
          </a:effectLst>
        </p:spPr>
        <p:txBody>
          <a:bodyPr wrap="none" anchor="ctr"/>
          <a:lstStyle/>
          <a:p>
            <a:pPr algn="ctr">
              <a:defRPr/>
            </a:pPr>
            <a:endParaRPr lang="en-US">
              <a:latin typeface="Arial" charset="0"/>
            </a:endParaRPr>
          </a:p>
        </p:txBody>
      </p:sp>
      <p:sp>
        <p:nvSpPr>
          <p:cNvPr id="437311" name="Text Box 63"/>
          <p:cNvSpPr txBox="1">
            <a:spLocks noChangeArrowheads="1"/>
          </p:cNvSpPr>
          <p:nvPr/>
        </p:nvSpPr>
        <p:spPr bwMode="auto">
          <a:xfrm>
            <a:off x="2293939" y="1009650"/>
            <a:ext cx="1381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400"/>
              <a:t>Bank 0</a:t>
            </a:r>
          </a:p>
        </p:txBody>
      </p:sp>
      <p:sp>
        <p:nvSpPr>
          <p:cNvPr id="437312" name="Text Box 64"/>
          <p:cNvSpPr txBox="1">
            <a:spLocks noChangeArrowheads="1"/>
          </p:cNvSpPr>
          <p:nvPr/>
        </p:nvSpPr>
        <p:spPr bwMode="auto">
          <a:xfrm>
            <a:off x="4425951" y="1009650"/>
            <a:ext cx="1381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400"/>
              <a:t>Bank 1</a:t>
            </a:r>
          </a:p>
        </p:txBody>
      </p:sp>
      <p:sp>
        <p:nvSpPr>
          <p:cNvPr id="437313" name="Text Box 65"/>
          <p:cNvSpPr txBox="1">
            <a:spLocks noChangeArrowheads="1"/>
          </p:cNvSpPr>
          <p:nvPr/>
        </p:nvSpPr>
        <p:spPr bwMode="auto">
          <a:xfrm>
            <a:off x="6615114" y="1009650"/>
            <a:ext cx="1381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400"/>
              <a:t>Bank 2</a:t>
            </a:r>
          </a:p>
        </p:txBody>
      </p:sp>
      <p:sp>
        <p:nvSpPr>
          <p:cNvPr id="437315" name="Text Box 67"/>
          <p:cNvSpPr txBox="1">
            <a:spLocks noChangeArrowheads="1"/>
          </p:cNvSpPr>
          <p:nvPr/>
        </p:nvSpPr>
        <p:spPr bwMode="auto">
          <a:xfrm>
            <a:off x="1717676" y="135413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000</a:t>
            </a:r>
          </a:p>
        </p:txBody>
      </p:sp>
      <p:sp>
        <p:nvSpPr>
          <p:cNvPr id="437316" name="Text Box 68"/>
          <p:cNvSpPr txBox="1">
            <a:spLocks noChangeArrowheads="1"/>
          </p:cNvSpPr>
          <p:nvPr/>
        </p:nvSpPr>
        <p:spPr bwMode="auto">
          <a:xfrm>
            <a:off x="1717676" y="170021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001</a:t>
            </a:r>
          </a:p>
        </p:txBody>
      </p:sp>
      <p:sp>
        <p:nvSpPr>
          <p:cNvPr id="437317" name="Text Box 69"/>
          <p:cNvSpPr txBox="1">
            <a:spLocks noChangeArrowheads="1"/>
          </p:cNvSpPr>
          <p:nvPr/>
        </p:nvSpPr>
        <p:spPr bwMode="auto">
          <a:xfrm>
            <a:off x="1717676" y="204628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002</a:t>
            </a:r>
          </a:p>
        </p:txBody>
      </p:sp>
      <p:sp>
        <p:nvSpPr>
          <p:cNvPr id="437318" name="Text Box 70"/>
          <p:cNvSpPr txBox="1">
            <a:spLocks noChangeArrowheads="1"/>
          </p:cNvSpPr>
          <p:nvPr/>
        </p:nvSpPr>
        <p:spPr bwMode="auto">
          <a:xfrm>
            <a:off x="1717676" y="239236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003</a:t>
            </a:r>
          </a:p>
        </p:txBody>
      </p:sp>
      <p:sp>
        <p:nvSpPr>
          <p:cNvPr id="437319" name="Text Box 71"/>
          <p:cNvSpPr txBox="1">
            <a:spLocks noChangeArrowheads="1"/>
          </p:cNvSpPr>
          <p:nvPr/>
        </p:nvSpPr>
        <p:spPr bwMode="auto">
          <a:xfrm>
            <a:off x="1717676" y="27368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004</a:t>
            </a:r>
          </a:p>
        </p:txBody>
      </p:sp>
      <p:sp>
        <p:nvSpPr>
          <p:cNvPr id="437320" name="Text Box 72"/>
          <p:cNvSpPr txBox="1">
            <a:spLocks noChangeArrowheads="1"/>
          </p:cNvSpPr>
          <p:nvPr/>
        </p:nvSpPr>
        <p:spPr bwMode="auto">
          <a:xfrm>
            <a:off x="1717676" y="308292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005</a:t>
            </a:r>
          </a:p>
        </p:txBody>
      </p:sp>
      <p:sp>
        <p:nvSpPr>
          <p:cNvPr id="437321" name="Text Box 73"/>
          <p:cNvSpPr txBox="1">
            <a:spLocks noChangeArrowheads="1"/>
          </p:cNvSpPr>
          <p:nvPr/>
        </p:nvSpPr>
        <p:spPr bwMode="auto">
          <a:xfrm>
            <a:off x="1717676" y="342900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006</a:t>
            </a:r>
          </a:p>
        </p:txBody>
      </p:sp>
      <p:sp>
        <p:nvSpPr>
          <p:cNvPr id="437322" name="Text Box 74"/>
          <p:cNvSpPr txBox="1">
            <a:spLocks noChangeArrowheads="1"/>
          </p:cNvSpPr>
          <p:nvPr/>
        </p:nvSpPr>
        <p:spPr bwMode="auto">
          <a:xfrm>
            <a:off x="1717676" y="37750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007</a:t>
            </a:r>
          </a:p>
        </p:txBody>
      </p:sp>
      <p:sp>
        <p:nvSpPr>
          <p:cNvPr id="437323" name="Text Box 75"/>
          <p:cNvSpPr txBox="1">
            <a:spLocks noChangeArrowheads="1"/>
          </p:cNvSpPr>
          <p:nvPr/>
        </p:nvSpPr>
        <p:spPr bwMode="auto">
          <a:xfrm>
            <a:off x="1717676" y="411956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dirty="0"/>
              <a:t>008</a:t>
            </a:r>
          </a:p>
        </p:txBody>
      </p:sp>
      <p:sp>
        <p:nvSpPr>
          <p:cNvPr id="437324" name="Text Box 76"/>
          <p:cNvSpPr txBox="1">
            <a:spLocks noChangeArrowheads="1"/>
          </p:cNvSpPr>
          <p:nvPr/>
        </p:nvSpPr>
        <p:spPr bwMode="auto">
          <a:xfrm>
            <a:off x="1717676" y="446563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009</a:t>
            </a:r>
          </a:p>
        </p:txBody>
      </p:sp>
      <p:sp>
        <p:nvSpPr>
          <p:cNvPr id="437325" name="Text Box 77"/>
          <p:cNvSpPr txBox="1">
            <a:spLocks noChangeArrowheads="1"/>
          </p:cNvSpPr>
          <p:nvPr/>
        </p:nvSpPr>
        <p:spPr bwMode="auto">
          <a:xfrm>
            <a:off x="1717676" y="481171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00A</a:t>
            </a:r>
          </a:p>
        </p:txBody>
      </p:sp>
      <p:sp>
        <p:nvSpPr>
          <p:cNvPr id="437326" name="Text Box 78"/>
          <p:cNvSpPr txBox="1">
            <a:spLocks noChangeArrowheads="1"/>
          </p:cNvSpPr>
          <p:nvPr/>
        </p:nvSpPr>
        <p:spPr bwMode="auto">
          <a:xfrm>
            <a:off x="1717676" y="515620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00B</a:t>
            </a:r>
          </a:p>
        </p:txBody>
      </p:sp>
      <p:sp>
        <p:nvSpPr>
          <p:cNvPr id="437327" name="Text Box 79"/>
          <p:cNvSpPr txBox="1">
            <a:spLocks noChangeArrowheads="1"/>
          </p:cNvSpPr>
          <p:nvPr/>
        </p:nvSpPr>
        <p:spPr bwMode="auto">
          <a:xfrm>
            <a:off x="1717676" y="55022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00C</a:t>
            </a:r>
          </a:p>
        </p:txBody>
      </p:sp>
      <p:sp>
        <p:nvSpPr>
          <p:cNvPr id="437328" name="Text Box 80"/>
          <p:cNvSpPr txBox="1">
            <a:spLocks noChangeArrowheads="1"/>
          </p:cNvSpPr>
          <p:nvPr/>
        </p:nvSpPr>
        <p:spPr bwMode="auto">
          <a:xfrm>
            <a:off x="1717676" y="58483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00D</a:t>
            </a:r>
          </a:p>
        </p:txBody>
      </p:sp>
      <p:sp>
        <p:nvSpPr>
          <p:cNvPr id="437329" name="Text Box 81"/>
          <p:cNvSpPr txBox="1">
            <a:spLocks noChangeArrowheads="1"/>
          </p:cNvSpPr>
          <p:nvPr/>
        </p:nvSpPr>
        <p:spPr bwMode="auto">
          <a:xfrm>
            <a:off x="4075825" y="135413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080</a:t>
            </a:r>
          </a:p>
        </p:txBody>
      </p:sp>
      <p:sp>
        <p:nvSpPr>
          <p:cNvPr id="437330" name="Text Box 82"/>
          <p:cNvSpPr txBox="1">
            <a:spLocks noChangeArrowheads="1"/>
          </p:cNvSpPr>
          <p:nvPr/>
        </p:nvSpPr>
        <p:spPr bwMode="auto">
          <a:xfrm>
            <a:off x="4075825" y="170021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081</a:t>
            </a:r>
          </a:p>
        </p:txBody>
      </p:sp>
      <p:sp>
        <p:nvSpPr>
          <p:cNvPr id="437331" name="Text Box 83"/>
          <p:cNvSpPr txBox="1">
            <a:spLocks noChangeArrowheads="1"/>
          </p:cNvSpPr>
          <p:nvPr/>
        </p:nvSpPr>
        <p:spPr bwMode="auto">
          <a:xfrm>
            <a:off x="4075825" y="204628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082</a:t>
            </a:r>
          </a:p>
        </p:txBody>
      </p:sp>
      <p:sp>
        <p:nvSpPr>
          <p:cNvPr id="437332" name="Text Box 84"/>
          <p:cNvSpPr txBox="1">
            <a:spLocks noChangeArrowheads="1"/>
          </p:cNvSpPr>
          <p:nvPr/>
        </p:nvSpPr>
        <p:spPr bwMode="auto">
          <a:xfrm>
            <a:off x="4075825" y="239236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083</a:t>
            </a:r>
          </a:p>
        </p:txBody>
      </p:sp>
      <p:sp>
        <p:nvSpPr>
          <p:cNvPr id="437333" name="Text Box 85"/>
          <p:cNvSpPr txBox="1">
            <a:spLocks noChangeArrowheads="1"/>
          </p:cNvSpPr>
          <p:nvPr/>
        </p:nvSpPr>
        <p:spPr bwMode="auto">
          <a:xfrm>
            <a:off x="4075825" y="27368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084</a:t>
            </a:r>
          </a:p>
        </p:txBody>
      </p:sp>
      <p:sp>
        <p:nvSpPr>
          <p:cNvPr id="437334" name="Text Box 86"/>
          <p:cNvSpPr txBox="1">
            <a:spLocks noChangeArrowheads="1"/>
          </p:cNvSpPr>
          <p:nvPr/>
        </p:nvSpPr>
        <p:spPr bwMode="auto">
          <a:xfrm>
            <a:off x="4075825" y="308292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085</a:t>
            </a:r>
          </a:p>
        </p:txBody>
      </p:sp>
      <p:sp>
        <p:nvSpPr>
          <p:cNvPr id="437335" name="Text Box 87"/>
          <p:cNvSpPr txBox="1">
            <a:spLocks noChangeArrowheads="1"/>
          </p:cNvSpPr>
          <p:nvPr/>
        </p:nvSpPr>
        <p:spPr bwMode="auto">
          <a:xfrm>
            <a:off x="4075825" y="342900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086</a:t>
            </a:r>
          </a:p>
        </p:txBody>
      </p:sp>
      <p:sp>
        <p:nvSpPr>
          <p:cNvPr id="437336" name="Text Box 88"/>
          <p:cNvSpPr txBox="1">
            <a:spLocks noChangeArrowheads="1"/>
          </p:cNvSpPr>
          <p:nvPr/>
        </p:nvSpPr>
        <p:spPr bwMode="auto">
          <a:xfrm>
            <a:off x="4075825" y="37750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087</a:t>
            </a:r>
          </a:p>
        </p:txBody>
      </p:sp>
      <p:sp>
        <p:nvSpPr>
          <p:cNvPr id="437337" name="Text Box 89"/>
          <p:cNvSpPr txBox="1">
            <a:spLocks noChangeArrowheads="1"/>
          </p:cNvSpPr>
          <p:nvPr/>
        </p:nvSpPr>
        <p:spPr bwMode="auto">
          <a:xfrm>
            <a:off x="4075825" y="411956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088</a:t>
            </a:r>
          </a:p>
        </p:txBody>
      </p:sp>
      <p:sp>
        <p:nvSpPr>
          <p:cNvPr id="437338" name="Text Box 90"/>
          <p:cNvSpPr txBox="1">
            <a:spLocks noChangeArrowheads="1"/>
          </p:cNvSpPr>
          <p:nvPr/>
        </p:nvSpPr>
        <p:spPr bwMode="auto">
          <a:xfrm>
            <a:off x="4075825" y="446563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089</a:t>
            </a:r>
          </a:p>
        </p:txBody>
      </p:sp>
      <p:sp>
        <p:nvSpPr>
          <p:cNvPr id="437339" name="Text Box 91"/>
          <p:cNvSpPr txBox="1">
            <a:spLocks noChangeArrowheads="1"/>
          </p:cNvSpPr>
          <p:nvPr/>
        </p:nvSpPr>
        <p:spPr bwMode="auto">
          <a:xfrm>
            <a:off x="4075825" y="481171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08A</a:t>
            </a:r>
          </a:p>
        </p:txBody>
      </p:sp>
      <p:sp>
        <p:nvSpPr>
          <p:cNvPr id="437340" name="Text Box 92"/>
          <p:cNvSpPr txBox="1">
            <a:spLocks noChangeArrowheads="1"/>
          </p:cNvSpPr>
          <p:nvPr/>
        </p:nvSpPr>
        <p:spPr bwMode="auto">
          <a:xfrm>
            <a:off x="4075825" y="515620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08B</a:t>
            </a:r>
          </a:p>
        </p:txBody>
      </p:sp>
      <p:sp>
        <p:nvSpPr>
          <p:cNvPr id="437341" name="Text Box 93"/>
          <p:cNvSpPr txBox="1">
            <a:spLocks noChangeArrowheads="1"/>
          </p:cNvSpPr>
          <p:nvPr/>
        </p:nvSpPr>
        <p:spPr bwMode="auto">
          <a:xfrm>
            <a:off x="4075825" y="55022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08C</a:t>
            </a:r>
          </a:p>
        </p:txBody>
      </p:sp>
      <p:sp>
        <p:nvSpPr>
          <p:cNvPr id="437342" name="Text Box 94"/>
          <p:cNvSpPr txBox="1">
            <a:spLocks noChangeArrowheads="1"/>
          </p:cNvSpPr>
          <p:nvPr/>
        </p:nvSpPr>
        <p:spPr bwMode="auto">
          <a:xfrm>
            <a:off x="4075825" y="58483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08D</a:t>
            </a:r>
          </a:p>
        </p:txBody>
      </p:sp>
      <p:sp>
        <p:nvSpPr>
          <p:cNvPr id="437343" name="Text Box 95"/>
          <p:cNvSpPr txBox="1">
            <a:spLocks noChangeArrowheads="1"/>
          </p:cNvSpPr>
          <p:nvPr/>
        </p:nvSpPr>
        <p:spPr bwMode="auto">
          <a:xfrm>
            <a:off x="6264987" y="135413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100</a:t>
            </a:r>
          </a:p>
        </p:txBody>
      </p:sp>
      <p:sp>
        <p:nvSpPr>
          <p:cNvPr id="437344" name="Text Box 96"/>
          <p:cNvSpPr txBox="1">
            <a:spLocks noChangeArrowheads="1"/>
          </p:cNvSpPr>
          <p:nvPr/>
        </p:nvSpPr>
        <p:spPr bwMode="auto">
          <a:xfrm>
            <a:off x="6264987" y="170021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101</a:t>
            </a:r>
          </a:p>
        </p:txBody>
      </p:sp>
      <p:sp>
        <p:nvSpPr>
          <p:cNvPr id="437345" name="Text Box 97"/>
          <p:cNvSpPr txBox="1">
            <a:spLocks noChangeArrowheads="1"/>
          </p:cNvSpPr>
          <p:nvPr/>
        </p:nvSpPr>
        <p:spPr bwMode="auto">
          <a:xfrm>
            <a:off x="6264987" y="204628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102</a:t>
            </a:r>
          </a:p>
        </p:txBody>
      </p:sp>
      <p:sp>
        <p:nvSpPr>
          <p:cNvPr id="437346" name="Text Box 98"/>
          <p:cNvSpPr txBox="1">
            <a:spLocks noChangeArrowheads="1"/>
          </p:cNvSpPr>
          <p:nvPr/>
        </p:nvSpPr>
        <p:spPr bwMode="auto">
          <a:xfrm>
            <a:off x="6264987" y="239236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103</a:t>
            </a:r>
          </a:p>
        </p:txBody>
      </p:sp>
      <p:sp>
        <p:nvSpPr>
          <p:cNvPr id="437347" name="Text Box 99"/>
          <p:cNvSpPr txBox="1">
            <a:spLocks noChangeArrowheads="1"/>
          </p:cNvSpPr>
          <p:nvPr/>
        </p:nvSpPr>
        <p:spPr bwMode="auto">
          <a:xfrm>
            <a:off x="6264987" y="27368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104</a:t>
            </a:r>
          </a:p>
        </p:txBody>
      </p:sp>
      <p:sp>
        <p:nvSpPr>
          <p:cNvPr id="437348" name="Text Box 100"/>
          <p:cNvSpPr txBox="1">
            <a:spLocks noChangeArrowheads="1"/>
          </p:cNvSpPr>
          <p:nvPr/>
        </p:nvSpPr>
        <p:spPr bwMode="auto">
          <a:xfrm>
            <a:off x="6264987" y="308292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105</a:t>
            </a:r>
          </a:p>
        </p:txBody>
      </p:sp>
      <p:sp>
        <p:nvSpPr>
          <p:cNvPr id="437349" name="Text Box 101"/>
          <p:cNvSpPr txBox="1">
            <a:spLocks noChangeArrowheads="1"/>
          </p:cNvSpPr>
          <p:nvPr/>
        </p:nvSpPr>
        <p:spPr bwMode="auto">
          <a:xfrm>
            <a:off x="6264987" y="342900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106</a:t>
            </a:r>
          </a:p>
        </p:txBody>
      </p:sp>
      <p:sp>
        <p:nvSpPr>
          <p:cNvPr id="437350" name="Text Box 102"/>
          <p:cNvSpPr txBox="1">
            <a:spLocks noChangeArrowheads="1"/>
          </p:cNvSpPr>
          <p:nvPr/>
        </p:nvSpPr>
        <p:spPr bwMode="auto">
          <a:xfrm>
            <a:off x="6264987" y="37750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107</a:t>
            </a:r>
          </a:p>
        </p:txBody>
      </p:sp>
      <p:sp>
        <p:nvSpPr>
          <p:cNvPr id="437351" name="Text Box 103"/>
          <p:cNvSpPr txBox="1">
            <a:spLocks noChangeArrowheads="1"/>
          </p:cNvSpPr>
          <p:nvPr/>
        </p:nvSpPr>
        <p:spPr bwMode="auto">
          <a:xfrm>
            <a:off x="6264987" y="411956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108</a:t>
            </a:r>
          </a:p>
        </p:txBody>
      </p:sp>
      <p:sp>
        <p:nvSpPr>
          <p:cNvPr id="437352" name="Text Box 104"/>
          <p:cNvSpPr txBox="1">
            <a:spLocks noChangeArrowheads="1"/>
          </p:cNvSpPr>
          <p:nvPr/>
        </p:nvSpPr>
        <p:spPr bwMode="auto">
          <a:xfrm>
            <a:off x="6264987" y="446563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109</a:t>
            </a:r>
          </a:p>
        </p:txBody>
      </p:sp>
      <p:sp>
        <p:nvSpPr>
          <p:cNvPr id="437353" name="Text Box 105"/>
          <p:cNvSpPr txBox="1">
            <a:spLocks noChangeArrowheads="1"/>
          </p:cNvSpPr>
          <p:nvPr/>
        </p:nvSpPr>
        <p:spPr bwMode="auto">
          <a:xfrm>
            <a:off x="6264987" y="481171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10A</a:t>
            </a:r>
          </a:p>
        </p:txBody>
      </p:sp>
      <p:sp>
        <p:nvSpPr>
          <p:cNvPr id="437354" name="Text Box 106"/>
          <p:cNvSpPr txBox="1">
            <a:spLocks noChangeArrowheads="1"/>
          </p:cNvSpPr>
          <p:nvPr/>
        </p:nvSpPr>
        <p:spPr bwMode="auto">
          <a:xfrm>
            <a:off x="6264987" y="515620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10B</a:t>
            </a:r>
          </a:p>
        </p:txBody>
      </p:sp>
      <p:sp>
        <p:nvSpPr>
          <p:cNvPr id="437355" name="Text Box 107"/>
          <p:cNvSpPr txBox="1">
            <a:spLocks noChangeArrowheads="1"/>
          </p:cNvSpPr>
          <p:nvPr/>
        </p:nvSpPr>
        <p:spPr bwMode="auto">
          <a:xfrm>
            <a:off x="6264987" y="55022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10C</a:t>
            </a:r>
          </a:p>
        </p:txBody>
      </p:sp>
      <p:sp>
        <p:nvSpPr>
          <p:cNvPr id="437356" name="Text Box 108"/>
          <p:cNvSpPr txBox="1">
            <a:spLocks noChangeArrowheads="1"/>
          </p:cNvSpPr>
          <p:nvPr/>
        </p:nvSpPr>
        <p:spPr bwMode="auto">
          <a:xfrm>
            <a:off x="6264987" y="58483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10D</a:t>
            </a:r>
          </a:p>
        </p:txBody>
      </p:sp>
      <p:sp>
        <p:nvSpPr>
          <p:cNvPr id="437357" name="Text Box 109"/>
          <p:cNvSpPr txBox="1">
            <a:spLocks noChangeArrowheads="1"/>
          </p:cNvSpPr>
          <p:nvPr/>
        </p:nvSpPr>
        <p:spPr bwMode="auto">
          <a:xfrm>
            <a:off x="8699963" y="135413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180</a:t>
            </a:r>
          </a:p>
        </p:txBody>
      </p:sp>
      <p:sp>
        <p:nvSpPr>
          <p:cNvPr id="437358" name="Text Box 110"/>
          <p:cNvSpPr txBox="1">
            <a:spLocks noChangeArrowheads="1"/>
          </p:cNvSpPr>
          <p:nvPr/>
        </p:nvSpPr>
        <p:spPr bwMode="auto">
          <a:xfrm>
            <a:off x="8699963" y="170021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181</a:t>
            </a:r>
          </a:p>
        </p:txBody>
      </p:sp>
      <p:sp>
        <p:nvSpPr>
          <p:cNvPr id="437359" name="Text Box 111"/>
          <p:cNvSpPr txBox="1">
            <a:spLocks noChangeArrowheads="1"/>
          </p:cNvSpPr>
          <p:nvPr/>
        </p:nvSpPr>
        <p:spPr bwMode="auto">
          <a:xfrm>
            <a:off x="8699963" y="204628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182</a:t>
            </a:r>
          </a:p>
        </p:txBody>
      </p:sp>
      <p:sp>
        <p:nvSpPr>
          <p:cNvPr id="437360" name="Text Box 112"/>
          <p:cNvSpPr txBox="1">
            <a:spLocks noChangeArrowheads="1"/>
          </p:cNvSpPr>
          <p:nvPr/>
        </p:nvSpPr>
        <p:spPr bwMode="auto">
          <a:xfrm>
            <a:off x="8699963" y="239236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183</a:t>
            </a:r>
          </a:p>
        </p:txBody>
      </p:sp>
      <p:sp>
        <p:nvSpPr>
          <p:cNvPr id="437361" name="Text Box 113"/>
          <p:cNvSpPr txBox="1">
            <a:spLocks noChangeArrowheads="1"/>
          </p:cNvSpPr>
          <p:nvPr/>
        </p:nvSpPr>
        <p:spPr bwMode="auto">
          <a:xfrm>
            <a:off x="8699963" y="27368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184</a:t>
            </a:r>
          </a:p>
        </p:txBody>
      </p:sp>
      <p:sp>
        <p:nvSpPr>
          <p:cNvPr id="437362" name="Text Box 114"/>
          <p:cNvSpPr txBox="1">
            <a:spLocks noChangeArrowheads="1"/>
          </p:cNvSpPr>
          <p:nvPr/>
        </p:nvSpPr>
        <p:spPr bwMode="auto">
          <a:xfrm>
            <a:off x="8699963" y="308292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185</a:t>
            </a:r>
          </a:p>
        </p:txBody>
      </p:sp>
      <p:sp>
        <p:nvSpPr>
          <p:cNvPr id="437363" name="Text Box 115"/>
          <p:cNvSpPr txBox="1">
            <a:spLocks noChangeArrowheads="1"/>
          </p:cNvSpPr>
          <p:nvPr/>
        </p:nvSpPr>
        <p:spPr bwMode="auto">
          <a:xfrm>
            <a:off x="8699963" y="342900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186</a:t>
            </a:r>
          </a:p>
        </p:txBody>
      </p:sp>
      <p:sp>
        <p:nvSpPr>
          <p:cNvPr id="437364" name="Text Box 116"/>
          <p:cNvSpPr txBox="1">
            <a:spLocks noChangeArrowheads="1"/>
          </p:cNvSpPr>
          <p:nvPr/>
        </p:nvSpPr>
        <p:spPr bwMode="auto">
          <a:xfrm>
            <a:off x="8699963" y="37750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187</a:t>
            </a:r>
          </a:p>
        </p:txBody>
      </p:sp>
      <p:sp>
        <p:nvSpPr>
          <p:cNvPr id="437365" name="Text Box 117"/>
          <p:cNvSpPr txBox="1">
            <a:spLocks noChangeArrowheads="1"/>
          </p:cNvSpPr>
          <p:nvPr/>
        </p:nvSpPr>
        <p:spPr bwMode="auto">
          <a:xfrm>
            <a:off x="8699963" y="411956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188</a:t>
            </a:r>
          </a:p>
        </p:txBody>
      </p:sp>
      <p:sp>
        <p:nvSpPr>
          <p:cNvPr id="437366" name="Text Box 118"/>
          <p:cNvSpPr txBox="1">
            <a:spLocks noChangeArrowheads="1"/>
          </p:cNvSpPr>
          <p:nvPr/>
        </p:nvSpPr>
        <p:spPr bwMode="auto">
          <a:xfrm>
            <a:off x="8699963" y="4465638"/>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189</a:t>
            </a:r>
          </a:p>
        </p:txBody>
      </p:sp>
      <p:sp>
        <p:nvSpPr>
          <p:cNvPr id="437367" name="Text Box 119"/>
          <p:cNvSpPr txBox="1">
            <a:spLocks noChangeArrowheads="1"/>
          </p:cNvSpPr>
          <p:nvPr/>
        </p:nvSpPr>
        <p:spPr bwMode="auto">
          <a:xfrm>
            <a:off x="8699963" y="4811713"/>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18A</a:t>
            </a:r>
          </a:p>
        </p:txBody>
      </p:sp>
      <p:sp>
        <p:nvSpPr>
          <p:cNvPr id="437368" name="Text Box 120"/>
          <p:cNvSpPr txBox="1">
            <a:spLocks noChangeArrowheads="1"/>
          </p:cNvSpPr>
          <p:nvPr/>
        </p:nvSpPr>
        <p:spPr bwMode="auto">
          <a:xfrm>
            <a:off x="8699963" y="515620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18B</a:t>
            </a:r>
          </a:p>
        </p:txBody>
      </p:sp>
      <p:sp>
        <p:nvSpPr>
          <p:cNvPr id="437369" name="Text Box 121"/>
          <p:cNvSpPr txBox="1">
            <a:spLocks noChangeArrowheads="1"/>
          </p:cNvSpPr>
          <p:nvPr/>
        </p:nvSpPr>
        <p:spPr bwMode="auto">
          <a:xfrm>
            <a:off x="8699963" y="55022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18C</a:t>
            </a:r>
          </a:p>
        </p:txBody>
      </p:sp>
      <p:sp>
        <p:nvSpPr>
          <p:cNvPr id="437370" name="Text Box 122"/>
          <p:cNvSpPr txBox="1">
            <a:spLocks noChangeArrowheads="1"/>
          </p:cNvSpPr>
          <p:nvPr/>
        </p:nvSpPr>
        <p:spPr bwMode="auto">
          <a:xfrm>
            <a:off x="8699963" y="58483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400"/>
              <a:t>18D</a:t>
            </a:r>
          </a:p>
        </p:txBody>
      </p:sp>
      <p:sp>
        <p:nvSpPr>
          <p:cNvPr id="437371" name="Text Box 123"/>
          <p:cNvSpPr txBox="1">
            <a:spLocks noChangeArrowheads="1"/>
          </p:cNvSpPr>
          <p:nvPr/>
        </p:nvSpPr>
        <p:spPr bwMode="auto">
          <a:xfrm>
            <a:off x="1861345" y="6317187"/>
            <a:ext cx="7891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s-MX" altLang="en-US" sz="1400" dirty="0" smtClean="0"/>
              <a:t>Ver hoja de datos para cada dispositivo en específico</a:t>
            </a:r>
            <a:endParaRPr lang="es-MX" altLang="en-US" sz="1400" dirty="0"/>
          </a:p>
        </p:txBody>
      </p:sp>
      <p:sp>
        <p:nvSpPr>
          <p:cNvPr id="137" name="Rectangle 3"/>
          <p:cNvSpPr>
            <a:spLocks noChangeArrowheads="1"/>
          </p:cNvSpPr>
          <p:nvPr/>
        </p:nvSpPr>
        <p:spPr bwMode="auto">
          <a:xfrm>
            <a:off x="4647506" y="1301930"/>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CC0000"/>
                </a:solidFill>
                <a:latin typeface="Arial" charset="0"/>
              </a:rPr>
              <a:t>INDF0</a:t>
            </a:r>
            <a:endParaRPr lang="en-US" sz="1400" dirty="0">
              <a:solidFill>
                <a:srgbClr val="CC0000"/>
              </a:solidFill>
              <a:latin typeface="Arial" charset="0"/>
            </a:endParaRPr>
          </a:p>
        </p:txBody>
      </p:sp>
      <p:sp>
        <p:nvSpPr>
          <p:cNvPr id="138" name="Rectangle 4"/>
          <p:cNvSpPr>
            <a:spLocks noChangeArrowheads="1"/>
          </p:cNvSpPr>
          <p:nvPr/>
        </p:nvSpPr>
        <p:spPr bwMode="auto">
          <a:xfrm>
            <a:off x="4647506" y="164800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INDF1</a:t>
            </a:r>
            <a:endParaRPr lang="en-US" sz="1400" dirty="0">
              <a:solidFill>
                <a:srgbClr val="FF0000"/>
              </a:solidFill>
              <a:latin typeface="Arial" charset="0"/>
            </a:endParaRPr>
          </a:p>
        </p:txBody>
      </p:sp>
      <p:sp>
        <p:nvSpPr>
          <p:cNvPr id="139" name="Rectangle 5"/>
          <p:cNvSpPr>
            <a:spLocks noChangeArrowheads="1"/>
          </p:cNvSpPr>
          <p:nvPr/>
        </p:nvSpPr>
        <p:spPr bwMode="auto">
          <a:xfrm>
            <a:off x="4647506" y="1994080"/>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PCL</a:t>
            </a:r>
          </a:p>
        </p:txBody>
      </p:sp>
      <p:sp>
        <p:nvSpPr>
          <p:cNvPr id="140" name="Rectangle 6"/>
          <p:cNvSpPr>
            <a:spLocks noChangeArrowheads="1"/>
          </p:cNvSpPr>
          <p:nvPr/>
        </p:nvSpPr>
        <p:spPr bwMode="auto">
          <a:xfrm>
            <a:off x="4647506" y="234015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STATUS</a:t>
            </a:r>
          </a:p>
        </p:txBody>
      </p:sp>
      <p:sp>
        <p:nvSpPr>
          <p:cNvPr id="141" name="Rectangle 7"/>
          <p:cNvSpPr>
            <a:spLocks noChangeArrowheads="1"/>
          </p:cNvSpPr>
          <p:nvPr/>
        </p:nvSpPr>
        <p:spPr bwMode="auto">
          <a:xfrm>
            <a:off x="4647506" y="268305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CC0000"/>
                </a:solidFill>
                <a:latin typeface="Arial" charset="0"/>
              </a:rPr>
              <a:t>FSR0L</a:t>
            </a:r>
            <a:endParaRPr lang="en-US" sz="1400" dirty="0">
              <a:solidFill>
                <a:srgbClr val="CC0000"/>
              </a:solidFill>
              <a:latin typeface="Arial" charset="0"/>
            </a:endParaRPr>
          </a:p>
        </p:txBody>
      </p:sp>
      <p:sp>
        <p:nvSpPr>
          <p:cNvPr id="142" name="Rectangle 8"/>
          <p:cNvSpPr>
            <a:spLocks noChangeArrowheads="1"/>
          </p:cNvSpPr>
          <p:nvPr/>
        </p:nvSpPr>
        <p:spPr bwMode="auto">
          <a:xfrm>
            <a:off x="4647506" y="3029130"/>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FSR0H</a:t>
            </a:r>
            <a:endParaRPr lang="en-US" sz="1400" dirty="0">
              <a:solidFill>
                <a:srgbClr val="FF0000"/>
              </a:solidFill>
              <a:latin typeface="Arial" charset="0"/>
            </a:endParaRPr>
          </a:p>
        </p:txBody>
      </p:sp>
      <p:sp>
        <p:nvSpPr>
          <p:cNvPr id="143" name="Rectangle 9"/>
          <p:cNvSpPr>
            <a:spLocks noChangeArrowheads="1"/>
          </p:cNvSpPr>
          <p:nvPr/>
        </p:nvSpPr>
        <p:spPr bwMode="auto">
          <a:xfrm>
            <a:off x="4647506" y="337520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FSR1L</a:t>
            </a:r>
            <a:endParaRPr lang="en-US" sz="1400" dirty="0">
              <a:solidFill>
                <a:srgbClr val="FF0000"/>
              </a:solidFill>
              <a:latin typeface="Arial" charset="0"/>
            </a:endParaRPr>
          </a:p>
        </p:txBody>
      </p:sp>
      <p:sp>
        <p:nvSpPr>
          <p:cNvPr id="144" name="Rectangle 10"/>
          <p:cNvSpPr>
            <a:spLocks noChangeArrowheads="1"/>
          </p:cNvSpPr>
          <p:nvPr/>
        </p:nvSpPr>
        <p:spPr bwMode="auto">
          <a:xfrm>
            <a:off x="4647506" y="3721280"/>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FSR1H</a:t>
            </a:r>
            <a:endParaRPr lang="en-US" sz="1400" dirty="0">
              <a:solidFill>
                <a:srgbClr val="FF0000"/>
              </a:solidFill>
              <a:latin typeface="Arial" charset="0"/>
            </a:endParaRPr>
          </a:p>
        </p:txBody>
      </p:sp>
      <p:sp>
        <p:nvSpPr>
          <p:cNvPr id="145" name="Rectangle 11"/>
          <p:cNvSpPr>
            <a:spLocks noChangeArrowheads="1"/>
          </p:cNvSpPr>
          <p:nvPr/>
        </p:nvSpPr>
        <p:spPr bwMode="auto">
          <a:xfrm>
            <a:off x="4647506" y="406735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BSR</a:t>
            </a:r>
            <a:endParaRPr lang="en-US" sz="1400" dirty="0">
              <a:solidFill>
                <a:srgbClr val="FF0000"/>
              </a:solidFill>
              <a:latin typeface="Arial" charset="0"/>
            </a:endParaRPr>
          </a:p>
        </p:txBody>
      </p:sp>
      <p:sp>
        <p:nvSpPr>
          <p:cNvPr id="146" name="Rectangle 12"/>
          <p:cNvSpPr>
            <a:spLocks noChangeArrowheads="1"/>
          </p:cNvSpPr>
          <p:nvPr/>
        </p:nvSpPr>
        <p:spPr bwMode="auto">
          <a:xfrm>
            <a:off x="4647506" y="4413430"/>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WREG</a:t>
            </a:r>
            <a:endParaRPr lang="en-US" sz="1400" dirty="0">
              <a:solidFill>
                <a:srgbClr val="FF0000"/>
              </a:solidFill>
              <a:latin typeface="Arial" charset="0"/>
            </a:endParaRPr>
          </a:p>
        </p:txBody>
      </p:sp>
      <p:sp>
        <p:nvSpPr>
          <p:cNvPr id="147" name="Rectangle 13"/>
          <p:cNvSpPr>
            <a:spLocks noChangeArrowheads="1"/>
          </p:cNvSpPr>
          <p:nvPr/>
        </p:nvSpPr>
        <p:spPr bwMode="auto">
          <a:xfrm>
            <a:off x="4647506" y="475950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PCLATH</a:t>
            </a:r>
          </a:p>
        </p:txBody>
      </p:sp>
      <p:sp>
        <p:nvSpPr>
          <p:cNvPr id="148" name="Rectangle 14"/>
          <p:cNvSpPr>
            <a:spLocks noChangeArrowheads="1"/>
          </p:cNvSpPr>
          <p:nvPr/>
        </p:nvSpPr>
        <p:spPr bwMode="auto">
          <a:xfrm>
            <a:off x="4647506" y="5076084"/>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INTCON</a:t>
            </a:r>
          </a:p>
        </p:txBody>
      </p:sp>
      <p:sp>
        <p:nvSpPr>
          <p:cNvPr id="149" name="Rectangle 3"/>
          <p:cNvSpPr>
            <a:spLocks noChangeArrowheads="1"/>
          </p:cNvSpPr>
          <p:nvPr/>
        </p:nvSpPr>
        <p:spPr bwMode="auto">
          <a:xfrm>
            <a:off x="6842043" y="1323452"/>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CC0000"/>
                </a:solidFill>
                <a:latin typeface="Arial" charset="0"/>
              </a:rPr>
              <a:t>INDF0</a:t>
            </a:r>
            <a:endParaRPr lang="en-US" sz="1400" dirty="0">
              <a:solidFill>
                <a:srgbClr val="CC0000"/>
              </a:solidFill>
              <a:latin typeface="Arial" charset="0"/>
            </a:endParaRPr>
          </a:p>
        </p:txBody>
      </p:sp>
      <p:sp>
        <p:nvSpPr>
          <p:cNvPr id="150" name="Rectangle 4"/>
          <p:cNvSpPr>
            <a:spLocks noChangeArrowheads="1"/>
          </p:cNvSpPr>
          <p:nvPr/>
        </p:nvSpPr>
        <p:spPr bwMode="auto">
          <a:xfrm>
            <a:off x="6842043" y="1669527"/>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INDF1</a:t>
            </a:r>
            <a:endParaRPr lang="en-US" sz="1400" dirty="0">
              <a:solidFill>
                <a:srgbClr val="FF0000"/>
              </a:solidFill>
              <a:latin typeface="Arial" charset="0"/>
            </a:endParaRPr>
          </a:p>
        </p:txBody>
      </p:sp>
      <p:sp>
        <p:nvSpPr>
          <p:cNvPr id="151" name="Rectangle 5"/>
          <p:cNvSpPr>
            <a:spLocks noChangeArrowheads="1"/>
          </p:cNvSpPr>
          <p:nvPr/>
        </p:nvSpPr>
        <p:spPr bwMode="auto">
          <a:xfrm>
            <a:off x="6842043" y="2015602"/>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PCL</a:t>
            </a:r>
          </a:p>
        </p:txBody>
      </p:sp>
      <p:sp>
        <p:nvSpPr>
          <p:cNvPr id="152" name="Rectangle 6"/>
          <p:cNvSpPr>
            <a:spLocks noChangeArrowheads="1"/>
          </p:cNvSpPr>
          <p:nvPr/>
        </p:nvSpPr>
        <p:spPr bwMode="auto">
          <a:xfrm>
            <a:off x="6842043" y="2361677"/>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STATUS</a:t>
            </a:r>
          </a:p>
        </p:txBody>
      </p:sp>
      <p:sp>
        <p:nvSpPr>
          <p:cNvPr id="153" name="Rectangle 7"/>
          <p:cNvSpPr>
            <a:spLocks noChangeArrowheads="1"/>
          </p:cNvSpPr>
          <p:nvPr/>
        </p:nvSpPr>
        <p:spPr bwMode="auto">
          <a:xfrm>
            <a:off x="6842043" y="2704577"/>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CC0000"/>
                </a:solidFill>
                <a:latin typeface="Arial" charset="0"/>
              </a:rPr>
              <a:t>FSR0L</a:t>
            </a:r>
            <a:endParaRPr lang="en-US" sz="1400" dirty="0">
              <a:solidFill>
                <a:srgbClr val="CC0000"/>
              </a:solidFill>
              <a:latin typeface="Arial" charset="0"/>
            </a:endParaRPr>
          </a:p>
        </p:txBody>
      </p:sp>
      <p:sp>
        <p:nvSpPr>
          <p:cNvPr id="154" name="Rectangle 8"/>
          <p:cNvSpPr>
            <a:spLocks noChangeArrowheads="1"/>
          </p:cNvSpPr>
          <p:nvPr/>
        </p:nvSpPr>
        <p:spPr bwMode="auto">
          <a:xfrm>
            <a:off x="6842043" y="3050652"/>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FSR0H</a:t>
            </a:r>
            <a:endParaRPr lang="en-US" sz="1400" dirty="0">
              <a:solidFill>
                <a:srgbClr val="FF0000"/>
              </a:solidFill>
              <a:latin typeface="Arial" charset="0"/>
            </a:endParaRPr>
          </a:p>
        </p:txBody>
      </p:sp>
      <p:sp>
        <p:nvSpPr>
          <p:cNvPr id="155" name="Rectangle 9"/>
          <p:cNvSpPr>
            <a:spLocks noChangeArrowheads="1"/>
          </p:cNvSpPr>
          <p:nvPr/>
        </p:nvSpPr>
        <p:spPr bwMode="auto">
          <a:xfrm>
            <a:off x="6842043" y="3396727"/>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FSR1L</a:t>
            </a:r>
            <a:endParaRPr lang="en-US" sz="1400" dirty="0">
              <a:solidFill>
                <a:srgbClr val="FF0000"/>
              </a:solidFill>
              <a:latin typeface="Arial" charset="0"/>
            </a:endParaRPr>
          </a:p>
        </p:txBody>
      </p:sp>
      <p:sp>
        <p:nvSpPr>
          <p:cNvPr id="156" name="Rectangle 10"/>
          <p:cNvSpPr>
            <a:spLocks noChangeArrowheads="1"/>
          </p:cNvSpPr>
          <p:nvPr/>
        </p:nvSpPr>
        <p:spPr bwMode="auto">
          <a:xfrm>
            <a:off x="6842043" y="3742802"/>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FSR1H</a:t>
            </a:r>
            <a:endParaRPr lang="en-US" sz="1400" dirty="0">
              <a:solidFill>
                <a:srgbClr val="FF0000"/>
              </a:solidFill>
              <a:latin typeface="Arial" charset="0"/>
            </a:endParaRPr>
          </a:p>
        </p:txBody>
      </p:sp>
      <p:sp>
        <p:nvSpPr>
          <p:cNvPr id="157" name="Rectangle 11"/>
          <p:cNvSpPr>
            <a:spLocks noChangeArrowheads="1"/>
          </p:cNvSpPr>
          <p:nvPr/>
        </p:nvSpPr>
        <p:spPr bwMode="auto">
          <a:xfrm>
            <a:off x="6842043" y="4088877"/>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BSR</a:t>
            </a:r>
            <a:endParaRPr lang="en-US" sz="1400" dirty="0">
              <a:solidFill>
                <a:srgbClr val="FF0000"/>
              </a:solidFill>
              <a:latin typeface="Arial" charset="0"/>
            </a:endParaRPr>
          </a:p>
        </p:txBody>
      </p:sp>
      <p:sp>
        <p:nvSpPr>
          <p:cNvPr id="158" name="Rectangle 12"/>
          <p:cNvSpPr>
            <a:spLocks noChangeArrowheads="1"/>
          </p:cNvSpPr>
          <p:nvPr/>
        </p:nvSpPr>
        <p:spPr bwMode="auto">
          <a:xfrm>
            <a:off x="6842043" y="4434952"/>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WREG</a:t>
            </a:r>
            <a:endParaRPr lang="en-US" sz="1400" dirty="0">
              <a:solidFill>
                <a:srgbClr val="FF0000"/>
              </a:solidFill>
              <a:latin typeface="Arial" charset="0"/>
            </a:endParaRPr>
          </a:p>
        </p:txBody>
      </p:sp>
      <p:sp>
        <p:nvSpPr>
          <p:cNvPr id="159" name="Rectangle 13"/>
          <p:cNvSpPr>
            <a:spLocks noChangeArrowheads="1"/>
          </p:cNvSpPr>
          <p:nvPr/>
        </p:nvSpPr>
        <p:spPr bwMode="auto">
          <a:xfrm>
            <a:off x="6842043" y="4781027"/>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PCLATH</a:t>
            </a:r>
          </a:p>
        </p:txBody>
      </p:sp>
      <p:sp>
        <p:nvSpPr>
          <p:cNvPr id="160" name="Rectangle 14"/>
          <p:cNvSpPr>
            <a:spLocks noChangeArrowheads="1"/>
          </p:cNvSpPr>
          <p:nvPr/>
        </p:nvSpPr>
        <p:spPr bwMode="auto">
          <a:xfrm>
            <a:off x="6842043" y="5097606"/>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INTCON</a:t>
            </a:r>
          </a:p>
        </p:txBody>
      </p:sp>
      <p:sp>
        <p:nvSpPr>
          <p:cNvPr id="161" name="Rectangle 3"/>
          <p:cNvSpPr>
            <a:spLocks noChangeArrowheads="1"/>
          </p:cNvSpPr>
          <p:nvPr/>
        </p:nvSpPr>
        <p:spPr bwMode="auto">
          <a:xfrm>
            <a:off x="9264806" y="1318880"/>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CC0000"/>
                </a:solidFill>
                <a:latin typeface="Arial" charset="0"/>
              </a:rPr>
              <a:t>INDF0</a:t>
            </a:r>
            <a:endParaRPr lang="en-US" sz="1400" dirty="0">
              <a:solidFill>
                <a:srgbClr val="CC0000"/>
              </a:solidFill>
              <a:latin typeface="Arial" charset="0"/>
            </a:endParaRPr>
          </a:p>
        </p:txBody>
      </p:sp>
      <p:sp>
        <p:nvSpPr>
          <p:cNvPr id="162" name="Rectangle 4"/>
          <p:cNvSpPr>
            <a:spLocks noChangeArrowheads="1"/>
          </p:cNvSpPr>
          <p:nvPr/>
        </p:nvSpPr>
        <p:spPr bwMode="auto">
          <a:xfrm>
            <a:off x="9264806" y="166495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INDF1</a:t>
            </a:r>
            <a:endParaRPr lang="en-US" sz="1400" dirty="0">
              <a:solidFill>
                <a:srgbClr val="FF0000"/>
              </a:solidFill>
              <a:latin typeface="Arial" charset="0"/>
            </a:endParaRPr>
          </a:p>
        </p:txBody>
      </p:sp>
      <p:sp>
        <p:nvSpPr>
          <p:cNvPr id="163" name="Rectangle 5"/>
          <p:cNvSpPr>
            <a:spLocks noChangeArrowheads="1"/>
          </p:cNvSpPr>
          <p:nvPr/>
        </p:nvSpPr>
        <p:spPr bwMode="auto">
          <a:xfrm>
            <a:off x="9264806" y="2011030"/>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PCL</a:t>
            </a:r>
          </a:p>
        </p:txBody>
      </p:sp>
      <p:sp>
        <p:nvSpPr>
          <p:cNvPr id="164" name="Rectangle 6"/>
          <p:cNvSpPr>
            <a:spLocks noChangeArrowheads="1"/>
          </p:cNvSpPr>
          <p:nvPr/>
        </p:nvSpPr>
        <p:spPr bwMode="auto">
          <a:xfrm>
            <a:off x="9264806" y="235710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STATUS</a:t>
            </a:r>
          </a:p>
        </p:txBody>
      </p:sp>
      <p:sp>
        <p:nvSpPr>
          <p:cNvPr id="165" name="Rectangle 7"/>
          <p:cNvSpPr>
            <a:spLocks noChangeArrowheads="1"/>
          </p:cNvSpPr>
          <p:nvPr/>
        </p:nvSpPr>
        <p:spPr bwMode="auto">
          <a:xfrm>
            <a:off x="9264806" y="270000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CC0000"/>
                </a:solidFill>
                <a:latin typeface="Arial" charset="0"/>
              </a:rPr>
              <a:t>FSR0L</a:t>
            </a:r>
            <a:endParaRPr lang="en-US" sz="1400" dirty="0">
              <a:solidFill>
                <a:srgbClr val="CC0000"/>
              </a:solidFill>
              <a:latin typeface="Arial" charset="0"/>
            </a:endParaRPr>
          </a:p>
        </p:txBody>
      </p:sp>
      <p:sp>
        <p:nvSpPr>
          <p:cNvPr id="166" name="Rectangle 8"/>
          <p:cNvSpPr>
            <a:spLocks noChangeArrowheads="1"/>
          </p:cNvSpPr>
          <p:nvPr/>
        </p:nvSpPr>
        <p:spPr bwMode="auto">
          <a:xfrm>
            <a:off x="9264806" y="3046080"/>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FSR0H</a:t>
            </a:r>
            <a:endParaRPr lang="en-US" sz="1400" dirty="0">
              <a:solidFill>
                <a:srgbClr val="FF0000"/>
              </a:solidFill>
              <a:latin typeface="Arial" charset="0"/>
            </a:endParaRPr>
          </a:p>
        </p:txBody>
      </p:sp>
      <p:sp>
        <p:nvSpPr>
          <p:cNvPr id="167" name="Rectangle 9"/>
          <p:cNvSpPr>
            <a:spLocks noChangeArrowheads="1"/>
          </p:cNvSpPr>
          <p:nvPr/>
        </p:nvSpPr>
        <p:spPr bwMode="auto">
          <a:xfrm>
            <a:off x="9264806" y="339215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FSR1L</a:t>
            </a:r>
            <a:endParaRPr lang="en-US" sz="1400" dirty="0">
              <a:solidFill>
                <a:srgbClr val="FF0000"/>
              </a:solidFill>
              <a:latin typeface="Arial" charset="0"/>
            </a:endParaRPr>
          </a:p>
        </p:txBody>
      </p:sp>
      <p:sp>
        <p:nvSpPr>
          <p:cNvPr id="168" name="Rectangle 10"/>
          <p:cNvSpPr>
            <a:spLocks noChangeArrowheads="1"/>
          </p:cNvSpPr>
          <p:nvPr/>
        </p:nvSpPr>
        <p:spPr bwMode="auto">
          <a:xfrm>
            <a:off x="9264806" y="3738230"/>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FSR1H</a:t>
            </a:r>
            <a:endParaRPr lang="en-US" sz="1400" dirty="0">
              <a:solidFill>
                <a:srgbClr val="FF0000"/>
              </a:solidFill>
              <a:latin typeface="Arial" charset="0"/>
            </a:endParaRPr>
          </a:p>
        </p:txBody>
      </p:sp>
      <p:sp>
        <p:nvSpPr>
          <p:cNvPr id="169" name="Rectangle 11"/>
          <p:cNvSpPr>
            <a:spLocks noChangeArrowheads="1"/>
          </p:cNvSpPr>
          <p:nvPr/>
        </p:nvSpPr>
        <p:spPr bwMode="auto">
          <a:xfrm>
            <a:off x="9264806" y="408430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BSR</a:t>
            </a:r>
            <a:endParaRPr lang="en-US" sz="1400" dirty="0">
              <a:solidFill>
                <a:srgbClr val="FF0000"/>
              </a:solidFill>
              <a:latin typeface="Arial" charset="0"/>
            </a:endParaRPr>
          </a:p>
        </p:txBody>
      </p:sp>
      <p:sp>
        <p:nvSpPr>
          <p:cNvPr id="170" name="Rectangle 12"/>
          <p:cNvSpPr>
            <a:spLocks noChangeArrowheads="1"/>
          </p:cNvSpPr>
          <p:nvPr/>
        </p:nvSpPr>
        <p:spPr bwMode="auto">
          <a:xfrm>
            <a:off x="9264806" y="4430380"/>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dirty="0" smtClean="0">
                <a:solidFill>
                  <a:srgbClr val="FF0000"/>
                </a:solidFill>
                <a:latin typeface="Arial" charset="0"/>
              </a:rPr>
              <a:t>WREG</a:t>
            </a:r>
            <a:endParaRPr lang="en-US" sz="1400" dirty="0">
              <a:solidFill>
                <a:srgbClr val="FF0000"/>
              </a:solidFill>
              <a:latin typeface="Arial" charset="0"/>
            </a:endParaRPr>
          </a:p>
        </p:txBody>
      </p:sp>
      <p:sp>
        <p:nvSpPr>
          <p:cNvPr id="171" name="Rectangle 13"/>
          <p:cNvSpPr>
            <a:spLocks noChangeArrowheads="1"/>
          </p:cNvSpPr>
          <p:nvPr/>
        </p:nvSpPr>
        <p:spPr bwMode="auto">
          <a:xfrm>
            <a:off x="9264806" y="4776455"/>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PCLATH</a:t>
            </a:r>
          </a:p>
        </p:txBody>
      </p:sp>
      <p:sp>
        <p:nvSpPr>
          <p:cNvPr id="172" name="Rectangle 14"/>
          <p:cNvSpPr>
            <a:spLocks noChangeArrowheads="1"/>
          </p:cNvSpPr>
          <p:nvPr/>
        </p:nvSpPr>
        <p:spPr bwMode="auto">
          <a:xfrm>
            <a:off x="9264806" y="5093034"/>
            <a:ext cx="1382712" cy="34607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rgbClr val="CC0000"/>
                </a:solidFill>
                <a:latin typeface="Arial" charset="0"/>
              </a:rPr>
              <a:t>INTCON</a:t>
            </a:r>
          </a:p>
        </p:txBody>
      </p:sp>
    </p:spTree>
    <p:extLst>
      <p:ext uri="{BB962C8B-B14F-4D97-AF65-F5344CB8AC3E}">
        <p14:creationId xmlns:p14="http://schemas.microsoft.com/office/powerpoint/2010/main" val="334566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ChangeArrowheads="1"/>
          </p:cNvSpPr>
          <p:nvPr/>
        </p:nvSpPr>
        <p:spPr bwMode="auto">
          <a:xfrm>
            <a:off x="2447926" y="1"/>
            <a:ext cx="822007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4000">
              <a:solidFill>
                <a:schemeClr val="bg1"/>
              </a:solidFill>
            </a:endParaRPr>
          </a:p>
        </p:txBody>
      </p:sp>
      <p:sp>
        <p:nvSpPr>
          <p:cNvPr id="441348" name="Rectangle 3"/>
          <p:cNvSpPr>
            <a:spLocks noGrp="1" noChangeArrowheads="1"/>
          </p:cNvSpPr>
          <p:nvPr>
            <p:ph idx="1"/>
          </p:nvPr>
        </p:nvSpPr>
        <p:spPr>
          <a:xfrm>
            <a:off x="893064" y="1199361"/>
            <a:ext cx="10515600" cy="4351338"/>
          </a:xfrm>
        </p:spPr>
        <p:txBody>
          <a:bodyPr>
            <a:normAutofit/>
          </a:bodyPr>
          <a:lstStyle/>
          <a:p>
            <a:pPr>
              <a:lnSpc>
                <a:spcPct val="90000"/>
              </a:lnSpc>
            </a:pPr>
            <a:r>
              <a:rPr lang="en-US" altLang="en-US" sz="2400" dirty="0" smtClean="0"/>
              <a:t>35 </a:t>
            </a:r>
            <a:r>
              <a:rPr lang="es-MX" altLang="en-US" sz="2400" dirty="0" smtClean="0"/>
              <a:t>instrucciones</a:t>
            </a:r>
            <a:r>
              <a:rPr lang="en-US" altLang="en-US" sz="2400" dirty="0" smtClean="0"/>
              <a:t> de solo </a:t>
            </a:r>
            <a:r>
              <a:rPr lang="es-MX" altLang="en-US" sz="2400" dirty="0" smtClean="0"/>
              <a:t>una</a:t>
            </a:r>
            <a:r>
              <a:rPr lang="en-US" altLang="en-US" sz="2400" dirty="0" smtClean="0"/>
              <a:t> palabra</a:t>
            </a:r>
          </a:p>
          <a:p>
            <a:pPr>
              <a:lnSpc>
                <a:spcPct val="90000"/>
              </a:lnSpc>
            </a:pPr>
            <a:r>
              <a:rPr lang="es-MX" altLang="en-US" sz="2400" dirty="0" smtClean="0"/>
              <a:t>Todas se ejecutan en un ciclo de instrucción excepto los saltos</a:t>
            </a:r>
            <a:endParaRPr lang="es-MX" altLang="en-US" sz="2400" dirty="0"/>
          </a:p>
        </p:txBody>
      </p:sp>
      <p:sp>
        <p:nvSpPr>
          <p:cNvPr id="441347" name="Title 78"/>
          <p:cNvSpPr>
            <a:spLocks noGrp="1"/>
          </p:cNvSpPr>
          <p:nvPr>
            <p:ph type="title"/>
          </p:nvPr>
        </p:nvSpPr>
        <p:spPr/>
        <p:txBody>
          <a:bodyPr>
            <a:normAutofit fontScale="90000"/>
          </a:bodyPr>
          <a:lstStyle/>
          <a:p>
            <a:r>
              <a:rPr lang="en-US" altLang="en-US" dirty="0" smtClean="0"/>
              <a:t/>
            </a:r>
            <a:br>
              <a:rPr lang="en-US" altLang="en-US" dirty="0" smtClean="0"/>
            </a:br>
            <a:r>
              <a:rPr lang="en-US" altLang="en-US" dirty="0" smtClean="0"/>
              <a:t>Set de </a:t>
            </a:r>
            <a:r>
              <a:rPr lang="es-MX" altLang="en-US" dirty="0" smtClean="0"/>
              <a:t>instrucciones</a:t>
            </a:r>
            <a:r>
              <a:rPr lang="en-US" altLang="en-US" dirty="0" smtClean="0"/>
              <a:t> PIC16</a:t>
            </a:r>
            <a:br>
              <a:rPr lang="en-US" altLang="en-US" dirty="0" smtClean="0"/>
            </a:br>
            <a:endParaRPr lang="en-US" altLang="en-US" dirty="0" smtClean="0"/>
          </a:p>
        </p:txBody>
      </p:sp>
      <p:grpSp>
        <p:nvGrpSpPr>
          <p:cNvPr id="441349" name="Group 4"/>
          <p:cNvGrpSpPr>
            <a:grpSpLocks/>
          </p:cNvGrpSpPr>
          <p:nvPr/>
        </p:nvGrpSpPr>
        <p:grpSpPr bwMode="auto">
          <a:xfrm>
            <a:off x="1908176" y="1968500"/>
            <a:ext cx="8335963" cy="4572000"/>
            <a:chOff x="267" y="672"/>
            <a:chExt cx="5226" cy="3448"/>
          </a:xfrm>
        </p:grpSpPr>
        <p:sp>
          <p:nvSpPr>
            <p:cNvPr id="1135621" name="Rectangle 5"/>
            <p:cNvSpPr>
              <a:spLocks noChangeArrowheads="1"/>
            </p:cNvSpPr>
            <p:nvPr/>
          </p:nvSpPr>
          <p:spPr bwMode="auto">
            <a:xfrm>
              <a:off x="267" y="672"/>
              <a:ext cx="2468" cy="182"/>
            </a:xfrm>
            <a:prstGeom prst="rect">
              <a:avLst/>
            </a:prstGeom>
            <a:solidFill>
              <a:srgbClr val="000000"/>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chemeClr val="bg1"/>
                  </a:solidFill>
                  <a:latin typeface="Arial" charset="0"/>
                </a:rPr>
                <a:t>Byte Oriented Operations</a:t>
              </a:r>
            </a:p>
          </p:txBody>
        </p:sp>
        <p:sp>
          <p:nvSpPr>
            <p:cNvPr id="1135622" name="Rectangle 6"/>
            <p:cNvSpPr>
              <a:spLocks noChangeArrowheads="1"/>
            </p:cNvSpPr>
            <p:nvPr/>
          </p:nvSpPr>
          <p:spPr bwMode="auto">
            <a:xfrm>
              <a:off x="3025" y="672"/>
              <a:ext cx="2468" cy="182"/>
            </a:xfrm>
            <a:prstGeom prst="rect">
              <a:avLst/>
            </a:prstGeom>
            <a:solidFill>
              <a:srgbClr val="000000"/>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chemeClr val="bg1"/>
                  </a:solidFill>
                  <a:latin typeface="Arial" charset="0"/>
                </a:rPr>
                <a:t>Bit Oriented Operations</a:t>
              </a:r>
            </a:p>
          </p:txBody>
        </p:sp>
        <p:sp>
          <p:nvSpPr>
            <p:cNvPr id="1135623" name="Rectangle 7"/>
            <p:cNvSpPr>
              <a:spLocks noChangeArrowheads="1"/>
            </p:cNvSpPr>
            <p:nvPr/>
          </p:nvSpPr>
          <p:spPr bwMode="auto">
            <a:xfrm>
              <a:off x="267" y="853"/>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addwf	f,d</a:t>
              </a:r>
            </a:p>
          </p:txBody>
        </p:sp>
        <p:sp>
          <p:nvSpPr>
            <p:cNvPr id="1135624" name="Rectangle 8"/>
            <p:cNvSpPr>
              <a:spLocks noChangeArrowheads="1"/>
            </p:cNvSpPr>
            <p:nvPr/>
          </p:nvSpPr>
          <p:spPr bwMode="auto">
            <a:xfrm>
              <a:off x="267" y="1035"/>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andwf	f,d</a:t>
              </a:r>
            </a:p>
          </p:txBody>
        </p:sp>
        <p:sp>
          <p:nvSpPr>
            <p:cNvPr id="1135625" name="Rectangle 9"/>
            <p:cNvSpPr>
              <a:spLocks noChangeArrowheads="1"/>
            </p:cNvSpPr>
            <p:nvPr/>
          </p:nvSpPr>
          <p:spPr bwMode="auto">
            <a:xfrm>
              <a:off x="267" y="1216"/>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clrf	f</a:t>
              </a:r>
            </a:p>
          </p:txBody>
        </p:sp>
        <p:sp>
          <p:nvSpPr>
            <p:cNvPr id="1135626" name="Rectangle 10"/>
            <p:cNvSpPr>
              <a:spLocks noChangeArrowheads="1"/>
            </p:cNvSpPr>
            <p:nvPr/>
          </p:nvSpPr>
          <p:spPr bwMode="auto">
            <a:xfrm>
              <a:off x="267" y="1398"/>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clrw	-</a:t>
              </a:r>
            </a:p>
          </p:txBody>
        </p:sp>
        <p:sp>
          <p:nvSpPr>
            <p:cNvPr id="1135627" name="Rectangle 11"/>
            <p:cNvSpPr>
              <a:spLocks noChangeArrowheads="1"/>
            </p:cNvSpPr>
            <p:nvPr/>
          </p:nvSpPr>
          <p:spPr bwMode="auto">
            <a:xfrm>
              <a:off x="267" y="1578"/>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comf	f,d</a:t>
              </a:r>
            </a:p>
          </p:txBody>
        </p:sp>
        <p:sp>
          <p:nvSpPr>
            <p:cNvPr id="1135628" name="Rectangle 12"/>
            <p:cNvSpPr>
              <a:spLocks noChangeArrowheads="1"/>
            </p:cNvSpPr>
            <p:nvPr/>
          </p:nvSpPr>
          <p:spPr bwMode="auto">
            <a:xfrm>
              <a:off x="267" y="1760"/>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decf	f,d</a:t>
              </a:r>
            </a:p>
          </p:txBody>
        </p:sp>
        <p:sp>
          <p:nvSpPr>
            <p:cNvPr id="1135629" name="Rectangle 13"/>
            <p:cNvSpPr>
              <a:spLocks noChangeArrowheads="1"/>
            </p:cNvSpPr>
            <p:nvPr/>
          </p:nvSpPr>
          <p:spPr bwMode="auto">
            <a:xfrm>
              <a:off x="267" y="1941"/>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decfsz	f,d</a:t>
              </a:r>
            </a:p>
          </p:txBody>
        </p:sp>
        <p:sp>
          <p:nvSpPr>
            <p:cNvPr id="1135630" name="Rectangle 14"/>
            <p:cNvSpPr>
              <a:spLocks noChangeArrowheads="1"/>
            </p:cNvSpPr>
            <p:nvPr/>
          </p:nvSpPr>
          <p:spPr bwMode="auto">
            <a:xfrm>
              <a:off x="267" y="2123"/>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incf	f,d</a:t>
              </a:r>
            </a:p>
          </p:txBody>
        </p:sp>
        <p:sp>
          <p:nvSpPr>
            <p:cNvPr id="1135631" name="Rectangle 15"/>
            <p:cNvSpPr>
              <a:spLocks noChangeArrowheads="1"/>
            </p:cNvSpPr>
            <p:nvPr/>
          </p:nvSpPr>
          <p:spPr bwMode="auto">
            <a:xfrm>
              <a:off x="267" y="2305"/>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incfsz	f,d</a:t>
              </a:r>
            </a:p>
          </p:txBody>
        </p:sp>
        <p:sp>
          <p:nvSpPr>
            <p:cNvPr id="1135632" name="Rectangle 16"/>
            <p:cNvSpPr>
              <a:spLocks noChangeArrowheads="1"/>
            </p:cNvSpPr>
            <p:nvPr/>
          </p:nvSpPr>
          <p:spPr bwMode="auto">
            <a:xfrm>
              <a:off x="267" y="2487"/>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iorwf	f,d</a:t>
              </a:r>
            </a:p>
          </p:txBody>
        </p:sp>
        <p:sp>
          <p:nvSpPr>
            <p:cNvPr id="1135633" name="Rectangle 17"/>
            <p:cNvSpPr>
              <a:spLocks noChangeArrowheads="1"/>
            </p:cNvSpPr>
            <p:nvPr/>
          </p:nvSpPr>
          <p:spPr bwMode="auto">
            <a:xfrm>
              <a:off x="267" y="2668"/>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movf	f,d</a:t>
              </a:r>
            </a:p>
          </p:txBody>
        </p:sp>
        <p:sp>
          <p:nvSpPr>
            <p:cNvPr id="1135634" name="Rectangle 18"/>
            <p:cNvSpPr>
              <a:spLocks noChangeArrowheads="1"/>
            </p:cNvSpPr>
            <p:nvPr/>
          </p:nvSpPr>
          <p:spPr bwMode="auto">
            <a:xfrm>
              <a:off x="267" y="2850"/>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movwf	f</a:t>
              </a:r>
            </a:p>
          </p:txBody>
        </p:sp>
        <p:sp>
          <p:nvSpPr>
            <p:cNvPr id="1135635" name="Rectangle 19"/>
            <p:cNvSpPr>
              <a:spLocks noChangeArrowheads="1"/>
            </p:cNvSpPr>
            <p:nvPr/>
          </p:nvSpPr>
          <p:spPr bwMode="auto">
            <a:xfrm>
              <a:off x="267" y="3031"/>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nop	-</a:t>
              </a:r>
            </a:p>
          </p:txBody>
        </p:sp>
        <p:sp>
          <p:nvSpPr>
            <p:cNvPr id="1135636" name="Rectangle 20"/>
            <p:cNvSpPr>
              <a:spLocks noChangeArrowheads="1"/>
            </p:cNvSpPr>
            <p:nvPr/>
          </p:nvSpPr>
          <p:spPr bwMode="auto">
            <a:xfrm>
              <a:off x="267" y="3213"/>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rlf	f,d</a:t>
              </a:r>
            </a:p>
          </p:txBody>
        </p:sp>
        <p:sp>
          <p:nvSpPr>
            <p:cNvPr id="1135637" name="Rectangle 21"/>
            <p:cNvSpPr>
              <a:spLocks noChangeArrowheads="1"/>
            </p:cNvSpPr>
            <p:nvPr/>
          </p:nvSpPr>
          <p:spPr bwMode="auto">
            <a:xfrm>
              <a:off x="267" y="3393"/>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rrf	f,d</a:t>
              </a:r>
            </a:p>
          </p:txBody>
        </p:sp>
        <p:sp>
          <p:nvSpPr>
            <p:cNvPr id="1135638" name="Rectangle 22"/>
            <p:cNvSpPr>
              <a:spLocks noChangeArrowheads="1"/>
            </p:cNvSpPr>
            <p:nvPr/>
          </p:nvSpPr>
          <p:spPr bwMode="auto">
            <a:xfrm>
              <a:off x="267" y="3575"/>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subwf	f,d</a:t>
              </a:r>
            </a:p>
          </p:txBody>
        </p:sp>
        <p:sp>
          <p:nvSpPr>
            <p:cNvPr id="1135639" name="Rectangle 23"/>
            <p:cNvSpPr>
              <a:spLocks noChangeArrowheads="1"/>
            </p:cNvSpPr>
            <p:nvPr/>
          </p:nvSpPr>
          <p:spPr bwMode="auto">
            <a:xfrm>
              <a:off x="267" y="3756"/>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swapf	f,d</a:t>
              </a:r>
            </a:p>
          </p:txBody>
        </p:sp>
        <p:sp>
          <p:nvSpPr>
            <p:cNvPr id="1135640" name="Rectangle 24"/>
            <p:cNvSpPr>
              <a:spLocks noChangeArrowheads="1"/>
            </p:cNvSpPr>
            <p:nvPr/>
          </p:nvSpPr>
          <p:spPr bwMode="auto">
            <a:xfrm>
              <a:off x="267" y="3938"/>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xorwf	f,d</a:t>
              </a:r>
            </a:p>
          </p:txBody>
        </p:sp>
        <p:sp>
          <p:nvSpPr>
            <p:cNvPr id="1135641" name="Rectangle 25"/>
            <p:cNvSpPr>
              <a:spLocks noChangeArrowheads="1"/>
            </p:cNvSpPr>
            <p:nvPr/>
          </p:nvSpPr>
          <p:spPr bwMode="auto">
            <a:xfrm>
              <a:off x="1101" y="853"/>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Add W and f</a:t>
              </a:r>
            </a:p>
          </p:txBody>
        </p:sp>
        <p:sp>
          <p:nvSpPr>
            <p:cNvPr id="1135642" name="Rectangle 26"/>
            <p:cNvSpPr>
              <a:spLocks noChangeArrowheads="1"/>
            </p:cNvSpPr>
            <p:nvPr/>
          </p:nvSpPr>
          <p:spPr bwMode="auto">
            <a:xfrm>
              <a:off x="1102" y="1035"/>
              <a:ext cx="1632"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AND W with f</a:t>
              </a:r>
            </a:p>
          </p:txBody>
        </p:sp>
        <p:sp>
          <p:nvSpPr>
            <p:cNvPr id="1135643" name="Rectangle 27"/>
            <p:cNvSpPr>
              <a:spLocks noChangeArrowheads="1"/>
            </p:cNvSpPr>
            <p:nvPr/>
          </p:nvSpPr>
          <p:spPr bwMode="auto">
            <a:xfrm>
              <a:off x="1101" y="1216"/>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Clear f</a:t>
              </a:r>
            </a:p>
          </p:txBody>
        </p:sp>
        <p:sp>
          <p:nvSpPr>
            <p:cNvPr id="1135644" name="Rectangle 28"/>
            <p:cNvSpPr>
              <a:spLocks noChangeArrowheads="1"/>
            </p:cNvSpPr>
            <p:nvPr/>
          </p:nvSpPr>
          <p:spPr bwMode="auto">
            <a:xfrm>
              <a:off x="1102" y="1398"/>
              <a:ext cx="1632"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Clear W</a:t>
              </a:r>
            </a:p>
          </p:txBody>
        </p:sp>
        <p:sp>
          <p:nvSpPr>
            <p:cNvPr id="1135645" name="Rectangle 29"/>
            <p:cNvSpPr>
              <a:spLocks noChangeArrowheads="1"/>
            </p:cNvSpPr>
            <p:nvPr/>
          </p:nvSpPr>
          <p:spPr bwMode="auto">
            <a:xfrm>
              <a:off x="1101" y="1578"/>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Complement f</a:t>
              </a:r>
            </a:p>
          </p:txBody>
        </p:sp>
        <p:sp>
          <p:nvSpPr>
            <p:cNvPr id="1135646" name="Rectangle 30"/>
            <p:cNvSpPr>
              <a:spLocks noChangeArrowheads="1"/>
            </p:cNvSpPr>
            <p:nvPr/>
          </p:nvSpPr>
          <p:spPr bwMode="auto">
            <a:xfrm>
              <a:off x="1102" y="1760"/>
              <a:ext cx="1632"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Decrement f</a:t>
              </a:r>
            </a:p>
          </p:txBody>
        </p:sp>
        <p:sp>
          <p:nvSpPr>
            <p:cNvPr id="1135647" name="Rectangle 31"/>
            <p:cNvSpPr>
              <a:spLocks noChangeArrowheads="1"/>
            </p:cNvSpPr>
            <p:nvPr/>
          </p:nvSpPr>
          <p:spPr bwMode="auto">
            <a:xfrm>
              <a:off x="1101" y="1941"/>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Decrement f, Skip if 0</a:t>
              </a:r>
            </a:p>
          </p:txBody>
        </p:sp>
        <p:sp>
          <p:nvSpPr>
            <p:cNvPr id="1135648" name="Rectangle 32"/>
            <p:cNvSpPr>
              <a:spLocks noChangeArrowheads="1"/>
            </p:cNvSpPr>
            <p:nvPr/>
          </p:nvSpPr>
          <p:spPr bwMode="auto">
            <a:xfrm>
              <a:off x="1101" y="2123"/>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Increment f</a:t>
              </a:r>
            </a:p>
          </p:txBody>
        </p:sp>
        <p:sp>
          <p:nvSpPr>
            <p:cNvPr id="1135649" name="Rectangle 33"/>
            <p:cNvSpPr>
              <a:spLocks noChangeArrowheads="1"/>
            </p:cNvSpPr>
            <p:nvPr/>
          </p:nvSpPr>
          <p:spPr bwMode="auto">
            <a:xfrm>
              <a:off x="1101" y="2305"/>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Increment f, Skip if 0</a:t>
              </a:r>
            </a:p>
          </p:txBody>
        </p:sp>
        <p:sp>
          <p:nvSpPr>
            <p:cNvPr id="1135650" name="Rectangle 34"/>
            <p:cNvSpPr>
              <a:spLocks noChangeArrowheads="1"/>
            </p:cNvSpPr>
            <p:nvPr/>
          </p:nvSpPr>
          <p:spPr bwMode="auto">
            <a:xfrm>
              <a:off x="1102" y="2487"/>
              <a:ext cx="1632"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Inclusive OR W with f</a:t>
              </a:r>
            </a:p>
          </p:txBody>
        </p:sp>
        <p:sp>
          <p:nvSpPr>
            <p:cNvPr id="1135651" name="Rectangle 35"/>
            <p:cNvSpPr>
              <a:spLocks noChangeArrowheads="1"/>
            </p:cNvSpPr>
            <p:nvPr/>
          </p:nvSpPr>
          <p:spPr bwMode="auto">
            <a:xfrm>
              <a:off x="1101" y="2668"/>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Move f</a:t>
              </a:r>
            </a:p>
          </p:txBody>
        </p:sp>
        <p:sp>
          <p:nvSpPr>
            <p:cNvPr id="1135652" name="Rectangle 36"/>
            <p:cNvSpPr>
              <a:spLocks noChangeArrowheads="1"/>
            </p:cNvSpPr>
            <p:nvPr/>
          </p:nvSpPr>
          <p:spPr bwMode="auto">
            <a:xfrm>
              <a:off x="1102" y="2850"/>
              <a:ext cx="1632"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Move W to f</a:t>
              </a:r>
            </a:p>
          </p:txBody>
        </p:sp>
        <p:sp>
          <p:nvSpPr>
            <p:cNvPr id="1135653" name="Rectangle 37"/>
            <p:cNvSpPr>
              <a:spLocks noChangeArrowheads="1"/>
            </p:cNvSpPr>
            <p:nvPr/>
          </p:nvSpPr>
          <p:spPr bwMode="auto">
            <a:xfrm>
              <a:off x="1101" y="3031"/>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No Operation</a:t>
              </a:r>
            </a:p>
          </p:txBody>
        </p:sp>
        <p:sp>
          <p:nvSpPr>
            <p:cNvPr id="1135654" name="Rectangle 38"/>
            <p:cNvSpPr>
              <a:spLocks noChangeArrowheads="1"/>
            </p:cNvSpPr>
            <p:nvPr/>
          </p:nvSpPr>
          <p:spPr bwMode="auto">
            <a:xfrm>
              <a:off x="1102" y="3213"/>
              <a:ext cx="1632"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Rotate Left f through Carry</a:t>
              </a:r>
            </a:p>
          </p:txBody>
        </p:sp>
        <p:sp>
          <p:nvSpPr>
            <p:cNvPr id="1135655" name="Rectangle 39"/>
            <p:cNvSpPr>
              <a:spLocks noChangeArrowheads="1"/>
            </p:cNvSpPr>
            <p:nvPr/>
          </p:nvSpPr>
          <p:spPr bwMode="auto">
            <a:xfrm>
              <a:off x="1101" y="3393"/>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Rotate Right f through Carry</a:t>
              </a:r>
            </a:p>
          </p:txBody>
        </p:sp>
        <p:sp>
          <p:nvSpPr>
            <p:cNvPr id="1135656" name="Rectangle 40"/>
            <p:cNvSpPr>
              <a:spLocks noChangeArrowheads="1"/>
            </p:cNvSpPr>
            <p:nvPr/>
          </p:nvSpPr>
          <p:spPr bwMode="auto">
            <a:xfrm>
              <a:off x="1102" y="3575"/>
              <a:ext cx="1632"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Subtract W from f</a:t>
              </a:r>
            </a:p>
          </p:txBody>
        </p:sp>
        <p:sp>
          <p:nvSpPr>
            <p:cNvPr id="1135657" name="Rectangle 41"/>
            <p:cNvSpPr>
              <a:spLocks noChangeArrowheads="1"/>
            </p:cNvSpPr>
            <p:nvPr/>
          </p:nvSpPr>
          <p:spPr bwMode="auto">
            <a:xfrm>
              <a:off x="1101" y="3756"/>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Swap nibbles in f</a:t>
              </a:r>
            </a:p>
          </p:txBody>
        </p:sp>
        <p:sp>
          <p:nvSpPr>
            <p:cNvPr id="1135658" name="Rectangle 42"/>
            <p:cNvSpPr>
              <a:spLocks noChangeArrowheads="1"/>
            </p:cNvSpPr>
            <p:nvPr/>
          </p:nvSpPr>
          <p:spPr bwMode="auto">
            <a:xfrm>
              <a:off x="1102" y="3938"/>
              <a:ext cx="1632"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Exclusive OR W with f</a:t>
              </a:r>
            </a:p>
          </p:txBody>
        </p:sp>
        <p:sp>
          <p:nvSpPr>
            <p:cNvPr id="1135659" name="Rectangle 43"/>
            <p:cNvSpPr>
              <a:spLocks noChangeArrowheads="1"/>
            </p:cNvSpPr>
            <p:nvPr/>
          </p:nvSpPr>
          <p:spPr bwMode="auto">
            <a:xfrm>
              <a:off x="3024" y="853"/>
              <a:ext cx="836"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bcf	f,b</a:t>
              </a:r>
            </a:p>
          </p:txBody>
        </p:sp>
        <p:sp>
          <p:nvSpPr>
            <p:cNvPr id="1135660" name="Rectangle 44"/>
            <p:cNvSpPr>
              <a:spLocks noChangeArrowheads="1"/>
            </p:cNvSpPr>
            <p:nvPr/>
          </p:nvSpPr>
          <p:spPr bwMode="auto">
            <a:xfrm>
              <a:off x="3025" y="1035"/>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bsf	f,b</a:t>
              </a:r>
            </a:p>
          </p:txBody>
        </p:sp>
        <p:sp>
          <p:nvSpPr>
            <p:cNvPr id="1135661" name="Rectangle 45"/>
            <p:cNvSpPr>
              <a:spLocks noChangeArrowheads="1"/>
            </p:cNvSpPr>
            <p:nvPr/>
          </p:nvSpPr>
          <p:spPr bwMode="auto">
            <a:xfrm>
              <a:off x="3024" y="1216"/>
              <a:ext cx="836"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btfsc	f,b</a:t>
              </a:r>
            </a:p>
          </p:txBody>
        </p:sp>
        <p:sp>
          <p:nvSpPr>
            <p:cNvPr id="1135662" name="Rectangle 46"/>
            <p:cNvSpPr>
              <a:spLocks noChangeArrowheads="1"/>
            </p:cNvSpPr>
            <p:nvPr/>
          </p:nvSpPr>
          <p:spPr bwMode="auto">
            <a:xfrm>
              <a:off x="3025" y="1398"/>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btfss	f,b</a:t>
              </a:r>
            </a:p>
          </p:txBody>
        </p:sp>
        <p:sp>
          <p:nvSpPr>
            <p:cNvPr id="1135663" name="Rectangle 47"/>
            <p:cNvSpPr>
              <a:spLocks noChangeArrowheads="1"/>
            </p:cNvSpPr>
            <p:nvPr/>
          </p:nvSpPr>
          <p:spPr bwMode="auto">
            <a:xfrm>
              <a:off x="3860" y="853"/>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Bit Clear f</a:t>
              </a:r>
            </a:p>
          </p:txBody>
        </p:sp>
        <p:sp>
          <p:nvSpPr>
            <p:cNvPr id="1135664" name="Rectangle 48"/>
            <p:cNvSpPr>
              <a:spLocks noChangeArrowheads="1"/>
            </p:cNvSpPr>
            <p:nvPr/>
          </p:nvSpPr>
          <p:spPr bwMode="auto">
            <a:xfrm>
              <a:off x="3860" y="1035"/>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Bit Set f</a:t>
              </a:r>
            </a:p>
          </p:txBody>
        </p:sp>
        <p:sp>
          <p:nvSpPr>
            <p:cNvPr id="1135665" name="Rectangle 49"/>
            <p:cNvSpPr>
              <a:spLocks noChangeArrowheads="1"/>
            </p:cNvSpPr>
            <p:nvPr/>
          </p:nvSpPr>
          <p:spPr bwMode="auto">
            <a:xfrm>
              <a:off x="3860" y="1216"/>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Bit Test f, Skip if Clear</a:t>
              </a:r>
            </a:p>
          </p:txBody>
        </p:sp>
        <p:sp>
          <p:nvSpPr>
            <p:cNvPr id="1135666" name="Rectangle 50"/>
            <p:cNvSpPr>
              <a:spLocks noChangeArrowheads="1"/>
            </p:cNvSpPr>
            <p:nvPr/>
          </p:nvSpPr>
          <p:spPr bwMode="auto">
            <a:xfrm>
              <a:off x="3860" y="1398"/>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Bit Test f, Skip if Set</a:t>
              </a:r>
            </a:p>
          </p:txBody>
        </p:sp>
        <p:sp>
          <p:nvSpPr>
            <p:cNvPr id="1135667" name="Rectangle 51"/>
            <p:cNvSpPr>
              <a:spLocks noChangeArrowheads="1"/>
            </p:cNvSpPr>
            <p:nvPr/>
          </p:nvSpPr>
          <p:spPr bwMode="auto">
            <a:xfrm>
              <a:off x="3025" y="1579"/>
              <a:ext cx="2468" cy="182"/>
            </a:xfrm>
            <a:prstGeom prst="rect">
              <a:avLst/>
            </a:prstGeom>
            <a:solidFill>
              <a:srgbClr val="000000"/>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chemeClr val="bg1"/>
                  </a:solidFill>
                  <a:latin typeface="Arial" charset="0"/>
                </a:rPr>
                <a:t>Literal and Control Operations</a:t>
              </a:r>
            </a:p>
          </p:txBody>
        </p:sp>
        <p:sp>
          <p:nvSpPr>
            <p:cNvPr id="1135668" name="Rectangle 52"/>
            <p:cNvSpPr>
              <a:spLocks noChangeArrowheads="1"/>
            </p:cNvSpPr>
            <p:nvPr/>
          </p:nvSpPr>
          <p:spPr bwMode="auto">
            <a:xfrm>
              <a:off x="3025" y="1760"/>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addlw	k</a:t>
              </a:r>
            </a:p>
          </p:txBody>
        </p:sp>
        <p:sp>
          <p:nvSpPr>
            <p:cNvPr id="1135669" name="Rectangle 53"/>
            <p:cNvSpPr>
              <a:spLocks noChangeArrowheads="1"/>
            </p:cNvSpPr>
            <p:nvPr/>
          </p:nvSpPr>
          <p:spPr bwMode="auto">
            <a:xfrm>
              <a:off x="3026" y="1942"/>
              <a:ext cx="834" cy="183"/>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andlw	k</a:t>
              </a:r>
            </a:p>
          </p:txBody>
        </p:sp>
        <p:sp>
          <p:nvSpPr>
            <p:cNvPr id="1135670" name="Rectangle 54"/>
            <p:cNvSpPr>
              <a:spLocks noChangeArrowheads="1"/>
            </p:cNvSpPr>
            <p:nvPr/>
          </p:nvSpPr>
          <p:spPr bwMode="auto">
            <a:xfrm>
              <a:off x="3025" y="2123"/>
              <a:ext cx="835" cy="183"/>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call	k</a:t>
              </a:r>
            </a:p>
          </p:txBody>
        </p:sp>
        <p:sp>
          <p:nvSpPr>
            <p:cNvPr id="1135671" name="Rectangle 55"/>
            <p:cNvSpPr>
              <a:spLocks noChangeArrowheads="1"/>
            </p:cNvSpPr>
            <p:nvPr/>
          </p:nvSpPr>
          <p:spPr bwMode="auto">
            <a:xfrm>
              <a:off x="3026" y="2305"/>
              <a:ext cx="834" cy="183"/>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clrwdt	-</a:t>
              </a:r>
            </a:p>
          </p:txBody>
        </p:sp>
        <p:sp>
          <p:nvSpPr>
            <p:cNvPr id="1135672" name="Rectangle 56"/>
            <p:cNvSpPr>
              <a:spLocks noChangeArrowheads="1"/>
            </p:cNvSpPr>
            <p:nvPr/>
          </p:nvSpPr>
          <p:spPr bwMode="auto">
            <a:xfrm>
              <a:off x="3025" y="2486"/>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goto	k</a:t>
              </a:r>
            </a:p>
          </p:txBody>
        </p:sp>
        <p:sp>
          <p:nvSpPr>
            <p:cNvPr id="1135673" name="Rectangle 57"/>
            <p:cNvSpPr>
              <a:spLocks noChangeArrowheads="1"/>
            </p:cNvSpPr>
            <p:nvPr/>
          </p:nvSpPr>
          <p:spPr bwMode="auto">
            <a:xfrm>
              <a:off x="3026" y="2668"/>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iorlw	k</a:t>
              </a:r>
            </a:p>
          </p:txBody>
        </p:sp>
        <p:sp>
          <p:nvSpPr>
            <p:cNvPr id="1135674" name="Rectangle 58"/>
            <p:cNvSpPr>
              <a:spLocks noChangeArrowheads="1"/>
            </p:cNvSpPr>
            <p:nvPr/>
          </p:nvSpPr>
          <p:spPr bwMode="auto">
            <a:xfrm>
              <a:off x="3025" y="2849"/>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movlw	k</a:t>
              </a:r>
            </a:p>
          </p:txBody>
        </p:sp>
        <p:sp>
          <p:nvSpPr>
            <p:cNvPr id="1135675" name="Rectangle 59"/>
            <p:cNvSpPr>
              <a:spLocks noChangeArrowheads="1"/>
            </p:cNvSpPr>
            <p:nvPr/>
          </p:nvSpPr>
          <p:spPr bwMode="auto">
            <a:xfrm>
              <a:off x="3026" y="3031"/>
              <a:ext cx="834"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retfie	-</a:t>
              </a:r>
            </a:p>
          </p:txBody>
        </p:sp>
        <p:sp>
          <p:nvSpPr>
            <p:cNvPr id="1135676" name="Rectangle 60"/>
            <p:cNvSpPr>
              <a:spLocks noChangeArrowheads="1"/>
            </p:cNvSpPr>
            <p:nvPr/>
          </p:nvSpPr>
          <p:spPr bwMode="auto">
            <a:xfrm>
              <a:off x="3025" y="3213"/>
              <a:ext cx="835" cy="181"/>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retlw	k</a:t>
              </a:r>
            </a:p>
          </p:txBody>
        </p:sp>
        <p:sp>
          <p:nvSpPr>
            <p:cNvPr id="1135677" name="Rectangle 61"/>
            <p:cNvSpPr>
              <a:spLocks noChangeArrowheads="1"/>
            </p:cNvSpPr>
            <p:nvPr/>
          </p:nvSpPr>
          <p:spPr bwMode="auto">
            <a:xfrm>
              <a:off x="3026" y="3393"/>
              <a:ext cx="834" cy="183"/>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return	-</a:t>
              </a:r>
            </a:p>
          </p:txBody>
        </p:sp>
        <p:sp>
          <p:nvSpPr>
            <p:cNvPr id="1135678" name="Rectangle 62"/>
            <p:cNvSpPr>
              <a:spLocks noChangeArrowheads="1"/>
            </p:cNvSpPr>
            <p:nvPr/>
          </p:nvSpPr>
          <p:spPr bwMode="auto">
            <a:xfrm>
              <a:off x="3025" y="3576"/>
              <a:ext cx="835" cy="18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sleep	-</a:t>
              </a:r>
            </a:p>
          </p:txBody>
        </p:sp>
        <p:sp>
          <p:nvSpPr>
            <p:cNvPr id="1135679" name="Rectangle 63"/>
            <p:cNvSpPr>
              <a:spLocks noChangeArrowheads="1"/>
            </p:cNvSpPr>
            <p:nvPr/>
          </p:nvSpPr>
          <p:spPr bwMode="auto">
            <a:xfrm>
              <a:off x="3026" y="3756"/>
              <a:ext cx="834" cy="184"/>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sublw	k</a:t>
              </a:r>
            </a:p>
          </p:txBody>
        </p:sp>
        <p:sp>
          <p:nvSpPr>
            <p:cNvPr id="1135680" name="Rectangle 64"/>
            <p:cNvSpPr>
              <a:spLocks noChangeArrowheads="1"/>
            </p:cNvSpPr>
            <p:nvPr/>
          </p:nvSpPr>
          <p:spPr bwMode="auto">
            <a:xfrm>
              <a:off x="3025" y="3938"/>
              <a:ext cx="835"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xorlw	k</a:t>
              </a:r>
            </a:p>
          </p:txBody>
        </p:sp>
        <p:sp>
          <p:nvSpPr>
            <p:cNvPr id="1135681" name="Rectangle 65"/>
            <p:cNvSpPr>
              <a:spLocks noChangeArrowheads="1"/>
            </p:cNvSpPr>
            <p:nvPr/>
          </p:nvSpPr>
          <p:spPr bwMode="auto">
            <a:xfrm>
              <a:off x="3860" y="1760"/>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Add literal and W</a:t>
              </a:r>
            </a:p>
          </p:txBody>
        </p:sp>
        <p:sp>
          <p:nvSpPr>
            <p:cNvPr id="1135682" name="Rectangle 66"/>
            <p:cNvSpPr>
              <a:spLocks noChangeArrowheads="1"/>
            </p:cNvSpPr>
            <p:nvPr/>
          </p:nvSpPr>
          <p:spPr bwMode="auto">
            <a:xfrm>
              <a:off x="3860" y="1942"/>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AND literal with W</a:t>
              </a:r>
            </a:p>
          </p:txBody>
        </p:sp>
        <p:sp>
          <p:nvSpPr>
            <p:cNvPr id="1135683" name="Rectangle 67"/>
            <p:cNvSpPr>
              <a:spLocks noChangeArrowheads="1"/>
            </p:cNvSpPr>
            <p:nvPr/>
          </p:nvSpPr>
          <p:spPr bwMode="auto">
            <a:xfrm>
              <a:off x="3860" y="2123"/>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Call subroutine</a:t>
              </a:r>
            </a:p>
          </p:txBody>
        </p:sp>
        <p:sp>
          <p:nvSpPr>
            <p:cNvPr id="1135684" name="Rectangle 68"/>
            <p:cNvSpPr>
              <a:spLocks noChangeArrowheads="1"/>
            </p:cNvSpPr>
            <p:nvPr/>
          </p:nvSpPr>
          <p:spPr bwMode="auto">
            <a:xfrm>
              <a:off x="3860" y="2305"/>
              <a:ext cx="1633" cy="181"/>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Clear Watchdog Timer</a:t>
              </a:r>
            </a:p>
          </p:txBody>
        </p:sp>
        <p:sp>
          <p:nvSpPr>
            <p:cNvPr id="1135685" name="Rectangle 69"/>
            <p:cNvSpPr>
              <a:spLocks noChangeArrowheads="1"/>
            </p:cNvSpPr>
            <p:nvPr/>
          </p:nvSpPr>
          <p:spPr bwMode="auto">
            <a:xfrm>
              <a:off x="3860" y="2486"/>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Go to address</a:t>
              </a:r>
            </a:p>
          </p:txBody>
        </p:sp>
        <p:sp>
          <p:nvSpPr>
            <p:cNvPr id="1135686" name="Rectangle 70"/>
            <p:cNvSpPr>
              <a:spLocks noChangeArrowheads="1"/>
            </p:cNvSpPr>
            <p:nvPr/>
          </p:nvSpPr>
          <p:spPr bwMode="auto">
            <a:xfrm>
              <a:off x="3860" y="2668"/>
              <a:ext cx="1633" cy="181"/>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Inclusive OR literal with W</a:t>
              </a:r>
            </a:p>
          </p:txBody>
        </p:sp>
        <p:sp>
          <p:nvSpPr>
            <p:cNvPr id="1135687" name="Rectangle 71"/>
            <p:cNvSpPr>
              <a:spLocks noChangeArrowheads="1"/>
            </p:cNvSpPr>
            <p:nvPr/>
          </p:nvSpPr>
          <p:spPr bwMode="auto">
            <a:xfrm>
              <a:off x="3860" y="2849"/>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Move literal to W</a:t>
              </a:r>
            </a:p>
          </p:txBody>
        </p:sp>
        <p:sp>
          <p:nvSpPr>
            <p:cNvPr id="1135688" name="Rectangle 72"/>
            <p:cNvSpPr>
              <a:spLocks noChangeArrowheads="1"/>
            </p:cNvSpPr>
            <p:nvPr/>
          </p:nvSpPr>
          <p:spPr bwMode="auto">
            <a:xfrm>
              <a:off x="3860" y="3031"/>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Return from interrupt</a:t>
              </a:r>
            </a:p>
          </p:txBody>
        </p:sp>
        <p:sp>
          <p:nvSpPr>
            <p:cNvPr id="1135689" name="Rectangle 73"/>
            <p:cNvSpPr>
              <a:spLocks noChangeArrowheads="1"/>
            </p:cNvSpPr>
            <p:nvPr/>
          </p:nvSpPr>
          <p:spPr bwMode="auto">
            <a:xfrm>
              <a:off x="3860" y="3213"/>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Return with literal in W</a:t>
              </a:r>
            </a:p>
          </p:txBody>
        </p:sp>
        <p:sp>
          <p:nvSpPr>
            <p:cNvPr id="1135690" name="Rectangle 74"/>
            <p:cNvSpPr>
              <a:spLocks noChangeArrowheads="1"/>
            </p:cNvSpPr>
            <p:nvPr/>
          </p:nvSpPr>
          <p:spPr bwMode="auto">
            <a:xfrm>
              <a:off x="3860" y="3393"/>
              <a:ext cx="1633" cy="183"/>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Return from Subroutine</a:t>
              </a:r>
            </a:p>
          </p:txBody>
        </p:sp>
        <p:sp>
          <p:nvSpPr>
            <p:cNvPr id="1135691" name="Rectangle 75"/>
            <p:cNvSpPr>
              <a:spLocks noChangeArrowheads="1"/>
            </p:cNvSpPr>
            <p:nvPr/>
          </p:nvSpPr>
          <p:spPr bwMode="auto">
            <a:xfrm>
              <a:off x="3860" y="3576"/>
              <a:ext cx="1633" cy="18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Go into standby mode</a:t>
              </a:r>
            </a:p>
          </p:txBody>
        </p:sp>
        <p:sp>
          <p:nvSpPr>
            <p:cNvPr id="1135692" name="Rectangle 76"/>
            <p:cNvSpPr>
              <a:spLocks noChangeArrowheads="1"/>
            </p:cNvSpPr>
            <p:nvPr/>
          </p:nvSpPr>
          <p:spPr bwMode="auto">
            <a:xfrm>
              <a:off x="3860" y="3756"/>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Subtract W from literal</a:t>
              </a:r>
            </a:p>
          </p:txBody>
        </p:sp>
        <p:sp>
          <p:nvSpPr>
            <p:cNvPr id="1135693" name="Rectangle 77"/>
            <p:cNvSpPr>
              <a:spLocks noChangeArrowheads="1"/>
            </p:cNvSpPr>
            <p:nvPr/>
          </p:nvSpPr>
          <p:spPr bwMode="auto">
            <a:xfrm>
              <a:off x="3860" y="3938"/>
              <a:ext cx="1633" cy="18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a:solidFill>
                    <a:srgbClr val="000000"/>
                  </a:solidFill>
                  <a:latin typeface="Arial" charset="0"/>
                </a:rPr>
                <a:t>Exclusive OR literal with W</a:t>
              </a:r>
            </a:p>
          </p:txBody>
        </p:sp>
      </p:grpSp>
    </p:spTree>
    <p:extLst>
      <p:ext uri="{BB962C8B-B14F-4D97-AF65-F5344CB8AC3E}">
        <p14:creationId xmlns:p14="http://schemas.microsoft.com/office/powerpoint/2010/main" val="3937242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Title 45"/>
          <p:cNvSpPr>
            <a:spLocks noGrp="1"/>
          </p:cNvSpPr>
          <p:nvPr>
            <p:ph type="title"/>
          </p:nvPr>
        </p:nvSpPr>
        <p:spPr/>
        <p:txBody>
          <a:bodyPr>
            <a:normAutofit fontScale="90000"/>
          </a:bodyPr>
          <a:lstStyle/>
          <a:p>
            <a:r>
              <a:rPr lang="en-US" altLang="en-US" dirty="0" smtClean="0"/>
              <a:t/>
            </a:r>
            <a:br>
              <a:rPr lang="en-US" altLang="en-US" dirty="0" smtClean="0"/>
            </a:br>
            <a:r>
              <a:rPr lang="en-US" altLang="en-US" dirty="0" smtClean="0"/>
              <a:t>Set de </a:t>
            </a:r>
            <a:r>
              <a:rPr lang="en-US" altLang="en-US" dirty="0" err="1" smtClean="0"/>
              <a:t>instrucciones</a:t>
            </a:r>
            <a:r>
              <a:rPr lang="en-US" altLang="en-US" dirty="0" smtClean="0"/>
              <a:t> PIC16</a:t>
            </a:r>
            <a:br>
              <a:rPr lang="en-US" altLang="en-US" dirty="0" smtClean="0"/>
            </a:br>
            <a:endParaRPr lang="en-US" altLang="en-US" dirty="0" smtClean="0"/>
          </a:p>
        </p:txBody>
      </p:sp>
      <p:grpSp>
        <p:nvGrpSpPr>
          <p:cNvPr id="443396" name="Group 77"/>
          <p:cNvGrpSpPr>
            <a:grpSpLocks/>
          </p:cNvGrpSpPr>
          <p:nvPr/>
        </p:nvGrpSpPr>
        <p:grpSpPr bwMode="auto">
          <a:xfrm>
            <a:off x="4037838" y="1905318"/>
            <a:ext cx="3938588" cy="3822700"/>
            <a:chOff x="4780915" y="1755140"/>
            <a:chExt cx="3939223" cy="3822694"/>
          </a:xfrm>
        </p:grpSpPr>
        <p:sp>
          <p:nvSpPr>
            <p:cNvPr id="1135621" name="Rectangle 5"/>
            <p:cNvSpPr>
              <a:spLocks noChangeArrowheads="1"/>
            </p:cNvSpPr>
            <p:nvPr/>
          </p:nvSpPr>
          <p:spPr bwMode="auto">
            <a:xfrm>
              <a:off x="4780915" y="1755140"/>
              <a:ext cx="3936047" cy="241300"/>
            </a:xfrm>
            <a:prstGeom prst="rect">
              <a:avLst/>
            </a:prstGeom>
            <a:solidFill>
              <a:srgbClr val="000000"/>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chemeClr val="bg1"/>
                  </a:solidFill>
                  <a:latin typeface="Arial" charset="0"/>
                </a:rPr>
                <a:t>Byte Oriented Operations</a:t>
              </a:r>
            </a:p>
          </p:txBody>
        </p:sp>
        <p:sp>
          <p:nvSpPr>
            <p:cNvPr id="1135623" name="Rectangle 7"/>
            <p:cNvSpPr>
              <a:spLocks noChangeArrowheads="1"/>
            </p:cNvSpPr>
            <p:nvPr/>
          </p:nvSpPr>
          <p:spPr bwMode="auto">
            <a:xfrm>
              <a:off x="4780915" y="1994852"/>
              <a:ext cx="1330539"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addwfc</a:t>
              </a:r>
              <a:r>
                <a:rPr lang="en-US" sz="1400" b="0" dirty="0">
                  <a:solidFill>
                    <a:srgbClr val="000000"/>
                  </a:solidFill>
                  <a:latin typeface="Arial" charset="0"/>
                </a:rPr>
                <a:t>	</a:t>
              </a:r>
              <a:r>
                <a:rPr lang="en-US" sz="1400" b="0" dirty="0" err="1">
                  <a:solidFill>
                    <a:srgbClr val="000000"/>
                  </a:solidFill>
                  <a:latin typeface="Arial" charset="0"/>
                </a:rPr>
                <a:t>f,d</a:t>
              </a:r>
              <a:endParaRPr lang="en-US" sz="1400" b="0" dirty="0">
                <a:solidFill>
                  <a:srgbClr val="000000"/>
                </a:solidFill>
                <a:latin typeface="Arial" charset="0"/>
              </a:endParaRPr>
            </a:p>
          </p:txBody>
        </p:sp>
        <p:sp>
          <p:nvSpPr>
            <p:cNvPr id="1135624" name="Rectangle 8"/>
            <p:cNvSpPr>
              <a:spLocks noChangeArrowheads="1"/>
            </p:cNvSpPr>
            <p:nvPr/>
          </p:nvSpPr>
          <p:spPr bwMode="auto">
            <a:xfrm>
              <a:off x="4780915" y="2236151"/>
              <a:ext cx="1330539"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asrf</a:t>
              </a:r>
              <a:r>
                <a:rPr lang="en-US" sz="1400" b="0" dirty="0">
                  <a:solidFill>
                    <a:srgbClr val="000000"/>
                  </a:solidFill>
                  <a:latin typeface="Arial" charset="0"/>
                </a:rPr>
                <a:t>	</a:t>
              </a:r>
              <a:r>
                <a:rPr lang="en-US" sz="1400" b="0" dirty="0" err="1">
                  <a:solidFill>
                    <a:srgbClr val="000000"/>
                  </a:solidFill>
                  <a:latin typeface="Arial" charset="0"/>
                </a:rPr>
                <a:t>f,d</a:t>
              </a:r>
              <a:endParaRPr lang="en-US" sz="1400" b="0" dirty="0">
                <a:solidFill>
                  <a:srgbClr val="000000"/>
                </a:solidFill>
                <a:latin typeface="Arial" charset="0"/>
              </a:endParaRPr>
            </a:p>
          </p:txBody>
        </p:sp>
        <p:sp>
          <p:nvSpPr>
            <p:cNvPr id="1135625" name="Rectangle 9"/>
            <p:cNvSpPr>
              <a:spLocks noChangeArrowheads="1"/>
            </p:cNvSpPr>
            <p:nvPr/>
          </p:nvSpPr>
          <p:spPr bwMode="auto">
            <a:xfrm>
              <a:off x="4780915" y="2475864"/>
              <a:ext cx="1330539"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lslf</a:t>
              </a:r>
              <a:r>
                <a:rPr lang="en-US" sz="1400" b="0" dirty="0">
                  <a:solidFill>
                    <a:srgbClr val="000000"/>
                  </a:solidFill>
                  <a:latin typeface="Arial" charset="0"/>
                </a:rPr>
                <a:t>              </a:t>
              </a:r>
              <a:r>
                <a:rPr lang="en-US" sz="1400" b="0" dirty="0" err="1">
                  <a:solidFill>
                    <a:srgbClr val="000000"/>
                  </a:solidFill>
                  <a:latin typeface="Arial" charset="0"/>
                </a:rPr>
                <a:t>f,d</a:t>
              </a:r>
              <a:endParaRPr lang="en-US" sz="1400" b="0" dirty="0">
                <a:solidFill>
                  <a:srgbClr val="000000"/>
                </a:solidFill>
                <a:latin typeface="Arial" charset="0"/>
              </a:endParaRPr>
            </a:p>
          </p:txBody>
        </p:sp>
        <p:sp>
          <p:nvSpPr>
            <p:cNvPr id="1135626" name="Rectangle 10"/>
            <p:cNvSpPr>
              <a:spLocks noChangeArrowheads="1"/>
            </p:cNvSpPr>
            <p:nvPr/>
          </p:nvSpPr>
          <p:spPr bwMode="auto">
            <a:xfrm>
              <a:off x="4780915" y="2717163"/>
              <a:ext cx="1332128"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lsrf</a:t>
              </a:r>
              <a:r>
                <a:rPr lang="en-US" sz="1400" b="0" dirty="0">
                  <a:solidFill>
                    <a:srgbClr val="000000"/>
                  </a:solidFill>
                  <a:latin typeface="Arial" charset="0"/>
                </a:rPr>
                <a:t>              </a:t>
              </a:r>
              <a:r>
                <a:rPr lang="en-US" sz="1400" b="0" dirty="0" err="1">
                  <a:solidFill>
                    <a:srgbClr val="000000"/>
                  </a:solidFill>
                  <a:latin typeface="Arial" charset="0"/>
                </a:rPr>
                <a:t>f,d</a:t>
              </a:r>
              <a:endParaRPr lang="en-US" sz="1400" b="0" dirty="0">
                <a:solidFill>
                  <a:srgbClr val="000000"/>
                </a:solidFill>
                <a:latin typeface="Arial" charset="0"/>
              </a:endParaRPr>
            </a:p>
          </p:txBody>
        </p:sp>
        <p:sp>
          <p:nvSpPr>
            <p:cNvPr id="1135628" name="Rectangle 12"/>
            <p:cNvSpPr>
              <a:spLocks noChangeArrowheads="1"/>
            </p:cNvSpPr>
            <p:nvPr/>
          </p:nvSpPr>
          <p:spPr bwMode="auto">
            <a:xfrm>
              <a:off x="4780915" y="2961638"/>
              <a:ext cx="1332128"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subwfb</a:t>
              </a:r>
              <a:r>
                <a:rPr lang="en-US" sz="1400" b="0" dirty="0">
                  <a:solidFill>
                    <a:srgbClr val="000000"/>
                  </a:solidFill>
                  <a:latin typeface="Arial" charset="0"/>
                </a:rPr>
                <a:t>	</a:t>
              </a:r>
              <a:r>
                <a:rPr lang="en-US" sz="1400" b="0" dirty="0" err="1">
                  <a:solidFill>
                    <a:srgbClr val="000000"/>
                  </a:solidFill>
                  <a:latin typeface="Arial" charset="0"/>
                </a:rPr>
                <a:t>f,d</a:t>
              </a:r>
              <a:endParaRPr lang="en-US" sz="1400" b="0" dirty="0">
                <a:solidFill>
                  <a:srgbClr val="000000"/>
                </a:solidFill>
                <a:latin typeface="Arial" charset="0"/>
              </a:endParaRPr>
            </a:p>
          </p:txBody>
        </p:sp>
        <p:sp>
          <p:nvSpPr>
            <p:cNvPr id="1135641" name="Rectangle 25"/>
            <p:cNvSpPr>
              <a:spLocks noChangeArrowheads="1"/>
            </p:cNvSpPr>
            <p:nvPr/>
          </p:nvSpPr>
          <p:spPr bwMode="auto">
            <a:xfrm>
              <a:off x="6111454" y="1994852"/>
              <a:ext cx="2603920"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Add with Carry W and f</a:t>
              </a:r>
            </a:p>
          </p:txBody>
        </p:sp>
        <p:sp>
          <p:nvSpPr>
            <p:cNvPr id="1135642" name="Rectangle 26"/>
            <p:cNvSpPr>
              <a:spLocks noChangeArrowheads="1"/>
            </p:cNvSpPr>
            <p:nvPr/>
          </p:nvSpPr>
          <p:spPr bwMode="auto">
            <a:xfrm>
              <a:off x="6113043" y="2236151"/>
              <a:ext cx="2602331"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Arithmetic Right Shift</a:t>
              </a:r>
            </a:p>
          </p:txBody>
        </p:sp>
        <p:sp>
          <p:nvSpPr>
            <p:cNvPr id="1135643" name="Rectangle 27"/>
            <p:cNvSpPr>
              <a:spLocks noChangeArrowheads="1"/>
            </p:cNvSpPr>
            <p:nvPr/>
          </p:nvSpPr>
          <p:spPr bwMode="auto">
            <a:xfrm>
              <a:off x="6111454" y="2475864"/>
              <a:ext cx="2603920"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Logical Left Shift</a:t>
              </a:r>
            </a:p>
          </p:txBody>
        </p:sp>
        <p:sp>
          <p:nvSpPr>
            <p:cNvPr id="1135644" name="Rectangle 28"/>
            <p:cNvSpPr>
              <a:spLocks noChangeArrowheads="1"/>
            </p:cNvSpPr>
            <p:nvPr/>
          </p:nvSpPr>
          <p:spPr bwMode="auto">
            <a:xfrm>
              <a:off x="6113043" y="2717163"/>
              <a:ext cx="2602331"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Logical Right Shift</a:t>
              </a:r>
            </a:p>
          </p:txBody>
        </p:sp>
        <p:sp>
          <p:nvSpPr>
            <p:cNvPr id="1135646" name="Rectangle 30"/>
            <p:cNvSpPr>
              <a:spLocks noChangeArrowheads="1"/>
            </p:cNvSpPr>
            <p:nvPr/>
          </p:nvSpPr>
          <p:spPr bwMode="auto">
            <a:xfrm>
              <a:off x="6113043" y="2961638"/>
              <a:ext cx="2602331"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Subtract with Borrow W from f</a:t>
              </a:r>
            </a:p>
          </p:txBody>
        </p:sp>
        <p:sp>
          <p:nvSpPr>
            <p:cNvPr id="1135667" name="Rectangle 51"/>
            <p:cNvSpPr>
              <a:spLocks noChangeArrowheads="1"/>
            </p:cNvSpPr>
            <p:nvPr/>
          </p:nvSpPr>
          <p:spPr bwMode="auto">
            <a:xfrm>
              <a:off x="4784091" y="3171188"/>
              <a:ext cx="3936047" cy="241300"/>
            </a:xfrm>
            <a:prstGeom prst="rect">
              <a:avLst/>
            </a:prstGeom>
            <a:solidFill>
              <a:srgbClr val="000000"/>
            </a:solidFill>
            <a:ln w="3175" algn="ctr">
              <a:solidFill>
                <a:srgbClr val="000000"/>
              </a:solidFill>
              <a:miter lim="800000"/>
              <a:headEnd/>
              <a:tailEnd/>
            </a:ln>
            <a:effectLst>
              <a:outerShdw dist="35921" dir="2700000" algn="ctr" rotWithShape="0">
                <a:srgbClr val="000000"/>
              </a:outerShdw>
            </a:effectLst>
          </p:spPr>
          <p:txBody>
            <a:bodyPr wrap="none" anchor="ctr"/>
            <a:lstStyle/>
            <a:p>
              <a:pPr algn="ctr">
                <a:defRPr/>
              </a:pPr>
              <a:r>
                <a:rPr lang="en-US" sz="1400">
                  <a:solidFill>
                    <a:schemeClr val="bg1"/>
                  </a:solidFill>
                  <a:latin typeface="Arial" charset="0"/>
                </a:rPr>
                <a:t>Literal and Control Operations</a:t>
              </a:r>
            </a:p>
          </p:txBody>
        </p:sp>
        <p:sp>
          <p:nvSpPr>
            <p:cNvPr id="1135668" name="Rectangle 52"/>
            <p:cNvSpPr>
              <a:spLocks noChangeArrowheads="1"/>
            </p:cNvSpPr>
            <p:nvPr/>
          </p:nvSpPr>
          <p:spPr bwMode="auto">
            <a:xfrm>
              <a:off x="4784091" y="3410899"/>
              <a:ext cx="1330539"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movlp</a:t>
              </a:r>
              <a:r>
                <a:rPr lang="en-US" sz="1400" b="0" dirty="0">
                  <a:solidFill>
                    <a:srgbClr val="000000"/>
                  </a:solidFill>
                  <a:latin typeface="Arial" charset="0"/>
                </a:rPr>
                <a:t>	k</a:t>
              </a:r>
            </a:p>
          </p:txBody>
        </p:sp>
        <p:sp>
          <p:nvSpPr>
            <p:cNvPr id="1135669" name="Rectangle 53"/>
            <p:cNvSpPr>
              <a:spLocks noChangeArrowheads="1"/>
            </p:cNvSpPr>
            <p:nvPr/>
          </p:nvSpPr>
          <p:spPr bwMode="auto">
            <a:xfrm>
              <a:off x="4785679" y="3652199"/>
              <a:ext cx="1328951" cy="242888"/>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movlp</a:t>
              </a:r>
              <a:r>
                <a:rPr lang="en-US" sz="1400" b="0" dirty="0">
                  <a:solidFill>
                    <a:srgbClr val="000000"/>
                  </a:solidFill>
                  <a:latin typeface="Arial" charset="0"/>
                </a:rPr>
                <a:t> 	k</a:t>
              </a:r>
            </a:p>
          </p:txBody>
        </p:sp>
        <p:sp>
          <p:nvSpPr>
            <p:cNvPr id="1135670" name="Rectangle 54"/>
            <p:cNvSpPr>
              <a:spLocks noChangeArrowheads="1"/>
            </p:cNvSpPr>
            <p:nvPr/>
          </p:nvSpPr>
          <p:spPr bwMode="auto">
            <a:xfrm>
              <a:off x="4784091" y="3891912"/>
              <a:ext cx="1330539" cy="24288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bra	k</a:t>
              </a:r>
            </a:p>
          </p:txBody>
        </p:sp>
        <p:sp>
          <p:nvSpPr>
            <p:cNvPr id="1135671" name="Rectangle 55"/>
            <p:cNvSpPr>
              <a:spLocks noChangeArrowheads="1"/>
            </p:cNvSpPr>
            <p:nvPr/>
          </p:nvSpPr>
          <p:spPr bwMode="auto">
            <a:xfrm>
              <a:off x="4785679" y="4133211"/>
              <a:ext cx="1328951" cy="24288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brw</a:t>
              </a:r>
              <a:r>
                <a:rPr lang="en-US" sz="1400" b="0" dirty="0">
                  <a:solidFill>
                    <a:srgbClr val="000000"/>
                  </a:solidFill>
                  <a:latin typeface="Arial" charset="0"/>
                </a:rPr>
                <a:t>	-</a:t>
              </a:r>
            </a:p>
          </p:txBody>
        </p:sp>
        <p:sp>
          <p:nvSpPr>
            <p:cNvPr id="1135672" name="Rectangle 56"/>
            <p:cNvSpPr>
              <a:spLocks noChangeArrowheads="1"/>
            </p:cNvSpPr>
            <p:nvPr/>
          </p:nvSpPr>
          <p:spPr bwMode="auto">
            <a:xfrm>
              <a:off x="4784091" y="4374511"/>
              <a:ext cx="1330539"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callw</a:t>
              </a:r>
              <a:r>
                <a:rPr lang="en-US" sz="1400" b="0" dirty="0">
                  <a:solidFill>
                    <a:srgbClr val="000000"/>
                  </a:solidFill>
                  <a:latin typeface="Arial" charset="0"/>
                </a:rPr>
                <a:t>	-</a:t>
              </a:r>
            </a:p>
          </p:txBody>
        </p:sp>
        <p:sp>
          <p:nvSpPr>
            <p:cNvPr id="1135673" name="Rectangle 57"/>
            <p:cNvSpPr>
              <a:spLocks noChangeArrowheads="1"/>
            </p:cNvSpPr>
            <p:nvPr/>
          </p:nvSpPr>
          <p:spPr bwMode="auto">
            <a:xfrm>
              <a:off x="4785679" y="4615811"/>
              <a:ext cx="1328951"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addfsr</a:t>
              </a:r>
              <a:r>
                <a:rPr lang="en-US" sz="1400" b="0" dirty="0">
                  <a:solidFill>
                    <a:srgbClr val="000000"/>
                  </a:solidFill>
                  <a:latin typeface="Arial" charset="0"/>
                </a:rPr>
                <a:t>	</a:t>
              </a:r>
              <a:r>
                <a:rPr lang="en-US" sz="1400" b="0" dirty="0" err="1">
                  <a:solidFill>
                    <a:srgbClr val="000000"/>
                  </a:solidFill>
                  <a:latin typeface="Arial" charset="0"/>
                </a:rPr>
                <a:t>n,k</a:t>
              </a:r>
              <a:r>
                <a:rPr lang="en-US" sz="1400" b="0" dirty="0">
                  <a:solidFill>
                    <a:srgbClr val="000000"/>
                  </a:solidFill>
                  <a:latin typeface="Arial" charset="0"/>
                </a:rPr>
                <a:t>	k</a:t>
              </a:r>
            </a:p>
          </p:txBody>
        </p:sp>
        <p:sp>
          <p:nvSpPr>
            <p:cNvPr id="1135674" name="Rectangle 58"/>
            <p:cNvSpPr>
              <a:spLocks noChangeArrowheads="1"/>
            </p:cNvSpPr>
            <p:nvPr/>
          </p:nvSpPr>
          <p:spPr bwMode="auto">
            <a:xfrm>
              <a:off x="4784091" y="4855522"/>
              <a:ext cx="1330539"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moviw</a:t>
              </a:r>
              <a:r>
                <a:rPr lang="en-US" sz="1400" b="0" dirty="0">
                  <a:solidFill>
                    <a:srgbClr val="000000"/>
                  </a:solidFill>
                  <a:latin typeface="Arial" charset="0"/>
                </a:rPr>
                <a:t>      </a:t>
              </a:r>
              <a:r>
                <a:rPr lang="en-US" sz="1400" b="0" dirty="0" err="1">
                  <a:solidFill>
                    <a:srgbClr val="000000"/>
                  </a:solidFill>
                  <a:latin typeface="Arial" charset="0"/>
                </a:rPr>
                <a:t>n,mm</a:t>
              </a:r>
              <a:endParaRPr lang="en-US" sz="1400" b="0" dirty="0">
                <a:solidFill>
                  <a:srgbClr val="000000"/>
                </a:solidFill>
                <a:latin typeface="Arial" charset="0"/>
              </a:endParaRPr>
            </a:p>
          </p:txBody>
        </p:sp>
        <p:sp>
          <p:nvSpPr>
            <p:cNvPr id="1135675" name="Rectangle 59"/>
            <p:cNvSpPr>
              <a:spLocks noChangeArrowheads="1"/>
            </p:cNvSpPr>
            <p:nvPr/>
          </p:nvSpPr>
          <p:spPr bwMode="auto">
            <a:xfrm>
              <a:off x="4785679" y="5095235"/>
              <a:ext cx="1328951" cy="242887"/>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err="1">
                  <a:solidFill>
                    <a:srgbClr val="000000"/>
                  </a:solidFill>
                  <a:latin typeface="Arial" charset="0"/>
                </a:rPr>
                <a:t>movwi</a:t>
              </a:r>
              <a:r>
                <a:rPr lang="en-US" sz="1400" b="0" dirty="0">
                  <a:solidFill>
                    <a:srgbClr val="000000"/>
                  </a:solidFill>
                  <a:latin typeface="Arial" charset="0"/>
                </a:rPr>
                <a:t>      </a:t>
              </a:r>
              <a:r>
                <a:rPr lang="en-US" sz="1400" b="0" dirty="0" err="1">
                  <a:solidFill>
                    <a:srgbClr val="000000"/>
                  </a:solidFill>
                  <a:latin typeface="Arial" charset="0"/>
                </a:rPr>
                <a:t>n,mm</a:t>
              </a:r>
              <a:endParaRPr lang="en-US" sz="1400" b="0" dirty="0">
                <a:solidFill>
                  <a:srgbClr val="000000"/>
                </a:solidFill>
                <a:latin typeface="Arial" charset="0"/>
              </a:endParaRPr>
            </a:p>
          </p:txBody>
        </p:sp>
        <p:sp>
          <p:nvSpPr>
            <p:cNvPr id="1135676" name="Rectangle 60"/>
            <p:cNvSpPr>
              <a:spLocks noChangeArrowheads="1"/>
            </p:cNvSpPr>
            <p:nvPr/>
          </p:nvSpPr>
          <p:spPr bwMode="auto">
            <a:xfrm>
              <a:off x="4784091" y="5338121"/>
              <a:ext cx="1330539" cy="238125"/>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reset	-</a:t>
              </a:r>
            </a:p>
          </p:txBody>
        </p:sp>
        <p:sp>
          <p:nvSpPr>
            <p:cNvPr id="1135681" name="Rectangle 65"/>
            <p:cNvSpPr>
              <a:spLocks noChangeArrowheads="1"/>
            </p:cNvSpPr>
            <p:nvPr/>
          </p:nvSpPr>
          <p:spPr bwMode="auto">
            <a:xfrm>
              <a:off x="6114630" y="3410899"/>
              <a:ext cx="2605508"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Move Literal to PCLATH</a:t>
              </a:r>
            </a:p>
          </p:txBody>
        </p:sp>
        <p:sp>
          <p:nvSpPr>
            <p:cNvPr id="1135682" name="Rectangle 66"/>
            <p:cNvSpPr>
              <a:spLocks noChangeArrowheads="1"/>
            </p:cNvSpPr>
            <p:nvPr/>
          </p:nvSpPr>
          <p:spPr bwMode="auto">
            <a:xfrm>
              <a:off x="6114630" y="3652199"/>
              <a:ext cx="2605508"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Move Literal to BSR</a:t>
              </a:r>
            </a:p>
          </p:txBody>
        </p:sp>
        <p:sp>
          <p:nvSpPr>
            <p:cNvPr id="1135683" name="Rectangle 67"/>
            <p:cNvSpPr>
              <a:spLocks noChangeArrowheads="1"/>
            </p:cNvSpPr>
            <p:nvPr/>
          </p:nvSpPr>
          <p:spPr bwMode="auto">
            <a:xfrm>
              <a:off x="6114630" y="3891912"/>
              <a:ext cx="2605508"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Branch Relative (signed)</a:t>
              </a:r>
            </a:p>
          </p:txBody>
        </p:sp>
        <p:sp>
          <p:nvSpPr>
            <p:cNvPr id="1135684" name="Rectangle 68"/>
            <p:cNvSpPr>
              <a:spLocks noChangeArrowheads="1"/>
            </p:cNvSpPr>
            <p:nvPr/>
          </p:nvSpPr>
          <p:spPr bwMode="auto">
            <a:xfrm>
              <a:off x="6114630" y="4133211"/>
              <a:ext cx="2605508"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Branch PC + W (unsigned)</a:t>
              </a:r>
            </a:p>
          </p:txBody>
        </p:sp>
        <p:sp>
          <p:nvSpPr>
            <p:cNvPr id="1135685" name="Rectangle 69"/>
            <p:cNvSpPr>
              <a:spLocks noChangeArrowheads="1"/>
            </p:cNvSpPr>
            <p:nvPr/>
          </p:nvSpPr>
          <p:spPr bwMode="auto">
            <a:xfrm>
              <a:off x="6114630" y="4374511"/>
              <a:ext cx="2605508"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Call PCLATH:W</a:t>
              </a:r>
            </a:p>
          </p:txBody>
        </p:sp>
        <p:sp>
          <p:nvSpPr>
            <p:cNvPr id="1135686" name="Rectangle 70"/>
            <p:cNvSpPr>
              <a:spLocks noChangeArrowheads="1"/>
            </p:cNvSpPr>
            <p:nvPr/>
          </p:nvSpPr>
          <p:spPr bwMode="auto">
            <a:xfrm>
              <a:off x="6114630" y="4615811"/>
              <a:ext cx="2605508" cy="239712"/>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Add Literal to </a:t>
              </a:r>
              <a:r>
                <a:rPr lang="en-US" sz="1400" b="0" dirty="0" err="1">
                  <a:solidFill>
                    <a:srgbClr val="000000"/>
                  </a:solidFill>
                  <a:latin typeface="Arial" charset="0"/>
                </a:rPr>
                <a:t>FSRn</a:t>
              </a:r>
              <a:r>
                <a:rPr lang="en-US" sz="1400" b="0" dirty="0">
                  <a:solidFill>
                    <a:srgbClr val="000000"/>
                  </a:solidFill>
                  <a:latin typeface="Arial" charset="0"/>
                </a:rPr>
                <a:t> (signed)</a:t>
              </a:r>
            </a:p>
          </p:txBody>
        </p:sp>
        <p:sp>
          <p:nvSpPr>
            <p:cNvPr id="1135687" name="Rectangle 71"/>
            <p:cNvSpPr>
              <a:spLocks noChangeArrowheads="1"/>
            </p:cNvSpPr>
            <p:nvPr/>
          </p:nvSpPr>
          <p:spPr bwMode="auto">
            <a:xfrm>
              <a:off x="6114630" y="4853935"/>
              <a:ext cx="2605508"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Move Indirect to W</a:t>
              </a:r>
            </a:p>
          </p:txBody>
        </p:sp>
        <p:sp>
          <p:nvSpPr>
            <p:cNvPr id="1135688" name="Rectangle 72"/>
            <p:cNvSpPr>
              <a:spLocks noChangeArrowheads="1"/>
            </p:cNvSpPr>
            <p:nvPr/>
          </p:nvSpPr>
          <p:spPr bwMode="auto">
            <a:xfrm>
              <a:off x="6114630" y="5095235"/>
              <a:ext cx="2605508"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Move W to Indirect</a:t>
              </a:r>
            </a:p>
          </p:txBody>
        </p:sp>
        <p:sp>
          <p:nvSpPr>
            <p:cNvPr id="1135689" name="Rectangle 73"/>
            <p:cNvSpPr>
              <a:spLocks noChangeArrowheads="1"/>
            </p:cNvSpPr>
            <p:nvPr/>
          </p:nvSpPr>
          <p:spPr bwMode="auto">
            <a:xfrm>
              <a:off x="6114630" y="5336534"/>
              <a:ext cx="2605508" cy="241300"/>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anchor="ctr"/>
            <a:lstStyle/>
            <a:p>
              <a:pPr>
                <a:defRPr/>
              </a:pPr>
              <a:r>
                <a:rPr lang="en-US" sz="1400" b="0" dirty="0">
                  <a:solidFill>
                    <a:srgbClr val="000000"/>
                  </a:solidFill>
                  <a:latin typeface="Arial" charset="0"/>
                </a:rPr>
                <a:t>Reset Hardware &amp; Software</a:t>
              </a:r>
            </a:p>
          </p:txBody>
        </p:sp>
      </p:grpSp>
    </p:spTree>
    <p:extLst>
      <p:ext uri="{BB962C8B-B14F-4D97-AF65-F5344CB8AC3E}">
        <p14:creationId xmlns:p14="http://schemas.microsoft.com/office/powerpoint/2010/main" val="141909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1551432" y="302070"/>
            <a:ext cx="8552688" cy="762000"/>
          </a:xfrm>
        </p:spPr>
        <p:txBody>
          <a:bodyPr/>
          <a:lstStyle/>
          <a:p>
            <a:r>
              <a:rPr lang="es-MX" altLang="en-US" dirty="0" smtClean="0"/>
              <a:t>Guardado de contexto rápido</a:t>
            </a:r>
          </a:p>
        </p:txBody>
      </p:sp>
      <p:sp>
        <p:nvSpPr>
          <p:cNvPr id="455683" name="Rectangle 3"/>
          <p:cNvSpPr>
            <a:spLocks noGrp="1" noChangeArrowheads="1"/>
          </p:cNvSpPr>
          <p:nvPr>
            <p:ph type="body" idx="1"/>
          </p:nvPr>
        </p:nvSpPr>
        <p:spPr>
          <a:xfrm>
            <a:off x="1752600" y="1371600"/>
            <a:ext cx="8763000" cy="5029200"/>
          </a:xfrm>
        </p:spPr>
        <p:txBody>
          <a:bodyPr>
            <a:normAutofit/>
          </a:bodyPr>
          <a:lstStyle/>
          <a:p>
            <a:pPr>
              <a:lnSpc>
                <a:spcPct val="80000"/>
              </a:lnSpc>
            </a:pPr>
            <a:r>
              <a:rPr lang="es-MX" altLang="en-US" sz="2800" dirty="0" smtClean="0"/>
              <a:t>Interrupciones guardan automáticamente el contexto</a:t>
            </a:r>
          </a:p>
          <a:p>
            <a:pPr lvl="1">
              <a:lnSpc>
                <a:spcPct val="80000"/>
              </a:lnSpc>
            </a:pPr>
            <a:r>
              <a:rPr lang="es-MX" altLang="en-US" sz="2000" dirty="0" smtClean="0"/>
              <a:t>W</a:t>
            </a:r>
          </a:p>
          <a:p>
            <a:pPr lvl="1">
              <a:lnSpc>
                <a:spcPct val="80000"/>
              </a:lnSpc>
            </a:pPr>
            <a:r>
              <a:rPr lang="es-MX" altLang="en-US" sz="2400" dirty="0" smtClean="0"/>
              <a:t>STATUS</a:t>
            </a:r>
          </a:p>
          <a:p>
            <a:pPr lvl="1">
              <a:lnSpc>
                <a:spcPct val="80000"/>
              </a:lnSpc>
            </a:pPr>
            <a:r>
              <a:rPr lang="es-MX" altLang="en-US" sz="2400" dirty="0" smtClean="0"/>
              <a:t>BSR</a:t>
            </a:r>
          </a:p>
          <a:p>
            <a:pPr lvl="1">
              <a:lnSpc>
                <a:spcPct val="80000"/>
              </a:lnSpc>
            </a:pPr>
            <a:r>
              <a:rPr lang="es-MX" altLang="en-US" sz="2400" dirty="0" err="1" smtClean="0"/>
              <a:t>FSRs</a:t>
            </a:r>
            <a:endParaRPr lang="es-MX" altLang="en-US" sz="2400" dirty="0" smtClean="0"/>
          </a:p>
          <a:p>
            <a:pPr lvl="1">
              <a:lnSpc>
                <a:spcPct val="80000"/>
              </a:lnSpc>
            </a:pPr>
            <a:r>
              <a:rPr lang="es-MX" altLang="en-US" sz="2400" dirty="0" smtClean="0"/>
              <a:t>PCLATH</a:t>
            </a:r>
            <a:br>
              <a:rPr lang="es-MX" altLang="en-US" sz="2400" dirty="0" smtClean="0"/>
            </a:br>
            <a:endParaRPr lang="es-MX" altLang="en-US" sz="2400" dirty="0" smtClean="0"/>
          </a:p>
          <a:p>
            <a:pPr>
              <a:lnSpc>
                <a:spcPct val="80000"/>
              </a:lnSpc>
            </a:pPr>
            <a:r>
              <a:rPr lang="es-MX" altLang="en-US" sz="2800" dirty="0" smtClean="0">
                <a:solidFill>
                  <a:srgbClr val="A50021"/>
                </a:solidFill>
              </a:rPr>
              <a:t>RETFIE</a:t>
            </a:r>
            <a:r>
              <a:rPr lang="es-MX" altLang="en-US" sz="2800" dirty="0" smtClean="0"/>
              <a:t> automáticamente restaura el contexto</a:t>
            </a:r>
          </a:p>
          <a:p>
            <a:pPr>
              <a:lnSpc>
                <a:spcPct val="80000"/>
              </a:lnSpc>
            </a:pPr>
            <a:r>
              <a:rPr lang="es-MX" altLang="en-US" sz="2800" dirty="0" smtClean="0"/>
              <a:t>No se puede deshabilitar el </a:t>
            </a:r>
            <a:r>
              <a:rPr lang="es-MX" altLang="en-US" sz="2800" dirty="0" err="1" smtClean="0"/>
              <a:t>fast</a:t>
            </a:r>
            <a:r>
              <a:rPr lang="es-MX" altLang="en-US" sz="2800" dirty="0" smtClean="0"/>
              <a:t> </a:t>
            </a:r>
            <a:r>
              <a:rPr lang="es-MX" altLang="en-US" sz="2800" dirty="0" err="1" smtClean="0"/>
              <a:t>context</a:t>
            </a:r>
            <a:r>
              <a:rPr lang="es-MX" altLang="en-US" sz="2800" dirty="0" smtClean="0"/>
              <a:t> </a:t>
            </a:r>
            <a:r>
              <a:rPr lang="es-MX" altLang="en-US" sz="2800" dirty="0" err="1" smtClean="0"/>
              <a:t>save</a:t>
            </a:r>
            <a:endParaRPr lang="es-MX" altLang="en-US" sz="2800" dirty="0"/>
          </a:p>
        </p:txBody>
      </p:sp>
    </p:spTree>
    <p:extLst>
      <p:ext uri="{BB962C8B-B14F-4D97-AF65-F5344CB8AC3E}">
        <p14:creationId xmlns:p14="http://schemas.microsoft.com/office/powerpoint/2010/main" val="621078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lnSpc>
                <a:spcPct val="80000"/>
              </a:lnSpc>
            </a:pPr>
            <a:r>
              <a:rPr lang="en-US" altLang="en-US" sz="3200" dirty="0" err="1" smtClean="0"/>
              <a:t>Descripción</a:t>
            </a:r>
            <a:r>
              <a:rPr lang="en-US" altLang="en-US" sz="3200" dirty="0" smtClean="0"/>
              <a:t> del microcontrolador</a:t>
            </a:r>
            <a:endParaRPr lang="en-US" altLang="en-US" sz="3200" dirty="0"/>
          </a:p>
        </p:txBody>
      </p:sp>
      <p:sp>
        <p:nvSpPr>
          <p:cNvPr id="412677" name="Line 5"/>
          <p:cNvSpPr>
            <a:spLocks noChangeShapeType="1"/>
          </p:cNvSpPr>
          <p:nvPr/>
        </p:nvSpPr>
        <p:spPr bwMode="auto">
          <a:xfrm>
            <a:off x="1360932" y="1271016"/>
            <a:ext cx="0" cy="510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79" name="Text Box 7"/>
          <p:cNvSpPr txBox="1">
            <a:spLocks noChangeArrowheads="1"/>
          </p:cNvSpPr>
          <p:nvPr/>
        </p:nvSpPr>
        <p:spPr bwMode="auto">
          <a:xfrm>
            <a:off x="1632927" y="1412229"/>
            <a:ext cx="8717788"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s-MX" altLang="en-US" sz="2000" dirty="0" smtClean="0"/>
              <a:t>High-Performance RISC CPU:</a:t>
            </a:r>
          </a:p>
          <a:p>
            <a:pPr eaLnBrk="0" hangingPunct="0"/>
            <a:endParaRPr lang="es-MX" altLang="en-US" sz="2000" dirty="0" smtClean="0"/>
          </a:p>
          <a:p>
            <a:pPr eaLnBrk="0" hangingPunct="0"/>
            <a:r>
              <a:rPr lang="es-MX" altLang="en-US" sz="2000" dirty="0" smtClean="0"/>
              <a:t> Solo 49 instrucciones</a:t>
            </a:r>
          </a:p>
          <a:p>
            <a:pPr eaLnBrk="0" hangingPunct="0"/>
            <a:r>
              <a:rPr lang="es-MX" altLang="en-US" sz="2000" b="0" dirty="0" smtClean="0"/>
              <a:t>Todas se ejecutan en un ciclo de instrucción excepto los saltos a funciones.</a:t>
            </a:r>
          </a:p>
          <a:p>
            <a:pPr eaLnBrk="0" hangingPunct="0"/>
            <a:endParaRPr lang="es-MX" altLang="en-US" sz="2000" b="0" dirty="0" smtClean="0"/>
          </a:p>
          <a:p>
            <a:pPr eaLnBrk="0" hangingPunct="0"/>
            <a:r>
              <a:rPr lang="es-MX" altLang="en-US" sz="2000" dirty="0" smtClean="0"/>
              <a:t>Velocidad de operación:</a:t>
            </a:r>
          </a:p>
          <a:p>
            <a:pPr eaLnBrk="0" hangingPunct="0"/>
            <a:r>
              <a:rPr lang="es-MX" altLang="en-US" sz="2000" b="0" dirty="0" smtClean="0"/>
              <a:t>Entrada de reloj/Oscilador hasta 32 MHz</a:t>
            </a:r>
          </a:p>
          <a:p>
            <a:pPr eaLnBrk="0" hangingPunct="0"/>
            <a:r>
              <a:rPr lang="es-MX" altLang="en-US" sz="2000" b="0" dirty="0" smtClean="0"/>
              <a:t>Ciclo de instrucción de </a:t>
            </a:r>
            <a:r>
              <a:rPr lang="es-MX" altLang="en-US" sz="2000" dirty="0" smtClean="0"/>
              <a:t>125 </a:t>
            </a:r>
            <a:r>
              <a:rPr lang="es-MX" altLang="en-US" sz="2000" dirty="0" err="1" smtClean="0"/>
              <a:t>ns</a:t>
            </a:r>
            <a:endParaRPr lang="es-MX" altLang="en-US" sz="2000" dirty="0" smtClean="0"/>
          </a:p>
          <a:p>
            <a:pPr eaLnBrk="0" hangingPunct="0"/>
            <a:endParaRPr lang="es-MX" altLang="en-US" sz="2000" b="0" dirty="0" smtClean="0"/>
          </a:p>
          <a:p>
            <a:pPr eaLnBrk="0" hangingPunct="0"/>
            <a:r>
              <a:rPr lang="es-MX" altLang="en-US" sz="2000" dirty="0" smtClean="0"/>
              <a:t>Capacidad de interrupción con contexto de guardado automático.</a:t>
            </a:r>
          </a:p>
          <a:p>
            <a:pPr eaLnBrk="0" hangingPunct="0"/>
            <a:endParaRPr lang="es-MX" altLang="en-US" sz="2000" dirty="0" smtClean="0"/>
          </a:p>
          <a:p>
            <a:pPr eaLnBrk="0" hangingPunct="0"/>
            <a:r>
              <a:rPr lang="es-MX" altLang="en-US" sz="2000" dirty="0" smtClean="0"/>
              <a:t>16 Niveles de profundidad del </a:t>
            </a:r>
            <a:r>
              <a:rPr lang="es-MX" altLang="en-US" sz="2000" dirty="0" err="1" smtClean="0"/>
              <a:t>stack</a:t>
            </a:r>
            <a:r>
              <a:rPr lang="es-MX" altLang="en-US" sz="2000" dirty="0" smtClean="0"/>
              <a:t> con </a:t>
            </a:r>
            <a:r>
              <a:rPr lang="es-MX" altLang="en-US" sz="2000" dirty="0" err="1" smtClean="0"/>
              <a:t>reset</a:t>
            </a:r>
            <a:r>
              <a:rPr lang="es-MX" altLang="en-US" sz="2000" dirty="0" smtClean="0"/>
              <a:t> por </a:t>
            </a:r>
            <a:r>
              <a:rPr lang="es-MX" altLang="en-US" sz="2000" dirty="0" err="1" smtClean="0"/>
              <a:t>overflow</a:t>
            </a:r>
            <a:r>
              <a:rPr lang="es-MX" altLang="en-US" sz="2000" dirty="0" smtClean="0"/>
              <a:t>/</a:t>
            </a:r>
            <a:r>
              <a:rPr lang="es-MX" altLang="en-US" sz="2000" dirty="0" err="1" smtClean="0"/>
              <a:t>underflow</a:t>
            </a:r>
            <a:endParaRPr lang="es-MX" altLang="en-US" sz="2000" dirty="0" smtClean="0"/>
          </a:p>
          <a:p>
            <a:pPr eaLnBrk="0" hangingPunct="0"/>
            <a:endParaRPr lang="es-MX" altLang="en-US" sz="2000" dirty="0" smtClean="0"/>
          </a:p>
          <a:p>
            <a:pPr eaLnBrk="0" hangingPunct="0"/>
            <a:r>
              <a:rPr lang="es-MX" altLang="en-US" sz="2000" dirty="0" smtClean="0"/>
              <a:t>Modos de direccionamiento directo, indirecto y relativo.</a:t>
            </a:r>
          </a:p>
          <a:p>
            <a:pPr eaLnBrk="0" hangingPunct="0"/>
            <a:endParaRPr lang="es-MX" altLang="en-US" sz="2000" dirty="0" smtClean="0"/>
          </a:p>
          <a:p>
            <a:pPr eaLnBrk="0" hangingPunct="0"/>
            <a:endParaRPr lang="en-US" altLang="en-US" sz="1600" dirty="0">
              <a:solidFill>
                <a:srgbClr val="CC0000"/>
              </a:solidFill>
              <a:effectLst>
                <a:outerShdw blurRad="38100" dist="38100" dir="2700000" algn="tl">
                  <a:srgbClr val="C0C0C0"/>
                </a:outerShdw>
              </a:effectLst>
            </a:endParaRPr>
          </a:p>
        </p:txBody>
      </p:sp>
    </p:spTree>
    <p:extLst>
      <p:ext uri="{BB962C8B-B14F-4D97-AF65-F5344CB8AC3E}">
        <p14:creationId xmlns:p14="http://schemas.microsoft.com/office/powerpoint/2010/main" val="2469165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2679">
                                            <p:txEl>
                                              <p:pRg st="2" end="2"/>
                                            </p:txEl>
                                          </p:spTgt>
                                        </p:tgtEl>
                                        <p:attrNameLst>
                                          <p:attrName>style.visibility</p:attrName>
                                        </p:attrNameLst>
                                      </p:cBhvr>
                                      <p:to>
                                        <p:strVal val="visible"/>
                                      </p:to>
                                    </p:set>
                                    <p:animEffect transition="in" filter="fade">
                                      <p:cBhvr>
                                        <p:cTn id="7" dur="500"/>
                                        <p:tgtEl>
                                          <p:spTgt spid="41267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2679">
                                            <p:txEl>
                                              <p:pRg st="3" end="3"/>
                                            </p:txEl>
                                          </p:spTgt>
                                        </p:tgtEl>
                                        <p:attrNameLst>
                                          <p:attrName>style.visibility</p:attrName>
                                        </p:attrNameLst>
                                      </p:cBhvr>
                                      <p:to>
                                        <p:strVal val="visible"/>
                                      </p:to>
                                    </p:set>
                                    <p:animEffect transition="in" filter="fade">
                                      <p:cBhvr>
                                        <p:cTn id="10" dur="500"/>
                                        <p:tgtEl>
                                          <p:spTgt spid="41267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12679">
                                            <p:txEl>
                                              <p:pRg st="5" end="5"/>
                                            </p:txEl>
                                          </p:spTgt>
                                        </p:tgtEl>
                                        <p:attrNameLst>
                                          <p:attrName>style.visibility</p:attrName>
                                        </p:attrNameLst>
                                      </p:cBhvr>
                                      <p:to>
                                        <p:strVal val="visible"/>
                                      </p:to>
                                    </p:set>
                                    <p:animEffect transition="in" filter="fade">
                                      <p:cBhvr>
                                        <p:cTn id="15" dur="500"/>
                                        <p:tgtEl>
                                          <p:spTgt spid="412679">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12679">
                                            <p:txEl>
                                              <p:pRg st="6" end="6"/>
                                            </p:txEl>
                                          </p:spTgt>
                                        </p:tgtEl>
                                        <p:attrNameLst>
                                          <p:attrName>style.visibility</p:attrName>
                                        </p:attrNameLst>
                                      </p:cBhvr>
                                      <p:to>
                                        <p:strVal val="visible"/>
                                      </p:to>
                                    </p:set>
                                    <p:animEffect transition="in" filter="fade">
                                      <p:cBhvr>
                                        <p:cTn id="18" dur="500"/>
                                        <p:tgtEl>
                                          <p:spTgt spid="412679">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2679">
                                            <p:txEl>
                                              <p:pRg st="7" end="7"/>
                                            </p:txEl>
                                          </p:spTgt>
                                        </p:tgtEl>
                                        <p:attrNameLst>
                                          <p:attrName>style.visibility</p:attrName>
                                        </p:attrNameLst>
                                      </p:cBhvr>
                                      <p:to>
                                        <p:strVal val="visible"/>
                                      </p:to>
                                    </p:set>
                                    <p:animEffect transition="in" filter="fade">
                                      <p:cBhvr>
                                        <p:cTn id="21" dur="500"/>
                                        <p:tgtEl>
                                          <p:spTgt spid="412679">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412679">
                                            <p:txEl>
                                              <p:pRg st="9" end="9"/>
                                            </p:txEl>
                                          </p:spTgt>
                                        </p:tgtEl>
                                        <p:attrNameLst>
                                          <p:attrName>style.visibility</p:attrName>
                                        </p:attrNameLst>
                                      </p:cBhvr>
                                      <p:to>
                                        <p:strVal val="visible"/>
                                      </p:to>
                                    </p:set>
                                    <p:animEffect transition="in" filter="fade">
                                      <p:cBhvr>
                                        <p:cTn id="26" dur="500"/>
                                        <p:tgtEl>
                                          <p:spTgt spid="412679">
                                            <p:txEl>
                                              <p:pRg st="9" end="9"/>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412679">
                                            <p:txEl>
                                              <p:pRg st="11" end="11"/>
                                            </p:txEl>
                                          </p:spTgt>
                                        </p:tgtEl>
                                        <p:attrNameLst>
                                          <p:attrName>style.visibility</p:attrName>
                                        </p:attrNameLst>
                                      </p:cBhvr>
                                      <p:to>
                                        <p:strVal val="visible"/>
                                      </p:to>
                                    </p:set>
                                    <p:animEffect transition="in" filter="fade">
                                      <p:cBhvr>
                                        <p:cTn id="31" dur="500"/>
                                        <p:tgtEl>
                                          <p:spTgt spid="412679">
                                            <p:txEl>
                                              <p:pRg st="11" end="1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412679">
                                            <p:txEl>
                                              <p:pRg st="13" end="13"/>
                                            </p:txEl>
                                          </p:spTgt>
                                        </p:tgtEl>
                                        <p:attrNameLst>
                                          <p:attrName>style.visibility</p:attrName>
                                        </p:attrNameLst>
                                      </p:cBhvr>
                                      <p:to>
                                        <p:strVal val="visible"/>
                                      </p:to>
                                    </p:set>
                                    <p:animEffect transition="in" filter="fade">
                                      <p:cBhvr>
                                        <p:cTn id="36" dur="500"/>
                                        <p:tgtEl>
                                          <p:spTgt spid="4126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243775" y="-86778"/>
            <a:ext cx="11076497" cy="1400530"/>
          </a:xfrm>
        </p:spPr>
        <p:txBody>
          <a:bodyPr/>
          <a:lstStyle/>
          <a:p>
            <a:r>
              <a:rPr lang="es-MX" dirty="0" smtClean="0"/>
              <a:t>2.1 Componentes del microcontrolador</a:t>
            </a:r>
            <a:endParaRPr lang="en-US" dirty="0"/>
          </a:p>
        </p:txBody>
      </p:sp>
      <p:sp>
        <p:nvSpPr>
          <p:cNvPr id="6" name="Marcador de contenido 5"/>
          <p:cNvSpPr>
            <a:spLocks noGrp="1"/>
          </p:cNvSpPr>
          <p:nvPr>
            <p:ph idx="1"/>
          </p:nvPr>
        </p:nvSpPr>
        <p:spPr>
          <a:xfrm>
            <a:off x="1011872" y="1591056"/>
            <a:ext cx="8946541" cy="4538471"/>
          </a:xfrm>
        </p:spPr>
        <p:txBody>
          <a:bodyPr>
            <a:normAutofit fontScale="92500" lnSpcReduction="20000"/>
          </a:bodyPr>
          <a:lstStyle/>
          <a:p>
            <a:r>
              <a:rPr lang="es-MX" dirty="0" smtClean="0"/>
              <a:t>Oscilador interno de precisión de 32MHz a 31KHz seleccionable</a:t>
            </a:r>
          </a:p>
          <a:p>
            <a:r>
              <a:rPr lang="es-MX" dirty="0" smtClean="0"/>
              <a:t>Modo </a:t>
            </a:r>
            <a:r>
              <a:rPr lang="es-MX" dirty="0" err="1" smtClean="0"/>
              <a:t>sleep</a:t>
            </a:r>
            <a:r>
              <a:rPr lang="es-MX" dirty="0" smtClean="0"/>
              <a:t> ahorrador de energía.</a:t>
            </a:r>
          </a:p>
          <a:p>
            <a:r>
              <a:rPr lang="es-MX" dirty="0" err="1" smtClean="0"/>
              <a:t>Power</a:t>
            </a:r>
            <a:r>
              <a:rPr lang="es-MX" dirty="0" smtClean="0"/>
              <a:t> </a:t>
            </a:r>
            <a:r>
              <a:rPr lang="es-MX" dirty="0" err="1" smtClean="0"/>
              <a:t>on</a:t>
            </a:r>
            <a:r>
              <a:rPr lang="es-MX" dirty="0" smtClean="0"/>
              <a:t> </a:t>
            </a:r>
            <a:r>
              <a:rPr lang="es-MX" dirty="0" err="1" smtClean="0"/>
              <a:t>reset</a:t>
            </a:r>
            <a:r>
              <a:rPr lang="en-US" dirty="0" smtClean="0"/>
              <a:t> (POR)</a:t>
            </a:r>
          </a:p>
          <a:p>
            <a:r>
              <a:rPr lang="es-MX" dirty="0" err="1" smtClean="0"/>
              <a:t>Power</a:t>
            </a:r>
            <a:r>
              <a:rPr lang="es-MX" dirty="0" smtClean="0"/>
              <a:t> up timer (PWRT)</a:t>
            </a:r>
          </a:p>
          <a:p>
            <a:r>
              <a:rPr lang="es-MX" dirty="0" smtClean="0"/>
              <a:t>Timer de puesta en marcha del oscilador (OST)</a:t>
            </a:r>
          </a:p>
          <a:p>
            <a:r>
              <a:rPr lang="es-MX" dirty="0" smtClean="0"/>
              <a:t>Brown </a:t>
            </a:r>
            <a:r>
              <a:rPr lang="es-MX" dirty="0" err="1" smtClean="0"/>
              <a:t>out</a:t>
            </a:r>
            <a:r>
              <a:rPr lang="es-MX" dirty="0" smtClean="0"/>
              <a:t> </a:t>
            </a:r>
            <a:r>
              <a:rPr lang="es-MX" dirty="0" err="1" smtClean="0"/>
              <a:t>reset</a:t>
            </a:r>
            <a:r>
              <a:rPr lang="es-MX" dirty="0" smtClean="0"/>
              <a:t> (BOR)</a:t>
            </a:r>
          </a:p>
          <a:p>
            <a:r>
              <a:rPr lang="es-MX" dirty="0" smtClean="0"/>
              <a:t>Master </a:t>
            </a:r>
            <a:r>
              <a:rPr lang="es-MX" dirty="0" err="1" smtClean="0"/>
              <a:t>clear</a:t>
            </a:r>
            <a:endParaRPr lang="es-MX" dirty="0" smtClean="0"/>
          </a:p>
          <a:p>
            <a:r>
              <a:rPr lang="es-MX" dirty="0" smtClean="0"/>
              <a:t>Protección de código programable</a:t>
            </a:r>
          </a:p>
          <a:p>
            <a:r>
              <a:rPr lang="es-MX" dirty="0" smtClean="0"/>
              <a:t>Célula de alta resistencia  Flash/Data EEPROM</a:t>
            </a:r>
          </a:p>
          <a:p>
            <a:pPr lvl="1"/>
            <a:r>
              <a:rPr lang="es-MX" dirty="0" smtClean="0"/>
              <a:t>100,000 escrituras Flash</a:t>
            </a:r>
          </a:p>
          <a:p>
            <a:pPr lvl="1"/>
            <a:r>
              <a:rPr lang="es-MX" dirty="0" smtClean="0"/>
              <a:t>1,000,000 escrituras data EEPROM</a:t>
            </a:r>
          </a:p>
          <a:p>
            <a:pPr lvl="1"/>
            <a:r>
              <a:rPr lang="es-MX" dirty="0" smtClean="0"/>
              <a:t>Retención  mayor de 40 años </a:t>
            </a:r>
          </a:p>
        </p:txBody>
      </p:sp>
    </p:spTree>
    <p:extLst>
      <p:ext uri="{BB962C8B-B14F-4D97-AF65-F5344CB8AC3E}">
        <p14:creationId xmlns:p14="http://schemas.microsoft.com/office/powerpoint/2010/main" val="273895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s-MX" altLang="en-US" sz="3200" dirty="0" smtClean="0"/>
              <a:t>Bloques del microcontrolador</a:t>
            </a:r>
          </a:p>
        </p:txBody>
      </p:sp>
      <p:sp>
        <p:nvSpPr>
          <p:cNvPr id="1115139" name="Rectangle 3"/>
          <p:cNvSpPr>
            <a:spLocks noChangeArrowheads="1"/>
          </p:cNvSpPr>
          <p:nvPr/>
        </p:nvSpPr>
        <p:spPr bwMode="auto">
          <a:xfrm>
            <a:off x="1908175" y="1431926"/>
            <a:ext cx="2705100" cy="5192713"/>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endParaRPr lang="es-ES_tradnl" altLang="en-US">
              <a:solidFill>
                <a:schemeClr val="bg1"/>
              </a:solidFill>
            </a:endParaRPr>
          </a:p>
        </p:txBody>
      </p:sp>
      <p:sp>
        <p:nvSpPr>
          <p:cNvPr id="1115140" name="Text Box 4"/>
          <p:cNvSpPr txBox="1">
            <a:spLocks noChangeArrowheads="1"/>
          </p:cNvSpPr>
          <p:nvPr/>
        </p:nvSpPr>
        <p:spPr bwMode="auto">
          <a:xfrm>
            <a:off x="1749014" y="1160632"/>
            <a:ext cx="30595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smtClean="0"/>
              <a:t>MEMORIA DEL PROGRAMA</a:t>
            </a:r>
            <a:endParaRPr lang="en-US" altLang="en-US" sz="1600" dirty="0"/>
          </a:p>
        </p:txBody>
      </p:sp>
      <p:sp>
        <p:nvSpPr>
          <p:cNvPr id="1115141" name="Text Box 5"/>
          <p:cNvSpPr txBox="1">
            <a:spLocks noChangeArrowheads="1"/>
          </p:cNvSpPr>
          <p:nvPr/>
        </p:nvSpPr>
        <p:spPr bwMode="auto">
          <a:xfrm>
            <a:off x="8025702" y="1151901"/>
            <a:ext cx="25223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smtClean="0"/>
              <a:t>MEMORIA DE DATOS</a:t>
            </a:r>
            <a:endParaRPr lang="en-US" altLang="en-US" sz="1600" dirty="0"/>
          </a:p>
        </p:txBody>
      </p:sp>
      <p:sp>
        <p:nvSpPr>
          <p:cNvPr id="1115142" name="Rectangle 6"/>
          <p:cNvSpPr>
            <a:spLocks noChangeArrowheads="1"/>
          </p:cNvSpPr>
          <p:nvPr/>
        </p:nvSpPr>
        <p:spPr bwMode="auto">
          <a:xfrm>
            <a:off x="4808539" y="1128714"/>
            <a:ext cx="885825" cy="36512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s-MX" altLang="en-US" sz="1400" dirty="0" smtClean="0">
                <a:solidFill>
                  <a:schemeClr val="accent5"/>
                </a:solidFill>
              </a:rPr>
              <a:t>Oscilador</a:t>
            </a:r>
            <a:endParaRPr lang="es-MX" altLang="en-US" sz="1400" dirty="0">
              <a:solidFill>
                <a:schemeClr val="accent5"/>
              </a:solidFill>
            </a:endParaRPr>
          </a:p>
        </p:txBody>
      </p:sp>
      <p:sp>
        <p:nvSpPr>
          <p:cNvPr id="1115143" name="Line 7"/>
          <p:cNvSpPr>
            <a:spLocks noChangeShapeType="1"/>
          </p:cNvSpPr>
          <p:nvPr/>
        </p:nvSpPr>
        <p:spPr bwMode="auto">
          <a:xfrm>
            <a:off x="5448300" y="1493838"/>
            <a:ext cx="0" cy="26670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5144" name="Text Box 8"/>
          <p:cNvSpPr txBox="1">
            <a:spLocks noChangeArrowheads="1"/>
          </p:cNvSpPr>
          <p:nvPr/>
        </p:nvSpPr>
        <p:spPr bwMode="auto">
          <a:xfrm>
            <a:off x="2005013" y="1684338"/>
            <a:ext cx="2514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dirty="0" smtClean="0">
                <a:solidFill>
                  <a:schemeClr val="accent5"/>
                </a:solidFill>
              </a:rPr>
              <a:t>No </a:t>
            </a:r>
            <a:r>
              <a:rPr lang="es-MX" altLang="en-US" dirty="0" smtClean="0">
                <a:solidFill>
                  <a:schemeClr val="accent5"/>
                </a:solidFill>
              </a:rPr>
              <a:t>volátil</a:t>
            </a:r>
          </a:p>
          <a:p>
            <a:pPr eaLnBrk="1" hangingPunct="1">
              <a:lnSpc>
                <a:spcPct val="80000"/>
              </a:lnSpc>
              <a:spcBef>
                <a:spcPct val="20000"/>
              </a:spcBef>
              <a:buClr>
                <a:srgbClr val="FC0128"/>
              </a:buClr>
              <a:buSzPct val="100000"/>
              <a:buFont typeface="Times New Roman" panose="02020603050405020304" pitchFamily="18" charset="0"/>
              <a:buNone/>
            </a:pPr>
            <a:r>
              <a:rPr lang="en-US" altLang="en-US" sz="1600" dirty="0" smtClean="0">
                <a:solidFill>
                  <a:schemeClr val="accent5"/>
                </a:solidFill>
              </a:rPr>
              <a:t>(</a:t>
            </a:r>
            <a:r>
              <a:rPr lang="en-US" altLang="en-US" sz="1600" dirty="0">
                <a:solidFill>
                  <a:schemeClr val="accent5"/>
                </a:solidFill>
              </a:rPr>
              <a:t>Flash)</a:t>
            </a:r>
          </a:p>
        </p:txBody>
      </p:sp>
      <p:sp>
        <p:nvSpPr>
          <p:cNvPr id="1115145" name="Rectangle 9"/>
          <p:cNvSpPr>
            <a:spLocks noChangeArrowheads="1"/>
          </p:cNvSpPr>
          <p:nvPr/>
        </p:nvSpPr>
        <p:spPr bwMode="auto">
          <a:xfrm>
            <a:off x="8515350" y="1393825"/>
            <a:ext cx="1543050" cy="1944688"/>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1115146" name="Text Box 10"/>
          <p:cNvSpPr txBox="1">
            <a:spLocks noChangeArrowheads="1"/>
          </p:cNvSpPr>
          <p:nvPr/>
        </p:nvSpPr>
        <p:spPr bwMode="auto">
          <a:xfrm>
            <a:off x="8546187" y="1478979"/>
            <a:ext cx="144621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dirty="0" err="1" smtClean="0">
                <a:solidFill>
                  <a:schemeClr val="accent5"/>
                </a:solidFill>
              </a:rPr>
              <a:t>Volátil</a:t>
            </a:r>
            <a:endParaRPr lang="en-US" altLang="en-US" sz="1600" dirty="0">
              <a:solidFill>
                <a:schemeClr val="accent5"/>
              </a:solidFill>
            </a:endParaRPr>
          </a:p>
          <a:p>
            <a:pPr eaLnBrk="1" hangingPunct="1">
              <a:lnSpc>
                <a:spcPct val="80000"/>
              </a:lnSpc>
              <a:spcBef>
                <a:spcPct val="20000"/>
              </a:spcBef>
              <a:buClr>
                <a:srgbClr val="FC0128"/>
              </a:buClr>
              <a:buSzPct val="100000"/>
              <a:buFont typeface="Times New Roman" panose="02020603050405020304" pitchFamily="18" charset="0"/>
              <a:buNone/>
            </a:pPr>
            <a:r>
              <a:rPr lang="en-US" altLang="en-US" sz="1600" dirty="0">
                <a:solidFill>
                  <a:schemeClr val="accent5"/>
                </a:solidFill>
              </a:rPr>
              <a:t>(SRAM)</a:t>
            </a:r>
            <a:endParaRPr lang="en-US" altLang="en-US" dirty="0">
              <a:solidFill>
                <a:schemeClr val="accent5"/>
              </a:solidFill>
            </a:endParaRPr>
          </a:p>
        </p:txBody>
      </p:sp>
      <p:sp>
        <p:nvSpPr>
          <p:cNvPr id="1115147" name="Text Box 11"/>
          <p:cNvSpPr txBox="1">
            <a:spLocks noChangeArrowheads="1"/>
          </p:cNvSpPr>
          <p:nvPr/>
        </p:nvSpPr>
        <p:spPr bwMode="auto">
          <a:xfrm>
            <a:off x="2005014" y="2319338"/>
            <a:ext cx="2573337"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s-MX" altLang="en-US" sz="1600" dirty="0" smtClean="0">
                <a:solidFill>
                  <a:schemeClr val="accent5"/>
                </a:solidFill>
              </a:rPr>
              <a:t>Contiene las instrucciones del programa que le dicen al CPU que hacer</a:t>
            </a:r>
            <a:endParaRPr lang="es-MX" altLang="en-US" sz="1600" dirty="0">
              <a:solidFill>
                <a:schemeClr val="accent5"/>
              </a:solidFill>
            </a:endParaRPr>
          </a:p>
        </p:txBody>
      </p:sp>
      <p:sp>
        <p:nvSpPr>
          <p:cNvPr id="1115148" name="Text Box 12"/>
          <p:cNvSpPr txBox="1">
            <a:spLocks noChangeArrowheads="1"/>
          </p:cNvSpPr>
          <p:nvPr/>
        </p:nvSpPr>
        <p:spPr bwMode="auto">
          <a:xfrm>
            <a:off x="8520444" y="2056606"/>
            <a:ext cx="1537956"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s-MX" altLang="en-US" sz="1600" dirty="0" smtClean="0">
                <a:solidFill>
                  <a:schemeClr val="accent5"/>
                </a:solidFill>
              </a:rPr>
              <a:t>Contiene los datos para el control de las instrucciones</a:t>
            </a:r>
            <a:endParaRPr lang="es-MX" altLang="en-US" sz="1600" dirty="0">
              <a:solidFill>
                <a:schemeClr val="accent5"/>
              </a:solidFill>
            </a:endParaRPr>
          </a:p>
        </p:txBody>
      </p:sp>
      <p:sp>
        <p:nvSpPr>
          <p:cNvPr id="1115149" name="Text Box 13"/>
          <p:cNvSpPr txBox="1">
            <a:spLocks noChangeArrowheads="1"/>
          </p:cNvSpPr>
          <p:nvPr/>
        </p:nvSpPr>
        <p:spPr bwMode="auto">
          <a:xfrm>
            <a:off x="4590636" y="4448622"/>
            <a:ext cx="3174267" cy="166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s-MX" altLang="en-US" sz="2800" dirty="0" smtClean="0"/>
              <a:t>El cerebro</a:t>
            </a:r>
          </a:p>
          <a:p>
            <a:pPr eaLnBrk="1" hangingPunct="1">
              <a:lnSpc>
                <a:spcPct val="80000"/>
              </a:lnSpc>
              <a:spcBef>
                <a:spcPct val="20000"/>
              </a:spcBef>
              <a:buClr>
                <a:srgbClr val="FC0128"/>
              </a:buClr>
              <a:buSzPct val="100000"/>
              <a:buFont typeface="Times New Roman" panose="02020603050405020304" pitchFamily="18" charset="0"/>
              <a:buNone/>
            </a:pPr>
            <a:r>
              <a:rPr lang="es-MX" altLang="en-US" sz="2000" dirty="0" smtClean="0"/>
              <a:t>Ejecuta todas las </a:t>
            </a:r>
          </a:p>
          <a:p>
            <a:pPr eaLnBrk="1" hangingPunct="1">
              <a:lnSpc>
                <a:spcPct val="80000"/>
              </a:lnSpc>
              <a:spcBef>
                <a:spcPct val="20000"/>
              </a:spcBef>
              <a:buClr>
                <a:srgbClr val="FC0128"/>
              </a:buClr>
              <a:buSzPct val="100000"/>
              <a:buFont typeface="Times New Roman" panose="02020603050405020304" pitchFamily="18" charset="0"/>
              <a:buNone/>
            </a:pPr>
            <a:r>
              <a:rPr lang="es-MX" altLang="en-US" sz="2000" dirty="0" smtClean="0"/>
              <a:t>instrucciones,</a:t>
            </a:r>
          </a:p>
          <a:p>
            <a:pPr eaLnBrk="1" hangingPunct="1">
              <a:lnSpc>
                <a:spcPct val="80000"/>
              </a:lnSpc>
              <a:spcBef>
                <a:spcPct val="20000"/>
              </a:spcBef>
              <a:buClr>
                <a:srgbClr val="FC0128"/>
              </a:buClr>
              <a:buSzPct val="100000"/>
              <a:buFont typeface="Times New Roman" panose="02020603050405020304" pitchFamily="18" charset="0"/>
              <a:buNone/>
            </a:pPr>
            <a:r>
              <a:rPr lang="es-MX" altLang="en-US" sz="2000" dirty="0" smtClean="0"/>
              <a:t> lógica y procesamiento </a:t>
            </a:r>
          </a:p>
          <a:p>
            <a:pPr eaLnBrk="1" hangingPunct="1">
              <a:lnSpc>
                <a:spcPct val="80000"/>
              </a:lnSpc>
              <a:spcBef>
                <a:spcPct val="20000"/>
              </a:spcBef>
              <a:buClr>
                <a:srgbClr val="FC0128"/>
              </a:buClr>
              <a:buSzPct val="100000"/>
              <a:buFont typeface="Times New Roman" panose="02020603050405020304" pitchFamily="18" charset="0"/>
              <a:buNone/>
            </a:pPr>
            <a:r>
              <a:rPr lang="es-MX" altLang="en-US" sz="2000" dirty="0" smtClean="0"/>
              <a:t>matemático</a:t>
            </a:r>
            <a:endParaRPr lang="es-MX" altLang="en-US" sz="2800" dirty="0"/>
          </a:p>
        </p:txBody>
      </p:sp>
      <p:sp>
        <p:nvSpPr>
          <p:cNvPr id="1115150" name="AutoShape 14"/>
          <p:cNvSpPr>
            <a:spLocks noChangeArrowheads="1"/>
          </p:cNvSpPr>
          <p:nvPr/>
        </p:nvSpPr>
        <p:spPr bwMode="auto">
          <a:xfrm>
            <a:off x="4613276" y="2433638"/>
            <a:ext cx="766763" cy="571500"/>
          </a:xfrm>
          <a:prstGeom prst="rightArrow">
            <a:avLst>
              <a:gd name="adj1" fmla="val 42398"/>
              <a:gd name="adj2" fmla="val 38331"/>
            </a:avLst>
          </a:prstGeom>
          <a:solidFill>
            <a:srgbClr val="666699"/>
          </a:solidFill>
          <a:ln w="38100"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1115151" name="AutoShape 15"/>
          <p:cNvSpPr>
            <a:spLocks noChangeArrowheads="1"/>
          </p:cNvSpPr>
          <p:nvPr/>
        </p:nvSpPr>
        <p:spPr bwMode="auto">
          <a:xfrm>
            <a:off x="7151689" y="1976438"/>
            <a:ext cx="1341437" cy="685800"/>
          </a:xfrm>
          <a:prstGeom prst="leftRightArrow">
            <a:avLst>
              <a:gd name="adj1" fmla="val 36574"/>
              <a:gd name="adj2" fmla="val 31903"/>
            </a:avLst>
          </a:prstGeom>
          <a:solidFill>
            <a:srgbClr val="666699"/>
          </a:solidFill>
          <a:ln w="38100"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grpSp>
        <p:nvGrpSpPr>
          <p:cNvPr id="416784" name="Group 16"/>
          <p:cNvGrpSpPr>
            <a:grpSpLocks/>
          </p:cNvGrpSpPr>
          <p:nvPr/>
        </p:nvGrpSpPr>
        <p:grpSpPr bwMode="auto">
          <a:xfrm>
            <a:off x="5391150" y="1760538"/>
            <a:ext cx="1760538" cy="2571750"/>
            <a:chOff x="2436" y="945"/>
            <a:chExt cx="1109" cy="1620"/>
          </a:xfrm>
        </p:grpSpPr>
        <p:sp>
          <p:nvSpPr>
            <p:cNvPr id="416785" name="Rectangle 17"/>
            <p:cNvSpPr>
              <a:spLocks noChangeArrowheads="1"/>
            </p:cNvSpPr>
            <p:nvPr/>
          </p:nvSpPr>
          <p:spPr bwMode="auto">
            <a:xfrm>
              <a:off x="2436" y="945"/>
              <a:ext cx="1109" cy="1551"/>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786" name="Text Box 18"/>
            <p:cNvSpPr txBox="1">
              <a:spLocks noChangeArrowheads="1"/>
            </p:cNvSpPr>
            <p:nvPr/>
          </p:nvSpPr>
          <p:spPr bwMode="auto">
            <a:xfrm>
              <a:off x="2677" y="2200"/>
              <a:ext cx="6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3200" dirty="0">
                  <a:solidFill>
                    <a:schemeClr val="accent5"/>
                  </a:solidFill>
                </a:rPr>
                <a:t>CPU</a:t>
              </a:r>
            </a:p>
          </p:txBody>
        </p:sp>
        <p:sp>
          <p:nvSpPr>
            <p:cNvPr id="416787" name="Text Box 19"/>
            <p:cNvSpPr txBox="1">
              <a:spLocks noChangeArrowheads="1"/>
            </p:cNvSpPr>
            <p:nvPr/>
          </p:nvSpPr>
          <p:spPr bwMode="auto">
            <a:xfrm>
              <a:off x="2564" y="1032"/>
              <a:ext cx="566" cy="167"/>
            </a:xfrm>
            <a:prstGeom prst="rect">
              <a:avLst/>
            </a:prstGeom>
            <a:solidFill>
              <a:srgbClr val="ECE9D8"/>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Working</a:t>
              </a:r>
            </a:p>
          </p:txBody>
        </p:sp>
        <p:sp>
          <p:nvSpPr>
            <p:cNvPr id="416788" name="Text Box 20"/>
            <p:cNvSpPr txBox="1">
              <a:spLocks noChangeArrowheads="1"/>
            </p:cNvSpPr>
            <p:nvPr/>
          </p:nvSpPr>
          <p:spPr bwMode="auto">
            <a:xfrm>
              <a:off x="2568" y="1308"/>
              <a:ext cx="552" cy="167"/>
            </a:xfrm>
            <a:prstGeom prst="rect">
              <a:avLst/>
            </a:prstGeom>
            <a:solidFill>
              <a:srgbClr val="ECE9D8"/>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STATUS</a:t>
              </a:r>
            </a:p>
          </p:txBody>
        </p:sp>
        <p:sp>
          <p:nvSpPr>
            <p:cNvPr id="416789" name="Text Box 21"/>
            <p:cNvSpPr txBox="1">
              <a:spLocks noChangeArrowheads="1"/>
            </p:cNvSpPr>
            <p:nvPr/>
          </p:nvSpPr>
          <p:spPr bwMode="auto">
            <a:xfrm>
              <a:off x="2586" y="1594"/>
              <a:ext cx="550" cy="167"/>
            </a:xfrm>
            <a:prstGeom prst="rect">
              <a:avLst/>
            </a:prstGeom>
            <a:solidFill>
              <a:srgbClr val="ECE9D8"/>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OPTION</a:t>
              </a:r>
            </a:p>
          </p:txBody>
        </p:sp>
        <p:grpSp>
          <p:nvGrpSpPr>
            <p:cNvPr id="416790" name="Group 22"/>
            <p:cNvGrpSpPr>
              <a:grpSpLocks/>
            </p:cNvGrpSpPr>
            <p:nvPr/>
          </p:nvGrpSpPr>
          <p:grpSpPr bwMode="auto">
            <a:xfrm>
              <a:off x="2627" y="1167"/>
              <a:ext cx="787" cy="134"/>
              <a:chOff x="1536" y="4272"/>
              <a:chExt cx="4608" cy="576"/>
            </a:xfrm>
          </p:grpSpPr>
          <p:sp>
            <p:nvSpPr>
              <p:cNvPr id="416791" name="Rectangle 23"/>
              <p:cNvSpPr>
                <a:spLocks noChangeArrowheads="1"/>
              </p:cNvSpPr>
              <p:nvPr/>
            </p:nvSpPr>
            <p:spPr bwMode="auto">
              <a:xfrm>
                <a:off x="153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792" name="Rectangle 24"/>
              <p:cNvSpPr>
                <a:spLocks noChangeArrowheads="1"/>
              </p:cNvSpPr>
              <p:nvPr/>
            </p:nvSpPr>
            <p:spPr bwMode="auto">
              <a:xfrm>
                <a:off x="211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793" name="Rectangle 25"/>
              <p:cNvSpPr>
                <a:spLocks noChangeArrowheads="1"/>
              </p:cNvSpPr>
              <p:nvPr/>
            </p:nvSpPr>
            <p:spPr bwMode="auto">
              <a:xfrm>
                <a:off x="268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794" name="Rectangle 26"/>
              <p:cNvSpPr>
                <a:spLocks noChangeArrowheads="1"/>
              </p:cNvSpPr>
              <p:nvPr/>
            </p:nvSpPr>
            <p:spPr bwMode="auto">
              <a:xfrm>
                <a:off x="3264"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795" name="Rectangle 27"/>
              <p:cNvSpPr>
                <a:spLocks noChangeArrowheads="1"/>
              </p:cNvSpPr>
              <p:nvPr/>
            </p:nvSpPr>
            <p:spPr bwMode="auto">
              <a:xfrm>
                <a:off x="3840"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796" name="Rectangle 28"/>
              <p:cNvSpPr>
                <a:spLocks noChangeArrowheads="1"/>
              </p:cNvSpPr>
              <p:nvPr/>
            </p:nvSpPr>
            <p:spPr bwMode="auto">
              <a:xfrm>
                <a:off x="441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797" name="Rectangle 29"/>
              <p:cNvSpPr>
                <a:spLocks noChangeArrowheads="1"/>
              </p:cNvSpPr>
              <p:nvPr/>
            </p:nvSpPr>
            <p:spPr bwMode="auto">
              <a:xfrm>
                <a:off x="499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798" name="Rectangle 30"/>
              <p:cNvSpPr>
                <a:spLocks noChangeArrowheads="1"/>
              </p:cNvSpPr>
              <p:nvPr/>
            </p:nvSpPr>
            <p:spPr bwMode="auto">
              <a:xfrm>
                <a:off x="556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grpSp>
        <p:grpSp>
          <p:nvGrpSpPr>
            <p:cNvPr id="416799" name="Group 31"/>
            <p:cNvGrpSpPr>
              <a:grpSpLocks/>
            </p:cNvGrpSpPr>
            <p:nvPr/>
          </p:nvGrpSpPr>
          <p:grpSpPr bwMode="auto">
            <a:xfrm>
              <a:off x="2627" y="1453"/>
              <a:ext cx="787" cy="134"/>
              <a:chOff x="1536" y="4272"/>
              <a:chExt cx="4608" cy="576"/>
            </a:xfrm>
          </p:grpSpPr>
          <p:sp>
            <p:nvSpPr>
              <p:cNvPr id="416800" name="Rectangle 32"/>
              <p:cNvSpPr>
                <a:spLocks noChangeArrowheads="1"/>
              </p:cNvSpPr>
              <p:nvPr/>
            </p:nvSpPr>
            <p:spPr bwMode="auto">
              <a:xfrm>
                <a:off x="153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01" name="Rectangle 33"/>
              <p:cNvSpPr>
                <a:spLocks noChangeArrowheads="1"/>
              </p:cNvSpPr>
              <p:nvPr/>
            </p:nvSpPr>
            <p:spPr bwMode="auto">
              <a:xfrm>
                <a:off x="211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02" name="Rectangle 34"/>
              <p:cNvSpPr>
                <a:spLocks noChangeArrowheads="1"/>
              </p:cNvSpPr>
              <p:nvPr/>
            </p:nvSpPr>
            <p:spPr bwMode="auto">
              <a:xfrm>
                <a:off x="268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03" name="Rectangle 35"/>
              <p:cNvSpPr>
                <a:spLocks noChangeArrowheads="1"/>
              </p:cNvSpPr>
              <p:nvPr/>
            </p:nvSpPr>
            <p:spPr bwMode="auto">
              <a:xfrm>
                <a:off x="3264"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04" name="Rectangle 36"/>
              <p:cNvSpPr>
                <a:spLocks noChangeArrowheads="1"/>
              </p:cNvSpPr>
              <p:nvPr/>
            </p:nvSpPr>
            <p:spPr bwMode="auto">
              <a:xfrm>
                <a:off x="3840"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05" name="Rectangle 37"/>
              <p:cNvSpPr>
                <a:spLocks noChangeArrowheads="1"/>
              </p:cNvSpPr>
              <p:nvPr/>
            </p:nvSpPr>
            <p:spPr bwMode="auto">
              <a:xfrm>
                <a:off x="441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06" name="Rectangle 38"/>
              <p:cNvSpPr>
                <a:spLocks noChangeArrowheads="1"/>
              </p:cNvSpPr>
              <p:nvPr/>
            </p:nvSpPr>
            <p:spPr bwMode="auto">
              <a:xfrm>
                <a:off x="499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07" name="Rectangle 39"/>
              <p:cNvSpPr>
                <a:spLocks noChangeArrowheads="1"/>
              </p:cNvSpPr>
              <p:nvPr/>
            </p:nvSpPr>
            <p:spPr bwMode="auto">
              <a:xfrm>
                <a:off x="556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grpSp>
        <p:grpSp>
          <p:nvGrpSpPr>
            <p:cNvPr id="416808" name="Group 40"/>
            <p:cNvGrpSpPr>
              <a:grpSpLocks/>
            </p:cNvGrpSpPr>
            <p:nvPr/>
          </p:nvGrpSpPr>
          <p:grpSpPr bwMode="auto">
            <a:xfrm>
              <a:off x="2627" y="1729"/>
              <a:ext cx="787" cy="134"/>
              <a:chOff x="1536" y="4272"/>
              <a:chExt cx="4608" cy="576"/>
            </a:xfrm>
          </p:grpSpPr>
          <p:sp>
            <p:nvSpPr>
              <p:cNvPr id="416809" name="Rectangle 41"/>
              <p:cNvSpPr>
                <a:spLocks noChangeArrowheads="1"/>
              </p:cNvSpPr>
              <p:nvPr/>
            </p:nvSpPr>
            <p:spPr bwMode="auto">
              <a:xfrm>
                <a:off x="153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10" name="Rectangle 42"/>
              <p:cNvSpPr>
                <a:spLocks noChangeArrowheads="1"/>
              </p:cNvSpPr>
              <p:nvPr/>
            </p:nvSpPr>
            <p:spPr bwMode="auto">
              <a:xfrm>
                <a:off x="211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11" name="Rectangle 43"/>
              <p:cNvSpPr>
                <a:spLocks noChangeArrowheads="1"/>
              </p:cNvSpPr>
              <p:nvPr/>
            </p:nvSpPr>
            <p:spPr bwMode="auto">
              <a:xfrm>
                <a:off x="268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12" name="Rectangle 44"/>
              <p:cNvSpPr>
                <a:spLocks noChangeArrowheads="1"/>
              </p:cNvSpPr>
              <p:nvPr/>
            </p:nvSpPr>
            <p:spPr bwMode="auto">
              <a:xfrm>
                <a:off x="3264"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13" name="Rectangle 45"/>
              <p:cNvSpPr>
                <a:spLocks noChangeArrowheads="1"/>
              </p:cNvSpPr>
              <p:nvPr/>
            </p:nvSpPr>
            <p:spPr bwMode="auto">
              <a:xfrm>
                <a:off x="3840"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14" name="Rectangle 46"/>
              <p:cNvSpPr>
                <a:spLocks noChangeArrowheads="1"/>
              </p:cNvSpPr>
              <p:nvPr/>
            </p:nvSpPr>
            <p:spPr bwMode="auto">
              <a:xfrm>
                <a:off x="441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15" name="Rectangle 47"/>
              <p:cNvSpPr>
                <a:spLocks noChangeArrowheads="1"/>
              </p:cNvSpPr>
              <p:nvPr/>
            </p:nvSpPr>
            <p:spPr bwMode="auto">
              <a:xfrm>
                <a:off x="499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6816" name="Rectangle 48"/>
              <p:cNvSpPr>
                <a:spLocks noChangeArrowheads="1"/>
              </p:cNvSpPr>
              <p:nvPr/>
            </p:nvSpPr>
            <p:spPr bwMode="auto">
              <a:xfrm>
                <a:off x="556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grpSp>
        <p:grpSp>
          <p:nvGrpSpPr>
            <p:cNvPr id="416817" name="Group 49"/>
            <p:cNvGrpSpPr>
              <a:grpSpLocks/>
            </p:cNvGrpSpPr>
            <p:nvPr/>
          </p:nvGrpSpPr>
          <p:grpSpPr bwMode="auto">
            <a:xfrm>
              <a:off x="2725" y="1939"/>
              <a:ext cx="577" cy="263"/>
              <a:chOff x="2640" y="3748"/>
              <a:chExt cx="577" cy="263"/>
            </a:xfrm>
          </p:grpSpPr>
          <p:sp>
            <p:nvSpPr>
              <p:cNvPr id="1115186" name="Freeform 50"/>
              <p:cNvSpPr>
                <a:spLocks/>
              </p:cNvSpPr>
              <p:nvPr/>
            </p:nvSpPr>
            <p:spPr bwMode="auto">
              <a:xfrm>
                <a:off x="2640" y="3748"/>
                <a:ext cx="577" cy="261"/>
              </a:xfrm>
              <a:custGeom>
                <a:avLst/>
                <a:gdLst/>
                <a:ahLst/>
                <a:cxnLst>
                  <a:cxn ang="0">
                    <a:pos x="144" y="384"/>
                  </a:cxn>
                  <a:cxn ang="0">
                    <a:pos x="0" y="0"/>
                  </a:cxn>
                  <a:cxn ang="0">
                    <a:pos x="288" y="0"/>
                  </a:cxn>
                  <a:cxn ang="0">
                    <a:pos x="336" y="96"/>
                  </a:cxn>
                  <a:cxn ang="0">
                    <a:pos x="576" y="96"/>
                  </a:cxn>
                  <a:cxn ang="0">
                    <a:pos x="624" y="0"/>
                  </a:cxn>
                  <a:cxn ang="0">
                    <a:pos x="912" y="0"/>
                  </a:cxn>
                  <a:cxn ang="0">
                    <a:pos x="768" y="384"/>
                  </a:cxn>
                  <a:cxn ang="0">
                    <a:pos x="144" y="384"/>
                  </a:cxn>
                </a:cxnLst>
                <a:rect l="0" t="0" r="r" b="b"/>
                <a:pathLst>
                  <a:path w="912" h="384">
                    <a:moveTo>
                      <a:pt x="144" y="384"/>
                    </a:moveTo>
                    <a:lnTo>
                      <a:pt x="0" y="0"/>
                    </a:lnTo>
                    <a:lnTo>
                      <a:pt x="288" y="0"/>
                    </a:lnTo>
                    <a:lnTo>
                      <a:pt x="336" y="96"/>
                    </a:lnTo>
                    <a:lnTo>
                      <a:pt x="576" y="96"/>
                    </a:lnTo>
                    <a:lnTo>
                      <a:pt x="624" y="0"/>
                    </a:lnTo>
                    <a:lnTo>
                      <a:pt x="912" y="0"/>
                    </a:lnTo>
                    <a:lnTo>
                      <a:pt x="768" y="384"/>
                    </a:lnTo>
                    <a:lnTo>
                      <a:pt x="144" y="384"/>
                    </a:lnTo>
                    <a:close/>
                  </a:path>
                </a:pathLst>
              </a:custGeom>
              <a:solidFill>
                <a:srgbClr val="ECE9D8"/>
              </a:solidFill>
              <a:ln w="3175" cap="flat" cmpd="sng">
                <a:solidFill>
                  <a:srgbClr val="000000"/>
                </a:solidFill>
                <a:prstDash val="solid"/>
                <a:round/>
                <a:headEnd type="none" w="med" len="med"/>
                <a:tailEnd type="none" w="med" len="med"/>
              </a:ln>
              <a:effectLst>
                <a:outerShdw dist="35921" dir="2700000" algn="ctr" rotWithShape="0">
                  <a:srgbClr val="000000"/>
                </a:outerShdw>
              </a:effectLst>
            </p:spPr>
            <p:txBody>
              <a:bodyPr/>
              <a:lstStyle/>
              <a:p>
                <a:pPr algn="ctr">
                  <a:defRPr/>
                </a:pPr>
                <a:endParaRPr lang="en-US">
                  <a:latin typeface="Arial" charset="0"/>
                </a:endParaRPr>
              </a:p>
            </p:txBody>
          </p:sp>
          <p:sp>
            <p:nvSpPr>
              <p:cNvPr id="416819" name="Text Box 51"/>
              <p:cNvSpPr txBox="1">
                <a:spLocks noChangeArrowheads="1"/>
              </p:cNvSpPr>
              <p:nvPr/>
            </p:nvSpPr>
            <p:spPr bwMode="auto">
              <a:xfrm>
                <a:off x="2771" y="3844"/>
                <a:ext cx="349" cy="167"/>
              </a:xfrm>
              <a:prstGeom prst="rect">
                <a:avLst/>
              </a:prstGeom>
              <a:solidFill>
                <a:srgbClr val="ECE9D8"/>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ALU</a:t>
                </a:r>
              </a:p>
            </p:txBody>
          </p:sp>
        </p:grpSp>
      </p:grpSp>
      <p:sp>
        <p:nvSpPr>
          <p:cNvPr id="416820" name="Text Box 52"/>
          <p:cNvSpPr txBox="1">
            <a:spLocks noChangeArrowheads="1"/>
          </p:cNvSpPr>
          <p:nvPr/>
        </p:nvSpPr>
        <p:spPr bwMode="auto">
          <a:xfrm>
            <a:off x="5403851" y="1457325"/>
            <a:ext cx="1717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a:t>PIC16 </a:t>
            </a:r>
            <a:r>
              <a:rPr lang="es-MX" altLang="en-US" sz="1600" dirty="0" smtClean="0"/>
              <a:t>Núcleo</a:t>
            </a:r>
            <a:endParaRPr lang="es-MX" altLang="en-US" sz="1600" dirty="0"/>
          </a:p>
        </p:txBody>
      </p:sp>
    </p:spTree>
    <p:extLst>
      <p:ext uri="{BB962C8B-B14F-4D97-AF65-F5344CB8AC3E}">
        <p14:creationId xmlns:p14="http://schemas.microsoft.com/office/powerpoint/2010/main" val="3568593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15149"/>
                                        </p:tgtEl>
                                        <p:attrNameLst>
                                          <p:attrName>style.visibility</p:attrName>
                                        </p:attrNameLst>
                                      </p:cBhvr>
                                      <p:to>
                                        <p:strVal val="visible"/>
                                      </p:to>
                                    </p:set>
                                    <p:animEffect transition="in" filter="fade">
                                      <p:cBhvr>
                                        <p:cTn id="7" dur="500"/>
                                        <p:tgtEl>
                                          <p:spTgt spid="1115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15142"/>
                                        </p:tgtEl>
                                        <p:attrNameLst>
                                          <p:attrName>style.visibility</p:attrName>
                                        </p:attrNameLst>
                                      </p:cBhvr>
                                      <p:to>
                                        <p:strVal val="visible"/>
                                      </p:to>
                                    </p:set>
                                    <p:animEffect transition="in" filter="fade">
                                      <p:cBhvr>
                                        <p:cTn id="12" dur="500"/>
                                        <p:tgtEl>
                                          <p:spTgt spid="11151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15143"/>
                                        </p:tgtEl>
                                        <p:attrNameLst>
                                          <p:attrName>style.visibility</p:attrName>
                                        </p:attrNameLst>
                                      </p:cBhvr>
                                      <p:to>
                                        <p:strVal val="visible"/>
                                      </p:to>
                                    </p:set>
                                    <p:animEffect transition="in" filter="fade">
                                      <p:cBhvr>
                                        <p:cTn id="15" dur="500"/>
                                        <p:tgtEl>
                                          <p:spTgt spid="11151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15140"/>
                                        </p:tgtEl>
                                        <p:attrNameLst>
                                          <p:attrName>style.visibility</p:attrName>
                                        </p:attrNameLst>
                                      </p:cBhvr>
                                      <p:to>
                                        <p:strVal val="visible"/>
                                      </p:to>
                                    </p:set>
                                    <p:animEffect transition="in" filter="fade">
                                      <p:cBhvr>
                                        <p:cTn id="20" dur="500"/>
                                        <p:tgtEl>
                                          <p:spTgt spid="11151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15139"/>
                                        </p:tgtEl>
                                        <p:attrNameLst>
                                          <p:attrName>style.visibility</p:attrName>
                                        </p:attrNameLst>
                                      </p:cBhvr>
                                      <p:to>
                                        <p:strVal val="visible"/>
                                      </p:to>
                                    </p:set>
                                    <p:animEffect transition="in" filter="fade">
                                      <p:cBhvr>
                                        <p:cTn id="23" dur="500"/>
                                        <p:tgtEl>
                                          <p:spTgt spid="1115139"/>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115150"/>
                                        </p:tgtEl>
                                        <p:attrNameLst>
                                          <p:attrName>style.visibility</p:attrName>
                                        </p:attrNameLst>
                                      </p:cBhvr>
                                      <p:to>
                                        <p:strVal val="visible"/>
                                      </p:to>
                                    </p:set>
                                    <p:animEffect transition="in" filter="wipe(left)">
                                      <p:cBhvr>
                                        <p:cTn id="27" dur="500"/>
                                        <p:tgtEl>
                                          <p:spTgt spid="1115150"/>
                                        </p:tgtEl>
                                      </p:cBhvr>
                                    </p:animEffect>
                                  </p:childTnLst>
                                </p:cTn>
                              </p:par>
                            </p:childTnLst>
                          </p:cTn>
                        </p:par>
                        <p:par>
                          <p:cTn id="28" fill="hold" nodeType="afterGroup">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115147"/>
                                        </p:tgtEl>
                                        <p:attrNameLst>
                                          <p:attrName>style.visibility</p:attrName>
                                        </p:attrNameLst>
                                      </p:cBhvr>
                                      <p:to>
                                        <p:strVal val="visible"/>
                                      </p:to>
                                    </p:set>
                                    <p:animEffect transition="in" filter="fade">
                                      <p:cBhvr>
                                        <p:cTn id="31" dur="500"/>
                                        <p:tgtEl>
                                          <p:spTgt spid="111514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15141"/>
                                        </p:tgtEl>
                                        <p:attrNameLst>
                                          <p:attrName>style.visibility</p:attrName>
                                        </p:attrNameLst>
                                      </p:cBhvr>
                                      <p:to>
                                        <p:strVal val="visible"/>
                                      </p:to>
                                    </p:set>
                                    <p:animEffect transition="in" filter="fade">
                                      <p:cBhvr>
                                        <p:cTn id="36" dur="500"/>
                                        <p:tgtEl>
                                          <p:spTgt spid="111514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15145"/>
                                        </p:tgtEl>
                                        <p:attrNameLst>
                                          <p:attrName>style.visibility</p:attrName>
                                        </p:attrNameLst>
                                      </p:cBhvr>
                                      <p:to>
                                        <p:strVal val="visible"/>
                                      </p:to>
                                    </p:set>
                                    <p:animEffect transition="in" filter="fade">
                                      <p:cBhvr>
                                        <p:cTn id="39" dur="500"/>
                                        <p:tgtEl>
                                          <p:spTgt spid="1115145"/>
                                        </p:tgtEl>
                                      </p:cBhvr>
                                    </p:animEffect>
                                  </p:childTnLst>
                                </p:cTn>
                              </p:par>
                            </p:childTnLst>
                          </p:cTn>
                        </p:par>
                        <p:par>
                          <p:cTn id="40" fill="hold" nodeType="afterGroup">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1115151"/>
                                        </p:tgtEl>
                                        <p:attrNameLst>
                                          <p:attrName>style.visibility</p:attrName>
                                        </p:attrNameLst>
                                      </p:cBhvr>
                                      <p:to>
                                        <p:strVal val="visible"/>
                                      </p:to>
                                    </p:set>
                                    <p:animEffect transition="in" filter="wipe(right)">
                                      <p:cBhvr>
                                        <p:cTn id="43" dur="500"/>
                                        <p:tgtEl>
                                          <p:spTgt spid="1115151"/>
                                        </p:tgtEl>
                                      </p:cBhvr>
                                    </p:animEffect>
                                  </p:childTnLst>
                                </p:cTn>
                              </p:par>
                            </p:childTnLst>
                          </p:cTn>
                        </p:par>
                        <p:par>
                          <p:cTn id="44" fill="hold" nodeType="afterGroup">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115148"/>
                                        </p:tgtEl>
                                        <p:attrNameLst>
                                          <p:attrName>style.visibility</p:attrName>
                                        </p:attrNameLst>
                                      </p:cBhvr>
                                      <p:to>
                                        <p:strVal val="visible"/>
                                      </p:to>
                                    </p:set>
                                    <p:animEffect transition="in" filter="fade">
                                      <p:cBhvr>
                                        <p:cTn id="47" dur="500"/>
                                        <p:tgtEl>
                                          <p:spTgt spid="11151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1" nodeType="clickEffect">
                                  <p:stCondLst>
                                    <p:cond delay="0"/>
                                  </p:stCondLst>
                                  <p:childTnLst>
                                    <p:animEffect transition="out" filter="fade">
                                      <p:cBhvr>
                                        <p:cTn id="51" dur="500"/>
                                        <p:tgtEl>
                                          <p:spTgt spid="1115148"/>
                                        </p:tgtEl>
                                      </p:cBhvr>
                                    </p:animEffect>
                                    <p:set>
                                      <p:cBhvr>
                                        <p:cTn id="52" dur="1" fill="hold">
                                          <p:stCondLst>
                                            <p:cond delay="499"/>
                                          </p:stCondLst>
                                        </p:cTn>
                                        <p:tgtEl>
                                          <p:spTgt spid="1115148"/>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115149"/>
                                        </p:tgtEl>
                                      </p:cBhvr>
                                    </p:animEffect>
                                    <p:set>
                                      <p:cBhvr>
                                        <p:cTn id="55" dur="1" fill="hold">
                                          <p:stCondLst>
                                            <p:cond delay="499"/>
                                          </p:stCondLst>
                                        </p:cTn>
                                        <p:tgtEl>
                                          <p:spTgt spid="1115149"/>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115147"/>
                                        </p:tgtEl>
                                      </p:cBhvr>
                                    </p:animEffect>
                                    <p:set>
                                      <p:cBhvr>
                                        <p:cTn id="58" dur="1" fill="hold">
                                          <p:stCondLst>
                                            <p:cond delay="499"/>
                                          </p:stCondLst>
                                        </p:cTn>
                                        <p:tgtEl>
                                          <p:spTgt spid="1115147"/>
                                        </p:tgtEl>
                                        <p:attrNameLst>
                                          <p:attrName>style.visibility</p:attrName>
                                        </p:attrNameLst>
                                      </p:cBhvr>
                                      <p:to>
                                        <p:strVal val="hidden"/>
                                      </p:to>
                                    </p:set>
                                  </p:childTnLst>
                                </p:cTn>
                              </p:par>
                            </p:childTnLst>
                          </p:cTn>
                        </p:par>
                        <p:par>
                          <p:cTn id="59" fill="hold" nodeType="afterGroup">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1115144"/>
                                        </p:tgtEl>
                                        <p:attrNameLst>
                                          <p:attrName>style.visibility</p:attrName>
                                        </p:attrNameLst>
                                      </p:cBhvr>
                                      <p:to>
                                        <p:strVal val="visible"/>
                                      </p:to>
                                    </p:set>
                                    <p:animEffect transition="in" filter="fade">
                                      <p:cBhvr>
                                        <p:cTn id="62" dur="500"/>
                                        <p:tgtEl>
                                          <p:spTgt spid="1115144"/>
                                        </p:tgtEl>
                                      </p:cBhvr>
                                    </p:animEffect>
                                  </p:childTnLst>
                                </p:cTn>
                              </p:par>
                            </p:childTnLst>
                          </p:cTn>
                        </p:par>
                        <p:par>
                          <p:cTn id="63" fill="hold" nodeType="afterGroup">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115146"/>
                                        </p:tgtEl>
                                        <p:attrNameLst>
                                          <p:attrName>style.visibility</p:attrName>
                                        </p:attrNameLst>
                                      </p:cBhvr>
                                      <p:to>
                                        <p:strVal val="visible"/>
                                      </p:to>
                                    </p:set>
                                    <p:animEffect transition="in" filter="fade">
                                      <p:cBhvr>
                                        <p:cTn id="66" dur="500"/>
                                        <p:tgtEl>
                                          <p:spTgt spid="111514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xit" presetSubtype="0" fill="hold" grpId="1" nodeType="clickEffect">
                                  <p:stCondLst>
                                    <p:cond delay="0"/>
                                  </p:stCondLst>
                                  <p:childTnLst>
                                    <p:animEffect transition="out" filter="fade">
                                      <p:cBhvr>
                                        <p:cTn id="70" dur="500"/>
                                        <p:tgtEl>
                                          <p:spTgt spid="1115141"/>
                                        </p:tgtEl>
                                      </p:cBhvr>
                                    </p:animEffect>
                                    <p:set>
                                      <p:cBhvr>
                                        <p:cTn id="71" dur="1" fill="hold">
                                          <p:stCondLst>
                                            <p:cond delay="499"/>
                                          </p:stCondLst>
                                        </p:cTn>
                                        <p:tgtEl>
                                          <p:spTgt spid="1115141"/>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115145"/>
                                        </p:tgtEl>
                                      </p:cBhvr>
                                    </p:animEffect>
                                    <p:set>
                                      <p:cBhvr>
                                        <p:cTn id="74" dur="1" fill="hold">
                                          <p:stCondLst>
                                            <p:cond delay="499"/>
                                          </p:stCondLst>
                                        </p:cTn>
                                        <p:tgtEl>
                                          <p:spTgt spid="1115145"/>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115146"/>
                                        </p:tgtEl>
                                      </p:cBhvr>
                                    </p:animEffect>
                                    <p:set>
                                      <p:cBhvr>
                                        <p:cTn id="77" dur="1" fill="hold">
                                          <p:stCondLst>
                                            <p:cond delay="499"/>
                                          </p:stCondLst>
                                        </p:cTn>
                                        <p:tgtEl>
                                          <p:spTgt spid="1115146"/>
                                        </p:tgtEl>
                                        <p:attrNameLst>
                                          <p:attrName>style.visibility</p:attrName>
                                        </p:attrNameLst>
                                      </p:cBhvr>
                                      <p:to>
                                        <p:strVal val="hidden"/>
                                      </p:to>
                                    </p:set>
                                  </p:childTnLst>
                                </p:cTn>
                              </p:par>
                              <p:par>
                                <p:cTn id="78" presetID="10" presetClass="exit" presetSubtype="0" fill="hold" grpId="2" nodeType="withEffect">
                                  <p:stCondLst>
                                    <p:cond delay="0"/>
                                  </p:stCondLst>
                                  <p:childTnLst>
                                    <p:animEffect transition="out" filter="fade">
                                      <p:cBhvr>
                                        <p:cTn id="79" dur="500"/>
                                        <p:tgtEl>
                                          <p:spTgt spid="1115148"/>
                                        </p:tgtEl>
                                      </p:cBhvr>
                                    </p:animEffect>
                                    <p:set>
                                      <p:cBhvr>
                                        <p:cTn id="80" dur="1" fill="hold">
                                          <p:stCondLst>
                                            <p:cond delay="499"/>
                                          </p:stCondLst>
                                        </p:cTn>
                                        <p:tgtEl>
                                          <p:spTgt spid="1115148"/>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1115151"/>
                                        </p:tgtEl>
                                      </p:cBhvr>
                                    </p:animEffect>
                                    <p:set>
                                      <p:cBhvr>
                                        <p:cTn id="83" dur="1" fill="hold">
                                          <p:stCondLst>
                                            <p:cond delay="499"/>
                                          </p:stCondLst>
                                        </p:cTn>
                                        <p:tgtEl>
                                          <p:spTgt spid="1115151"/>
                                        </p:tgtEl>
                                        <p:attrNameLst>
                                          <p:attrName>style.visibility</p:attrName>
                                        </p:attrNameLst>
                                      </p:cBhvr>
                                      <p:to>
                                        <p:strVal val="hidden"/>
                                      </p:to>
                                    </p:set>
                                  </p:childTnLst>
                                </p:cTn>
                              </p:par>
                              <p:par>
                                <p:cTn id="84" presetID="10" presetClass="exit" presetSubtype="0" fill="hold" grpId="2" nodeType="withEffect">
                                  <p:stCondLst>
                                    <p:cond delay="0"/>
                                  </p:stCondLst>
                                  <p:childTnLst>
                                    <p:animEffect transition="out" filter="fade">
                                      <p:cBhvr>
                                        <p:cTn id="85" dur="500"/>
                                        <p:tgtEl>
                                          <p:spTgt spid="1115147"/>
                                        </p:tgtEl>
                                      </p:cBhvr>
                                    </p:animEffect>
                                    <p:set>
                                      <p:cBhvr>
                                        <p:cTn id="86" dur="1" fill="hold">
                                          <p:stCondLst>
                                            <p:cond delay="499"/>
                                          </p:stCondLst>
                                        </p:cTn>
                                        <p:tgtEl>
                                          <p:spTgt spid="111514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115144"/>
                                        </p:tgtEl>
                                      </p:cBhvr>
                                    </p:animEffect>
                                    <p:set>
                                      <p:cBhvr>
                                        <p:cTn id="89" dur="1" fill="hold">
                                          <p:stCondLst>
                                            <p:cond delay="499"/>
                                          </p:stCondLst>
                                        </p:cTn>
                                        <p:tgtEl>
                                          <p:spTgt spid="11151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5139" grpId="0" animBg="1"/>
      <p:bldP spid="1115140" grpId="0"/>
      <p:bldP spid="1115141" grpId="0"/>
      <p:bldP spid="1115141" grpId="1"/>
      <p:bldP spid="1115142" grpId="0" animBg="1"/>
      <p:bldP spid="1115143" grpId="0" animBg="1"/>
      <p:bldP spid="1115144" grpId="0"/>
      <p:bldP spid="1115144" grpId="1"/>
      <p:bldP spid="1115145" grpId="0" animBg="1"/>
      <p:bldP spid="1115145" grpId="1" animBg="1"/>
      <p:bldP spid="1115146" grpId="0"/>
      <p:bldP spid="1115146" grpId="1"/>
      <p:bldP spid="1115147" grpId="0"/>
      <p:bldP spid="1115147" grpId="1"/>
      <p:bldP spid="1115147" grpId="2"/>
      <p:bldP spid="1115148" grpId="0"/>
      <p:bldP spid="1115148" grpId="1"/>
      <p:bldP spid="1115148" grpId="2"/>
      <p:bldP spid="1115149" grpId="0"/>
      <p:bldP spid="1115149" grpId="1"/>
      <p:bldP spid="1115150" grpId="0" animBg="1"/>
      <p:bldP spid="1115151" grpId="0" animBg="1"/>
      <p:bldP spid="111515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ChangeArrowheads="1"/>
          </p:cNvSpPr>
          <p:nvPr/>
        </p:nvSpPr>
        <p:spPr bwMode="auto">
          <a:xfrm>
            <a:off x="1908175" y="1431926"/>
            <a:ext cx="2705100" cy="5192713"/>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endParaRPr lang="es-ES_tradnl" altLang="en-US">
              <a:solidFill>
                <a:schemeClr val="bg1"/>
              </a:solidFill>
            </a:endParaRPr>
          </a:p>
        </p:txBody>
      </p:sp>
      <p:sp>
        <p:nvSpPr>
          <p:cNvPr id="418820" name="Text Box 4"/>
          <p:cNvSpPr txBox="1">
            <a:spLocks noChangeArrowheads="1"/>
          </p:cNvSpPr>
          <p:nvPr/>
        </p:nvSpPr>
        <p:spPr bwMode="auto">
          <a:xfrm>
            <a:off x="2003425" y="1157288"/>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err="1" smtClean="0"/>
              <a:t>Memoria</a:t>
            </a:r>
            <a:r>
              <a:rPr lang="en-US" altLang="en-US" sz="1600" dirty="0" smtClean="0"/>
              <a:t> del </a:t>
            </a:r>
            <a:r>
              <a:rPr lang="en-US" altLang="en-US" sz="1600" dirty="0" err="1" smtClean="0"/>
              <a:t>programa</a:t>
            </a:r>
            <a:endParaRPr lang="en-US" altLang="en-US" sz="1600" dirty="0"/>
          </a:p>
        </p:txBody>
      </p:sp>
      <p:sp>
        <p:nvSpPr>
          <p:cNvPr id="418821" name="Rectangle 5"/>
          <p:cNvSpPr>
            <a:spLocks noChangeArrowheads="1"/>
          </p:cNvSpPr>
          <p:nvPr/>
        </p:nvSpPr>
        <p:spPr bwMode="auto">
          <a:xfrm>
            <a:off x="4808539" y="1128714"/>
            <a:ext cx="885825" cy="36512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s-MX" altLang="en-US" sz="1400" dirty="0" smtClean="0">
                <a:solidFill>
                  <a:schemeClr val="accent5"/>
                </a:solidFill>
              </a:rPr>
              <a:t>Oscilador</a:t>
            </a:r>
            <a:endParaRPr lang="en-US" altLang="en-US" sz="1400" dirty="0">
              <a:solidFill>
                <a:schemeClr val="accent5"/>
              </a:solidFill>
            </a:endParaRPr>
          </a:p>
        </p:txBody>
      </p:sp>
      <p:sp>
        <p:nvSpPr>
          <p:cNvPr id="418822" name="Line 6"/>
          <p:cNvSpPr>
            <a:spLocks noChangeShapeType="1"/>
          </p:cNvSpPr>
          <p:nvPr/>
        </p:nvSpPr>
        <p:spPr bwMode="auto">
          <a:xfrm>
            <a:off x="5448300" y="1493838"/>
            <a:ext cx="0" cy="26670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23" name="AutoShape 7"/>
          <p:cNvSpPr>
            <a:spLocks noChangeArrowheads="1"/>
          </p:cNvSpPr>
          <p:nvPr/>
        </p:nvSpPr>
        <p:spPr bwMode="auto">
          <a:xfrm>
            <a:off x="4613276" y="2433638"/>
            <a:ext cx="766763" cy="571500"/>
          </a:xfrm>
          <a:prstGeom prst="rightArrow">
            <a:avLst>
              <a:gd name="adj1" fmla="val 42398"/>
              <a:gd name="adj2" fmla="val 38331"/>
            </a:avLst>
          </a:prstGeom>
          <a:solidFill>
            <a:srgbClr val="666699"/>
          </a:solidFill>
          <a:ln w="38100"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grpSp>
        <p:nvGrpSpPr>
          <p:cNvPr id="418824" name="Group 8"/>
          <p:cNvGrpSpPr>
            <a:grpSpLocks/>
          </p:cNvGrpSpPr>
          <p:nvPr/>
        </p:nvGrpSpPr>
        <p:grpSpPr bwMode="auto">
          <a:xfrm>
            <a:off x="5391150" y="1760538"/>
            <a:ext cx="1760538" cy="2571750"/>
            <a:chOff x="2436" y="945"/>
            <a:chExt cx="1109" cy="1620"/>
          </a:xfrm>
        </p:grpSpPr>
        <p:sp>
          <p:nvSpPr>
            <p:cNvPr id="418825" name="Rectangle 9"/>
            <p:cNvSpPr>
              <a:spLocks noChangeArrowheads="1"/>
            </p:cNvSpPr>
            <p:nvPr/>
          </p:nvSpPr>
          <p:spPr bwMode="auto">
            <a:xfrm>
              <a:off x="2436" y="945"/>
              <a:ext cx="1109" cy="1551"/>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26" name="Text Box 10"/>
            <p:cNvSpPr txBox="1">
              <a:spLocks noChangeArrowheads="1"/>
            </p:cNvSpPr>
            <p:nvPr/>
          </p:nvSpPr>
          <p:spPr bwMode="auto">
            <a:xfrm>
              <a:off x="2677" y="2200"/>
              <a:ext cx="6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3200" dirty="0">
                  <a:solidFill>
                    <a:schemeClr val="accent5"/>
                  </a:solidFill>
                </a:rPr>
                <a:t>CPU</a:t>
              </a:r>
            </a:p>
          </p:txBody>
        </p:sp>
        <p:sp>
          <p:nvSpPr>
            <p:cNvPr id="418827" name="Text Box 11"/>
            <p:cNvSpPr txBox="1">
              <a:spLocks noChangeArrowheads="1"/>
            </p:cNvSpPr>
            <p:nvPr/>
          </p:nvSpPr>
          <p:spPr bwMode="auto">
            <a:xfrm>
              <a:off x="2564" y="1032"/>
              <a:ext cx="566" cy="167"/>
            </a:xfrm>
            <a:prstGeom prst="rect">
              <a:avLst/>
            </a:prstGeom>
            <a:solidFill>
              <a:srgbClr val="ECE9D8"/>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Working</a:t>
              </a:r>
            </a:p>
          </p:txBody>
        </p:sp>
        <p:sp>
          <p:nvSpPr>
            <p:cNvPr id="418828" name="Text Box 12"/>
            <p:cNvSpPr txBox="1">
              <a:spLocks noChangeArrowheads="1"/>
            </p:cNvSpPr>
            <p:nvPr/>
          </p:nvSpPr>
          <p:spPr bwMode="auto">
            <a:xfrm>
              <a:off x="2568" y="1308"/>
              <a:ext cx="552" cy="167"/>
            </a:xfrm>
            <a:prstGeom prst="rect">
              <a:avLst/>
            </a:prstGeom>
            <a:solidFill>
              <a:srgbClr val="ECE9D8"/>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STATUS</a:t>
              </a:r>
            </a:p>
          </p:txBody>
        </p:sp>
        <p:sp>
          <p:nvSpPr>
            <p:cNvPr id="418829" name="Text Box 13"/>
            <p:cNvSpPr txBox="1">
              <a:spLocks noChangeArrowheads="1"/>
            </p:cNvSpPr>
            <p:nvPr/>
          </p:nvSpPr>
          <p:spPr bwMode="auto">
            <a:xfrm>
              <a:off x="2586" y="1594"/>
              <a:ext cx="550" cy="167"/>
            </a:xfrm>
            <a:prstGeom prst="rect">
              <a:avLst/>
            </a:prstGeom>
            <a:solidFill>
              <a:srgbClr val="ECE9D8"/>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OPTION</a:t>
              </a:r>
            </a:p>
          </p:txBody>
        </p:sp>
        <p:grpSp>
          <p:nvGrpSpPr>
            <p:cNvPr id="418830" name="Group 14"/>
            <p:cNvGrpSpPr>
              <a:grpSpLocks/>
            </p:cNvGrpSpPr>
            <p:nvPr/>
          </p:nvGrpSpPr>
          <p:grpSpPr bwMode="auto">
            <a:xfrm>
              <a:off x="2627" y="1167"/>
              <a:ext cx="787" cy="134"/>
              <a:chOff x="1536" y="4272"/>
              <a:chExt cx="4608" cy="576"/>
            </a:xfrm>
          </p:grpSpPr>
          <p:sp>
            <p:nvSpPr>
              <p:cNvPr id="418831" name="Rectangle 15"/>
              <p:cNvSpPr>
                <a:spLocks noChangeArrowheads="1"/>
              </p:cNvSpPr>
              <p:nvPr/>
            </p:nvSpPr>
            <p:spPr bwMode="auto">
              <a:xfrm>
                <a:off x="153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32" name="Rectangle 16"/>
              <p:cNvSpPr>
                <a:spLocks noChangeArrowheads="1"/>
              </p:cNvSpPr>
              <p:nvPr/>
            </p:nvSpPr>
            <p:spPr bwMode="auto">
              <a:xfrm>
                <a:off x="211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33" name="Rectangle 17"/>
              <p:cNvSpPr>
                <a:spLocks noChangeArrowheads="1"/>
              </p:cNvSpPr>
              <p:nvPr/>
            </p:nvSpPr>
            <p:spPr bwMode="auto">
              <a:xfrm>
                <a:off x="268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34" name="Rectangle 18"/>
              <p:cNvSpPr>
                <a:spLocks noChangeArrowheads="1"/>
              </p:cNvSpPr>
              <p:nvPr/>
            </p:nvSpPr>
            <p:spPr bwMode="auto">
              <a:xfrm>
                <a:off x="3264"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35" name="Rectangle 19"/>
              <p:cNvSpPr>
                <a:spLocks noChangeArrowheads="1"/>
              </p:cNvSpPr>
              <p:nvPr/>
            </p:nvSpPr>
            <p:spPr bwMode="auto">
              <a:xfrm>
                <a:off x="3840"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36" name="Rectangle 20"/>
              <p:cNvSpPr>
                <a:spLocks noChangeArrowheads="1"/>
              </p:cNvSpPr>
              <p:nvPr/>
            </p:nvSpPr>
            <p:spPr bwMode="auto">
              <a:xfrm>
                <a:off x="441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37" name="Rectangle 21"/>
              <p:cNvSpPr>
                <a:spLocks noChangeArrowheads="1"/>
              </p:cNvSpPr>
              <p:nvPr/>
            </p:nvSpPr>
            <p:spPr bwMode="auto">
              <a:xfrm>
                <a:off x="499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38" name="Rectangle 22"/>
              <p:cNvSpPr>
                <a:spLocks noChangeArrowheads="1"/>
              </p:cNvSpPr>
              <p:nvPr/>
            </p:nvSpPr>
            <p:spPr bwMode="auto">
              <a:xfrm>
                <a:off x="556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grpSp>
        <p:grpSp>
          <p:nvGrpSpPr>
            <p:cNvPr id="418839" name="Group 23"/>
            <p:cNvGrpSpPr>
              <a:grpSpLocks/>
            </p:cNvGrpSpPr>
            <p:nvPr/>
          </p:nvGrpSpPr>
          <p:grpSpPr bwMode="auto">
            <a:xfrm>
              <a:off x="2627" y="1453"/>
              <a:ext cx="787" cy="134"/>
              <a:chOff x="1536" y="4272"/>
              <a:chExt cx="4608" cy="576"/>
            </a:xfrm>
          </p:grpSpPr>
          <p:sp>
            <p:nvSpPr>
              <p:cNvPr id="418840" name="Rectangle 24"/>
              <p:cNvSpPr>
                <a:spLocks noChangeArrowheads="1"/>
              </p:cNvSpPr>
              <p:nvPr/>
            </p:nvSpPr>
            <p:spPr bwMode="auto">
              <a:xfrm>
                <a:off x="153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41" name="Rectangle 25"/>
              <p:cNvSpPr>
                <a:spLocks noChangeArrowheads="1"/>
              </p:cNvSpPr>
              <p:nvPr/>
            </p:nvSpPr>
            <p:spPr bwMode="auto">
              <a:xfrm>
                <a:off x="211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42" name="Rectangle 26"/>
              <p:cNvSpPr>
                <a:spLocks noChangeArrowheads="1"/>
              </p:cNvSpPr>
              <p:nvPr/>
            </p:nvSpPr>
            <p:spPr bwMode="auto">
              <a:xfrm>
                <a:off x="268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43" name="Rectangle 27"/>
              <p:cNvSpPr>
                <a:spLocks noChangeArrowheads="1"/>
              </p:cNvSpPr>
              <p:nvPr/>
            </p:nvSpPr>
            <p:spPr bwMode="auto">
              <a:xfrm>
                <a:off x="3264"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44" name="Rectangle 28"/>
              <p:cNvSpPr>
                <a:spLocks noChangeArrowheads="1"/>
              </p:cNvSpPr>
              <p:nvPr/>
            </p:nvSpPr>
            <p:spPr bwMode="auto">
              <a:xfrm>
                <a:off x="3840"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45" name="Rectangle 29"/>
              <p:cNvSpPr>
                <a:spLocks noChangeArrowheads="1"/>
              </p:cNvSpPr>
              <p:nvPr/>
            </p:nvSpPr>
            <p:spPr bwMode="auto">
              <a:xfrm>
                <a:off x="441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46" name="Rectangle 30"/>
              <p:cNvSpPr>
                <a:spLocks noChangeArrowheads="1"/>
              </p:cNvSpPr>
              <p:nvPr/>
            </p:nvSpPr>
            <p:spPr bwMode="auto">
              <a:xfrm>
                <a:off x="499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47" name="Rectangle 31"/>
              <p:cNvSpPr>
                <a:spLocks noChangeArrowheads="1"/>
              </p:cNvSpPr>
              <p:nvPr/>
            </p:nvSpPr>
            <p:spPr bwMode="auto">
              <a:xfrm>
                <a:off x="556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grpSp>
        <p:grpSp>
          <p:nvGrpSpPr>
            <p:cNvPr id="418848" name="Group 32"/>
            <p:cNvGrpSpPr>
              <a:grpSpLocks/>
            </p:cNvGrpSpPr>
            <p:nvPr/>
          </p:nvGrpSpPr>
          <p:grpSpPr bwMode="auto">
            <a:xfrm>
              <a:off x="2627" y="1729"/>
              <a:ext cx="787" cy="134"/>
              <a:chOff x="1536" y="4272"/>
              <a:chExt cx="4608" cy="576"/>
            </a:xfrm>
          </p:grpSpPr>
          <p:sp>
            <p:nvSpPr>
              <p:cNvPr id="418849" name="Rectangle 33"/>
              <p:cNvSpPr>
                <a:spLocks noChangeArrowheads="1"/>
              </p:cNvSpPr>
              <p:nvPr/>
            </p:nvSpPr>
            <p:spPr bwMode="auto">
              <a:xfrm>
                <a:off x="153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50" name="Rectangle 34"/>
              <p:cNvSpPr>
                <a:spLocks noChangeArrowheads="1"/>
              </p:cNvSpPr>
              <p:nvPr/>
            </p:nvSpPr>
            <p:spPr bwMode="auto">
              <a:xfrm>
                <a:off x="211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51" name="Rectangle 35"/>
              <p:cNvSpPr>
                <a:spLocks noChangeArrowheads="1"/>
              </p:cNvSpPr>
              <p:nvPr/>
            </p:nvSpPr>
            <p:spPr bwMode="auto">
              <a:xfrm>
                <a:off x="268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52" name="Rectangle 36"/>
              <p:cNvSpPr>
                <a:spLocks noChangeArrowheads="1"/>
              </p:cNvSpPr>
              <p:nvPr/>
            </p:nvSpPr>
            <p:spPr bwMode="auto">
              <a:xfrm>
                <a:off x="3264"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53" name="Rectangle 37"/>
              <p:cNvSpPr>
                <a:spLocks noChangeArrowheads="1"/>
              </p:cNvSpPr>
              <p:nvPr/>
            </p:nvSpPr>
            <p:spPr bwMode="auto">
              <a:xfrm>
                <a:off x="3840"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54" name="Rectangle 38"/>
              <p:cNvSpPr>
                <a:spLocks noChangeArrowheads="1"/>
              </p:cNvSpPr>
              <p:nvPr/>
            </p:nvSpPr>
            <p:spPr bwMode="auto">
              <a:xfrm>
                <a:off x="4416"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55" name="Rectangle 39"/>
              <p:cNvSpPr>
                <a:spLocks noChangeArrowheads="1"/>
              </p:cNvSpPr>
              <p:nvPr/>
            </p:nvSpPr>
            <p:spPr bwMode="auto">
              <a:xfrm>
                <a:off x="4992"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56" name="Rectangle 40"/>
              <p:cNvSpPr>
                <a:spLocks noChangeArrowheads="1"/>
              </p:cNvSpPr>
              <p:nvPr/>
            </p:nvSpPr>
            <p:spPr bwMode="auto">
              <a:xfrm>
                <a:off x="5568" y="4272"/>
                <a:ext cx="576" cy="576"/>
              </a:xfrm>
              <a:prstGeom prst="rect">
                <a:avLst/>
              </a:prstGeom>
              <a:solidFill>
                <a:srgbClr val="C0C0C0"/>
              </a:solidFill>
              <a:ln w="25400">
                <a:solidFill>
                  <a:schemeClr val="tx1">
                    <a:lumMod val="85000"/>
                    <a:lumOff val="15000"/>
                  </a:schemeClr>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grpSp>
        <p:grpSp>
          <p:nvGrpSpPr>
            <p:cNvPr id="418857" name="Group 41"/>
            <p:cNvGrpSpPr>
              <a:grpSpLocks/>
            </p:cNvGrpSpPr>
            <p:nvPr/>
          </p:nvGrpSpPr>
          <p:grpSpPr bwMode="auto">
            <a:xfrm>
              <a:off x="2725" y="1939"/>
              <a:ext cx="577" cy="263"/>
              <a:chOff x="2640" y="3748"/>
              <a:chExt cx="577" cy="263"/>
            </a:xfrm>
          </p:grpSpPr>
          <p:sp>
            <p:nvSpPr>
              <p:cNvPr id="1117226" name="Freeform 42"/>
              <p:cNvSpPr>
                <a:spLocks/>
              </p:cNvSpPr>
              <p:nvPr/>
            </p:nvSpPr>
            <p:spPr bwMode="auto">
              <a:xfrm>
                <a:off x="2640" y="3748"/>
                <a:ext cx="577" cy="261"/>
              </a:xfrm>
              <a:custGeom>
                <a:avLst/>
                <a:gdLst/>
                <a:ahLst/>
                <a:cxnLst>
                  <a:cxn ang="0">
                    <a:pos x="144" y="384"/>
                  </a:cxn>
                  <a:cxn ang="0">
                    <a:pos x="0" y="0"/>
                  </a:cxn>
                  <a:cxn ang="0">
                    <a:pos x="288" y="0"/>
                  </a:cxn>
                  <a:cxn ang="0">
                    <a:pos x="336" y="96"/>
                  </a:cxn>
                  <a:cxn ang="0">
                    <a:pos x="576" y="96"/>
                  </a:cxn>
                  <a:cxn ang="0">
                    <a:pos x="624" y="0"/>
                  </a:cxn>
                  <a:cxn ang="0">
                    <a:pos x="912" y="0"/>
                  </a:cxn>
                  <a:cxn ang="0">
                    <a:pos x="768" y="384"/>
                  </a:cxn>
                  <a:cxn ang="0">
                    <a:pos x="144" y="384"/>
                  </a:cxn>
                </a:cxnLst>
                <a:rect l="0" t="0" r="r" b="b"/>
                <a:pathLst>
                  <a:path w="912" h="384">
                    <a:moveTo>
                      <a:pt x="144" y="384"/>
                    </a:moveTo>
                    <a:lnTo>
                      <a:pt x="0" y="0"/>
                    </a:lnTo>
                    <a:lnTo>
                      <a:pt x="288" y="0"/>
                    </a:lnTo>
                    <a:lnTo>
                      <a:pt x="336" y="96"/>
                    </a:lnTo>
                    <a:lnTo>
                      <a:pt x="576" y="96"/>
                    </a:lnTo>
                    <a:lnTo>
                      <a:pt x="624" y="0"/>
                    </a:lnTo>
                    <a:lnTo>
                      <a:pt x="912" y="0"/>
                    </a:lnTo>
                    <a:lnTo>
                      <a:pt x="768" y="384"/>
                    </a:lnTo>
                    <a:lnTo>
                      <a:pt x="144" y="384"/>
                    </a:lnTo>
                    <a:close/>
                  </a:path>
                </a:pathLst>
              </a:custGeom>
              <a:solidFill>
                <a:srgbClr val="ECE9D8"/>
              </a:solidFill>
              <a:ln w="3175" cap="flat" cmpd="sng">
                <a:solidFill>
                  <a:srgbClr val="000000"/>
                </a:solidFill>
                <a:prstDash val="solid"/>
                <a:round/>
                <a:headEnd type="none" w="med" len="med"/>
                <a:tailEnd type="none" w="med" len="med"/>
              </a:ln>
              <a:effectLst>
                <a:outerShdw dist="35921" dir="2700000" algn="ctr" rotWithShape="0">
                  <a:srgbClr val="000000"/>
                </a:outerShdw>
              </a:effectLst>
            </p:spPr>
            <p:txBody>
              <a:bodyPr/>
              <a:lstStyle/>
              <a:p>
                <a:pPr algn="ctr">
                  <a:defRPr/>
                </a:pPr>
                <a:endParaRPr lang="en-US">
                  <a:latin typeface="Arial" charset="0"/>
                </a:endParaRPr>
              </a:p>
            </p:txBody>
          </p:sp>
          <p:sp>
            <p:nvSpPr>
              <p:cNvPr id="418859" name="Text Box 43"/>
              <p:cNvSpPr txBox="1">
                <a:spLocks noChangeArrowheads="1"/>
              </p:cNvSpPr>
              <p:nvPr/>
            </p:nvSpPr>
            <p:spPr bwMode="auto">
              <a:xfrm>
                <a:off x="2771" y="3844"/>
                <a:ext cx="349" cy="167"/>
              </a:xfrm>
              <a:prstGeom prst="rect">
                <a:avLst/>
              </a:prstGeom>
              <a:solidFill>
                <a:srgbClr val="ECE9D8"/>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ALU</a:t>
                </a:r>
              </a:p>
            </p:txBody>
          </p:sp>
        </p:grpSp>
      </p:grpSp>
      <p:grpSp>
        <p:nvGrpSpPr>
          <p:cNvPr id="7" name="Group 44"/>
          <p:cNvGrpSpPr>
            <a:grpSpLocks/>
          </p:cNvGrpSpPr>
          <p:nvPr/>
        </p:nvGrpSpPr>
        <p:grpSpPr bwMode="auto">
          <a:xfrm>
            <a:off x="5573714" y="1293814"/>
            <a:ext cx="4537075" cy="5330825"/>
            <a:chOff x="2535" y="714"/>
            <a:chExt cx="2858" cy="3358"/>
          </a:xfrm>
        </p:grpSpPr>
        <p:grpSp>
          <p:nvGrpSpPr>
            <p:cNvPr id="418861" name="Group 45"/>
            <p:cNvGrpSpPr>
              <a:grpSpLocks/>
            </p:cNvGrpSpPr>
            <p:nvPr/>
          </p:nvGrpSpPr>
          <p:grpSpPr bwMode="auto">
            <a:xfrm>
              <a:off x="4404" y="714"/>
              <a:ext cx="972" cy="338"/>
              <a:chOff x="4404" y="714"/>
              <a:chExt cx="972" cy="338"/>
            </a:xfrm>
          </p:grpSpPr>
          <p:sp>
            <p:nvSpPr>
              <p:cNvPr id="418862" name="Rectangle 46"/>
              <p:cNvSpPr>
                <a:spLocks noChangeArrowheads="1"/>
              </p:cNvSpPr>
              <p:nvPr/>
            </p:nvSpPr>
            <p:spPr bwMode="auto">
              <a:xfrm>
                <a:off x="4404" y="714"/>
                <a:ext cx="972" cy="30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63" name="Text Box 47"/>
              <p:cNvSpPr txBox="1">
                <a:spLocks noChangeArrowheads="1"/>
              </p:cNvSpPr>
              <p:nvPr/>
            </p:nvSpPr>
            <p:spPr bwMode="auto">
              <a:xfrm>
                <a:off x="4434" y="777"/>
                <a:ext cx="911"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smtClean="0">
                    <a:solidFill>
                      <a:schemeClr val="accent5"/>
                    </a:solidFill>
                  </a:rPr>
                  <a:t>MEMORIA DE DATOS</a:t>
                </a:r>
                <a:endParaRPr lang="en-US" altLang="en-US" sz="1400" dirty="0">
                  <a:solidFill>
                    <a:schemeClr val="accent5"/>
                  </a:solidFill>
                </a:endParaRPr>
              </a:p>
            </p:txBody>
          </p:sp>
        </p:grpSp>
        <p:sp>
          <p:nvSpPr>
            <p:cNvPr id="418864" name="Line 48"/>
            <p:cNvSpPr>
              <a:spLocks noChangeShapeType="1"/>
            </p:cNvSpPr>
            <p:nvPr/>
          </p:nvSpPr>
          <p:spPr bwMode="auto">
            <a:xfrm rot="5400000">
              <a:off x="3828" y="1514"/>
              <a:ext cx="36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18865" name="Group 49"/>
            <p:cNvGrpSpPr>
              <a:grpSpLocks/>
            </p:cNvGrpSpPr>
            <p:nvPr/>
          </p:nvGrpSpPr>
          <p:grpSpPr bwMode="auto">
            <a:xfrm>
              <a:off x="4421" y="1999"/>
              <a:ext cx="972" cy="305"/>
              <a:chOff x="4404" y="714"/>
              <a:chExt cx="972" cy="305"/>
            </a:xfrm>
          </p:grpSpPr>
          <p:sp>
            <p:nvSpPr>
              <p:cNvPr id="418866" name="Rectangle 50"/>
              <p:cNvSpPr>
                <a:spLocks noChangeArrowheads="1"/>
              </p:cNvSpPr>
              <p:nvPr/>
            </p:nvSpPr>
            <p:spPr bwMode="auto">
              <a:xfrm>
                <a:off x="4404" y="714"/>
                <a:ext cx="972" cy="30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67" name="Text Box 51"/>
              <p:cNvSpPr txBox="1">
                <a:spLocks noChangeArrowheads="1"/>
              </p:cNvSpPr>
              <p:nvPr/>
            </p:nvSpPr>
            <p:spPr bwMode="auto">
              <a:xfrm>
                <a:off x="4434" y="777"/>
                <a:ext cx="91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TIMERS</a:t>
                </a:r>
              </a:p>
            </p:txBody>
          </p:sp>
        </p:grpSp>
        <p:grpSp>
          <p:nvGrpSpPr>
            <p:cNvPr id="418868" name="Group 52"/>
            <p:cNvGrpSpPr>
              <a:grpSpLocks/>
            </p:cNvGrpSpPr>
            <p:nvPr/>
          </p:nvGrpSpPr>
          <p:grpSpPr bwMode="auto">
            <a:xfrm>
              <a:off x="4404" y="1564"/>
              <a:ext cx="972" cy="305"/>
              <a:chOff x="4404" y="714"/>
              <a:chExt cx="972" cy="305"/>
            </a:xfrm>
          </p:grpSpPr>
          <p:sp>
            <p:nvSpPr>
              <p:cNvPr id="418869" name="Rectangle 53"/>
              <p:cNvSpPr>
                <a:spLocks noChangeArrowheads="1"/>
              </p:cNvSpPr>
              <p:nvPr/>
            </p:nvSpPr>
            <p:spPr bwMode="auto">
              <a:xfrm>
                <a:off x="4404" y="714"/>
                <a:ext cx="972" cy="30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70" name="Text Box 54"/>
              <p:cNvSpPr txBox="1">
                <a:spLocks noChangeArrowheads="1"/>
              </p:cNvSpPr>
              <p:nvPr/>
            </p:nvSpPr>
            <p:spPr bwMode="auto">
              <a:xfrm>
                <a:off x="4434" y="777"/>
                <a:ext cx="91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10 BIT ADC</a:t>
                </a:r>
              </a:p>
            </p:txBody>
          </p:sp>
        </p:grpSp>
        <p:grpSp>
          <p:nvGrpSpPr>
            <p:cNvPr id="418871" name="Group 55"/>
            <p:cNvGrpSpPr>
              <a:grpSpLocks/>
            </p:cNvGrpSpPr>
            <p:nvPr/>
          </p:nvGrpSpPr>
          <p:grpSpPr bwMode="auto">
            <a:xfrm>
              <a:off x="4421" y="2441"/>
              <a:ext cx="972" cy="305"/>
              <a:chOff x="4404" y="714"/>
              <a:chExt cx="972" cy="305"/>
            </a:xfrm>
          </p:grpSpPr>
          <p:sp>
            <p:nvSpPr>
              <p:cNvPr id="418872" name="Rectangle 56"/>
              <p:cNvSpPr>
                <a:spLocks noChangeArrowheads="1"/>
              </p:cNvSpPr>
              <p:nvPr/>
            </p:nvSpPr>
            <p:spPr bwMode="auto">
              <a:xfrm>
                <a:off x="4404" y="714"/>
                <a:ext cx="972" cy="30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73" name="Text Box 57"/>
              <p:cNvSpPr txBox="1">
                <a:spLocks noChangeArrowheads="1"/>
              </p:cNvSpPr>
              <p:nvPr/>
            </p:nvSpPr>
            <p:spPr bwMode="auto">
              <a:xfrm>
                <a:off x="4434" y="777"/>
                <a:ext cx="91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EEPROM</a:t>
                </a:r>
              </a:p>
            </p:txBody>
          </p:sp>
        </p:grpSp>
        <p:grpSp>
          <p:nvGrpSpPr>
            <p:cNvPr id="418874" name="Group 58"/>
            <p:cNvGrpSpPr>
              <a:grpSpLocks/>
            </p:cNvGrpSpPr>
            <p:nvPr/>
          </p:nvGrpSpPr>
          <p:grpSpPr bwMode="auto">
            <a:xfrm>
              <a:off x="4407" y="2879"/>
              <a:ext cx="972" cy="305"/>
              <a:chOff x="4404" y="714"/>
              <a:chExt cx="972" cy="305"/>
            </a:xfrm>
          </p:grpSpPr>
          <p:sp>
            <p:nvSpPr>
              <p:cNvPr id="418875" name="Rectangle 59"/>
              <p:cNvSpPr>
                <a:spLocks noChangeArrowheads="1"/>
              </p:cNvSpPr>
              <p:nvPr/>
            </p:nvSpPr>
            <p:spPr bwMode="auto">
              <a:xfrm>
                <a:off x="4404" y="714"/>
                <a:ext cx="972" cy="30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76" name="Text Box 60"/>
              <p:cNvSpPr txBox="1">
                <a:spLocks noChangeArrowheads="1"/>
              </p:cNvSpPr>
              <p:nvPr/>
            </p:nvSpPr>
            <p:spPr bwMode="auto">
              <a:xfrm>
                <a:off x="4434" y="777"/>
                <a:ext cx="91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Cap/ Com/ PWM</a:t>
                </a:r>
              </a:p>
            </p:txBody>
          </p:sp>
        </p:grpSp>
        <p:grpSp>
          <p:nvGrpSpPr>
            <p:cNvPr id="418877" name="Group 61"/>
            <p:cNvGrpSpPr>
              <a:grpSpLocks/>
            </p:cNvGrpSpPr>
            <p:nvPr/>
          </p:nvGrpSpPr>
          <p:grpSpPr bwMode="auto">
            <a:xfrm>
              <a:off x="4410" y="3315"/>
              <a:ext cx="972" cy="305"/>
              <a:chOff x="4404" y="714"/>
              <a:chExt cx="972" cy="305"/>
            </a:xfrm>
          </p:grpSpPr>
          <p:sp>
            <p:nvSpPr>
              <p:cNvPr id="418878" name="Rectangle 62"/>
              <p:cNvSpPr>
                <a:spLocks noChangeArrowheads="1"/>
              </p:cNvSpPr>
              <p:nvPr/>
            </p:nvSpPr>
            <p:spPr bwMode="auto">
              <a:xfrm>
                <a:off x="4404" y="714"/>
                <a:ext cx="972" cy="30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79" name="Text Box 63"/>
              <p:cNvSpPr txBox="1">
                <a:spLocks noChangeArrowheads="1"/>
              </p:cNvSpPr>
              <p:nvPr/>
            </p:nvSpPr>
            <p:spPr bwMode="auto">
              <a:xfrm>
                <a:off x="4434" y="777"/>
                <a:ext cx="91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SPI / I</a:t>
                </a:r>
                <a:r>
                  <a:rPr lang="en-US" altLang="en-US" sz="1400" baseline="30000" dirty="0">
                    <a:solidFill>
                      <a:schemeClr val="accent5"/>
                    </a:solidFill>
                  </a:rPr>
                  <a:t>2</a:t>
                </a:r>
                <a:r>
                  <a:rPr lang="en-US" altLang="en-US" sz="1400" dirty="0">
                    <a:solidFill>
                      <a:schemeClr val="accent5"/>
                    </a:solidFill>
                  </a:rPr>
                  <a:t>C</a:t>
                </a:r>
              </a:p>
            </p:txBody>
          </p:sp>
        </p:grpSp>
        <p:grpSp>
          <p:nvGrpSpPr>
            <p:cNvPr id="418880" name="Group 64"/>
            <p:cNvGrpSpPr>
              <a:grpSpLocks/>
            </p:cNvGrpSpPr>
            <p:nvPr/>
          </p:nvGrpSpPr>
          <p:grpSpPr bwMode="auto">
            <a:xfrm>
              <a:off x="4434" y="3767"/>
              <a:ext cx="958" cy="305"/>
              <a:chOff x="4404" y="714"/>
              <a:chExt cx="972" cy="305"/>
            </a:xfrm>
          </p:grpSpPr>
          <p:sp>
            <p:nvSpPr>
              <p:cNvPr id="418881" name="Rectangle 65"/>
              <p:cNvSpPr>
                <a:spLocks noChangeArrowheads="1"/>
              </p:cNvSpPr>
              <p:nvPr/>
            </p:nvSpPr>
            <p:spPr bwMode="auto">
              <a:xfrm>
                <a:off x="4404" y="714"/>
                <a:ext cx="972" cy="30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82" name="Text Box 66"/>
              <p:cNvSpPr txBox="1">
                <a:spLocks noChangeArrowheads="1"/>
              </p:cNvSpPr>
              <p:nvPr/>
            </p:nvSpPr>
            <p:spPr bwMode="auto">
              <a:xfrm>
                <a:off x="4434" y="777"/>
                <a:ext cx="91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USART</a:t>
                </a:r>
              </a:p>
            </p:txBody>
          </p:sp>
        </p:grpSp>
        <p:grpSp>
          <p:nvGrpSpPr>
            <p:cNvPr id="418883" name="Group 67"/>
            <p:cNvGrpSpPr>
              <a:grpSpLocks/>
            </p:cNvGrpSpPr>
            <p:nvPr/>
          </p:nvGrpSpPr>
          <p:grpSpPr bwMode="auto">
            <a:xfrm>
              <a:off x="2535" y="3315"/>
              <a:ext cx="972" cy="305"/>
              <a:chOff x="4404" y="714"/>
              <a:chExt cx="972" cy="305"/>
            </a:xfrm>
          </p:grpSpPr>
          <p:sp>
            <p:nvSpPr>
              <p:cNvPr id="418884" name="Rectangle 68"/>
              <p:cNvSpPr>
                <a:spLocks noChangeArrowheads="1"/>
              </p:cNvSpPr>
              <p:nvPr/>
            </p:nvSpPr>
            <p:spPr bwMode="auto">
              <a:xfrm>
                <a:off x="4404" y="714"/>
                <a:ext cx="972" cy="30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85" name="Text Box 69"/>
              <p:cNvSpPr txBox="1">
                <a:spLocks noChangeArrowheads="1"/>
              </p:cNvSpPr>
              <p:nvPr/>
            </p:nvSpPr>
            <p:spPr bwMode="auto">
              <a:xfrm>
                <a:off x="4434" y="777"/>
                <a:ext cx="91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COMPARATORS</a:t>
                </a:r>
              </a:p>
            </p:txBody>
          </p:sp>
        </p:grpSp>
        <p:grpSp>
          <p:nvGrpSpPr>
            <p:cNvPr id="418886" name="Group 70"/>
            <p:cNvGrpSpPr>
              <a:grpSpLocks/>
            </p:cNvGrpSpPr>
            <p:nvPr/>
          </p:nvGrpSpPr>
          <p:grpSpPr bwMode="auto">
            <a:xfrm>
              <a:off x="2535" y="3767"/>
              <a:ext cx="972" cy="305"/>
              <a:chOff x="4404" y="714"/>
              <a:chExt cx="972" cy="305"/>
            </a:xfrm>
          </p:grpSpPr>
          <p:sp>
            <p:nvSpPr>
              <p:cNvPr id="418887" name="Rectangle 71"/>
              <p:cNvSpPr>
                <a:spLocks noChangeArrowheads="1"/>
              </p:cNvSpPr>
              <p:nvPr/>
            </p:nvSpPr>
            <p:spPr bwMode="auto">
              <a:xfrm>
                <a:off x="4404" y="714"/>
                <a:ext cx="972" cy="30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88" name="Text Box 72"/>
              <p:cNvSpPr txBox="1">
                <a:spLocks noChangeArrowheads="1"/>
              </p:cNvSpPr>
              <p:nvPr/>
            </p:nvSpPr>
            <p:spPr bwMode="auto">
              <a:xfrm>
                <a:off x="4434" y="777"/>
                <a:ext cx="91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VOLTAGE REF</a:t>
                </a:r>
              </a:p>
            </p:txBody>
          </p:sp>
        </p:grpSp>
        <p:grpSp>
          <p:nvGrpSpPr>
            <p:cNvPr id="418889" name="Group 73"/>
            <p:cNvGrpSpPr>
              <a:grpSpLocks/>
            </p:cNvGrpSpPr>
            <p:nvPr/>
          </p:nvGrpSpPr>
          <p:grpSpPr bwMode="auto">
            <a:xfrm>
              <a:off x="4407" y="1130"/>
              <a:ext cx="972" cy="305"/>
              <a:chOff x="4404" y="714"/>
              <a:chExt cx="972" cy="305"/>
            </a:xfrm>
          </p:grpSpPr>
          <p:sp>
            <p:nvSpPr>
              <p:cNvPr id="418890" name="Rectangle 74"/>
              <p:cNvSpPr>
                <a:spLocks noChangeArrowheads="1"/>
              </p:cNvSpPr>
              <p:nvPr/>
            </p:nvSpPr>
            <p:spPr bwMode="auto">
              <a:xfrm>
                <a:off x="4404" y="714"/>
                <a:ext cx="972" cy="305"/>
              </a:xfrm>
              <a:prstGeom prst="rect">
                <a:avLst/>
              </a:prstGeom>
              <a:solidFill>
                <a:srgbClr val="ECE9D8"/>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891" name="Text Box 75"/>
              <p:cNvSpPr txBox="1">
                <a:spLocks noChangeArrowheads="1"/>
              </p:cNvSpPr>
              <p:nvPr/>
            </p:nvSpPr>
            <p:spPr bwMode="auto">
              <a:xfrm>
                <a:off x="4434" y="777"/>
                <a:ext cx="91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144" rIns="9144">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r>
                  <a:rPr lang="en-US" altLang="en-US" sz="1400" dirty="0">
                    <a:solidFill>
                      <a:schemeClr val="accent5"/>
                    </a:solidFill>
                  </a:rPr>
                  <a:t>I/O PORTS</a:t>
                </a:r>
              </a:p>
            </p:txBody>
          </p:sp>
        </p:grpSp>
        <p:sp>
          <p:nvSpPr>
            <p:cNvPr id="418892" name="Line 76"/>
            <p:cNvSpPr>
              <a:spLocks noChangeShapeType="1"/>
            </p:cNvSpPr>
            <p:nvPr/>
          </p:nvSpPr>
          <p:spPr bwMode="auto">
            <a:xfrm rot="5400000">
              <a:off x="3831" y="1939"/>
              <a:ext cx="36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93" name="Line 77"/>
            <p:cNvSpPr>
              <a:spLocks noChangeShapeType="1"/>
            </p:cNvSpPr>
            <p:nvPr/>
          </p:nvSpPr>
          <p:spPr bwMode="auto">
            <a:xfrm rot="5400000">
              <a:off x="3745" y="2407"/>
              <a:ext cx="525"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94" name="Line 78"/>
            <p:cNvSpPr>
              <a:spLocks noChangeShapeType="1"/>
            </p:cNvSpPr>
            <p:nvPr/>
          </p:nvSpPr>
          <p:spPr bwMode="auto">
            <a:xfrm rot="5400000">
              <a:off x="3730" y="2782"/>
              <a:ext cx="555"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95" name="Line 79"/>
            <p:cNvSpPr>
              <a:spLocks noChangeShapeType="1"/>
            </p:cNvSpPr>
            <p:nvPr/>
          </p:nvSpPr>
          <p:spPr bwMode="auto">
            <a:xfrm rot="5400000">
              <a:off x="3827" y="3287"/>
              <a:ext cx="36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96" name="Line 80"/>
            <p:cNvSpPr>
              <a:spLocks noChangeShapeType="1"/>
            </p:cNvSpPr>
            <p:nvPr/>
          </p:nvSpPr>
          <p:spPr bwMode="auto">
            <a:xfrm rot="5400000">
              <a:off x="3793" y="3685"/>
              <a:ext cx="436"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97" name="Line 81"/>
            <p:cNvSpPr>
              <a:spLocks noChangeShapeType="1"/>
            </p:cNvSpPr>
            <p:nvPr/>
          </p:nvSpPr>
          <p:spPr bwMode="auto">
            <a:xfrm rot="5400000">
              <a:off x="3647" y="3685"/>
              <a:ext cx="436"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98" name="Line 82"/>
            <p:cNvSpPr>
              <a:spLocks noChangeShapeType="1"/>
            </p:cNvSpPr>
            <p:nvPr/>
          </p:nvSpPr>
          <p:spPr bwMode="auto">
            <a:xfrm rot="5400000">
              <a:off x="3831" y="1099"/>
              <a:ext cx="36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99" name="AutoShape 83"/>
            <p:cNvSpPr>
              <a:spLocks noChangeArrowheads="1"/>
            </p:cNvSpPr>
            <p:nvPr/>
          </p:nvSpPr>
          <p:spPr bwMode="auto">
            <a:xfrm>
              <a:off x="3545" y="1167"/>
              <a:ext cx="845" cy="228"/>
            </a:xfrm>
            <a:prstGeom prst="leftRightArrow">
              <a:avLst>
                <a:gd name="adj1" fmla="val 36574"/>
                <a:gd name="adj2" fmla="val 60448"/>
              </a:avLst>
            </a:prstGeom>
            <a:solidFill>
              <a:srgbClr val="666699"/>
            </a:solidFill>
            <a:ln w="38100"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900" name="AutoShape 84"/>
            <p:cNvSpPr>
              <a:spLocks noChangeArrowheads="1"/>
            </p:cNvSpPr>
            <p:nvPr/>
          </p:nvSpPr>
          <p:spPr bwMode="auto">
            <a:xfrm>
              <a:off x="3939" y="1612"/>
              <a:ext cx="451" cy="233"/>
            </a:xfrm>
            <a:prstGeom prst="rightArrow">
              <a:avLst>
                <a:gd name="adj1" fmla="val 40241"/>
                <a:gd name="adj2" fmla="val 63087"/>
              </a:avLst>
            </a:prstGeom>
            <a:solidFill>
              <a:srgbClr val="666699"/>
            </a:solidFill>
            <a:ln w="3492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901" name="AutoShape 85"/>
            <p:cNvSpPr>
              <a:spLocks noChangeArrowheads="1"/>
            </p:cNvSpPr>
            <p:nvPr/>
          </p:nvSpPr>
          <p:spPr bwMode="auto">
            <a:xfrm>
              <a:off x="3959" y="2028"/>
              <a:ext cx="451" cy="233"/>
            </a:xfrm>
            <a:prstGeom prst="rightArrow">
              <a:avLst>
                <a:gd name="adj1" fmla="val 40241"/>
                <a:gd name="adj2" fmla="val 63087"/>
              </a:avLst>
            </a:prstGeom>
            <a:solidFill>
              <a:srgbClr val="666699"/>
            </a:solidFill>
            <a:ln w="3492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902" name="AutoShape 86"/>
            <p:cNvSpPr>
              <a:spLocks noChangeArrowheads="1"/>
            </p:cNvSpPr>
            <p:nvPr/>
          </p:nvSpPr>
          <p:spPr bwMode="auto">
            <a:xfrm>
              <a:off x="3959" y="2466"/>
              <a:ext cx="451" cy="233"/>
            </a:xfrm>
            <a:prstGeom prst="rightArrow">
              <a:avLst>
                <a:gd name="adj1" fmla="val 40241"/>
                <a:gd name="adj2" fmla="val 63087"/>
              </a:avLst>
            </a:prstGeom>
            <a:solidFill>
              <a:srgbClr val="666699"/>
            </a:solidFill>
            <a:ln w="3492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903" name="AutoShape 87"/>
            <p:cNvSpPr>
              <a:spLocks noChangeArrowheads="1"/>
            </p:cNvSpPr>
            <p:nvPr/>
          </p:nvSpPr>
          <p:spPr bwMode="auto">
            <a:xfrm>
              <a:off x="3939" y="2942"/>
              <a:ext cx="451" cy="233"/>
            </a:xfrm>
            <a:prstGeom prst="rightArrow">
              <a:avLst>
                <a:gd name="adj1" fmla="val 40241"/>
                <a:gd name="adj2" fmla="val 63087"/>
              </a:avLst>
            </a:prstGeom>
            <a:solidFill>
              <a:srgbClr val="666699"/>
            </a:solidFill>
            <a:ln w="3492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904" name="AutoShape 88"/>
            <p:cNvSpPr>
              <a:spLocks noChangeArrowheads="1"/>
            </p:cNvSpPr>
            <p:nvPr/>
          </p:nvSpPr>
          <p:spPr bwMode="auto">
            <a:xfrm>
              <a:off x="3865" y="777"/>
              <a:ext cx="525" cy="233"/>
            </a:xfrm>
            <a:prstGeom prst="rightArrow">
              <a:avLst>
                <a:gd name="adj1" fmla="val 39917"/>
                <a:gd name="adj2" fmla="val 53650"/>
              </a:avLst>
            </a:prstGeom>
            <a:solidFill>
              <a:srgbClr val="666699"/>
            </a:solidFill>
            <a:ln w="3492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905" name="AutoShape 89"/>
            <p:cNvSpPr>
              <a:spLocks noChangeArrowheads="1"/>
            </p:cNvSpPr>
            <p:nvPr/>
          </p:nvSpPr>
          <p:spPr bwMode="auto">
            <a:xfrm>
              <a:off x="3953" y="3350"/>
              <a:ext cx="451" cy="233"/>
            </a:xfrm>
            <a:prstGeom prst="rightArrow">
              <a:avLst>
                <a:gd name="adj1" fmla="val 40241"/>
                <a:gd name="adj2" fmla="val 63087"/>
              </a:avLst>
            </a:prstGeom>
            <a:solidFill>
              <a:srgbClr val="666699"/>
            </a:solidFill>
            <a:ln w="3492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906" name="AutoShape 90"/>
            <p:cNvSpPr>
              <a:spLocks noChangeArrowheads="1"/>
            </p:cNvSpPr>
            <p:nvPr/>
          </p:nvSpPr>
          <p:spPr bwMode="auto">
            <a:xfrm>
              <a:off x="3970" y="3830"/>
              <a:ext cx="451" cy="233"/>
            </a:xfrm>
            <a:prstGeom prst="rightArrow">
              <a:avLst>
                <a:gd name="adj1" fmla="val 40241"/>
                <a:gd name="adj2" fmla="val 63087"/>
              </a:avLst>
            </a:prstGeom>
            <a:solidFill>
              <a:srgbClr val="666699"/>
            </a:solidFill>
            <a:ln w="3492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907" name="AutoShape 91"/>
            <p:cNvSpPr>
              <a:spLocks noChangeArrowheads="1"/>
            </p:cNvSpPr>
            <p:nvPr/>
          </p:nvSpPr>
          <p:spPr bwMode="auto">
            <a:xfrm rot="10800000">
              <a:off x="3502" y="3350"/>
              <a:ext cx="451" cy="233"/>
            </a:xfrm>
            <a:prstGeom prst="rightArrow">
              <a:avLst>
                <a:gd name="adj1" fmla="val 40241"/>
                <a:gd name="adj2" fmla="val 63087"/>
              </a:avLst>
            </a:prstGeom>
            <a:solidFill>
              <a:srgbClr val="666699"/>
            </a:solidFill>
            <a:ln w="3492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908" name="AutoShape 92"/>
            <p:cNvSpPr>
              <a:spLocks noChangeArrowheads="1"/>
            </p:cNvSpPr>
            <p:nvPr/>
          </p:nvSpPr>
          <p:spPr bwMode="auto">
            <a:xfrm rot="10800000">
              <a:off x="3507" y="3830"/>
              <a:ext cx="451" cy="233"/>
            </a:xfrm>
            <a:prstGeom prst="rightArrow">
              <a:avLst>
                <a:gd name="adj1" fmla="val 40241"/>
                <a:gd name="adj2" fmla="val 63087"/>
              </a:avLst>
            </a:prstGeom>
            <a:solidFill>
              <a:srgbClr val="666699"/>
            </a:solidFill>
            <a:ln w="3492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909" name="Rectangle 93"/>
            <p:cNvSpPr>
              <a:spLocks noChangeArrowheads="1"/>
            </p:cNvSpPr>
            <p:nvPr/>
          </p:nvSpPr>
          <p:spPr bwMode="auto">
            <a:xfrm rot="5400000">
              <a:off x="2407" y="2382"/>
              <a:ext cx="3063" cy="137"/>
            </a:xfrm>
            <a:prstGeom prst="rect">
              <a:avLst/>
            </a:prstGeom>
            <a:solidFill>
              <a:srgbClr val="666699"/>
            </a:solidFill>
            <a:ln>
              <a:noFill/>
            </a:ln>
            <a:extLst>
              <a:ext uri="{91240B29-F687-4F45-9708-019B960494DF}">
                <a14:hiddenLine xmlns:a14="http://schemas.microsoft.com/office/drawing/2010/main" w="34925" algn="ctr">
                  <a:solidFill>
                    <a:srgbClr val="000000"/>
                  </a:solidFill>
                  <a:miter lim="800000"/>
                  <a:headEnd/>
                  <a:tailEnd/>
                </a14:hiddenLine>
              </a:ext>
            </a:extLst>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18910" name="Line 94"/>
            <p:cNvSpPr>
              <a:spLocks noChangeShapeType="1"/>
            </p:cNvSpPr>
            <p:nvPr/>
          </p:nvSpPr>
          <p:spPr bwMode="auto">
            <a:xfrm rot="5400000">
              <a:off x="2810" y="2368"/>
              <a:ext cx="2119"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911" name="Line 95"/>
            <p:cNvSpPr>
              <a:spLocks noChangeShapeType="1"/>
            </p:cNvSpPr>
            <p:nvPr/>
          </p:nvSpPr>
          <p:spPr bwMode="auto">
            <a:xfrm rot="5400000">
              <a:off x="3705" y="1079"/>
              <a:ext cx="319"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 name="Group 96"/>
          <p:cNvGrpSpPr>
            <a:grpSpLocks/>
          </p:cNvGrpSpPr>
          <p:nvPr/>
        </p:nvGrpSpPr>
        <p:grpSpPr bwMode="auto">
          <a:xfrm>
            <a:off x="4865688" y="4235450"/>
            <a:ext cx="2652712" cy="1200150"/>
            <a:chOff x="2089" y="2567"/>
            <a:chExt cx="1671" cy="756"/>
          </a:xfrm>
        </p:grpSpPr>
        <p:sp>
          <p:nvSpPr>
            <p:cNvPr id="418913" name="AutoShape 97"/>
            <p:cNvSpPr>
              <a:spLocks noChangeArrowheads="1"/>
            </p:cNvSpPr>
            <p:nvPr/>
          </p:nvSpPr>
          <p:spPr bwMode="auto">
            <a:xfrm rot="10800000">
              <a:off x="3254" y="2669"/>
              <a:ext cx="506" cy="144"/>
            </a:xfrm>
            <a:prstGeom prst="leftArrow">
              <a:avLst>
                <a:gd name="adj1" fmla="val 50000"/>
                <a:gd name="adj2" fmla="val 88189"/>
              </a:avLst>
            </a:prstGeom>
            <a:solidFill>
              <a:srgbClr val="990033"/>
            </a:solidFill>
            <a:ln w="3175" algn="ctr">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1117282" name="Text Box 98"/>
            <p:cNvSpPr txBox="1">
              <a:spLocks noChangeArrowheads="1"/>
            </p:cNvSpPr>
            <p:nvPr/>
          </p:nvSpPr>
          <p:spPr bwMode="auto">
            <a:xfrm>
              <a:off x="2089" y="2567"/>
              <a:ext cx="1272" cy="756"/>
            </a:xfrm>
            <a:prstGeom prst="rect">
              <a:avLst/>
            </a:prstGeom>
            <a:noFill/>
            <a:ln w="3175" algn="ctr">
              <a:noFill/>
              <a:miter lim="800000"/>
              <a:headEnd/>
              <a:tailEnd/>
            </a:ln>
            <a:effectLst/>
          </p:spPr>
          <p:txBody>
            <a:bodyPr>
              <a:spAutoFit/>
            </a:bodyPr>
            <a:lstStyle/>
            <a:p>
              <a:pPr eaLnBrk="0" hangingPunct="0">
                <a:defRPr/>
              </a:pPr>
              <a:r>
                <a:rPr lang="en-US">
                  <a:effectLst>
                    <a:outerShdw blurRad="38100" dist="38100" dir="2700000" algn="tl">
                      <a:srgbClr val="C0C0C0"/>
                    </a:outerShdw>
                  </a:effectLst>
                  <a:latin typeface="Arial" charset="0"/>
                </a:rPr>
                <a:t>Peripherals Hang Off the Data Bus</a:t>
              </a:r>
            </a:p>
          </p:txBody>
        </p:sp>
      </p:grpSp>
      <p:sp>
        <p:nvSpPr>
          <p:cNvPr id="418915" name="Text Box 99"/>
          <p:cNvSpPr txBox="1">
            <a:spLocks noChangeArrowheads="1"/>
          </p:cNvSpPr>
          <p:nvPr/>
        </p:nvSpPr>
        <p:spPr bwMode="auto">
          <a:xfrm>
            <a:off x="5403851" y="1457325"/>
            <a:ext cx="1717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a:t>PIC16 </a:t>
            </a:r>
            <a:r>
              <a:rPr lang="en-US" altLang="en-US" sz="1600" dirty="0" err="1" smtClean="0"/>
              <a:t>Núcleo</a:t>
            </a:r>
            <a:endParaRPr lang="en-US" altLang="en-US" sz="1600" dirty="0"/>
          </a:p>
        </p:txBody>
      </p:sp>
      <p:sp>
        <p:nvSpPr>
          <p:cNvPr id="2" name="Título 1"/>
          <p:cNvSpPr>
            <a:spLocks noGrp="1"/>
          </p:cNvSpPr>
          <p:nvPr>
            <p:ph type="title"/>
          </p:nvPr>
        </p:nvSpPr>
        <p:spPr>
          <a:xfrm>
            <a:off x="498794" y="195581"/>
            <a:ext cx="10149840" cy="1287143"/>
          </a:xfrm>
        </p:spPr>
        <p:txBody>
          <a:bodyPr>
            <a:normAutofit fontScale="90000"/>
          </a:bodyPr>
          <a:lstStyle/>
          <a:p>
            <a:r>
              <a:rPr lang="es-MX" altLang="en-US" dirty="0"/>
              <a:t>Bloques del microcontrolador</a:t>
            </a:r>
            <a:br>
              <a:rPr lang="es-MX" altLang="en-US" dirty="0"/>
            </a:br>
            <a:endParaRPr lang="es-MX" dirty="0"/>
          </a:p>
        </p:txBody>
      </p:sp>
    </p:spTree>
    <p:extLst>
      <p:ext uri="{BB962C8B-B14F-4D97-AF65-F5344CB8AC3E}">
        <p14:creationId xmlns:p14="http://schemas.microsoft.com/office/powerpoint/2010/main" val="4143853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54" name="Rectangle 22"/>
          <p:cNvSpPr>
            <a:spLocks noGrp="1" noChangeArrowheads="1"/>
          </p:cNvSpPr>
          <p:nvPr>
            <p:ph idx="1"/>
          </p:nvPr>
        </p:nvSpPr>
        <p:spPr>
          <a:xfrm>
            <a:off x="3747018" y="2036254"/>
            <a:ext cx="10515600" cy="4351338"/>
          </a:xfrm>
        </p:spPr>
        <p:txBody>
          <a:bodyPr>
            <a:normAutofit/>
          </a:bodyPr>
          <a:lstStyle/>
          <a:p>
            <a:pPr>
              <a:lnSpc>
                <a:spcPct val="90000"/>
              </a:lnSpc>
            </a:pPr>
            <a:r>
              <a:rPr lang="es-MX" altLang="en-US" sz="2400" dirty="0" smtClean="0"/>
              <a:t>Guarda las instrucciones (tu código)</a:t>
            </a:r>
          </a:p>
          <a:p>
            <a:pPr lvl="1">
              <a:lnSpc>
                <a:spcPct val="90000"/>
              </a:lnSpc>
            </a:pPr>
            <a:r>
              <a:rPr lang="es-MX" altLang="en-US" sz="2000" dirty="0" smtClean="0"/>
              <a:t>Le dice al CPU que hacer</a:t>
            </a:r>
          </a:p>
          <a:p>
            <a:pPr>
              <a:lnSpc>
                <a:spcPct val="90000"/>
              </a:lnSpc>
            </a:pPr>
            <a:endParaRPr lang="es-MX" altLang="en-US" sz="2400" dirty="0" smtClean="0"/>
          </a:p>
          <a:p>
            <a:pPr>
              <a:lnSpc>
                <a:spcPct val="90000"/>
              </a:lnSpc>
            </a:pPr>
            <a:r>
              <a:rPr lang="es-MX" altLang="en-US" sz="2400" dirty="0" smtClean="0"/>
              <a:t>Dividida en páginas de 2K x 14 bit</a:t>
            </a:r>
          </a:p>
          <a:p>
            <a:pPr lvl="1">
              <a:lnSpc>
                <a:spcPct val="90000"/>
              </a:lnSpc>
            </a:pPr>
            <a:endParaRPr lang="es-MX" altLang="en-US" sz="2000" dirty="0" smtClean="0"/>
          </a:p>
          <a:p>
            <a:pPr>
              <a:lnSpc>
                <a:spcPct val="90000"/>
              </a:lnSpc>
            </a:pPr>
            <a:r>
              <a:rPr lang="es-MX" altLang="en-US" sz="2400" dirty="0" smtClean="0"/>
              <a:t>La cantidad de memoria depende del dispositivo específico</a:t>
            </a:r>
          </a:p>
          <a:p>
            <a:pPr lvl="1">
              <a:lnSpc>
                <a:spcPct val="90000"/>
              </a:lnSpc>
            </a:pPr>
            <a:r>
              <a:rPr lang="es-MX" altLang="en-US" sz="2000" dirty="0" smtClean="0">
                <a:latin typeface="Times New Roman" panose="02020603050405020304" pitchFamily="18" charset="0"/>
              </a:rPr>
              <a:t>56 K x 14 </a:t>
            </a:r>
            <a:r>
              <a:rPr lang="es-MX" altLang="en-US" sz="2000" dirty="0" err="1" smtClean="0">
                <a:latin typeface="Times New Roman" panose="02020603050405020304" pitchFamily="18" charset="0"/>
              </a:rPr>
              <a:t>max</a:t>
            </a:r>
            <a:r>
              <a:rPr lang="es-MX" altLang="en-US" sz="2000" dirty="0" smtClean="0">
                <a:latin typeface="Times New Roman" panose="02020603050405020304" pitchFamily="18" charset="0"/>
              </a:rPr>
              <a:t> (32 </a:t>
            </a:r>
            <a:r>
              <a:rPr lang="es-MX" altLang="en-US" sz="2000" dirty="0" err="1" smtClean="0">
                <a:latin typeface="Times New Roman" panose="02020603050405020304" pitchFamily="18" charset="0"/>
              </a:rPr>
              <a:t>pages</a:t>
            </a:r>
            <a:r>
              <a:rPr lang="es-MX" altLang="en-US" sz="2000" dirty="0" smtClean="0">
                <a:latin typeface="Times New Roman" panose="02020603050405020304" pitchFamily="18" charset="0"/>
              </a:rPr>
              <a:t>)</a:t>
            </a:r>
          </a:p>
          <a:p>
            <a:pPr>
              <a:lnSpc>
                <a:spcPct val="90000"/>
              </a:lnSpc>
            </a:pPr>
            <a:r>
              <a:rPr lang="es-MX" altLang="en-US" sz="2400" dirty="0" smtClean="0"/>
              <a:t>Todas las instrucciones son de 14 bits de longitud</a:t>
            </a:r>
          </a:p>
          <a:p>
            <a:pPr lvl="1">
              <a:lnSpc>
                <a:spcPct val="90000"/>
              </a:lnSpc>
            </a:pPr>
            <a:r>
              <a:rPr lang="es-MX" altLang="en-US" sz="2000" dirty="0" smtClean="0"/>
              <a:t>1 instrucción = 1 Dirección de la memoria del programa</a:t>
            </a:r>
            <a:r>
              <a:rPr lang="en-US" altLang="en-US" sz="2000" dirty="0"/>
              <a:t/>
            </a:r>
            <a:br>
              <a:rPr lang="en-US" altLang="en-US" sz="2000" dirty="0"/>
            </a:br>
            <a:endParaRPr lang="en-US" altLang="en-US" sz="2000" dirty="0"/>
          </a:p>
        </p:txBody>
      </p:sp>
      <p:sp>
        <p:nvSpPr>
          <p:cNvPr id="420866" name="Rectangle 2"/>
          <p:cNvSpPr>
            <a:spLocks noGrp="1" noChangeArrowheads="1"/>
          </p:cNvSpPr>
          <p:nvPr>
            <p:ph type="title"/>
          </p:nvPr>
        </p:nvSpPr>
        <p:spPr/>
        <p:txBody>
          <a:bodyPr/>
          <a:lstStyle/>
          <a:p>
            <a:r>
              <a:rPr lang="es-MX" altLang="en-US" sz="3200" dirty="0" smtClean="0"/>
              <a:t>MEMORIA DE PROGRAMA FLASH</a:t>
            </a:r>
            <a:endParaRPr lang="en-US" altLang="en-US" sz="3200" dirty="0"/>
          </a:p>
        </p:txBody>
      </p:sp>
      <p:sp>
        <p:nvSpPr>
          <p:cNvPr id="420868" name="Rectangle 3"/>
          <p:cNvSpPr>
            <a:spLocks noChangeArrowheads="1"/>
          </p:cNvSpPr>
          <p:nvPr/>
        </p:nvSpPr>
        <p:spPr bwMode="auto">
          <a:xfrm>
            <a:off x="359292" y="1591755"/>
            <a:ext cx="2705100" cy="5192712"/>
          </a:xfrm>
          <a:prstGeom prst="rect">
            <a:avLst/>
          </a:prstGeom>
          <a:solidFill>
            <a:schemeClr val="accent2"/>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endParaRPr lang="es-ES_tradnl" altLang="en-US">
              <a:solidFill>
                <a:schemeClr val="bg1"/>
              </a:solidFill>
            </a:endParaRPr>
          </a:p>
        </p:txBody>
      </p:sp>
      <p:sp>
        <p:nvSpPr>
          <p:cNvPr id="420869" name="Text Box 4"/>
          <p:cNvSpPr txBox="1">
            <a:spLocks noChangeArrowheads="1"/>
          </p:cNvSpPr>
          <p:nvPr/>
        </p:nvSpPr>
        <p:spPr bwMode="auto">
          <a:xfrm>
            <a:off x="219592" y="1194880"/>
            <a:ext cx="30765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smtClean="0"/>
              <a:t>MEMORIA DEL PROGRAMA</a:t>
            </a:r>
            <a:endParaRPr lang="en-US" altLang="en-US" sz="1600" dirty="0"/>
          </a:p>
        </p:txBody>
      </p:sp>
      <p:grpSp>
        <p:nvGrpSpPr>
          <p:cNvPr id="2" name="Group 5"/>
          <p:cNvGrpSpPr>
            <a:grpSpLocks/>
          </p:cNvGrpSpPr>
          <p:nvPr/>
        </p:nvGrpSpPr>
        <p:grpSpPr bwMode="auto">
          <a:xfrm>
            <a:off x="130692" y="1591755"/>
            <a:ext cx="3200400" cy="850900"/>
            <a:chOff x="98" y="738"/>
            <a:chExt cx="2016" cy="536"/>
          </a:xfrm>
        </p:grpSpPr>
        <p:sp>
          <p:nvSpPr>
            <p:cNvPr id="420871" name="AutoShape 6"/>
            <p:cNvSpPr>
              <a:spLocks noChangeArrowheads="1"/>
            </p:cNvSpPr>
            <p:nvPr/>
          </p:nvSpPr>
          <p:spPr bwMode="auto">
            <a:xfrm flipV="1">
              <a:off x="115" y="738"/>
              <a:ext cx="1999" cy="392"/>
            </a:xfrm>
            <a:custGeom>
              <a:avLst/>
              <a:gdLst>
                <a:gd name="T0" fmla="*/ 1852 w 21600"/>
                <a:gd name="T1" fmla="*/ 196 h 21600"/>
                <a:gd name="T2" fmla="*/ 1000 w 21600"/>
                <a:gd name="T3" fmla="*/ 392 h 21600"/>
                <a:gd name="T4" fmla="*/ 147 w 21600"/>
                <a:gd name="T5" fmla="*/ 196 h 21600"/>
                <a:gd name="T6" fmla="*/ 1000 w 21600"/>
                <a:gd name="T7" fmla="*/ 0 h 21600"/>
                <a:gd name="T8" fmla="*/ 0 60000 65536"/>
                <a:gd name="T9" fmla="*/ 0 60000 65536"/>
                <a:gd name="T10" fmla="*/ 0 60000 65536"/>
                <a:gd name="T11" fmla="*/ 0 60000 65536"/>
                <a:gd name="T12" fmla="*/ 3393 w 21600"/>
                <a:gd name="T13" fmla="*/ 3416 h 21600"/>
                <a:gd name="T14" fmla="*/ 18207 w 21600"/>
                <a:gd name="T15" fmla="*/ 18184 h 21600"/>
              </a:gdLst>
              <a:ahLst/>
              <a:cxnLst>
                <a:cxn ang="T8">
                  <a:pos x="T0" y="T1"/>
                </a:cxn>
                <a:cxn ang="T9">
                  <a:pos x="T2" y="T3"/>
                </a:cxn>
                <a:cxn ang="T10">
                  <a:pos x="T4" y="T5"/>
                </a:cxn>
                <a:cxn ang="T11">
                  <a:pos x="T6" y="T7"/>
                </a:cxn>
              </a:cxnLst>
              <a:rect l="T12" t="T13" r="T14" b="T15"/>
              <a:pathLst>
                <a:path w="21600" h="21600">
                  <a:moveTo>
                    <a:pt x="0" y="0"/>
                  </a:moveTo>
                  <a:lnTo>
                    <a:pt x="3179" y="21600"/>
                  </a:lnTo>
                  <a:lnTo>
                    <a:pt x="18421" y="21600"/>
                  </a:lnTo>
                  <a:lnTo>
                    <a:pt x="21600" y="0"/>
                  </a:lnTo>
                  <a:close/>
                </a:path>
              </a:pathLst>
            </a:custGeom>
            <a:gradFill rotWithShape="1">
              <a:gsLst>
                <a:gs pos="0">
                  <a:srgbClr val="FFB9B9"/>
                </a:gs>
                <a:gs pos="100000">
                  <a:srgbClr val="7C5A5A"/>
                </a:gs>
              </a:gsLst>
              <a:lin ang="5400000" scaled="1"/>
            </a:gradFill>
            <a:ln w="25400">
              <a:solidFill>
                <a:schemeClr val="tx1"/>
              </a:solidFill>
              <a:miter lim="800000"/>
              <a:headEnd/>
              <a:tailEnd/>
            </a:ln>
          </p:spPr>
          <p:txBody>
            <a:bodyPr rot="10800000"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endParaRPr lang="es-ES_tradnl" altLang="en-US" sz="600"/>
            </a:p>
          </p:txBody>
        </p:sp>
        <p:sp>
          <p:nvSpPr>
            <p:cNvPr id="420872" name="WordArt 7"/>
            <p:cNvSpPr>
              <a:spLocks noChangeArrowheads="1" noChangeShapeType="1" noTextEdit="1"/>
            </p:cNvSpPr>
            <p:nvPr/>
          </p:nvSpPr>
          <p:spPr bwMode="auto">
            <a:xfrm>
              <a:off x="154" y="840"/>
              <a:ext cx="1904" cy="205"/>
            </a:xfrm>
            <a:prstGeom prst="rect">
              <a:avLst/>
            </a:prstGeom>
          </p:spPr>
          <p:txBody>
            <a:bodyPr wrap="none" fromWordArt="1">
              <a:prstTxWarp prst="textPlain">
                <a:avLst>
                  <a:gd name="adj" fmla="val 50000"/>
                </a:avLst>
              </a:prstTxWarp>
            </a:bodyPr>
            <a:lstStyle/>
            <a:p>
              <a:pPr algn="ctr"/>
              <a:r>
                <a:rPr lang="en-US" sz="3600" kern="10" spc="-180" dirty="0">
                  <a:ln w="19050">
                    <a:solidFill>
                      <a:schemeClr val="tx2"/>
                    </a:solidFill>
                    <a:round/>
                    <a:headEnd/>
                    <a:tailEnd/>
                  </a:ln>
                  <a:gradFill rotWithShape="1">
                    <a:gsLst>
                      <a:gs pos="0">
                        <a:srgbClr val="C1E6C1"/>
                      </a:gs>
                      <a:gs pos="100000">
                        <a:srgbClr val="009900"/>
                      </a:gs>
                    </a:gsLst>
                    <a:lin ang="2700000" scaled="1"/>
                  </a:gradFill>
                  <a:latin typeface="Arial Black" panose="020B0A04020102020204" pitchFamily="34" charset="0"/>
                </a:rPr>
                <a:t>14-BITS </a:t>
              </a:r>
              <a:r>
                <a:rPr lang="en-US" sz="3600" kern="10" spc="-180" dirty="0" smtClean="0">
                  <a:ln w="19050">
                    <a:solidFill>
                      <a:schemeClr val="tx2"/>
                    </a:solidFill>
                    <a:round/>
                    <a:headEnd/>
                    <a:tailEnd/>
                  </a:ln>
                  <a:gradFill rotWithShape="1">
                    <a:gsLst>
                      <a:gs pos="0">
                        <a:srgbClr val="C1E6C1"/>
                      </a:gs>
                      <a:gs pos="100000">
                        <a:srgbClr val="009900"/>
                      </a:gs>
                    </a:gsLst>
                    <a:lin ang="2700000" scaled="1"/>
                  </a:gradFill>
                  <a:latin typeface="Arial Black" panose="020B0A04020102020204" pitchFamily="34" charset="0"/>
                </a:rPr>
                <a:t>LONGITUD</a:t>
              </a:r>
              <a:endParaRPr lang="en-US" sz="3600" kern="10" spc="-180" dirty="0">
                <a:ln w="19050">
                  <a:solidFill>
                    <a:schemeClr val="tx2"/>
                  </a:solidFill>
                  <a:round/>
                  <a:headEnd/>
                  <a:tailEnd/>
                </a:ln>
                <a:gradFill rotWithShape="1">
                  <a:gsLst>
                    <a:gs pos="0">
                      <a:srgbClr val="C1E6C1"/>
                    </a:gs>
                    <a:gs pos="100000">
                      <a:srgbClr val="009900"/>
                    </a:gs>
                  </a:gsLst>
                  <a:lin ang="2700000" scaled="1"/>
                </a:gradFill>
                <a:latin typeface="Arial Black" panose="020B0A04020102020204" pitchFamily="34" charset="0"/>
              </a:endParaRPr>
            </a:p>
          </p:txBody>
        </p:sp>
        <p:sp>
          <p:nvSpPr>
            <p:cNvPr id="420873" name="Rectangle 8"/>
            <p:cNvSpPr>
              <a:spLocks noChangeArrowheads="1"/>
            </p:cNvSpPr>
            <p:nvPr/>
          </p:nvSpPr>
          <p:spPr bwMode="auto">
            <a:xfrm>
              <a:off x="98"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74" name="Rectangle 9"/>
            <p:cNvSpPr>
              <a:spLocks noChangeArrowheads="1"/>
            </p:cNvSpPr>
            <p:nvPr/>
          </p:nvSpPr>
          <p:spPr bwMode="auto">
            <a:xfrm>
              <a:off x="242"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75" name="Rectangle 10"/>
            <p:cNvSpPr>
              <a:spLocks noChangeArrowheads="1"/>
            </p:cNvSpPr>
            <p:nvPr/>
          </p:nvSpPr>
          <p:spPr bwMode="auto">
            <a:xfrm>
              <a:off x="386"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76" name="Rectangle 11"/>
            <p:cNvSpPr>
              <a:spLocks noChangeArrowheads="1"/>
            </p:cNvSpPr>
            <p:nvPr/>
          </p:nvSpPr>
          <p:spPr bwMode="auto">
            <a:xfrm>
              <a:off x="530"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77" name="Rectangle 12"/>
            <p:cNvSpPr>
              <a:spLocks noChangeArrowheads="1"/>
            </p:cNvSpPr>
            <p:nvPr/>
          </p:nvSpPr>
          <p:spPr bwMode="auto">
            <a:xfrm>
              <a:off x="674"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78" name="Rectangle 13"/>
            <p:cNvSpPr>
              <a:spLocks noChangeArrowheads="1"/>
            </p:cNvSpPr>
            <p:nvPr/>
          </p:nvSpPr>
          <p:spPr bwMode="auto">
            <a:xfrm>
              <a:off x="818"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79" name="Rectangle 14"/>
            <p:cNvSpPr>
              <a:spLocks noChangeArrowheads="1"/>
            </p:cNvSpPr>
            <p:nvPr/>
          </p:nvSpPr>
          <p:spPr bwMode="auto">
            <a:xfrm>
              <a:off x="962"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80" name="Rectangle 15"/>
            <p:cNvSpPr>
              <a:spLocks noChangeArrowheads="1"/>
            </p:cNvSpPr>
            <p:nvPr/>
          </p:nvSpPr>
          <p:spPr bwMode="auto">
            <a:xfrm>
              <a:off x="1106"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81" name="Rectangle 16"/>
            <p:cNvSpPr>
              <a:spLocks noChangeArrowheads="1"/>
            </p:cNvSpPr>
            <p:nvPr/>
          </p:nvSpPr>
          <p:spPr bwMode="auto">
            <a:xfrm>
              <a:off x="1250"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82" name="Rectangle 17"/>
            <p:cNvSpPr>
              <a:spLocks noChangeArrowheads="1"/>
            </p:cNvSpPr>
            <p:nvPr/>
          </p:nvSpPr>
          <p:spPr bwMode="auto">
            <a:xfrm>
              <a:off x="1394"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83" name="Rectangle 18"/>
            <p:cNvSpPr>
              <a:spLocks noChangeArrowheads="1"/>
            </p:cNvSpPr>
            <p:nvPr/>
          </p:nvSpPr>
          <p:spPr bwMode="auto">
            <a:xfrm>
              <a:off x="1538"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84" name="Rectangle 19"/>
            <p:cNvSpPr>
              <a:spLocks noChangeArrowheads="1"/>
            </p:cNvSpPr>
            <p:nvPr/>
          </p:nvSpPr>
          <p:spPr bwMode="auto">
            <a:xfrm>
              <a:off x="1682"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85" name="Rectangle 20"/>
            <p:cNvSpPr>
              <a:spLocks noChangeArrowheads="1"/>
            </p:cNvSpPr>
            <p:nvPr/>
          </p:nvSpPr>
          <p:spPr bwMode="auto">
            <a:xfrm>
              <a:off x="1826"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0886" name="Rectangle 21"/>
            <p:cNvSpPr>
              <a:spLocks noChangeArrowheads="1"/>
            </p:cNvSpPr>
            <p:nvPr/>
          </p:nvSpPr>
          <p:spPr bwMode="auto">
            <a:xfrm>
              <a:off x="1970" y="1130"/>
              <a:ext cx="144" cy="144"/>
            </a:xfrm>
            <a:prstGeom prst="rect">
              <a:avLst/>
            </a:prstGeom>
            <a:solidFill>
              <a:srgbClr val="FF00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grpSp>
      <p:grpSp>
        <p:nvGrpSpPr>
          <p:cNvPr id="3" name="Group 23"/>
          <p:cNvGrpSpPr>
            <a:grpSpLocks/>
          </p:cNvGrpSpPr>
          <p:nvPr/>
        </p:nvGrpSpPr>
        <p:grpSpPr bwMode="auto">
          <a:xfrm>
            <a:off x="343418" y="2442655"/>
            <a:ext cx="2720975" cy="4344987"/>
            <a:chOff x="232" y="1274"/>
            <a:chExt cx="1714" cy="2737"/>
          </a:xfrm>
        </p:grpSpPr>
        <p:sp>
          <p:nvSpPr>
            <p:cNvPr id="420888" name="Line 24"/>
            <p:cNvSpPr>
              <a:spLocks noChangeShapeType="1"/>
            </p:cNvSpPr>
            <p:nvPr/>
          </p:nvSpPr>
          <p:spPr bwMode="auto">
            <a:xfrm flipH="1">
              <a:off x="242" y="2375"/>
              <a:ext cx="17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8" tIns="45709" rIns="91418" bIns="45709"/>
            <a:lstStyle/>
            <a:p>
              <a:endParaRPr lang="en-US"/>
            </a:p>
          </p:txBody>
        </p:sp>
        <p:sp>
          <p:nvSpPr>
            <p:cNvPr id="420889" name="Line 25"/>
            <p:cNvSpPr>
              <a:spLocks noChangeShapeType="1"/>
            </p:cNvSpPr>
            <p:nvPr/>
          </p:nvSpPr>
          <p:spPr bwMode="auto">
            <a:xfrm flipH="1">
              <a:off x="232" y="3233"/>
              <a:ext cx="17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8" tIns="45709" rIns="91418" bIns="45709"/>
            <a:lstStyle/>
            <a:p>
              <a:endParaRPr lang="en-US"/>
            </a:p>
          </p:txBody>
        </p:sp>
        <p:sp>
          <p:nvSpPr>
            <p:cNvPr id="420890" name="Line 26"/>
            <p:cNvSpPr>
              <a:spLocks noChangeShapeType="1"/>
            </p:cNvSpPr>
            <p:nvPr/>
          </p:nvSpPr>
          <p:spPr bwMode="auto">
            <a:xfrm flipH="1">
              <a:off x="232" y="1532"/>
              <a:ext cx="17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8" tIns="45709" rIns="91418" bIns="45709"/>
            <a:lstStyle/>
            <a:p>
              <a:endParaRPr lang="en-US"/>
            </a:p>
          </p:txBody>
        </p:sp>
        <p:sp>
          <p:nvSpPr>
            <p:cNvPr id="420891" name="Text Box 27"/>
            <p:cNvSpPr txBox="1">
              <a:spLocks noChangeArrowheads="1"/>
            </p:cNvSpPr>
            <p:nvPr/>
          </p:nvSpPr>
          <p:spPr bwMode="auto">
            <a:xfrm>
              <a:off x="704" y="2125"/>
              <a:ext cx="7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spcBef>
                  <a:spcPct val="20000"/>
                </a:spcBef>
                <a:buClr>
                  <a:srgbClr val="FC0128"/>
                </a:buClr>
                <a:buSzPct val="75000"/>
                <a:buFont typeface="Times New Roman" panose="02020603050405020304" pitchFamily="18" charset="0"/>
                <a:buNone/>
              </a:pPr>
              <a:r>
                <a:rPr lang="en-US" altLang="en-US" sz="2000" dirty="0" err="1" smtClean="0"/>
                <a:t>Página</a:t>
              </a:r>
              <a:r>
                <a:rPr lang="en-US" altLang="en-US" sz="2000" dirty="0" smtClean="0"/>
                <a:t> 1</a:t>
              </a:r>
              <a:endParaRPr lang="en-US" altLang="en-US" sz="2000" dirty="0"/>
            </a:p>
          </p:txBody>
        </p:sp>
        <p:sp>
          <p:nvSpPr>
            <p:cNvPr id="420892" name="Text Box 28"/>
            <p:cNvSpPr txBox="1">
              <a:spLocks noChangeArrowheads="1"/>
            </p:cNvSpPr>
            <p:nvPr/>
          </p:nvSpPr>
          <p:spPr bwMode="auto">
            <a:xfrm>
              <a:off x="704" y="1274"/>
              <a:ext cx="7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spcBef>
                  <a:spcPct val="20000"/>
                </a:spcBef>
                <a:buClr>
                  <a:srgbClr val="FC0128"/>
                </a:buClr>
                <a:buSzPct val="75000"/>
                <a:buFont typeface="Times New Roman" panose="02020603050405020304" pitchFamily="18" charset="0"/>
                <a:buNone/>
              </a:pPr>
              <a:r>
                <a:rPr lang="es-MX" altLang="en-US" sz="2000" dirty="0" smtClean="0"/>
                <a:t>Página</a:t>
              </a:r>
              <a:r>
                <a:rPr lang="en-US" altLang="en-US" sz="2000" dirty="0" smtClean="0"/>
                <a:t> 0</a:t>
              </a:r>
              <a:endParaRPr lang="en-US" altLang="en-US" sz="2000" dirty="0"/>
            </a:p>
          </p:txBody>
        </p:sp>
        <p:sp>
          <p:nvSpPr>
            <p:cNvPr id="420893" name="Text Box 29"/>
            <p:cNvSpPr txBox="1">
              <a:spLocks noChangeArrowheads="1"/>
            </p:cNvSpPr>
            <p:nvPr/>
          </p:nvSpPr>
          <p:spPr bwMode="auto">
            <a:xfrm>
              <a:off x="704" y="2983"/>
              <a:ext cx="7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spcBef>
                  <a:spcPct val="20000"/>
                </a:spcBef>
                <a:buClr>
                  <a:srgbClr val="FC0128"/>
                </a:buClr>
                <a:buSzPct val="75000"/>
                <a:buFont typeface="Times New Roman" panose="02020603050405020304" pitchFamily="18" charset="0"/>
                <a:buNone/>
              </a:pPr>
              <a:r>
                <a:rPr lang="en-US" altLang="en-US" sz="2000" dirty="0" err="1" smtClean="0"/>
                <a:t>Página</a:t>
              </a:r>
              <a:r>
                <a:rPr lang="en-US" altLang="en-US" sz="2000" dirty="0" smtClean="0"/>
                <a:t> 2</a:t>
              </a:r>
              <a:endParaRPr lang="en-US" altLang="en-US" sz="2000" dirty="0"/>
            </a:p>
          </p:txBody>
        </p:sp>
        <p:sp>
          <p:nvSpPr>
            <p:cNvPr id="420894" name="Text Box 30"/>
            <p:cNvSpPr txBox="1">
              <a:spLocks noChangeArrowheads="1"/>
            </p:cNvSpPr>
            <p:nvPr/>
          </p:nvSpPr>
          <p:spPr bwMode="auto">
            <a:xfrm>
              <a:off x="704" y="3759"/>
              <a:ext cx="7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spcBef>
                  <a:spcPct val="20000"/>
                </a:spcBef>
                <a:buClr>
                  <a:srgbClr val="FC0128"/>
                </a:buClr>
                <a:buSzPct val="75000"/>
                <a:buFont typeface="Times New Roman" panose="02020603050405020304" pitchFamily="18" charset="0"/>
                <a:buNone/>
              </a:pPr>
              <a:r>
                <a:rPr lang="en-US" altLang="en-US" sz="2000" dirty="0" err="1" smtClean="0"/>
                <a:t>Página</a:t>
              </a:r>
              <a:r>
                <a:rPr lang="en-US" altLang="en-US" sz="2000" dirty="0" smtClean="0"/>
                <a:t> 3</a:t>
              </a:r>
              <a:endParaRPr lang="en-US" altLang="en-US" sz="2000" dirty="0"/>
            </a:p>
          </p:txBody>
        </p:sp>
      </p:grpSp>
    </p:spTree>
    <p:extLst>
      <p:ext uri="{BB962C8B-B14F-4D97-AF65-F5344CB8AC3E}">
        <p14:creationId xmlns:p14="http://schemas.microsoft.com/office/powerpoint/2010/main" val="3744067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1119254">
                                            <p:txEl>
                                              <p:pRg st="7" end="7"/>
                                            </p:txEl>
                                          </p:spTgt>
                                        </p:tgtEl>
                                        <p:attrNameLst>
                                          <p:attrName>style.visibility</p:attrName>
                                        </p:attrNameLst>
                                      </p:cBhvr>
                                      <p:to>
                                        <p:strVal val="visible"/>
                                      </p:to>
                                    </p:set>
                                    <p:animEffect transition="in" filter="fade">
                                      <p:cBhvr>
                                        <p:cTn id="11" dur="500"/>
                                        <p:tgtEl>
                                          <p:spTgt spid="1119254">
                                            <p:txEl>
                                              <p:pRg st="7" end="7"/>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119254">
                                            <p:txEl>
                                              <p:pRg st="8" end="8"/>
                                            </p:txEl>
                                          </p:spTgt>
                                        </p:tgtEl>
                                        <p:attrNameLst>
                                          <p:attrName>style.visibility</p:attrName>
                                        </p:attrNameLst>
                                      </p:cBhvr>
                                      <p:to>
                                        <p:strVal val="visible"/>
                                      </p:to>
                                    </p:set>
                                    <p:animEffect transition="in" filter="fade">
                                      <p:cBhvr>
                                        <p:cTn id="14" dur="500"/>
                                        <p:tgtEl>
                                          <p:spTgt spid="1119254">
                                            <p:txEl>
                                              <p:pRg st="8" end="8"/>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13"/>
          <p:cNvSpPr>
            <a:spLocks noGrp="1" noChangeArrowheads="1"/>
          </p:cNvSpPr>
          <p:nvPr>
            <p:ph idx="1"/>
          </p:nvPr>
        </p:nvSpPr>
        <p:spPr>
          <a:xfrm>
            <a:off x="3371851" y="1974693"/>
            <a:ext cx="10515600" cy="4351338"/>
          </a:xfrm>
        </p:spPr>
        <p:txBody>
          <a:bodyPr>
            <a:normAutofit/>
          </a:bodyPr>
          <a:lstStyle/>
          <a:p>
            <a:r>
              <a:rPr lang="es-MX" altLang="en-US" sz="2400" dirty="0" smtClean="0"/>
              <a:t>Con instrucciones de 14 bits, solo once pueden                                                                       usarse para especificar la Dirección de memoria en un solo ciclo.</a:t>
            </a:r>
            <a:endParaRPr lang="es-MX" altLang="en-US" sz="2400" dirty="0"/>
          </a:p>
        </p:txBody>
      </p:sp>
      <p:sp>
        <p:nvSpPr>
          <p:cNvPr id="422914" name="Rectangle 2"/>
          <p:cNvSpPr>
            <a:spLocks noGrp="1" noChangeArrowheads="1"/>
          </p:cNvSpPr>
          <p:nvPr>
            <p:ph type="title"/>
          </p:nvPr>
        </p:nvSpPr>
        <p:spPr/>
        <p:txBody>
          <a:bodyPr/>
          <a:lstStyle/>
          <a:p>
            <a:r>
              <a:rPr lang="es-MX" altLang="en-US" sz="4000" dirty="0" smtClean="0"/>
              <a:t>Memoria Flash del Programa</a:t>
            </a:r>
            <a:r>
              <a:rPr lang="es-MX" altLang="en-US" sz="2400" dirty="0" smtClean="0"/>
              <a:t/>
            </a:r>
            <a:br>
              <a:rPr lang="es-MX" altLang="en-US" sz="2400" dirty="0" smtClean="0"/>
            </a:br>
            <a:r>
              <a:rPr lang="es-MX" altLang="en-US" sz="2400" dirty="0" smtClean="0"/>
              <a:t>¿Por qué necesitamos paginar la memoria del programa?</a:t>
            </a:r>
            <a:endParaRPr lang="es-MX" altLang="en-US" sz="2400" dirty="0"/>
          </a:p>
        </p:txBody>
      </p:sp>
      <p:sp>
        <p:nvSpPr>
          <p:cNvPr id="422916" name="Rectangle 3"/>
          <p:cNvSpPr>
            <a:spLocks noChangeArrowheads="1"/>
          </p:cNvSpPr>
          <p:nvPr/>
        </p:nvSpPr>
        <p:spPr bwMode="auto">
          <a:xfrm>
            <a:off x="600583" y="1562736"/>
            <a:ext cx="2705100" cy="5192713"/>
          </a:xfrm>
          <a:prstGeom prst="rect">
            <a:avLst/>
          </a:prstGeom>
          <a:solidFill>
            <a:schemeClr val="accent2"/>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lnSpc>
                <a:spcPct val="80000"/>
              </a:lnSpc>
              <a:spcBef>
                <a:spcPct val="20000"/>
              </a:spcBef>
              <a:buClr>
                <a:srgbClr val="FC0128"/>
              </a:buClr>
              <a:buSzPct val="100000"/>
              <a:buFont typeface="Times New Roman" panose="02020603050405020304" pitchFamily="18" charset="0"/>
              <a:buNone/>
            </a:pPr>
            <a:endParaRPr lang="es-ES_tradnl" altLang="en-US">
              <a:solidFill>
                <a:schemeClr val="bg1"/>
              </a:solidFill>
            </a:endParaRPr>
          </a:p>
        </p:txBody>
      </p:sp>
      <p:sp>
        <p:nvSpPr>
          <p:cNvPr id="422917" name="Text Box 4"/>
          <p:cNvSpPr txBox="1">
            <a:spLocks noChangeArrowheads="1"/>
          </p:cNvSpPr>
          <p:nvPr/>
        </p:nvSpPr>
        <p:spPr bwMode="auto">
          <a:xfrm>
            <a:off x="362269" y="1219211"/>
            <a:ext cx="33625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dirty="0" smtClean="0"/>
              <a:t>MEMORIA DEL PROGRAMA</a:t>
            </a:r>
            <a:endParaRPr lang="en-US" altLang="en-US" sz="1600" dirty="0"/>
          </a:p>
        </p:txBody>
      </p:sp>
      <p:grpSp>
        <p:nvGrpSpPr>
          <p:cNvPr id="422918" name="Group 5"/>
          <p:cNvGrpSpPr>
            <a:grpSpLocks/>
          </p:cNvGrpSpPr>
          <p:nvPr/>
        </p:nvGrpSpPr>
        <p:grpSpPr bwMode="auto">
          <a:xfrm>
            <a:off x="584709" y="2413636"/>
            <a:ext cx="2720975" cy="4341813"/>
            <a:chOff x="232" y="1274"/>
            <a:chExt cx="1714" cy="2735"/>
          </a:xfrm>
        </p:grpSpPr>
        <p:sp>
          <p:nvSpPr>
            <p:cNvPr id="422919" name="Line 6"/>
            <p:cNvSpPr>
              <a:spLocks noChangeShapeType="1"/>
            </p:cNvSpPr>
            <p:nvPr/>
          </p:nvSpPr>
          <p:spPr bwMode="auto">
            <a:xfrm flipH="1">
              <a:off x="242" y="2375"/>
              <a:ext cx="17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8" tIns="45709" rIns="91418" bIns="45709"/>
            <a:lstStyle/>
            <a:p>
              <a:endParaRPr lang="en-US"/>
            </a:p>
          </p:txBody>
        </p:sp>
        <p:sp>
          <p:nvSpPr>
            <p:cNvPr id="422920" name="Line 7"/>
            <p:cNvSpPr>
              <a:spLocks noChangeShapeType="1"/>
            </p:cNvSpPr>
            <p:nvPr/>
          </p:nvSpPr>
          <p:spPr bwMode="auto">
            <a:xfrm flipH="1">
              <a:off x="232" y="3233"/>
              <a:ext cx="17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8" tIns="45709" rIns="91418" bIns="45709"/>
            <a:lstStyle/>
            <a:p>
              <a:endParaRPr lang="en-US"/>
            </a:p>
          </p:txBody>
        </p:sp>
        <p:sp>
          <p:nvSpPr>
            <p:cNvPr id="422921" name="Line 8"/>
            <p:cNvSpPr>
              <a:spLocks noChangeShapeType="1"/>
            </p:cNvSpPr>
            <p:nvPr/>
          </p:nvSpPr>
          <p:spPr bwMode="auto">
            <a:xfrm flipH="1">
              <a:off x="232" y="1532"/>
              <a:ext cx="17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8" tIns="45709" rIns="91418" bIns="45709"/>
            <a:lstStyle/>
            <a:p>
              <a:endParaRPr lang="en-US"/>
            </a:p>
          </p:txBody>
        </p:sp>
        <p:sp>
          <p:nvSpPr>
            <p:cNvPr id="422922" name="Text Box 9"/>
            <p:cNvSpPr txBox="1">
              <a:spLocks noChangeArrowheads="1"/>
            </p:cNvSpPr>
            <p:nvPr/>
          </p:nvSpPr>
          <p:spPr bwMode="auto">
            <a:xfrm>
              <a:off x="790" y="2125"/>
              <a:ext cx="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spcBef>
                  <a:spcPct val="20000"/>
                </a:spcBef>
                <a:buClr>
                  <a:srgbClr val="FC0128"/>
                </a:buClr>
                <a:buSzPct val="75000"/>
                <a:buFont typeface="Times New Roman" panose="02020603050405020304" pitchFamily="18" charset="0"/>
                <a:buNone/>
              </a:pPr>
              <a:r>
                <a:rPr lang="en-US" altLang="en-US" sz="2000"/>
                <a:t>Page 1</a:t>
              </a:r>
            </a:p>
          </p:txBody>
        </p:sp>
        <p:sp>
          <p:nvSpPr>
            <p:cNvPr id="422923" name="Text Box 10"/>
            <p:cNvSpPr txBox="1">
              <a:spLocks noChangeArrowheads="1"/>
            </p:cNvSpPr>
            <p:nvPr/>
          </p:nvSpPr>
          <p:spPr bwMode="auto">
            <a:xfrm>
              <a:off x="790" y="1274"/>
              <a:ext cx="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spcBef>
                  <a:spcPct val="20000"/>
                </a:spcBef>
                <a:buClr>
                  <a:srgbClr val="FC0128"/>
                </a:buClr>
                <a:buSzPct val="75000"/>
                <a:buFont typeface="Times New Roman" panose="02020603050405020304" pitchFamily="18" charset="0"/>
                <a:buNone/>
              </a:pPr>
              <a:r>
                <a:rPr lang="en-US" altLang="en-US" sz="2000"/>
                <a:t>Page 0</a:t>
              </a:r>
            </a:p>
          </p:txBody>
        </p:sp>
        <p:sp>
          <p:nvSpPr>
            <p:cNvPr id="422924" name="Text Box 11"/>
            <p:cNvSpPr txBox="1">
              <a:spLocks noChangeArrowheads="1"/>
            </p:cNvSpPr>
            <p:nvPr/>
          </p:nvSpPr>
          <p:spPr bwMode="auto">
            <a:xfrm>
              <a:off x="790" y="2983"/>
              <a:ext cx="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spcBef>
                  <a:spcPct val="20000"/>
                </a:spcBef>
                <a:buClr>
                  <a:srgbClr val="FC0128"/>
                </a:buClr>
                <a:buSzPct val="75000"/>
                <a:buFont typeface="Times New Roman" panose="02020603050405020304" pitchFamily="18" charset="0"/>
                <a:buNone/>
              </a:pPr>
              <a:r>
                <a:rPr lang="en-US" altLang="en-US" sz="2000"/>
                <a:t>Page 2</a:t>
              </a:r>
            </a:p>
          </p:txBody>
        </p:sp>
        <p:sp>
          <p:nvSpPr>
            <p:cNvPr id="422925" name="Text Box 12"/>
            <p:cNvSpPr txBox="1">
              <a:spLocks noChangeArrowheads="1"/>
            </p:cNvSpPr>
            <p:nvPr/>
          </p:nvSpPr>
          <p:spPr bwMode="auto">
            <a:xfrm>
              <a:off x="790" y="3759"/>
              <a:ext cx="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eaLnBrk="1" hangingPunct="1">
                <a:spcBef>
                  <a:spcPct val="20000"/>
                </a:spcBef>
                <a:buClr>
                  <a:srgbClr val="FC0128"/>
                </a:buClr>
                <a:buSzPct val="75000"/>
                <a:buFont typeface="Times New Roman" panose="02020603050405020304" pitchFamily="18" charset="0"/>
                <a:buNone/>
              </a:pPr>
              <a:r>
                <a:rPr lang="en-US" altLang="en-US" sz="2000"/>
                <a:t>Page 3</a:t>
              </a:r>
            </a:p>
          </p:txBody>
        </p:sp>
      </p:grpSp>
      <p:sp>
        <p:nvSpPr>
          <p:cNvPr id="1121294" name="Text Box 14"/>
          <p:cNvSpPr txBox="1">
            <a:spLocks noChangeArrowheads="1"/>
          </p:cNvSpPr>
          <p:nvPr/>
        </p:nvSpPr>
        <p:spPr bwMode="auto">
          <a:xfrm>
            <a:off x="5494337" y="5292716"/>
            <a:ext cx="301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a:r>
              <a:rPr lang="en-US" altLang="en-US" dirty="0">
                <a:latin typeface="Times New Roman" panose="02020603050405020304" pitchFamily="18" charset="0"/>
              </a:rPr>
              <a:t>2</a:t>
            </a:r>
            <a:r>
              <a:rPr lang="en-US" altLang="en-US" baseline="30000" dirty="0">
                <a:latin typeface="Times New Roman" panose="02020603050405020304" pitchFamily="18" charset="0"/>
              </a:rPr>
              <a:t>11</a:t>
            </a:r>
            <a:r>
              <a:rPr lang="en-US" altLang="en-US" dirty="0">
                <a:latin typeface="Times New Roman" panose="02020603050405020304" pitchFamily="18" charset="0"/>
              </a:rPr>
              <a:t> = </a:t>
            </a:r>
            <a:r>
              <a:rPr lang="en-US" altLang="en-US" dirty="0">
                <a:solidFill>
                  <a:srgbClr val="A50021"/>
                </a:solidFill>
                <a:latin typeface="Times New Roman" panose="02020603050405020304" pitchFamily="18" charset="0"/>
              </a:rPr>
              <a:t>2048</a:t>
            </a:r>
            <a:r>
              <a:rPr lang="en-US" altLang="en-US" dirty="0">
                <a:latin typeface="Times New Roman" panose="02020603050405020304" pitchFamily="18" charset="0"/>
              </a:rPr>
              <a:t> </a:t>
            </a:r>
            <a:r>
              <a:rPr lang="en-US" altLang="en-US" dirty="0" err="1" smtClean="0">
                <a:latin typeface="Times New Roman" panose="02020603050405020304" pitchFamily="18" charset="0"/>
              </a:rPr>
              <a:t>direcciones</a:t>
            </a:r>
            <a:endParaRPr lang="en-US" altLang="en-US" dirty="0">
              <a:latin typeface="Times New Roman" panose="02020603050405020304" pitchFamily="18" charset="0"/>
            </a:endParaRPr>
          </a:p>
        </p:txBody>
      </p:sp>
      <p:grpSp>
        <p:nvGrpSpPr>
          <p:cNvPr id="3" name="Group 15"/>
          <p:cNvGrpSpPr>
            <a:grpSpLocks/>
          </p:cNvGrpSpPr>
          <p:nvPr/>
        </p:nvGrpSpPr>
        <p:grpSpPr bwMode="auto">
          <a:xfrm>
            <a:off x="4289425" y="3890954"/>
            <a:ext cx="4340225" cy="1401762"/>
            <a:chOff x="1243" y="1444"/>
            <a:chExt cx="2734" cy="883"/>
          </a:xfrm>
        </p:grpSpPr>
        <p:sp>
          <p:nvSpPr>
            <p:cNvPr id="422928" name="Text Box 16"/>
            <p:cNvSpPr txBox="1">
              <a:spLocks noChangeArrowheads="1"/>
            </p:cNvSpPr>
            <p:nvPr/>
          </p:nvSpPr>
          <p:spPr bwMode="auto">
            <a:xfrm>
              <a:off x="3769" y="1613"/>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0</a:t>
              </a:r>
            </a:p>
          </p:txBody>
        </p:sp>
        <p:sp>
          <p:nvSpPr>
            <p:cNvPr id="422929" name="Text Box 17"/>
            <p:cNvSpPr txBox="1">
              <a:spLocks noChangeArrowheads="1"/>
            </p:cNvSpPr>
            <p:nvPr/>
          </p:nvSpPr>
          <p:spPr bwMode="auto">
            <a:xfrm>
              <a:off x="3575" y="1613"/>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1</a:t>
              </a:r>
            </a:p>
          </p:txBody>
        </p:sp>
        <p:sp>
          <p:nvSpPr>
            <p:cNvPr id="422930" name="Text Box 18"/>
            <p:cNvSpPr txBox="1">
              <a:spLocks noChangeArrowheads="1"/>
            </p:cNvSpPr>
            <p:nvPr/>
          </p:nvSpPr>
          <p:spPr bwMode="auto">
            <a:xfrm>
              <a:off x="3381" y="1613"/>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2</a:t>
              </a:r>
            </a:p>
          </p:txBody>
        </p:sp>
        <p:sp>
          <p:nvSpPr>
            <p:cNvPr id="422931" name="Text Box 19"/>
            <p:cNvSpPr txBox="1">
              <a:spLocks noChangeArrowheads="1"/>
            </p:cNvSpPr>
            <p:nvPr/>
          </p:nvSpPr>
          <p:spPr bwMode="auto">
            <a:xfrm>
              <a:off x="3187" y="1613"/>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3</a:t>
              </a:r>
            </a:p>
          </p:txBody>
        </p:sp>
        <p:sp>
          <p:nvSpPr>
            <p:cNvPr id="422932" name="Text Box 20"/>
            <p:cNvSpPr txBox="1">
              <a:spLocks noChangeArrowheads="1"/>
            </p:cNvSpPr>
            <p:nvPr/>
          </p:nvSpPr>
          <p:spPr bwMode="auto">
            <a:xfrm>
              <a:off x="2992" y="1613"/>
              <a:ext cx="19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4</a:t>
              </a:r>
            </a:p>
          </p:txBody>
        </p:sp>
        <p:sp>
          <p:nvSpPr>
            <p:cNvPr id="422933" name="Text Box 21"/>
            <p:cNvSpPr txBox="1">
              <a:spLocks noChangeArrowheads="1"/>
            </p:cNvSpPr>
            <p:nvPr/>
          </p:nvSpPr>
          <p:spPr bwMode="auto">
            <a:xfrm>
              <a:off x="2798" y="1613"/>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5</a:t>
              </a:r>
            </a:p>
          </p:txBody>
        </p:sp>
        <p:sp>
          <p:nvSpPr>
            <p:cNvPr id="422934" name="Text Box 22"/>
            <p:cNvSpPr txBox="1">
              <a:spLocks noChangeArrowheads="1"/>
            </p:cNvSpPr>
            <p:nvPr/>
          </p:nvSpPr>
          <p:spPr bwMode="auto">
            <a:xfrm>
              <a:off x="2604" y="1613"/>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6</a:t>
              </a:r>
            </a:p>
          </p:txBody>
        </p:sp>
        <p:sp>
          <p:nvSpPr>
            <p:cNvPr id="422935" name="Text Box 23"/>
            <p:cNvSpPr txBox="1">
              <a:spLocks noChangeArrowheads="1"/>
            </p:cNvSpPr>
            <p:nvPr/>
          </p:nvSpPr>
          <p:spPr bwMode="auto">
            <a:xfrm>
              <a:off x="2410" y="1613"/>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7</a:t>
              </a:r>
            </a:p>
          </p:txBody>
        </p:sp>
        <p:sp>
          <p:nvSpPr>
            <p:cNvPr id="422936" name="Text Box 24"/>
            <p:cNvSpPr txBox="1">
              <a:spLocks noChangeArrowheads="1"/>
            </p:cNvSpPr>
            <p:nvPr/>
          </p:nvSpPr>
          <p:spPr bwMode="auto">
            <a:xfrm>
              <a:off x="2216" y="1613"/>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8</a:t>
              </a:r>
            </a:p>
          </p:txBody>
        </p:sp>
        <p:sp>
          <p:nvSpPr>
            <p:cNvPr id="422937" name="Text Box 25"/>
            <p:cNvSpPr txBox="1">
              <a:spLocks noChangeArrowheads="1"/>
            </p:cNvSpPr>
            <p:nvPr/>
          </p:nvSpPr>
          <p:spPr bwMode="auto">
            <a:xfrm>
              <a:off x="2022" y="1613"/>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9</a:t>
              </a:r>
            </a:p>
          </p:txBody>
        </p:sp>
        <p:sp>
          <p:nvSpPr>
            <p:cNvPr id="422938" name="Text Box 26"/>
            <p:cNvSpPr txBox="1">
              <a:spLocks noChangeArrowheads="1"/>
            </p:cNvSpPr>
            <p:nvPr/>
          </p:nvSpPr>
          <p:spPr bwMode="auto">
            <a:xfrm>
              <a:off x="1827" y="1613"/>
              <a:ext cx="23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10</a:t>
              </a:r>
            </a:p>
          </p:txBody>
        </p:sp>
        <p:sp>
          <p:nvSpPr>
            <p:cNvPr id="422939" name="Text Box 27"/>
            <p:cNvSpPr txBox="1">
              <a:spLocks noChangeArrowheads="1"/>
            </p:cNvSpPr>
            <p:nvPr/>
          </p:nvSpPr>
          <p:spPr bwMode="auto">
            <a:xfrm>
              <a:off x="1633" y="1613"/>
              <a:ext cx="243"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11</a:t>
              </a:r>
            </a:p>
          </p:txBody>
        </p:sp>
        <p:sp>
          <p:nvSpPr>
            <p:cNvPr id="422940" name="Rectangle 28"/>
            <p:cNvSpPr>
              <a:spLocks noChangeArrowheads="1"/>
            </p:cNvSpPr>
            <p:nvPr/>
          </p:nvSpPr>
          <p:spPr bwMode="auto">
            <a:xfrm>
              <a:off x="1243" y="1783"/>
              <a:ext cx="582" cy="254"/>
            </a:xfrm>
            <a:prstGeom prst="rect">
              <a:avLst/>
            </a:prstGeom>
            <a:solidFill>
              <a:schemeClr val="folHlink"/>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600"/>
                <a:t>Opcode</a:t>
              </a:r>
            </a:p>
          </p:txBody>
        </p:sp>
        <p:sp>
          <p:nvSpPr>
            <p:cNvPr id="422941" name="Rectangle 29"/>
            <p:cNvSpPr>
              <a:spLocks noChangeArrowheads="1"/>
            </p:cNvSpPr>
            <p:nvPr/>
          </p:nvSpPr>
          <p:spPr bwMode="auto">
            <a:xfrm>
              <a:off x="1828" y="1783"/>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22942" name="Rectangle 30"/>
            <p:cNvSpPr>
              <a:spLocks noChangeArrowheads="1"/>
            </p:cNvSpPr>
            <p:nvPr/>
          </p:nvSpPr>
          <p:spPr bwMode="auto">
            <a:xfrm>
              <a:off x="2022" y="1783"/>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22943" name="Rectangle 31"/>
            <p:cNvSpPr>
              <a:spLocks noChangeArrowheads="1"/>
            </p:cNvSpPr>
            <p:nvPr/>
          </p:nvSpPr>
          <p:spPr bwMode="auto">
            <a:xfrm>
              <a:off x="2216" y="1783"/>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22944" name="Rectangle 32"/>
            <p:cNvSpPr>
              <a:spLocks noChangeArrowheads="1"/>
            </p:cNvSpPr>
            <p:nvPr/>
          </p:nvSpPr>
          <p:spPr bwMode="auto">
            <a:xfrm>
              <a:off x="2410" y="1783"/>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22945" name="Rectangle 33"/>
            <p:cNvSpPr>
              <a:spLocks noChangeArrowheads="1"/>
            </p:cNvSpPr>
            <p:nvPr/>
          </p:nvSpPr>
          <p:spPr bwMode="auto">
            <a:xfrm>
              <a:off x="2604" y="1783"/>
              <a:ext cx="195"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22946" name="Rectangle 34"/>
            <p:cNvSpPr>
              <a:spLocks noChangeArrowheads="1"/>
            </p:cNvSpPr>
            <p:nvPr/>
          </p:nvSpPr>
          <p:spPr bwMode="auto">
            <a:xfrm>
              <a:off x="2799" y="1783"/>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22947" name="Rectangle 35"/>
            <p:cNvSpPr>
              <a:spLocks noChangeArrowheads="1"/>
            </p:cNvSpPr>
            <p:nvPr/>
          </p:nvSpPr>
          <p:spPr bwMode="auto">
            <a:xfrm>
              <a:off x="2993" y="1783"/>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22948" name="Rectangle 36"/>
            <p:cNvSpPr>
              <a:spLocks noChangeArrowheads="1"/>
            </p:cNvSpPr>
            <p:nvPr/>
          </p:nvSpPr>
          <p:spPr bwMode="auto">
            <a:xfrm>
              <a:off x="3187" y="1783"/>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22949" name="Rectangle 37"/>
            <p:cNvSpPr>
              <a:spLocks noChangeArrowheads="1"/>
            </p:cNvSpPr>
            <p:nvPr/>
          </p:nvSpPr>
          <p:spPr bwMode="auto">
            <a:xfrm>
              <a:off x="3381" y="1783"/>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1121318" name="Text Box 38"/>
            <p:cNvSpPr txBox="1">
              <a:spLocks noChangeArrowheads="1"/>
            </p:cNvSpPr>
            <p:nvPr/>
          </p:nvSpPr>
          <p:spPr bwMode="auto">
            <a:xfrm>
              <a:off x="1558" y="1444"/>
              <a:ext cx="2419" cy="206"/>
            </a:xfrm>
            <a:prstGeom prst="rect">
              <a:avLst/>
            </a:prstGeom>
            <a:noFill/>
            <a:ln w="3175" algn="ctr">
              <a:noFill/>
              <a:miter lim="800000"/>
              <a:headEnd/>
              <a:tailEnd/>
            </a:ln>
            <a:effectLst/>
          </p:spPr>
          <p:txBody>
            <a:bodyPr wrap="none" lIns="82058" tIns="41029" rIns="82058" bIns="41029">
              <a:spAutoFit/>
            </a:bodyPr>
            <a:lstStyle/>
            <a:p>
              <a:pPr>
                <a:defRPr/>
              </a:pPr>
              <a:r>
                <a:rPr lang="en-US" sz="1600">
                  <a:effectLst>
                    <a:outerShdw blurRad="38100" dist="38100" dir="2700000" algn="tl">
                      <a:srgbClr val="C0C0C0"/>
                    </a:outerShdw>
                  </a:effectLst>
                  <a:latin typeface="Arial" charset="0"/>
                </a:rPr>
                <a:t>GOTO Instruction in Program Memory</a:t>
              </a:r>
            </a:p>
          </p:txBody>
        </p:sp>
        <p:sp>
          <p:nvSpPr>
            <p:cNvPr id="422951" name="AutoShape 39"/>
            <p:cNvSpPr>
              <a:spLocks/>
            </p:cNvSpPr>
            <p:nvPr/>
          </p:nvSpPr>
          <p:spPr bwMode="auto">
            <a:xfrm rot="-5400000">
              <a:off x="2774" y="1138"/>
              <a:ext cx="243" cy="2135"/>
            </a:xfrm>
            <a:prstGeom prst="leftBrace">
              <a:avLst>
                <a:gd name="adj1" fmla="val 73217"/>
                <a:gd name="adj2" fmla="val 4794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2952" name="Rectangle 40"/>
            <p:cNvSpPr>
              <a:spLocks noChangeArrowheads="1"/>
            </p:cNvSpPr>
            <p:nvPr/>
          </p:nvSpPr>
          <p:spPr bwMode="auto">
            <a:xfrm>
              <a:off x="3575" y="1783"/>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22953" name="Rectangle 41"/>
            <p:cNvSpPr>
              <a:spLocks noChangeArrowheads="1"/>
            </p:cNvSpPr>
            <p:nvPr/>
          </p:nvSpPr>
          <p:spPr bwMode="auto">
            <a:xfrm>
              <a:off x="3769" y="1783"/>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22954" name="Text Box 42"/>
            <p:cNvSpPr txBox="1">
              <a:spLocks noChangeArrowheads="1"/>
            </p:cNvSpPr>
            <p:nvPr/>
          </p:nvSpPr>
          <p:spPr bwMode="auto">
            <a:xfrm>
              <a:off x="1436" y="1613"/>
              <a:ext cx="243"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12</a:t>
              </a:r>
            </a:p>
          </p:txBody>
        </p:sp>
        <p:sp>
          <p:nvSpPr>
            <p:cNvPr id="422955" name="Text Box 43"/>
            <p:cNvSpPr txBox="1">
              <a:spLocks noChangeArrowheads="1"/>
            </p:cNvSpPr>
            <p:nvPr/>
          </p:nvSpPr>
          <p:spPr bwMode="auto">
            <a:xfrm>
              <a:off x="1243" y="1613"/>
              <a:ext cx="243"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13</a:t>
              </a:r>
            </a:p>
          </p:txBody>
        </p:sp>
      </p:grpSp>
      <p:sp>
        <p:nvSpPr>
          <p:cNvPr id="1121324" name="AutoShape 44"/>
          <p:cNvSpPr>
            <a:spLocks noChangeArrowheads="1"/>
          </p:cNvSpPr>
          <p:nvPr/>
        </p:nvSpPr>
        <p:spPr bwMode="auto">
          <a:xfrm rot="5400000">
            <a:off x="2290478" y="4597242"/>
            <a:ext cx="1362075" cy="474663"/>
          </a:xfrm>
          <a:prstGeom prst="leftRightArrow">
            <a:avLst>
              <a:gd name="adj1" fmla="val 50000"/>
              <a:gd name="adj2" fmla="val 57391"/>
            </a:avLst>
          </a:prstGeom>
          <a:solidFill>
            <a:srgbClr val="A50021"/>
          </a:solidFill>
          <a:ln w="25400" algn="ctr">
            <a:solidFill>
              <a:schemeClr val="tx1"/>
            </a:solidFill>
            <a:miter lim="800000"/>
            <a:headEnd/>
            <a:tailEnd/>
          </a:ln>
        </p:spPr>
        <p:txBody>
          <a:bodyPr wrap="none" lIns="91418" tIns="45709" rIns="91418" bIns="4570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1121325" name="Line 45"/>
          <p:cNvSpPr>
            <a:spLocks noChangeShapeType="1"/>
          </p:cNvSpPr>
          <p:nvPr/>
        </p:nvSpPr>
        <p:spPr bwMode="auto">
          <a:xfrm flipH="1" flipV="1">
            <a:off x="3543299" y="4906954"/>
            <a:ext cx="1951038" cy="539750"/>
          </a:xfrm>
          <a:prstGeom prst="line">
            <a:avLst/>
          </a:prstGeom>
          <a:noFill/>
          <a:ln w="50800">
            <a:solidFill>
              <a:srgbClr val="760016"/>
            </a:solidFill>
            <a:round/>
            <a:headEnd/>
            <a:tailEnd type="triangle" w="med" len="med"/>
          </a:ln>
          <a:effectLst>
            <a:outerShdw dist="17961" dir="2700000" algn="ctr" rotWithShape="0">
              <a:schemeClr val="tx1"/>
            </a:outerShdw>
          </a:effectLst>
        </p:spPr>
        <p:txBody>
          <a:bodyPr anchor="ctr"/>
          <a:lstStyle/>
          <a:p>
            <a:pPr algn="ctr">
              <a:defRPr/>
            </a:pPr>
            <a:endParaRPr lang="en-US">
              <a:latin typeface="Arial" charset="0"/>
            </a:endParaRPr>
          </a:p>
        </p:txBody>
      </p:sp>
      <p:grpSp>
        <p:nvGrpSpPr>
          <p:cNvPr id="4" name="Group 46"/>
          <p:cNvGrpSpPr>
            <a:grpSpLocks/>
          </p:cNvGrpSpPr>
          <p:nvPr/>
        </p:nvGrpSpPr>
        <p:grpSpPr bwMode="auto">
          <a:xfrm>
            <a:off x="584709" y="1562736"/>
            <a:ext cx="885825" cy="5192713"/>
            <a:chOff x="232" y="898"/>
            <a:chExt cx="558" cy="3271"/>
          </a:xfrm>
        </p:grpSpPr>
        <p:sp>
          <p:nvSpPr>
            <p:cNvPr id="422959" name="Rectangle 47"/>
            <p:cNvSpPr>
              <a:spLocks noChangeArrowheads="1"/>
            </p:cNvSpPr>
            <p:nvPr/>
          </p:nvSpPr>
          <p:spPr bwMode="auto">
            <a:xfrm>
              <a:off x="242" y="898"/>
              <a:ext cx="548" cy="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buClr>
                  <a:srgbClr val="FC0128"/>
                </a:buClr>
                <a:buSzPct val="75000"/>
                <a:buFont typeface="Times New Roman" panose="02020603050405020304" pitchFamily="18" charset="0"/>
                <a:buNone/>
              </a:pPr>
              <a:r>
                <a:rPr lang="en-US" altLang="en-US" sz="1600"/>
                <a:t>0000h</a:t>
              </a:r>
            </a:p>
            <a:p>
              <a:pPr eaLnBrk="1" hangingPunct="1">
                <a:spcBef>
                  <a:spcPct val="20000"/>
                </a:spcBef>
                <a:buClr>
                  <a:srgbClr val="FC0128"/>
                </a:buClr>
                <a:buSzPct val="75000"/>
                <a:buFont typeface="Times New Roman" panose="02020603050405020304" pitchFamily="18" charset="0"/>
                <a:buChar char="•"/>
              </a:pPr>
              <a:endParaRPr lang="en-US" altLang="en-US" sz="1600"/>
            </a:p>
            <a:p>
              <a:pPr eaLnBrk="1" hangingPunct="1">
                <a:spcBef>
                  <a:spcPct val="20000"/>
                </a:spcBef>
                <a:buClr>
                  <a:srgbClr val="FC0128"/>
                </a:buClr>
                <a:buSzPct val="75000"/>
                <a:buFont typeface="Times New Roman" panose="02020603050405020304" pitchFamily="18" charset="0"/>
                <a:buChar char="•"/>
              </a:pPr>
              <a:endParaRPr lang="en-US" altLang="en-US" sz="1600"/>
            </a:p>
            <a:p>
              <a:pPr eaLnBrk="1" hangingPunct="1">
                <a:spcBef>
                  <a:spcPct val="20000"/>
                </a:spcBef>
                <a:buClr>
                  <a:srgbClr val="FC0128"/>
                </a:buClr>
                <a:buSzPct val="75000"/>
                <a:buFont typeface="Times New Roman" panose="02020603050405020304" pitchFamily="18" charset="0"/>
                <a:buNone/>
              </a:pPr>
              <a:r>
                <a:rPr lang="en-US" altLang="en-US" sz="1600"/>
                <a:t>07FFh</a:t>
              </a:r>
            </a:p>
          </p:txBody>
        </p:sp>
        <p:sp>
          <p:nvSpPr>
            <p:cNvPr id="422960" name="Rectangle 48"/>
            <p:cNvSpPr>
              <a:spLocks noChangeArrowheads="1"/>
            </p:cNvSpPr>
            <p:nvPr/>
          </p:nvSpPr>
          <p:spPr bwMode="auto">
            <a:xfrm>
              <a:off x="242" y="1761"/>
              <a:ext cx="548" cy="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buClr>
                  <a:srgbClr val="FC0128"/>
                </a:buClr>
                <a:buSzPct val="75000"/>
                <a:buFont typeface="Times New Roman" panose="02020603050405020304" pitchFamily="18" charset="0"/>
                <a:buNone/>
              </a:pPr>
              <a:r>
                <a:rPr lang="en-US" altLang="en-US" sz="1600"/>
                <a:t>0800h</a:t>
              </a:r>
            </a:p>
            <a:p>
              <a:pPr eaLnBrk="1" hangingPunct="1">
                <a:spcBef>
                  <a:spcPct val="20000"/>
                </a:spcBef>
                <a:buClr>
                  <a:srgbClr val="FC0128"/>
                </a:buClr>
                <a:buSzPct val="75000"/>
                <a:buFont typeface="Times New Roman" panose="02020603050405020304" pitchFamily="18" charset="0"/>
                <a:buChar char="•"/>
              </a:pPr>
              <a:endParaRPr lang="en-US" altLang="en-US" sz="1600"/>
            </a:p>
            <a:p>
              <a:pPr eaLnBrk="1" hangingPunct="1">
                <a:spcBef>
                  <a:spcPct val="20000"/>
                </a:spcBef>
                <a:buClr>
                  <a:srgbClr val="FC0128"/>
                </a:buClr>
                <a:buSzPct val="75000"/>
                <a:buFont typeface="Times New Roman" panose="02020603050405020304" pitchFamily="18" charset="0"/>
                <a:buChar char="•"/>
              </a:pPr>
              <a:endParaRPr lang="en-US" altLang="en-US" sz="1600"/>
            </a:p>
            <a:p>
              <a:pPr eaLnBrk="1" hangingPunct="1">
                <a:spcBef>
                  <a:spcPct val="20000"/>
                </a:spcBef>
                <a:buClr>
                  <a:srgbClr val="FC0128"/>
                </a:buClr>
                <a:buSzPct val="75000"/>
                <a:buFont typeface="Times New Roman" panose="02020603050405020304" pitchFamily="18" charset="0"/>
                <a:buNone/>
              </a:pPr>
              <a:r>
                <a:rPr lang="en-US" altLang="en-US" sz="1600"/>
                <a:t>0FFFh</a:t>
              </a:r>
            </a:p>
          </p:txBody>
        </p:sp>
        <p:sp>
          <p:nvSpPr>
            <p:cNvPr id="422961" name="Rectangle 49"/>
            <p:cNvSpPr>
              <a:spLocks noChangeArrowheads="1"/>
            </p:cNvSpPr>
            <p:nvPr/>
          </p:nvSpPr>
          <p:spPr bwMode="auto">
            <a:xfrm>
              <a:off x="232" y="2582"/>
              <a:ext cx="548" cy="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buClr>
                  <a:srgbClr val="FC0128"/>
                </a:buClr>
                <a:buSzPct val="75000"/>
                <a:buFont typeface="Times New Roman" panose="02020603050405020304" pitchFamily="18" charset="0"/>
                <a:buNone/>
              </a:pPr>
              <a:r>
                <a:rPr lang="en-US" altLang="en-US" sz="1600"/>
                <a:t>1000h</a:t>
              </a:r>
            </a:p>
            <a:p>
              <a:pPr eaLnBrk="1" hangingPunct="1">
                <a:spcBef>
                  <a:spcPct val="20000"/>
                </a:spcBef>
                <a:buClr>
                  <a:srgbClr val="FC0128"/>
                </a:buClr>
                <a:buSzPct val="75000"/>
                <a:buFont typeface="Times New Roman" panose="02020603050405020304" pitchFamily="18" charset="0"/>
                <a:buChar char="•"/>
              </a:pPr>
              <a:endParaRPr lang="en-US" altLang="en-US" sz="1600"/>
            </a:p>
            <a:p>
              <a:pPr eaLnBrk="1" hangingPunct="1">
                <a:spcBef>
                  <a:spcPct val="20000"/>
                </a:spcBef>
                <a:buClr>
                  <a:srgbClr val="FC0128"/>
                </a:buClr>
                <a:buSzPct val="75000"/>
                <a:buFont typeface="Times New Roman" panose="02020603050405020304" pitchFamily="18" charset="0"/>
                <a:buChar char="•"/>
              </a:pPr>
              <a:endParaRPr lang="en-US" altLang="en-US" sz="1600"/>
            </a:p>
            <a:p>
              <a:pPr eaLnBrk="1" hangingPunct="1">
                <a:spcBef>
                  <a:spcPct val="20000"/>
                </a:spcBef>
                <a:buClr>
                  <a:srgbClr val="FC0128"/>
                </a:buClr>
                <a:buSzPct val="75000"/>
                <a:buFont typeface="Times New Roman" panose="02020603050405020304" pitchFamily="18" charset="0"/>
                <a:buNone/>
              </a:pPr>
              <a:r>
                <a:rPr lang="en-US" altLang="en-US" sz="1600"/>
                <a:t>17FFh</a:t>
              </a:r>
            </a:p>
          </p:txBody>
        </p:sp>
        <p:sp>
          <p:nvSpPr>
            <p:cNvPr id="422962" name="Rectangle 50"/>
            <p:cNvSpPr>
              <a:spLocks noChangeArrowheads="1"/>
            </p:cNvSpPr>
            <p:nvPr/>
          </p:nvSpPr>
          <p:spPr bwMode="auto">
            <a:xfrm>
              <a:off x="232" y="3402"/>
              <a:ext cx="548" cy="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1418" tIns="45709" rIns="91418" bIns="4570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buClr>
                  <a:srgbClr val="FC0128"/>
                </a:buClr>
                <a:buSzPct val="75000"/>
                <a:buFont typeface="Times New Roman" panose="02020603050405020304" pitchFamily="18" charset="0"/>
                <a:buNone/>
              </a:pPr>
              <a:r>
                <a:rPr lang="en-US" altLang="en-US" sz="1600"/>
                <a:t>1800h</a:t>
              </a:r>
            </a:p>
            <a:p>
              <a:pPr eaLnBrk="1" hangingPunct="1">
                <a:spcBef>
                  <a:spcPct val="20000"/>
                </a:spcBef>
                <a:buClr>
                  <a:srgbClr val="FC0128"/>
                </a:buClr>
                <a:buSzPct val="75000"/>
                <a:buFont typeface="Times New Roman" panose="02020603050405020304" pitchFamily="18" charset="0"/>
                <a:buChar char="•"/>
              </a:pPr>
              <a:endParaRPr lang="en-US" altLang="en-US" sz="1600"/>
            </a:p>
            <a:p>
              <a:pPr eaLnBrk="1" hangingPunct="1">
                <a:spcBef>
                  <a:spcPct val="20000"/>
                </a:spcBef>
                <a:buClr>
                  <a:srgbClr val="FC0128"/>
                </a:buClr>
                <a:buSzPct val="75000"/>
                <a:buFont typeface="Times New Roman" panose="02020603050405020304" pitchFamily="18" charset="0"/>
                <a:buChar char="•"/>
              </a:pPr>
              <a:endParaRPr lang="en-US" altLang="en-US" sz="1600"/>
            </a:p>
            <a:p>
              <a:pPr eaLnBrk="1" hangingPunct="1">
                <a:spcBef>
                  <a:spcPct val="20000"/>
                </a:spcBef>
                <a:buClr>
                  <a:srgbClr val="FC0128"/>
                </a:buClr>
                <a:buSzPct val="75000"/>
                <a:buFont typeface="Times New Roman" panose="02020603050405020304" pitchFamily="18" charset="0"/>
                <a:buNone/>
              </a:pPr>
              <a:r>
                <a:rPr lang="en-US" altLang="en-US" sz="1600"/>
                <a:t>1FFFh</a:t>
              </a:r>
            </a:p>
          </p:txBody>
        </p:sp>
      </p:grpSp>
    </p:spTree>
    <p:extLst>
      <p:ext uri="{BB962C8B-B14F-4D97-AF65-F5344CB8AC3E}">
        <p14:creationId xmlns:p14="http://schemas.microsoft.com/office/powerpoint/2010/main" val="3183151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1294"/>
                                        </p:tgtEl>
                                        <p:attrNameLst>
                                          <p:attrName>style.visibility</p:attrName>
                                        </p:attrNameLst>
                                      </p:cBhvr>
                                      <p:to>
                                        <p:strVal val="visible"/>
                                      </p:to>
                                    </p:set>
                                    <p:animEffect transition="in" filter="fade">
                                      <p:cBhvr>
                                        <p:cTn id="10" dur="500"/>
                                        <p:tgtEl>
                                          <p:spTgt spid="1121294"/>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nodeType="afterGroup">
                            <p:stCondLst>
                              <p:cond delay="500"/>
                            </p:stCondLst>
                            <p:childTnLst>
                              <p:par>
                                <p:cTn id="15" presetID="22" presetClass="entr" presetSubtype="2" fill="hold" nodeType="afterEffect">
                                  <p:stCondLst>
                                    <p:cond delay="0"/>
                                  </p:stCondLst>
                                  <p:childTnLst>
                                    <p:set>
                                      <p:cBhvr>
                                        <p:cTn id="16" dur="1" fill="hold">
                                          <p:stCondLst>
                                            <p:cond delay="0"/>
                                          </p:stCondLst>
                                        </p:cTn>
                                        <p:tgtEl>
                                          <p:spTgt spid="1121325"/>
                                        </p:tgtEl>
                                        <p:attrNameLst>
                                          <p:attrName>style.visibility</p:attrName>
                                        </p:attrNameLst>
                                      </p:cBhvr>
                                      <p:to>
                                        <p:strVal val="visible"/>
                                      </p:to>
                                    </p:set>
                                    <p:animEffect transition="in" filter="wipe(right)">
                                      <p:cBhvr>
                                        <p:cTn id="17" dur="500"/>
                                        <p:tgtEl>
                                          <p:spTgt spid="1121325"/>
                                        </p:tgtEl>
                                      </p:cBhvr>
                                    </p:animEffect>
                                  </p:childTnLst>
                                </p:cTn>
                              </p:par>
                            </p:childTnLst>
                          </p:cTn>
                        </p:par>
                        <p:par>
                          <p:cTn id="18" fill="hold" nodeType="afterGroup">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21324"/>
                                        </p:tgtEl>
                                        <p:attrNameLst>
                                          <p:attrName>style.visibility</p:attrName>
                                        </p:attrNameLst>
                                      </p:cBhvr>
                                      <p:to>
                                        <p:strVal val="visible"/>
                                      </p:to>
                                    </p:set>
                                    <p:animEffect transition="in" filter="fade">
                                      <p:cBhvr>
                                        <p:cTn id="21" dur="500"/>
                                        <p:tgtEl>
                                          <p:spTgt spid="112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94" grpId="0"/>
      <p:bldP spid="11213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8325804" y="1822769"/>
            <a:ext cx="1736725" cy="142875"/>
          </a:xfrm>
          <a:prstGeom prst="rect">
            <a:avLst/>
          </a:prstGeom>
          <a:solidFill>
            <a:schemeClr val="tx1"/>
          </a:solidFill>
          <a:ln w="25400">
            <a:solidFill>
              <a:schemeClr val="bg2"/>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64" name="Rectangle 4"/>
          <p:cNvSpPr>
            <a:spLocks noGrp="1" noChangeArrowheads="1"/>
          </p:cNvSpPr>
          <p:nvPr>
            <p:ph idx="1"/>
          </p:nvPr>
        </p:nvSpPr>
        <p:spPr>
          <a:xfrm>
            <a:off x="200875" y="1900238"/>
            <a:ext cx="10515600" cy="4351338"/>
          </a:xfrm>
        </p:spPr>
        <p:txBody>
          <a:bodyPr>
            <a:normAutofit/>
          </a:bodyPr>
          <a:lstStyle/>
          <a:p>
            <a:r>
              <a:rPr lang="es-MX" altLang="en-US" sz="2400" dirty="0" smtClean="0"/>
              <a:t>Dividida en bancos de 128 x 8 bit</a:t>
            </a:r>
          </a:p>
          <a:p>
            <a:r>
              <a:rPr lang="es-MX" altLang="en-US" sz="2400" dirty="0" smtClean="0"/>
              <a:t>La cantidad de memoria de datos depende del dispositivo</a:t>
            </a:r>
          </a:p>
          <a:p>
            <a:pPr lvl="1"/>
            <a:r>
              <a:rPr lang="es-MX" altLang="en-US" dirty="0" smtClean="0"/>
              <a:t>4K x 8 </a:t>
            </a:r>
            <a:r>
              <a:rPr lang="es-MX" altLang="en-US" dirty="0" err="1" smtClean="0"/>
              <a:t>max</a:t>
            </a:r>
            <a:r>
              <a:rPr lang="es-MX" altLang="en-US" dirty="0" smtClean="0"/>
              <a:t> (63 </a:t>
            </a:r>
            <a:r>
              <a:rPr lang="es-MX" altLang="en-US" dirty="0" err="1" smtClean="0"/>
              <a:t>banks</a:t>
            </a:r>
            <a:r>
              <a:rPr lang="es-MX" altLang="en-US" dirty="0" smtClean="0"/>
              <a:t>) </a:t>
            </a:r>
            <a:r>
              <a:rPr lang="es-MX" altLang="en-US" dirty="0" err="1" smtClean="0"/>
              <a:t>for</a:t>
            </a:r>
            <a:r>
              <a:rPr lang="es-MX" altLang="en-US" dirty="0" smtClean="0"/>
              <a:t> </a:t>
            </a:r>
            <a:r>
              <a:rPr lang="es-MX" altLang="en-US" dirty="0" err="1" smtClean="0"/>
              <a:t>the</a:t>
            </a:r>
            <a:r>
              <a:rPr lang="es-MX" altLang="en-US" dirty="0" smtClean="0"/>
              <a:t> </a:t>
            </a:r>
            <a:r>
              <a:rPr lang="es-MX" altLang="en-US" dirty="0" err="1" smtClean="0"/>
              <a:t>Enhanced</a:t>
            </a:r>
            <a:r>
              <a:rPr lang="es-MX" altLang="en-US" dirty="0" smtClean="0"/>
              <a:t> </a:t>
            </a:r>
            <a:r>
              <a:rPr lang="es-MX" altLang="en-US" dirty="0" err="1" smtClean="0"/>
              <a:t>Mid-Range</a:t>
            </a:r>
            <a:r>
              <a:rPr lang="es-MX" altLang="en-US" dirty="0" smtClean="0"/>
              <a:t> </a:t>
            </a:r>
            <a:r>
              <a:rPr lang="es-MX" altLang="en-US" dirty="0" err="1" smtClean="0"/>
              <a:t>core</a:t>
            </a:r>
            <a:endParaRPr lang="es-MX" altLang="en-US" dirty="0" smtClean="0"/>
          </a:p>
          <a:p>
            <a:pPr lvl="1">
              <a:buFont typeface="Wingdings" panose="05000000000000000000" pitchFamily="2" charset="2"/>
              <a:buNone/>
            </a:pPr>
            <a:endParaRPr lang="es-MX" altLang="en-US" sz="1100" dirty="0" smtClean="0"/>
          </a:p>
          <a:p>
            <a:pPr>
              <a:buFontTx/>
              <a:buChar char="•"/>
            </a:pPr>
            <a:r>
              <a:rPr lang="es-MX" altLang="en-US" sz="2400" dirty="0" smtClean="0"/>
              <a:t>2 grupos de registros:</a:t>
            </a:r>
          </a:p>
          <a:p>
            <a:pPr lvl="1"/>
            <a:r>
              <a:rPr lang="es-MX" altLang="en-US" sz="2000" i="1" u="sng" dirty="0" err="1" smtClean="0">
                <a:solidFill>
                  <a:srgbClr val="CC0000"/>
                </a:solidFill>
              </a:rPr>
              <a:t>Special</a:t>
            </a:r>
            <a:r>
              <a:rPr lang="es-MX" altLang="en-US" sz="2000" i="1" u="sng" dirty="0" smtClean="0">
                <a:solidFill>
                  <a:srgbClr val="CC0000"/>
                </a:solidFill>
              </a:rPr>
              <a:t> </a:t>
            </a:r>
            <a:r>
              <a:rPr lang="es-MX" altLang="en-US" sz="2000" i="1" u="sng" dirty="0" err="1" smtClean="0">
                <a:solidFill>
                  <a:srgbClr val="CC0000"/>
                </a:solidFill>
              </a:rPr>
              <a:t>Function</a:t>
            </a:r>
            <a:r>
              <a:rPr lang="es-MX" altLang="en-US" sz="2000" i="1" u="sng" dirty="0" smtClean="0">
                <a:solidFill>
                  <a:srgbClr val="CC0000"/>
                </a:solidFill>
              </a:rPr>
              <a:t> </a:t>
            </a:r>
            <a:r>
              <a:rPr lang="es-MX" altLang="en-US" sz="2000" i="1" u="sng" dirty="0" err="1" smtClean="0">
                <a:solidFill>
                  <a:srgbClr val="CC0000"/>
                </a:solidFill>
              </a:rPr>
              <a:t>Registers</a:t>
            </a:r>
            <a:r>
              <a:rPr lang="es-MX" altLang="en-US" sz="2000" dirty="0" smtClean="0"/>
              <a:t> (SFR) </a:t>
            </a:r>
          </a:p>
          <a:p>
            <a:pPr lvl="2"/>
            <a:r>
              <a:rPr lang="es-MX" altLang="en-US" sz="1800" dirty="0" smtClean="0"/>
              <a:t>Controlar CPU y funciones de los periféricos</a:t>
            </a:r>
          </a:p>
          <a:p>
            <a:pPr lvl="1"/>
            <a:r>
              <a:rPr lang="es-MX" altLang="en-US" sz="2000" i="1" u="sng" dirty="0" smtClean="0">
                <a:solidFill>
                  <a:srgbClr val="CC0000"/>
                </a:solidFill>
              </a:rPr>
              <a:t>General </a:t>
            </a:r>
            <a:r>
              <a:rPr lang="es-MX" altLang="en-US" sz="2000" i="1" u="sng" dirty="0" err="1" smtClean="0">
                <a:solidFill>
                  <a:srgbClr val="CC0000"/>
                </a:solidFill>
              </a:rPr>
              <a:t>Purpose</a:t>
            </a:r>
            <a:r>
              <a:rPr lang="es-MX" altLang="en-US" sz="2000" i="1" u="sng" dirty="0" smtClean="0">
                <a:solidFill>
                  <a:srgbClr val="CC0000"/>
                </a:solidFill>
              </a:rPr>
              <a:t> </a:t>
            </a:r>
            <a:r>
              <a:rPr lang="es-MX" altLang="en-US" sz="2000" i="1" u="sng" dirty="0" err="1" smtClean="0">
                <a:solidFill>
                  <a:srgbClr val="CC0000"/>
                </a:solidFill>
              </a:rPr>
              <a:t>Registers</a:t>
            </a:r>
            <a:r>
              <a:rPr lang="es-MX" altLang="en-US" sz="2000" dirty="0" smtClean="0"/>
              <a:t> (GPR)</a:t>
            </a:r>
          </a:p>
          <a:p>
            <a:pPr lvl="2"/>
            <a:r>
              <a:rPr lang="es-MX" altLang="en-US" sz="1800" dirty="0" smtClean="0"/>
              <a:t>Guarda las variables definidas por el usuario</a:t>
            </a:r>
            <a:endParaRPr lang="es-MX" altLang="en-US" sz="1800" dirty="0"/>
          </a:p>
        </p:txBody>
      </p:sp>
      <p:sp>
        <p:nvSpPr>
          <p:cNvPr id="424963" name="Rectangle 3"/>
          <p:cNvSpPr>
            <a:spLocks noGrp="1" noChangeArrowheads="1"/>
          </p:cNvSpPr>
          <p:nvPr>
            <p:ph type="title"/>
          </p:nvPr>
        </p:nvSpPr>
        <p:spPr/>
        <p:txBody>
          <a:bodyPr/>
          <a:lstStyle/>
          <a:p>
            <a:r>
              <a:rPr lang="es-MX" altLang="en-US" sz="4000" dirty="0" smtClean="0"/>
              <a:t>Memoria de datos SRAM</a:t>
            </a:r>
            <a:endParaRPr lang="es-MX" altLang="en-US" sz="4000" dirty="0"/>
          </a:p>
        </p:txBody>
      </p:sp>
      <p:sp>
        <p:nvSpPr>
          <p:cNvPr id="1123333" name="Rectangle 5"/>
          <p:cNvSpPr>
            <a:spLocks noChangeArrowheads="1"/>
          </p:cNvSpPr>
          <p:nvPr/>
        </p:nvSpPr>
        <p:spPr bwMode="auto">
          <a:xfrm>
            <a:off x="8330566" y="1813244"/>
            <a:ext cx="1736725" cy="142875"/>
          </a:xfrm>
          <a:prstGeom prst="rect">
            <a:avLst/>
          </a:prstGeom>
          <a:solidFill>
            <a:srgbClr val="FFFF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66" name="Rectangle 6"/>
          <p:cNvSpPr>
            <a:spLocks noChangeArrowheads="1"/>
          </p:cNvSpPr>
          <p:nvPr/>
        </p:nvSpPr>
        <p:spPr bwMode="auto">
          <a:xfrm>
            <a:off x="8330566" y="1952944"/>
            <a:ext cx="1736725" cy="142875"/>
          </a:xfrm>
          <a:prstGeom prst="rect">
            <a:avLst/>
          </a:prstGeom>
          <a:solidFill>
            <a:srgbClr val="FFFF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67" name="Rectangle 7"/>
          <p:cNvSpPr>
            <a:spLocks noChangeArrowheads="1"/>
          </p:cNvSpPr>
          <p:nvPr/>
        </p:nvSpPr>
        <p:spPr bwMode="auto">
          <a:xfrm>
            <a:off x="8330566" y="2092644"/>
            <a:ext cx="1736725" cy="142875"/>
          </a:xfrm>
          <a:prstGeom prst="rect">
            <a:avLst/>
          </a:prstGeom>
          <a:solidFill>
            <a:srgbClr val="FFFF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68" name="Rectangle 8"/>
          <p:cNvSpPr>
            <a:spLocks noChangeArrowheads="1"/>
          </p:cNvSpPr>
          <p:nvPr/>
        </p:nvSpPr>
        <p:spPr bwMode="auto">
          <a:xfrm>
            <a:off x="8330566" y="2232344"/>
            <a:ext cx="1736725" cy="142875"/>
          </a:xfrm>
          <a:prstGeom prst="rect">
            <a:avLst/>
          </a:prstGeom>
          <a:solidFill>
            <a:srgbClr val="FFFF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69" name="Rectangle 9"/>
          <p:cNvSpPr>
            <a:spLocks noChangeArrowheads="1"/>
          </p:cNvSpPr>
          <p:nvPr/>
        </p:nvSpPr>
        <p:spPr bwMode="auto">
          <a:xfrm>
            <a:off x="8330566" y="2372044"/>
            <a:ext cx="1736725" cy="142875"/>
          </a:xfrm>
          <a:prstGeom prst="rect">
            <a:avLst/>
          </a:prstGeom>
          <a:solidFill>
            <a:srgbClr val="FFFF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70" name="Rectangle 10"/>
          <p:cNvSpPr>
            <a:spLocks noChangeArrowheads="1"/>
          </p:cNvSpPr>
          <p:nvPr/>
        </p:nvSpPr>
        <p:spPr bwMode="auto">
          <a:xfrm>
            <a:off x="8330566" y="2510156"/>
            <a:ext cx="1736725" cy="142875"/>
          </a:xfrm>
          <a:prstGeom prst="rect">
            <a:avLst/>
          </a:prstGeom>
          <a:solidFill>
            <a:srgbClr val="FFFF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71" name="Rectangle 11"/>
          <p:cNvSpPr>
            <a:spLocks noChangeArrowheads="1"/>
          </p:cNvSpPr>
          <p:nvPr/>
        </p:nvSpPr>
        <p:spPr bwMode="auto">
          <a:xfrm>
            <a:off x="8330566" y="2651444"/>
            <a:ext cx="1736725" cy="142875"/>
          </a:xfrm>
          <a:prstGeom prst="rect">
            <a:avLst/>
          </a:prstGeom>
          <a:solidFill>
            <a:srgbClr val="FFFF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72" name="Rectangle 12"/>
          <p:cNvSpPr>
            <a:spLocks noChangeArrowheads="1"/>
          </p:cNvSpPr>
          <p:nvPr/>
        </p:nvSpPr>
        <p:spPr bwMode="auto">
          <a:xfrm>
            <a:off x="8330566" y="2789556"/>
            <a:ext cx="1736725" cy="142875"/>
          </a:xfrm>
          <a:prstGeom prst="rect">
            <a:avLst/>
          </a:prstGeom>
          <a:solidFill>
            <a:srgbClr val="FFFF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73" name="Rectangle 13"/>
          <p:cNvSpPr>
            <a:spLocks noChangeArrowheads="1"/>
          </p:cNvSpPr>
          <p:nvPr/>
        </p:nvSpPr>
        <p:spPr bwMode="auto">
          <a:xfrm>
            <a:off x="8330566" y="2929256"/>
            <a:ext cx="1736725" cy="142875"/>
          </a:xfrm>
          <a:prstGeom prst="rect">
            <a:avLst/>
          </a:prstGeom>
          <a:solidFill>
            <a:srgbClr val="FFFF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74" name="Rectangle 14"/>
          <p:cNvSpPr>
            <a:spLocks noChangeArrowheads="1"/>
          </p:cNvSpPr>
          <p:nvPr/>
        </p:nvSpPr>
        <p:spPr bwMode="auto">
          <a:xfrm>
            <a:off x="8330566" y="3068956"/>
            <a:ext cx="1736725" cy="142875"/>
          </a:xfrm>
          <a:prstGeom prst="rect">
            <a:avLst/>
          </a:prstGeom>
          <a:solidFill>
            <a:srgbClr val="FFFF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75" name="Rectangle 15"/>
          <p:cNvSpPr>
            <a:spLocks noChangeArrowheads="1"/>
          </p:cNvSpPr>
          <p:nvPr/>
        </p:nvSpPr>
        <p:spPr bwMode="auto">
          <a:xfrm>
            <a:off x="8328979" y="3208656"/>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76" name="Rectangle 16"/>
          <p:cNvSpPr>
            <a:spLocks noChangeArrowheads="1"/>
          </p:cNvSpPr>
          <p:nvPr/>
        </p:nvSpPr>
        <p:spPr bwMode="auto">
          <a:xfrm>
            <a:off x="8328979" y="3346769"/>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77" name="Rectangle 17"/>
          <p:cNvSpPr>
            <a:spLocks noChangeArrowheads="1"/>
          </p:cNvSpPr>
          <p:nvPr/>
        </p:nvSpPr>
        <p:spPr bwMode="auto">
          <a:xfrm>
            <a:off x="8328979" y="3486469"/>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78" name="Rectangle 18"/>
          <p:cNvSpPr>
            <a:spLocks noChangeArrowheads="1"/>
          </p:cNvSpPr>
          <p:nvPr/>
        </p:nvSpPr>
        <p:spPr bwMode="auto">
          <a:xfrm>
            <a:off x="8328979" y="3626169"/>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79" name="Rectangle 19"/>
          <p:cNvSpPr>
            <a:spLocks noChangeArrowheads="1"/>
          </p:cNvSpPr>
          <p:nvPr/>
        </p:nvSpPr>
        <p:spPr bwMode="auto">
          <a:xfrm>
            <a:off x="8328979" y="3765869"/>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80" name="Rectangle 20"/>
          <p:cNvSpPr>
            <a:spLocks noChangeArrowheads="1"/>
          </p:cNvSpPr>
          <p:nvPr/>
        </p:nvSpPr>
        <p:spPr bwMode="auto">
          <a:xfrm>
            <a:off x="8328979" y="3903981"/>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81" name="Rectangle 21"/>
          <p:cNvSpPr>
            <a:spLocks noChangeArrowheads="1"/>
          </p:cNvSpPr>
          <p:nvPr/>
        </p:nvSpPr>
        <p:spPr bwMode="auto">
          <a:xfrm>
            <a:off x="8328979" y="4045269"/>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82" name="Rectangle 22"/>
          <p:cNvSpPr>
            <a:spLocks noChangeArrowheads="1"/>
          </p:cNvSpPr>
          <p:nvPr/>
        </p:nvSpPr>
        <p:spPr bwMode="auto">
          <a:xfrm>
            <a:off x="8328979" y="4183381"/>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83" name="Rectangle 23"/>
          <p:cNvSpPr>
            <a:spLocks noChangeArrowheads="1"/>
          </p:cNvSpPr>
          <p:nvPr/>
        </p:nvSpPr>
        <p:spPr bwMode="auto">
          <a:xfrm>
            <a:off x="8328979" y="4323081"/>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84" name="Rectangle 24"/>
          <p:cNvSpPr>
            <a:spLocks noChangeArrowheads="1"/>
          </p:cNvSpPr>
          <p:nvPr/>
        </p:nvSpPr>
        <p:spPr bwMode="auto">
          <a:xfrm>
            <a:off x="8328979" y="4462780"/>
            <a:ext cx="1736725" cy="141288"/>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85" name="Rectangle 25"/>
          <p:cNvSpPr>
            <a:spLocks noChangeArrowheads="1"/>
          </p:cNvSpPr>
          <p:nvPr/>
        </p:nvSpPr>
        <p:spPr bwMode="auto">
          <a:xfrm>
            <a:off x="8328979" y="4602481"/>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86" name="Rectangle 26"/>
          <p:cNvSpPr>
            <a:spLocks noChangeArrowheads="1"/>
          </p:cNvSpPr>
          <p:nvPr/>
        </p:nvSpPr>
        <p:spPr bwMode="auto">
          <a:xfrm>
            <a:off x="8328979" y="4740594"/>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87" name="Rectangle 27"/>
          <p:cNvSpPr>
            <a:spLocks noChangeArrowheads="1"/>
          </p:cNvSpPr>
          <p:nvPr/>
        </p:nvSpPr>
        <p:spPr bwMode="auto">
          <a:xfrm>
            <a:off x="8330566" y="4880294"/>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88" name="Rectangle 28"/>
          <p:cNvSpPr>
            <a:spLocks noChangeArrowheads="1"/>
          </p:cNvSpPr>
          <p:nvPr/>
        </p:nvSpPr>
        <p:spPr bwMode="auto">
          <a:xfrm>
            <a:off x="8330566" y="5019994"/>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89" name="Rectangle 29"/>
          <p:cNvSpPr>
            <a:spLocks noChangeArrowheads="1"/>
          </p:cNvSpPr>
          <p:nvPr/>
        </p:nvSpPr>
        <p:spPr bwMode="auto">
          <a:xfrm>
            <a:off x="8330566" y="5159694"/>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90" name="Rectangle 30"/>
          <p:cNvSpPr>
            <a:spLocks noChangeArrowheads="1"/>
          </p:cNvSpPr>
          <p:nvPr/>
        </p:nvSpPr>
        <p:spPr bwMode="auto">
          <a:xfrm>
            <a:off x="8330566" y="5297806"/>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91" name="Rectangle 31"/>
          <p:cNvSpPr>
            <a:spLocks noChangeArrowheads="1"/>
          </p:cNvSpPr>
          <p:nvPr/>
        </p:nvSpPr>
        <p:spPr bwMode="auto">
          <a:xfrm>
            <a:off x="8330566" y="5439094"/>
            <a:ext cx="1736725" cy="141287"/>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92" name="Rectangle 32"/>
          <p:cNvSpPr>
            <a:spLocks noChangeArrowheads="1"/>
          </p:cNvSpPr>
          <p:nvPr/>
        </p:nvSpPr>
        <p:spPr bwMode="auto">
          <a:xfrm>
            <a:off x="8330566" y="5577206"/>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93" name="Rectangle 33"/>
          <p:cNvSpPr>
            <a:spLocks noChangeArrowheads="1"/>
          </p:cNvSpPr>
          <p:nvPr/>
        </p:nvSpPr>
        <p:spPr bwMode="auto">
          <a:xfrm>
            <a:off x="8330566" y="5716906"/>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94" name="Rectangle 34"/>
          <p:cNvSpPr>
            <a:spLocks noChangeArrowheads="1"/>
          </p:cNvSpPr>
          <p:nvPr/>
        </p:nvSpPr>
        <p:spPr bwMode="auto">
          <a:xfrm>
            <a:off x="8330566" y="5855019"/>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95" name="Rectangle 35"/>
          <p:cNvSpPr>
            <a:spLocks noChangeArrowheads="1"/>
          </p:cNvSpPr>
          <p:nvPr/>
        </p:nvSpPr>
        <p:spPr bwMode="auto">
          <a:xfrm>
            <a:off x="8330566" y="5996306"/>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96" name="Rectangle 36"/>
          <p:cNvSpPr>
            <a:spLocks noChangeArrowheads="1"/>
          </p:cNvSpPr>
          <p:nvPr/>
        </p:nvSpPr>
        <p:spPr bwMode="auto">
          <a:xfrm>
            <a:off x="8330566" y="6134419"/>
            <a:ext cx="1736725" cy="142875"/>
          </a:xfrm>
          <a:prstGeom prst="rect">
            <a:avLst/>
          </a:prstGeom>
          <a:solidFill>
            <a:srgbClr val="3366FF"/>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4997" name="Text Box 37"/>
          <p:cNvSpPr txBox="1">
            <a:spLocks noChangeArrowheads="1"/>
          </p:cNvSpPr>
          <p:nvPr/>
        </p:nvSpPr>
        <p:spPr bwMode="auto">
          <a:xfrm>
            <a:off x="7709059" y="1284675"/>
            <a:ext cx="2788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a:r>
              <a:rPr lang="en-US" altLang="en-US" sz="2000" dirty="0" smtClean="0"/>
              <a:t>MEMORIA DE DATOS</a:t>
            </a:r>
            <a:endParaRPr lang="en-US" altLang="en-US" sz="2000" dirty="0"/>
          </a:p>
        </p:txBody>
      </p:sp>
      <p:sp>
        <p:nvSpPr>
          <p:cNvPr id="424998" name="Text Box 38"/>
          <p:cNvSpPr txBox="1">
            <a:spLocks noChangeArrowheads="1"/>
          </p:cNvSpPr>
          <p:nvPr/>
        </p:nvSpPr>
        <p:spPr bwMode="auto">
          <a:xfrm>
            <a:off x="8705215" y="2440305"/>
            <a:ext cx="996950" cy="579438"/>
          </a:xfrm>
          <a:prstGeom prst="rect">
            <a:avLst/>
          </a:prstGeom>
          <a:solidFill>
            <a:schemeClr val="bg1">
              <a:alpha val="70195"/>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a:r>
              <a:rPr lang="en-US" altLang="en-US" sz="3200"/>
              <a:t>SFR</a:t>
            </a:r>
          </a:p>
        </p:txBody>
      </p:sp>
      <p:sp>
        <p:nvSpPr>
          <p:cNvPr id="424999" name="Text Box 39"/>
          <p:cNvSpPr txBox="1">
            <a:spLocks noChangeArrowheads="1"/>
          </p:cNvSpPr>
          <p:nvPr/>
        </p:nvSpPr>
        <p:spPr bwMode="auto">
          <a:xfrm>
            <a:off x="8679816" y="4627880"/>
            <a:ext cx="1065213" cy="579438"/>
          </a:xfrm>
          <a:prstGeom prst="rect">
            <a:avLst/>
          </a:prstGeom>
          <a:solidFill>
            <a:schemeClr val="bg1">
              <a:alpha val="70195"/>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a:r>
              <a:rPr lang="en-US" altLang="en-US" sz="3200"/>
              <a:t>GPR</a:t>
            </a:r>
          </a:p>
        </p:txBody>
      </p:sp>
      <p:sp>
        <p:nvSpPr>
          <p:cNvPr id="1123368" name="Rectangle 40"/>
          <p:cNvSpPr>
            <a:spLocks noChangeArrowheads="1"/>
          </p:cNvSpPr>
          <p:nvPr/>
        </p:nvSpPr>
        <p:spPr bwMode="auto">
          <a:xfrm>
            <a:off x="8332153" y="1851343"/>
            <a:ext cx="1733550" cy="1897062"/>
          </a:xfrm>
          <a:prstGeom prst="rect">
            <a:avLst/>
          </a:prstGeom>
          <a:gradFill rotWithShape="1">
            <a:gsLst>
              <a:gs pos="0">
                <a:schemeClr val="tx1"/>
              </a:gs>
              <a:gs pos="100000">
                <a:schemeClr val="tx1">
                  <a:gamma/>
                  <a:shade val="0"/>
                  <a:invGamma/>
                  <a:alpha val="0"/>
                </a:schemeClr>
              </a:gs>
            </a:gsLst>
            <a:lin ang="5400000" scaled="1"/>
          </a:gradFill>
          <a:ln w="25400">
            <a:noFill/>
            <a:miter lim="800000"/>
            <a:headEnd/>
            <a:tailEnd/>
          </a:ln>
          <a:effectLst/>
        </p:spPr>
        <p:txBody>
          <a:bodyPr wrap="none" anchor="ctr"/>
          <a:lstStyle/>
          <a:p>
            <a:pPr algn="ctr">
              <a:defRPr/>
            </a:pPr>
            <a:endParaRPr lang="en-US">
              <a:latin typeface="Arial" charset="0"/>
            </a:endParaRPr>
          </a:p>
        </p:txBody>
      </p:sp>
      <p:grpSp>
        <p:nvGrpSpPr>
          <p:cNvPr id="2" name="Group 41"/>
          <p:cNvGrpSpPr>
            <a:grpSpLocks/>
          </p:cNvGrpSpPr>
          <p:nvPr/>
        </p:nvGrpSpPr>
        <p:grpSpPr bwMode="auto">
          <a:xfrm>
            <a:off x="8005128" y="1864044"/>
            <a:ext cx="2373312" cy="566737"/>
            <a:chOff x="3009" y="1203"/>
            <a:chExt cx="1504" cy="357"/>
          </a:xfrm>
        </p:grpSpPr>
        <p:sp>
          <p:nvSpPr>
            <p:cNvPr id="425002" name="AutoShape 42"/>
            <p:cNvSpPr>
              <a:spLocks noChangeArrowheads="1"/>
            </p:cNvSpPr>
            <p:nvPr/>
          </p:nvSpPr>
          <p:spPr bwMode="auto">
            <a:xfrm flipV="1">
              <a:off x="3017" y="1203"/>
              <a:ext cx="1488" cy="275"/>
            </a:xfrm>
            <a:custGeom>
              <a:avLst/>
              <a:gdLst>
                <a:gd name="T0" fmla="*/ 1390 w 21600"/>
                <a:gd name="T1" fmla="*/ 138 h 21600"/>
                <a:gd name="T2" fmla="*/ 744 w 21600"/>
                <a:gd name="T3" fmla="*/ 275 h 21600"/>
                <a:gd name="T4" fmla="*/ 98 w 21600"/>
                <a:gd name="T5" fmla="*/ 138 h 21600"/>
                <a:gd name="T6" fmla="*/ 744 w 21600"/>
                <a:gd name="T7" fmla="*/ 0 h 21600"/>
                <a:gd name="T8" fmla="*/ 0 60000 65536"/>
                <a:gd name="T9" fmla="*/ 0 60000 65536"/>
                <a:gd name="T10" fmla="*/ 0 60000 65536"/>
                <a:gd name="T11" fmla="*/ 0 60000 65536"/>
                <a:gd name="T12" fmla="*/ 3223 w 21600"/>
                <a:gd name="T13" fmla="*/ 3220 h 21600"/>
                <a:gd name="T14" fmla="*/ 18377 w 21600"/>
                <a:gd name="T15" fmla="*/ 18380 h 21600"/>
              </a:gdLst>
              <a:ahLst/>
              <a:cxnLst>
                <a:cxn ang="T8">
                  <a:pos x="T0" y="T1"/>
                </a:cxn>
                <a:cxn ang="T9">
                  <a:pos x="T2" y="T3"/>
                </a:cxn>
                <a:cxn ang="T10">
                  <a:pos x="T4" y="T5"/>
                </a:cxn>
                <a:cxn ang="T11">
                  <a:pos x="T6" y="T7"/>
                </a:cxn>
              </a:cxnLst>
              <a:rect l="T12" t="T13" r="T14" b="T15"/>
              <a:pathLst>
                <a:path w="21600" h="21600">
                  <a:moveTo>
                    <a:pt x="0" y="0"/>
                  </a:moveTo>
                  <a:lnTo>
                    <a:pt x="2857" y="21600"/>
                  </a:lnTo>
                  <a:lnTo>
                    <a:pt x="18743" y="21600"/>
                  </a:lnTo>
                  <a:lnTo>
                    <a:pt x="21600" y="0"/>
                  </a:lnTo>
                  <a:close/>
                </a:path>
              </a:pathLst>
            </a:custGeom>
            <a:gradFill rotWithShape="1">
              <a:gsLst>
                <a:gs pos="0">
                  <a:srgbClr val="0C0006">
                    <a:alpha val="85001"/>
                  </a:srgbClr>
                </a:gs>
                <a:gs pos="100000">
                  <a:srgbClr val="320019"/>
                </a:gs>
              </a:gsLst>
              <a:lin ang="5400000" scaled="1"/>
            </a:gra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5003" name="Rectangle 43"/>
            <p:cNvSpPr>
              <a:spLocks noChangeArrowheads="1"/>
            </p:cNvSpPr>
            <p:nvPr/>
          </p:nvSpPr>
          <p:spPr bwMode="auto">
            <a:xfrm>
              <a:off x="3009" y="1487"/>
              <a:ext cx="1504" cy="73"/>
            </a:xfrm>
            <a:prstGeom prst="rect">
              <a:avLst/>
            </a:prstGeom>
            <a:solidFill>
              <a:srgbClr val="FFFF00"/>
            </a:solidFill>
            <a:ln w="25400">
              <a:solidFill>
                <a:schemeClr val="tx1"/>
              </a:solidFill>
              <a:miter lim="800000"/>
              <a:headEnd/>
              <a:tailEnd/>
            </a:ln>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grpSp>
      <p:sp>
        <p:nvSpPr>
          <p:cNvPr id="1123372" name="WordArt 44"/>
          <p:cNvSpPr>
            <a:spLocks noChangeArrowheads="1" noChangeShapeType="1" noTextEdit="1"/>
          </p:cNvSpPr>
          <p:nvPr/>
        </p:nvSpPr>
        <p:spPr bwMode="auto">
          <a:xfrm>
            <a:off x="8278178" y="1805305"/>
            <a:ext cx="1827212" cy="401638"/>
          </a:xfrm>
          <a:prstGeom prst="rect">
            <a:avLst/>
          </a:prstGeom>
        </p:spPr>
        <p:txBody>
          <a:bodyPr wrap="none" fromWordArt="1">
            <a:prstTxWarp prst="textPlain">
              <a:avLst>
                <a:gd name="adj" fmla="val 50000"/>
              </a:avLst>
            </a:prstTxWarp>
          </a:bodyPr>
          <a:lstStyle/>
          <a:p>
            <a:pPr algn="ctr"/>
            <a:r>
              <a:rPr lang="en-US" sz="3600" kern="10" dirty="0">
                <a:ln w="28575">
                  <a:solidFill>
                    <a:schemeClr val="tx1"/>
                  </a:solidFill>
                  <a:round/>
                  <a:headEnd/>
                  <a:tailEnd/>
                </a:ln>
                <a:solidFill>
                  <a:schemeClr val="bg1"/>
                </a:solidFill>
                <a:latin typeface="Arial Black" panose="020B0A04020102020204" pitchFamily="34" charset="0"/>
              </a:rPr>
              <a:t>8-bits </a:t>
            </a:r>
            <a:r>
              <a:rPr lang="en-US" sz="3600" kern="10" dirty="0" err="1" smtClean="0">
                <a:ln w="28575">
                  <a:solidFill>
                    <a:schemeClr val="tx1"/>
                  </a:solidFill>
                  <a:round/>
                  <a:headEnd/>
                  <a:tailEnd/>
                </a:ln>
                <a:solidFill>
                  <a:schemeClr val="bg1"/>
                </a:solidFill>
                <a:latin typeface="Arial Black" panose="020B0A04020102020204" pitchFamily="34" charset="0"/>
              </a:rPr>
              <a:t>Longitud</a:t>
            </a:r>
            <a:endParaRPr lang="en-US" sz="3600" kern="10" dirty="0">
              <a:ln w="28575">
                <a:solidFill>
                  <a:schemeClr val="tx1"/>
                </a:solidFill>
                <a:round/>
                <a:headEnd/>
                <a:tailEnd/>
              </a:ln>
              <a:solidFill>
                <a:schemeClr val="bg1"/>
              </a:solidFill>
              <a:latin typeface="Arial Black" panose="020B0A04020102020204" pitchFamily="34" charset="0"/>
            </a:endParaRPr>
          </a:p>
        </p:txBody>
      </p:sp>
      <p:sp>
        <p:nvSpPr>
          <p:cNvPr id="425005" name="Line 45"/>
          <p:cNvSpPr>
            <a:spLocks noChangeShapeType="1"/>
          </p:cNvSpPr>
          <p:nvPr/>
        </p:nvSpPr>
        <p:spPr bwMode="auto">
          <a:xfrm>
            <a:off x="8332153" y="1768793"/>
            <a:ext cx="17335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46"/>
          <p:cNvGrpSpPr>
            <a:grpSpLocks/>
          </p:cNvGrpSpPr>
          <p:nvPr/>
        </p:nvGrpSpPr>
        <p:grpSpPr bwMode="auto">
          <a:xfrm>
            <a:off x="8005129" y="2316481"/>
            <a:ext cx="2376487" cy="123825"/>
            <a:chOff x="3198" y="654"/>
            <a:chExt cx="1071" cy="147"/>
          </a:xfrm>
          <a:solidFill>
            <a:srgbClr val="FFC000"/>
          </a:solidFill>
        </p:grpSpPr>
        <p:sp>
          <p:nvSpPr>
            <p:cNvPr id="425007" name="Rectangle 47"/>
            <p:cNvSpPr>
              <a:spLocks noChangeArrowheads="1"/>
            </p:cNvSpPr>
            <p:nvPr/>
          </p:nvSpPr>
          <p:spPr bwMode="auto">
            <a:xfrm>
              <a:off x="3198" y="654"/>
              <a:ext cx="135" cy="147"/>
            </a:xfrm>
            <a:prstGeom prst="rect">
              <a:avLst/>
            </a:prstGeom>
            <a:grpFill/>
            <a:ln w="25400">
              <a:solidFill>
                <a:schemeClr val="tx1"/>
              </a:solidFill>
              <a:miter lim="800000"/>
              <a:headEnd/>
              <a:tailEnd/>
            </a:ln>
            <a:extLst/>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5008" name="Rectangle 48"/>
            <p:cNvSpPr>
              <a:spLocks noChangeArrowheads="1"/>
            </p:cNvSpPr>
            <p:nvPr/>
          </p:nvSpPr>
          <p:spPr bwMode="auto">
            <a:xfrm>
              <a:off x="3333" y="654"/>
              <a:ext cx="135" cy="147"/>
            </a:xfrm>
            <a:prstGeom prst="rect">
              <a:avLst/>
            </a:prstGeom>
            <a:grpFill/>
            <a:ln w="25400">
              <a:solidFill>
                <a:schemeClr val="tx1"/>
              </a:solidFill>
              <a:miter lim="800000"/>
              <a:headEnd/>
              <a:tailEnd/>
            </a:ln>
            <a:extLst/>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5009" name="Rectangle 49"/>
            <p:cNvSpPr>
              <a:spLocks noChangeArrowheads="1"/>
            </p:cNvSpPr>
            <p:nvPr/>
          </p:nvSpPr>
          <p:spPr bwMode="auto">
            <a:xfrm>
              <a:off x="3468" y="654"/>
              <a:ext cx="135" cy="147"/>
            </a:xfrm>
            <a:prstGeom prst="rect">
              <a:avLst/>
            </a:prstGeom>
            <a:grpFill/>
            <a:ln w="25400">
              <a:solidFill>
                <a:schemeClr val="tx1"/>
              </a:solidFill>
              <a:miter lim="800000"/>
              <a:headEnd/>
              <a:tailEnd/>
            </a:ln>
            <a:extLst/>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5010" name="Rectangle 50"/>
            <p:cNvSpPr>
              <a:spLocks noChangeArrowheads="1"/>
            </p:cNvSpPr>
            <p:nvPr/>
          </p:nvSpPr>
          <p:spPr bwMode="auto">
            <a:xfrm>
              <a:off x="3603" y="654"/>
              <a:ext cx="135" cy="147"/>
            </a:xfrm>
            <a:prstGeom prst="rect">
              <a:avLst/>
            </a:prstGeom>
            <a:grpFill/>
            <a:ln w="25400">
              <a:solidFill>
                <a:schemeClr val="tx1"/>
              </a:solidFill>
              <a:miter lim="800000"/>
              <a:headEnd/>
              <a:tailEnd/>
            </a:ln>
            <a:extLst/>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5011" name="Rectangle 51"/>
            <p:cNvSpPr>
              <a:spLocks noChangeArrowheads="1"/>
            </p:cNvSpPr>
            <p:nvPr/>
          </p:nvSpPr>
          <p:spPr bwMode="auto">
            <a:xfrm>
              <a:off x="3735" y="654"/>
              <a:ext cx="135" cy="147"/>
            </a:xfrm>
            <a:prstGeom prst="rect">
              <a:avLst/>
            </a:prstGeom>
            <a:grpFill/>
            <a:ln w="25400">
              <a:solidFill>
                <a:schemeClr val="tx1"/>
              </a:solidFill>
              <a:miter lim="800000"/>
              <a:headEnd/>
              <a:tailEnd/>
            </a:ln>
            <a:extLst/>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5012" name="Rectangle 52"/>
            <p:cNvSpPr>
              <a:spLocks noChangeArrowheads="1"/>
            </p:cNvSpPr>
            <p:nvPr/>
          </p:nvSpPr>
          <p:spPr bwMode="auto">
            <a:xfrm>
              <a:off x="3870" y="654"/>
              <a:ext cx="135" cy="147"/>
            </a:xfrm>
            <a:prstGeom prst="rect">
              <a:avLst/>
            </a:prstGeom>
            <a:grpFill/>
            <a:ln w="25400">
              <a:solidFill>
                <a:schemeClr val="tx1"/>
              </a:solidFill>
              <a:miter lim="800000"/>
              <a:headEnd/>
              <a:tailEnd/>
            </a:ln>
            <a:extLst/>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5013" name="Rectangle 53"/>
            <p:cNvSpPr>
              <a:spLocks noChangeArrowheads="1"/>
            </p:cNvSpPr>
            <p:nvPr/>
          </p:nvSpPr>
          <p:spPr bwMode="auto">
            <a:xfrm>
              <a:off x="4002" y="654"/>
              <a:ext cx="135" cy="147"/>
            </a:xfrm>
            <a:prstGeom prst="rect">
              <a:avLst/>
            </a:prstGeom>
            <a:grpFill/>
            <a:ln w="25400">
              <a:solidFill>
                <a:schemeClr val="tx1"/>
              </a:solidFill>
              <a:miter lim="800000"/>
              <a:headEnd/>
              <a:tailEnd/>
            </a:ln>
            <a:extLst/>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25014" name="Rectangle 54"/>
            <p:cNvSpPr>
              <a:spLocks noChangeArrowheads="1"/>
            </p:cNvSpPr>
            <p:nvPr/>
          </p:nvSpPr>
          <p:spPr bwMode="auto">
            <a:xfrm>
              <a:off x="4134" y="654"/>
              <a:ext cx="135" cy="147"/>
            </a:xfrm>
            <a:prstGeom prst="rect">
              <a:avLst/>
            </a:prstGeom>
            <a:grpFill/>
            <a:ln w="25400">
              <a:solidFill>
                <a:schemeClr val="tx1"/>
              </a:solidFill>
              <a:miter lim="800000"/>
              <a:headEnd/>
              <a:tailEnd/>
            </a:ln>
            <a:extLst/>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grpSp>
      <p:sp>
        <p:nvSpPr>
          <p:cNvPr id="1123383" name="Line 55"/>
          <p:cNvSpPr>
            <a:spLocks noChangeShapeType="1"/>
          </p:cNvSpPr>
          <p:nvPr/>
        </p:nvSpPr>
        <p:spPr bwMode="auto">
          <a:xfrm flipV="1">
            <a:off x="4526280" y="3019743"/>
            <a:ext cx="3701098" cy="1025525"/>
          </a:xfrm>
          <a:prstGeom prst="line">
            <a:avLst/>
          </a:prstGeom>
          <a:noFill/>
          <a:ln w="50800">
            <a:solidFill>
              <a:srgbClr val="760016"/>
            </a:solidFill>
            <a:round/>
            <a:headEnd/>
            <a:tailEnd type="triangle" w="med" len="med"/>
          </a:ln>
          <a:effectLst>
            <a:outerShdw dist="17961" dir="2700000" algn="ctr" rotWithShape="0">
              <a:schemeClr val="tx1"/>
            </a:outerShdw>
          </a:effectLst>
        </p:spPr>
        <p:txBody>
          <a:bodyPr anchor="ctr"/>
          <a:lstStyle/>
          <a:p>
            <a:pPr algn="ctr">
              <a:defRPr/>
            </a:pPr>
            <a:endParaRPr lang="en-US">
              <a:latin typeface="Arial" charset="0"/>
            </a:endParaRPr>
          </a:p>
        </p:txBody>
      </p:sp>
      <p:sp>
        <p:nvSpPr>
          <p:cNvPr id="425016" name="Text Box 56"/>
          <p:cNvSpPr txBox="1">
            <a:spLocks noChangeArrowheads="1"/>
          </p:cNvSpPr>
          <p:nvPr/>
        </p:nvSpPr>
        <p:spPr bwMode="auto">
          <a:xfrm>
            <a:off x="8695690" y="6228081"/>
            <a:ext cx="1017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a:r>
              <a:rPr lang="en-US" altLang="en-US" sz="2000"/>
              <a:t>Bank 0</a:t>
            </a:r>
          </a:p>
        </p:txBody>
      </p:sp>
      <p:sp>
        <p:nvSpPr>
          <p:cNvPr id="1123385" name="Line 57"/>
          <p:cNvSpPr>
            <a:spLocks noChangeShapeType="1"/>
          </p:cNvSpPr>
          <p:nvPr/>
        </p:nvSpPr>
        <p:spPr bwMode="auto">
          <a:xfrm>
            <a:off x="5641848" y="4880294"/>
            <a:ext cx="2569655" cy="280986"/>
          </a:xfrm>
          <a:prstGeom prst="line">
            <a:avLst/>
          </a:prstGeom>
          <a:noFill/>
          <a:ln w="50800">
            <a:solidFill>
              <a:srgbClr val="760016"/>
            </a:solidFill>
            <a:round/>
            <a:headEnd/>
            <a:tailEnd type="triangle" w="med" len="med"/>
          </a:ln>
          <a:effectLst>
            <a:outerShdw dist="17961" dir="2700000" algn="ctr" rotWithShape="0">
              <a:schemeClr val="tx1"/>
            </a:outerShdw>
          </a:effectLst>
        </p:spPr>
        <p:txBody>
          <a:bodyPr anchor="ctr"/>
          <a:lstStyle/>
          <a:p>
            <a:pPr algn="ctr">
              <a:defRPr/>
            </a:pPr>
            <a:endParaRPr lang="en-US">
              <a:latin typeface="Arial" charset="0"/>
            </a:endParaRPr>
          </a:p>
        </p:txBody>
      </p:sp>
    </p:spTree>
    <p:custDataLst>
      <p:tags r:id="rId1"/>
    </p:custDataLst>
    <p:extLst>
      <p:ext uri="{BB962C8B-B14F-4D97-AF65-F5344CB8AC3E}">
        <p14:creationId xmlns:p14="http://schemas.microsoft.com/office/powerpoint/2010/main" val="1203906924"/>
      </p:ext>
    </p:extLst>
  </p:cSld>
  <p:clrMapOvr>
    <a:masterClrMapping/>
  </p:clrMapOvr>
  <p:transition advTm="2700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200"/>
                                        <p:tgtEl>
                                          <p:spTgt spid="1123333"/>
                                        </p:tgtEl>
                                      </p:cBhvr>
                                    </p:animEffect>
                                    <p:set>
                                      <p:cBhvr>
                                        <p:cTn id="7" dur="1" fill="hold">
                                          <p:stCondLst>
                                            <p:cond delay="199"/>
                                          </p:stCondLst>
                                        </p:cTn>
                                        <p:tgtEl>
                                          <p:spTgt spid="1123333"/>
                                        </p:tgtEl>
                                        <p:attrNameLst>
                                          <p:attrName>style.visibility</p:attrName>
                                        </p:attrNameLst>
                                      </p:cBhvr>
                                      <p:to>
                                        <p:strVal val="hidden"/>
                                      </p:to>
                                    </p:set>
                                  </p:childTnLst>
                                </p:cTn>
                              </p:par>
                              <p:par>
                                <p:cTn id="8" presetID="53"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200" fill="hold"/>
                                        <p:tgtEl>
                                          <p:spTgt spid="2"/>
                                        </p:tgtEl>
                                        <p:attrNameLst>
                                          <p:attrName>ppt_w</p:attrName>
                                        </p:attrNameLst>
                                      </p:cBhvr>
                                      <p:tavLst>
                                        <p:tav tm="0">
                                          <p:val>
                                            <p:fltVal val="0"/>
                                          </p:val>
                                        </p:tav>
                                        <p:tav tm="100000">
                                          <p:val>
                                            <p:strVal val="#ppt_w"/>
                                          </p:val>
                                        </p:tav>
                                      </p:tavLst>
                                    </p:anim>
                                    <p:anim calcmode="lin" valueType="num">
                                      <p:cBhvr>
                                        <p:cTn id="11" dur="200" fill="hold"/>
                                        <p:tgtEl>
                                          <p:spTgt spid="2"/>
                                        </p:tgtEl>
                                        <p:attrNameLst>
                                          <p:attrName>ppt_h</p:attrName>
                                        </p:attrNameLst>
                                      </p:cBhvr>
                                      <p:tavLst>
                                        <p:tav tm="0">
                                          <p:val>
                                            <p:fltVal val="0"/>
                                          </p:val>
                                        </p:tav>
                                        <p:tav tm="100000">
                                          <p:val>
                                            <p:strVal val="#ppt_h"/>
                                          </p:val>
                                        </p:tav>
                                      </p:tavLst>
                                    </p:anim>
                                    <p:animEffect transition="in" filter="fade">
                                      <p:cBhvr>
                                        <p:cTn id="12" dur="200"/>
                                        <p:tgtEl>
                                          <p:spTgt spid="2"/>
                                        </p:tgtEl>
                                      </p:cBhvr>
                                    </p:animEffect>
                                  </p:childTnLst>
                                </p:cTn>
                              </p:par>
                              <p:par>
                                <p:cTn id="13" presetID="53" presetClass="entr" presetSubtype="0" fill="hold" grpId="0" nodeType="withEffect">
                                  <p:stCondLst>
                                    <p:cond delay="0"/>
                                  </p:stCondLst>
                                  <p:childTnLst>
                                    <p:set>
                                      <p:cBhvr>
                                        <p:cTn id="14" dur="1" fill="hold">
                                          <p:stCondLst>
                                            <p:cond delay="0"/>
                                          </p:stCondLst>
                                        </p:cTn>
                                        <p:tgtEl>
                                          <p:spTgt spid="1123372"/>
                                        </p:tgtEl>
                                        <p:attrNameLst>
                                          <p:attrName>style.visibility</p:attrName>
                                        </p:attrNameLst>
                                      </p:cBhvr>
                                      <p:to>
                                        <p:strVal val="visible"/>
                                      </p:to>
                                    </p:set>
                                    <p:anim calcmode="lin" valueType="num">
                                      <p:cBhvr>
                                        <p:cTn id="15" dur="200" fill="hold"/>
                                        <p:tgtEl>
                                          <p:spTgt spid="1123372"/>
                                        </p:tgtEl>
                                        <p:attrNameLst>
                                          <p:attrName>ppt_w</p:attrName>
                                        </p:attrNameLst>
                                      </p:cBhvr>
                                      <p:tavLst>
                                        <p:tav tm="0">
                                          <p:val>
                                            <p:fltVal val="0"/>
                                          </p:val>
                                        </p:tav>
                                        <p:tav tm="100000">
                                          <p:val>
                                            <p:strVal val="#ppt_w"/>
                                          </p:val>
                                        </p:tav>
                                      </p:tavLst>
                                    </p:anim>
                                    <p:anim calcmode="lin" valueType="num">
                                      <p:cBhvr>
                                        <p:cTn id="16" dur="200" fill="hold"/>
                                        <p:tgtEl>
                                          <p:spTgt spid="1123372"/>
                                        </p:tgtEl>
                                        <p:attrNameLst>
                                          <p:attrName>ppt_h</p:attrName>
                                        </p:attrNameLst>
                                      </p:cBhvr>
                                      <p:tavLst>
                                        <p:tav tm="0">
                                          <p:val>
                                            <p:fltVal val="0"/>
                                          </p:val>
                                        </p:tav>
                                        <p:tav tm="100000">
                                          <p:val>
                                            <p:strVal val="#ppt_h"/>
                                          </p:val>
                                        </p:tav>
                                      </p:tavLst>
                                    </p:anim>
                                    <p:animEffect transition="in" filter="fade">
                                      <p:cBhvr>
                                        <p:cTn id="17" dur="200"/>
                                        <p:tgtEl>
                                          <p:spTgt spid="112337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123368"/>
                                        </p:tgtEl>
                                        <p:attrNameLst>
                                          <p:attrName>style.visibility</p:attrName>
                                        </p:attrNameLst>
                                      </p:cBhvr>
                                      <p:to>
                                        <p:strVal val="visible"/>
                                      </p:to>
                                    </p:set>
                                    <p:animEffect transition="in" filter="wipe(up)">
                                      <p:cBhvr>
                                        <p:cTn id="20" dur="100"/>
                                        <p:tgtEl>
                                          <p:spTgt spid="1123368"/>
                                        </p:tgtEl>
                                      </p:cBhvr>
                                    </p:animEffect>
                                  </p:childTnLst>
                                </p:cTn>
                              </p:par>
                            </p:childTnLst>
                          </p:cTn>
                        </p:par>
                        <p:par>
                          <p:cTn id="21" fill="hold" nodeType="afterGroup">
                            <p:stCondLst>
                              <p:cond delay="200"/>
                            </p:stCondLst>
                            <p:childTnLst>
                              <p:par>
                                <p:cTn id="22" presetID="1"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333" grpId="0" animBg="1"/>
      <p:bldP spid="1123368" grpId="0" animBg="1"/>
      <p:bldP spid="11233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idx="1"/>
          </p:nvPr>
        </p:nvSpPr>
        <p:spPr>
          <a:xfrm>
            <a:off x="4532312" y="1566513"/>
            <a:ext cx="7130953" cy="4351338"/>
          </a:xfrm>
        </p:spPr>
        <p:txBody>
          <a:bodyPr/>
          <a:lstStyle/>
          <a:p>
            <a:pPr algn="just"/>
            <a:r>
              <a:rPr lang="es-MX" altLang="en-US" sz="2400" dirty="0" smtClean="0"/>
              <a:t>Con instrucciones de 14 bits, solo 7 bits pueden ser usados para especificar la Dirección en un ciclo</a:t>
            </a:r>
            <a:endParaRPr lang="es-MX" altLang="en-US" sz="2400" dirty="0"/>
          </a:p>
        </p:txBody>
      </p:sp>
      <p:sp>
        <p:nvSpPr>
          <p:cNvPr id="433154" name="Rectangle 2"/>
          <p:cNvSpPr>
            <a:spLocks noGrp="1" noChangeArrowheads="1"/>
          </p:cNvSpPr>
          <p:nvPr>
            <p:ph type="title"/>
          </p:nvPr>
        </p:nvSpPr>
        <p:spPr/>
        <p:txBody>
          <a:bodyPr/>
          <a:lstStyle/>
          <a:p>
            <a:r>
              <a:rPr lang="es-MX" altLang="en-US" sz="4000" dirty="0" smtClean="0"/>
              <a:t>Bancos de la memoria de datos</a:t>
            </a:r>
            <a:r>
              <a:rPr lang="es-MX" altLang="en-US" sz="2400" dirty="0" smtClean="0"/>
              <a:t/>
            </a:r>
            <a:br>
              <a:rPr lang="es-MX" altLang="en-US" sz="2400" dirty="0" smtClean="0"/>
            </a:br>
            <a:r>
              <a:rPr lang="es-MX" altLang="en-US" sz="2400" dirty="0" smtClean="0"/>
              <a:t>¿Por qué necesitamos los bancos de la memoria?</a:t>
            </a:r>
            <a:endParaRPr lang="es-MX" altLang="en-US" sz="2400" dirty="0"/>
          </a:p>
        </p:txBody>
      </p:sp>
      <p:sp>
        <p:nvSpPr>
          <p:cNvPr id="433156" name="Text Box 4"/>
          <p:cNvSpPr txBox="1">
            <a:spLocks noChangeArrowheads="1"/>
          </p:cNvSpPr>
          <p:nvPr/>
        </p:nvSpPr>
        <p:spPr bwMode="auto">
          <a:xfrm>
            <a:off x="6831013" y="5232400"/>
            <a:ext cx="2551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l"/>
            <a:r>
              <a:rPr lang="en-US" altLang="en-US">
                <a:latin typeface="Times New Roman" panose="02020603050405020304" pitchFamily="18" charset="0"/>
              </a:rPr>
              <a:t>2</a:t>
            </a:r>
            <a:r>
              <a:rPr lang="en-US" altLang="en-US" baseline="30000">
                <a:latin typeface="Times New Roman" panose="02020603050405020304" pitchFamily="18" charset="0"/>
              </a:rPr>
              <a:t>7</a:t>
            </a:r>
            <a:r>
              <a:rPr lang="en-US" altLang="en-US">
                <a:latin typeface="Times New Roman" panose="02020603050405020304" pitchFamily="18" charset="0"/>
              </a:rPr>
              <a:t> = </a:t>
            </a:r>
            <a:r>
              <a:rPr lang="en-US" altLang="en-US">
                <a:solidFill>
                  <a:srgbClr val="A50021"/>
                </a:solidFill>
                <a:latin typeface="Times New Roman" panose="02020603050405020304" pitchFamily="18" charset="0"/>
              </a:rPr>
              <a:t>128</a:t>
            </a:r>
            <a:r>
              <a:rPr lang="en-US" altLang="en-US">
                <a:latin typeface="Times New Roman" panose="02020603050405020304" pitchFamily="18" charset="0"/>
              </a:rPr>
              <a:t> addresses</a:t>
            </a:r>
          </a:p>
        </p:txBody>
      </p:sp>
      <p:grpSp>
        <p:nvGrpSpPr>
          <p:cNvPr id="433157" name="Group 5"/>
          <p:cNvGrpSpPr>
            <a:grpSpLocks/>
          </p:cNvGrpSpPr>
          <p:nvPr/>
        </p:nvGrpSpPr>
        <p:grpSpPr bwMode="auto">
          <a:xfrm>
            <a:off x="5626100" y="3830638"/>
            <a:ext cx="4318000" cy="1401762"/>
            <a:chOff x="2584" y="2413"/>
            <a:chExt cx="2720" cy="883"/>
          </a:xfrm>
        </p:grpSpPr>
        <p:sp>
          <p:nvSpPr>
            <p:cNvPr id="433158" name="Text Box 6"/>
            <p:cNvSpPr txBox="1">
              <a:spLocks noChangeArrowheads="1"/>
            </p:cNvSpPr>
            <p:nvPr/>
          </p:nvSpPr>
          <p:spPr bwMode="auto">
            <a:xfrm>
              <a:off x="5110" y="2582"/>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0</a:t>
              </a:r>
            </a:p>
          </p:txBody>
        </p:sp>
        <p:sp>
          <p:nvSpPr>
            <p:cNvPr id="433159" name="Text Box 7"/>
            <p:cNvSpPr txBox="1">
              <a:spLocks noChangeArrowheads="1"/>
            </p:cNvSpPr>
            <p:nvPr/>
          </p:nvSpPr>
          <p:spPr bwMode="auto">
            <a:xfrm>
              <a:off x="4916" y="2582"/>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1</a:t>
              </a:r>
            </a:p>
          </p:txBody>
        </p:sp>
        <p:sp>
          <p:nvSpPr>
            <p:cNvPr id="433160" name="Text Box 8"/>
            <p:cNvSpPr txBox="1">
              <a:spLocks noChangeArrowheads="1"/>
            </p:cNvSpPr>
            <p:nvPr/>
          </p:nvSpPr>
          <p:spPr bwMode="auto">
            <a:xfrm>
              <a:off x="4722" y="2582"/>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2</a:t>
              </a:r>
            </a:p>
          </p:txBody>
        </p:sp>
        <p:sp>
          <p:nvSpPr>
            <p:cNvPr id="433161" name="Text Box 9"/>
            <p:cNvSpPr txBox="1">
              <a:spLocks noChangeArrowheads="1"/>
            </p:cNvSpPr>
            <p:nvPr/>
          </p:nvSpPr>
          <p:spPr bwMode="auto">
            <a:xfrm>
              <a:off x="4528" y="2582"/>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3</a:t>
              </a:r>
            </a:p>
          </p:txBody>
        </p:sp>
        <p:sp>
          <p:nvSpPr>
            <p:cNvPr id="433162" name="Text Box 10"/>
            <p:cNvSpPr txBox="1">
              <a:spLocks noChangeArrowheads="1"/>
            </p:cNvSpPr>
            <p:nvPr/>
          </p:nvSpPr>
          <p:spPr bwMode="auto">
            <a:xfrm>
              <a:off x="4333" y="2582"/>
              <a:ext cx="19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4</a:t>
              </a:r>
            </a:p>
          </p:txBody>
        </p:sp>
        <p:sp>
          <p:nvSpPr>
            <p:cNvPr id="433163" name="Text Box 11"/>
            <p:cNvSpPr txBox="1">
              <a:spLocks noChangeArrowheads="1"/>
            </p:cNvSpPr>
            <p:nvPr/>
          </p:nvSpPr>
          <p:spPr bwMode="auto">
            <a:xfrm>
              <a:off x="4139" y="2582"/>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5</a:t>
              </a:r>
            </a:p>
          </p:txBody>
        </p:sp>
        <p:sp>
          <p:nvSpPr>
            <p:cNvPr id="433164" name="Text Box 12"/>
            <p:cNvSpPr txBox="1">
              <a:spLocks noChangeArrowheads="1"/>
            </p:cNvSpPr>
            <p:nvPr/>
          </p:nvSpPr>
          <p:spPr bwMode="auto">
            <a:xfrm>
              <a:off x="3945" y="2582"/>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6</a:t>
              </a:r>
            </a:p>
          </p:txBody>
        </p:sp>
        <p:sp>
          <p:nvSpPr>
            <p:cNvPr id="433165" name="Text Box 13"/>
            <p:cNvSpPr txBox="1">
              <a:spLocks noChangeArrowheads="1"/>
            </p:cNvSpPr>
            <p:nvPr/>
          </p:nvSpPr>
          <p:spPr bwMode="auto">
            <a:xfrm>
              <a:off x="3751" y="2582"/>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7</a:t>
              </a:r>
            </a:p>
          </p:txBody>
        </p:sp>
        <p:sp>
          <p:nvSpPr>
            <p:cNvPr id="433166" name="Text Box 14"/>
            <p:cNvSpPr txBox="1">
              <a:spLocks noChangeArrowheads="1"/>
            </p:cNvSpPr>
            <p:nvPr/>
          </p:nvSpPr>
          <p:spPr bwMode="auto">
            <a:xfrm>
              <a:off x="3557" y="2582"/>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8</a:t>
              </a:r>
            </a:p>
          </p:txBody>
        </p:sp>
        <p:sp>
          <p:nvSpPr>
            <p:cNvPr id="433167" name="Text Box 15"/>
            <p:cNvSpPr txBox="1">
              <a:spLocks noChangeArrowheads="1"/>
            </p:cNvSpPr>
            <p:nvPr/>
          </p:nvSpPr>
          <p:spPr bwMode="auto">
            <a:xfrm>
              <a:off x="3363" y="2582"/>
              <a:ext cx="19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9</a:t>
              </a:r>
            </a:p>
          </p:txBody>
        </p:sp>
        <p:sp>
          <p:nvSpPr>
            <p:cNvPr id="433168" name="Text Box 16"/>
            <p:cNvSpPr txBox="1">
              <a:spLocks noChangeArrowheads="1"/>
            </p:cNvSpPr>
            <p:nvPr/>
          </p:nvSpPr>
          <p:spPr bwMode="auto">
            <a:xfrm>
              <a:off x="3168" y="2582"/>
              <a:ext cx="23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10</a:t>
              </a:r>
            </a:p>
          </p:txBody>
        </p:sp>
        <p:sp>
          <p:nvSpPr>
            <p:cNvPr id="433169" name="Text Box 17"/>
            <p:cNvSpPr txBox="1">
              <a:spLocks noChangeArrowheads="1"/>
            </p:cNvSpPr>
            <p:nvPr/>
          </p:nvSpPr>
          <p:spPr bwMode="auto">
            <a:xfrm>
              <a:off x="2974" y="2582"/>
              <a:ext cx="243"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11</a:t>
              </a:r>
            </a:p>
          </p:txBody>
        </p:sp>
        <p:sp>
          <p:nvSpPr>
            <p:cNvPr id="433170" name="Rectangle 18"/>
            <p:cNvSpPr>
              <a:spLocks noChangeArrowheads="1"/>
            </p:cNvSpPr>
            <p:nvPr/>
          </p:nvSpPr>
          <p:spPr bwMode="auto">
            <a:xfrm>
              <a:off x="2584" y="2752"/>
              <a:ext cx="1361" cy="254"/>
            </a:xfrm>
            <a:prstGeom prst="rect">
              <a:avLst/>
            </a:prstGeom>
            <a:solidFill>
              <a:schemeClr val="folHlink"/>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600"/>
                <a:t>Opcode</a:t>
              </a:r>
            </a:p>
          </p:txBody>
        </p:sp>
        <p:sp>
          <p:nvSpPr>
            <p:cNvPr id="433171" name="Rectangle 19"/>
            <p:cNvSpPr>
              <a:spLocks noChangeArrowheads="1"/>
            </p:cNvSpPr>
            <p:nvPr/>
          </p:nvSpPr>
          <p:spPr bwMode="auto">
            <a:xfrm>
              <a:off x="3945" y="2752"/>
              <a:ext cx="195"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33172" name="Rectangle 20"/>
            <p:cNvSpPr>
              <a:spLocks noChangeArrowheads="1"/>
            </p:cNvSpPr>
            <p:nvPr/>
          </p:nvSpPr>
          <p:spPr bwMode="auto">
            <a:xfrm>
              <a:off x="4140" y="2752"/>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33173" name="Rectangle 21"/>
            <p:cNvSpPr>
              <a:spLocks noChangeArrowheads="1"/>
            </p:cNvSpPr>
            <p:nvPr/>
          </p:nvSpPr>
          <p:spPr bwMode="auto">
            <a:xfrm>
              <a:off x="4334" y="2752"/>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33174" name="Rectangle 22"/>
            <p:cNvSpPr>
              <a:spLocks noChangeArrowheads="1"/>
            </p:cNvSpPr>
            <p:nvPr/>
          </p:nvSpPr>
          <p:spPr bwMode="auto">
            <a:xfrm>
              <a:off x="4528" y="2752"/>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33175" name="Rectangle 23"/>
            <p:cNvSpPr>
              <a:spLocks noChangeArrowheads="1"/>
            </p:cNvSpPr>
            <p:nvPr/>
          </p:nvSpPr>
          <p:spPr bwMode="auto">
            <a:xfrm>
              <a:off x="4722" y="2752"/>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1127448" name="Text Box 24"/>
            <p:cNvSpPr txBox="1">
              <a:spLocks noChangeArrowheads="1"/>
            </p:cNvSpPr>
            <p:nvPr/>
          </p:nvSpPr>
          <p:spPr bwMode="auto">
            <a:xfrm>
              <a:off x="2656" y="2413"/>
              <a:ext cx="2454" cy="206"/>
            </a:xfrm>
            <a:prstGeom prst="rect">
              <a:avLst/>
            </a:prstGeom>
            <a:noFill/>
            <a:ln w="3175" algn="ctr">
              <a:noFill/>
              <a:miter lim="800000"/>
              <a:headEnd/>
              <a:tailEnd/>
            </a:ln>
            <a:effectLst/>
          </p:spPr>
          <p:txBody>
            <a:bodyPr wrap="none" lIns="82058" tIns="41029" rIns="82058" bIns="41029">
              <a:spAutoFit/>
            </a:bodyPr>
            <a:lstStyle/>
            <a:p>
              <a:pPr>
                <a:defRPr/>
              </a:pPr>
              <a:r>
                <a:rPr lang="en-US" sz="1600">
                  <a:effectLst>
                    <a:outerShdw blurRad="38100" dist="38100" dir="2700000" algn="tl">
                      <a:srgbClr val="C0C0C0"/>
                    </a:outerShdw>
                  </a:effectLst>
                  <a:latin typeface="Arial" charset="0"/>
                </a:rPr>
                <a:t>Byte Oriented Instruction (i.e. ADDWF)</a:t>
              </a:r>
            </a:p>
          </p:txBody>
        </p:sp>
        <p:sp>
          <p:nvSpPr>
            <p:cNvPr id="433177" name="AutoShape 25"/>
            <p:cNvSpPr>
              <a:spLocks/>
            </p:cNvSpPr>
            <p:nvPr/>
          </p:nvSpPr>
          <p:spPr bwMode="auto">
            <a:xfrm rot="-5400000">
              <a:off x="4503" y="2495"/>
              <a:ext cx="243" cy="1359"/>
            </a:xfrm>
            <a:prstGeom prst="leftBrace">
              <a:avLst>
                <a:gd name="adj1" fmla="val 46605"/>
                <a:gd name="adj2" fmla="val 4794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433178" name="Rectangle 26"/>
            <p:cNvSpPr>
              <a:spLocks noChangeArrowheads="1"/>
            </p:cNvSpPr>
            <p:nvPr/>
          </p:nvSpPr>
          <p:spPr bwMode="auto">
            <a:xfrm>
              <a:off x="4916" y="2752"/>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33179" name="Rectangle 27"/>
            <p:cNvSpPr>
              <a:spLocks noChangeArrowheads="1"/>
            </p:cNvSpPr>
            <p:nvPr/>
          </p:nvSpPr>
          <p:spPr bwMode="auto">
            <a:xfrm>
              <a:off x="5110" y="2752"/>
              <a:ext cx="194" cy="254"/>
            </a:xfrm>
            <a:prstGeom prst="rect">
              <a:avLst/>
            </a:prstGeom>
            <a:solidFill>
              <a:srgbClr val="66FF33"/>
            </a:solidFill>
            <a:ln w="3175" algn="ctr">
              <a:solidFill>
                <a:schemeClr val="tx1"/>
              </a:solidFill>
              <a:miter lim="800000"/>
              <a:headEnd/>
              <a:tailEnd/>
            </a:ln>
          </p:spPr>
          <p:txBody>
            <a:bodyPr wrap="none" lIns="82058" tIns="41029" rIns="82058" bIns="4102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sz="1600"/>
            </a:p>
          </p:txBody>
        </p:sp>
        <p:sp>
          <p:nvSpPr>
            <p:cNvPr id="433180" name="Text Box 28"/>
            <p:cNvSpPr txBox="1">
              <a:spLocks noChangeArrowheads="1"/>
            </p:cNvSpPr>
            <p:nvPr/>
          </p:nvSpPr>
          <p:spPr bwMode="auto">
            <a:xfrm>
              <a:off x="2777" y="2582"/>
              <a:ext cx="243"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12</a:t>
              </a:r>
            </a:p>
          </p:txBody>
        </p:sp>
        <p:sp>
          <p:nvSpPr>
            <p:cNvPr id="433181" name="Text Box 29"/>
            <p:cNvSpPr txBox="1">
              <a:spLocks noChangeArrowheads="1"/>
            </p:cNvSpPr>
            <p:nvPr/>
          </p:nvSpPr>
          <p:spPr bwMode="auto">
            <a:xfrm>
              <a:off x="2584" y="2582"/>
              <a:ext cx="243"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t>13</a:t>
              </a:r>
            </a:p>
          </p:txBody>
        </p:sp>
      </p:grpSp>
      <p:sp>
        <p:nvSpPr>
          <p:cNvPr id="433182" name="AutoShape 30"/>
          <p:cNvSpPr>
            <a:spLocks noChangeArrowheads="1"/>
          </p:cNvSpPr>
          <p:nvPr/>
        </p:nvSpPr>
        <p:spPr bwMode="auto">
          <a:xfrm rot="5400000">
            <a:off x="2177257" y="3713957"/>
            <a:ext cx="4237037" cy="590550"/>
          </a:xfrm>
          <a:prstGeom prst="leftRightArrow">
            <a:avLst>
              <a:gd name="adj1" fmla="val 50000"/>
              <a:gd name="adj2" fmla="val 143495"/>
            </a:avLst>
          </a:prstGeom>
          <a:solidFill>
            <a:srgbClr val="A50021"/>
          </a:solidFill>
          <a:ln w="25400" algn="ctr">
            <a:solidFill>
              <a:schemeClr val="tx1"/>
            </a:solidFill>
            <a:miter lim="800000"/>
            <a:headEnd/>
            <a:tailEnd/>
          </a:ln>
        </p:spPr>
        <p:txBody>
          <a:bodyPr wrap="none" lIns="91418" tIns="45709" rIns="91418" bIns="45709" anchor="ct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s-ES_tradnl" altLang="en-US"/>
          </a:p>
        </p:txBody>
      </p:sp>
      <p:sp>
        <p:nvSpPr>
          <p:cNvPr id="1127455" name="Line 31"/>
          <p:cNvSpPr>
            <a:spLocks noChangeShapeType="1"/>
          </p:cNvSpPr>
          <p:nvPr/>
        </p:nvSpPr>
        <p:spPr bwMode="auto">
          <a:xfrm flipH="1" flipV="1">
            <a:off x="4879975" y="4846638"/>
            <a:ext cx="1951038" cy="539750"/>
          </a:xfrm>
          <a:prstGeom prst="line">
            <a:avLst/>
          </a:prstGeom>
          <a:noFill/>
          <a:ln w="50800">
            <a:solidFill>
              <a:srgbClr val="760016"/>
            </a:solidFill>
            <a:round/>
            <a:headEnd/>
            <a:tailEnd type="triangle" w="med" len="med"/>
          </a:ln>
          <a:effectLst>
            <a:outerShdw dist="17961" dir="2700000" algn="ctr" rotWithShape="0">
              <a:schemeClr val="tx1"/>
            </a:outerShdw>
          </a:effectLst>
        </p:spPr>
        <p:txBody>
          <a:bodyPr anchor="ctr"/>
          <a:lstStyle/>
          <a:p>
            <a:pPr algn="ctr">
              <a:defRPr/>
            </a:pPr>
            <a:endParaRPr lang="en-US">
              <a:latin typeface="Arial" charset="0"/>
            </a:endParaRPr>
          </a:p>
        </p:txBody>
      </p:sp>
      <p:grpSp>
        <p:nvGrpSpPr>
          <p:cNvPr id="433184" name="Group 32"/>
          <p:cNvGrpSpPr>
            <a:grpSpLocks/>
          </p:cNvGrpSpPr>
          <p:nvPr/>
        </p:nvGrpSpPr>
        <p:grpSpPr bwMode="auto">
          <a:xfrm>
            <a:off x="2136776" y="1890713"/>
            <a:ext cx="1603375" cy="4584700"/>
            <a:chOff x="386" y="1191"/>
            <a:chExt cx="1010" cy="2888"/>
          </a:xfrm>
        </p:grpSpPr>
        <p:sp>
          <p:nvSpPr>
            <p:cNvPr id="1127457" name="Rectangle 33"/>
            <p:cNvSpPr>
              <a:spLocks noChangeArrowheads="1"/>
            </p:cNvSpPr>
            <p:nvPr/>
          </p:nvSpPr>
          <p:spPr bwMode="auto">
            <a:xfrm>
              <a:off x="698" y="1191"/>
              <a:ext cx="698" cy="678"/>
            </a:xfrm>
            <a:prstGeom prst="rect">
              <a:avLst/>
            </a:prstGeom>
            <a:solidFill>
              <a:srgbClr val="F4F2E8"/>
            </a:solidFill>
            <a:ln w="3175" algn="ctr">
              <a:solidFill>
                <a:srgbClr val="000000"/>
              </a:solidFill>
              <a:miter lim="800000"/>
              <a:headEnd/>
              <a:tailEnd/>
            </a:ln>
            <a:effectLst>
              <a:outerShdw dist="35921" dir="2700000" algn="ctr" rotWithShape="0">
                <a:srgbClr val="000000"/>
              </a:outerShdw>
            </a:effectLst>
          </p:spPr>
          <p:txBody>
            <a:bodyPr wrap="none" lIns="82058" tIns="41029" rIns="82058" bIns="41029" anchor="ctr"/>
            <a:lstStyle/>
            <a:p>
              <a:pPr algn="ctr">
                <a:defRPr/>
              </a:pPr>
              <a:endParaRPr lang="en-US" sz="1300">
                <a:solidFill>
                  <a:srgbClr val="000000"/>
                </a:solidFill>
                <a:latin typeface="Arial" charset="0"/>
              </a:endParaRPr>
            </a:p>
            <a:p>
              <a:pPr algn="ctr">
                <a:defRPr/>
              </a:pPr>
              <a:endParaRPr lang="en-US" sz="1300">
                <a:solidFill>
                  <a:srgbClr val="000000"/>
                </a:solidFill>
                <a:latin typeface="Arial" charset="0"/>
              </a:endParaRPr>
            </a:p>
            <a:p>
              <a:pPr algn="ctr">
                <a:defRPr/>
              </a:pPr>
              <a:endParaRPr lang="en-US" sz="1300">
                <a:solidFill>
                  <a:srgbClr val="000000"/>
                </a:solidFill>
                <a:latin typeface="Arial" charset="0"/>
              </a:endParaRPr>
            </a:p>
          </p:txBody>
        </p:sp>
        <p:sp>
          <p:nvSpPr>
            <p:cNvPr id="1127458" name="Rectangle 34"/>
            <p:cNvSpPr>
              <a:spLocks noChangeArrowheads="1"/>
            </p:cNvSpPr>
            <p:nvPr/>
          </p:nvSpPr>
          <p:spPr bwMode="auto">
            <a:xfrm>
              <a:off x="698" y="1869"/>
              <a:ext cx="698" cy="1991"/>
            </a:xfrm>
            <a:prstGeom prst="rect">
              <a:avLst/>
            </a:prstGeom>
            <a:solidFill>
              <a:srgbClr val="ECE9D8"/>
            </a:solidFill>
            <a:ln w="3175" algn="ctr">
              <a:solidFill>
                <a:srgbClr val="000000"/>
              </a:solidFill>
              <a:miter lim="800000"/>
              <a:headEnd/>
              <a:tailEnd/>
            </a:ln>
            <a:effectLst>
              <a:outerShdw dist="35921" dir="2700000" algn="ctr" rotWithShape="0">
                <a:srgbClr val="000000"/>
              </a:outerShdw>
            </a:effectLst>
          </p:spPr>
          <p:txBody>
            <a:bodyPr wrap="none" lIns="82058" tIns="41029" rIns="82058" bIns="41029" anchor="ctr"/>
            <a:lstStyle/>
            <a:p>
              <a:pPr algn="ctr">
                <a:defRPr/>
              </a:pPr>
              <a:endParaRPr lang="en-US" sz="1300">
                <a:solidFill>
                  <a:srgbClr val="000000"/>
                </a:solidFill>
                <a:latin typeface="Arial" charset="0"/>
              </a:endParaRPr>
            </a:p>
          </p:txBody>
        </p:sp>
        <p:sp>
          <p:nvSpPr>
            <p:cNvPr id="433187" name="Text Box 35"/>
            <p:cNvSpPr txBox="1">
              <a:spLocks noChangeArrowheads="1"/>
            </p:cNvSpPr>
            <p:nvPr/>
          </p:nvSpPr>
          <p:spPr bwMode="auto">
            <a:xfrm>
              <a:off x="698" y="3902"/>
              <a:ext cx="69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solidFill>
                    <a:srgbClr val="000000"/>
                  </a:solidFill>
                </a:rPr>
                <a:t>Bank 0</a:t>
              </a:r>
            </a:p>
          </p:txBody>
        </p:sp>
        <p:sp>
          <p:nvSpPr>
            <p:cNvPr id="433188" name="Text Box 36"/>
            <p:cNvSpPr txBox="1">
              <a:spLocks noChangeArrowheads="1"/>
            </p:cNvSpPr>
            <p:nvPr/>
          </p:nvSpPr>
          <p:spPr bwMode="auto">
            <a:xfrm>
              <a:off x="386" y="1191"/>
              <a:ext cx="30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100">
                  <a:solidFill>
                    <a:srgbClr val="000000"/>
                  </a:solidFill>
                </a:rPr>
                <a:t>000h</a:t>
              </a:r>
            </a:p>
          </p:txBody>
        </p:sp>
        <p:sp>
          <p:nvSpPr>
            <p:cNvPr id="433189" name="Text Box 37"/>
            <p:cNvSpPr txBox="1">
              <a:spLocks noChangeArrowheads="1"/>
            </p:cNvSpPr>
            <p:nvPr/>
          </p:nvSpPr>
          <p:spPr bwMode="auto">
            <a:xfrm>
              <a:off x="386" y="3733"/>
              <a:ext cx="31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algn="r" eaLnBrk="1" hangingPunct="1"/>
              <a:r>
                <a:rPr lang="en-US" altLang="en-US" sz="1100">
                  <a:solidFill>
                    <a:srgbClr val="000000"/>
                  </a:solidFill>
                </a:rPr>
                <a:t>07Fh</a:t>
              </a:r>
            </a:p>
          </p:txBody>
        </p:sp>
        <p:sp>
          <p:nvSpPr>
            <p:cNvPr id="433190" name="Text Box 38"/>
            <p:cNvSpPr txBox="1">
              <a:spLocks noChangeArrowheads="1"/>
            </p:cNvSpPr>
            <p:nvPr/>
          </p:nvSpPr>
          <p:spPr bwMode="auto">
            <a:xfrm>
              <a:off x="698" y="1276"/>
              <a:ext cx="69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solidFill>
                    <a:srgbClr val="000000"/>
                  </a:solidFill>
                </a:rPr>
                <a:t>SFR</a:t>
              </a:r>
            </a:p>
          </p:txBody>
        </p:sp>
        <p:sp>
          <p:nvSpPr>
            <p:cNvPr id="433191" name="Text Box 39"/>
            <p:cNvSpPr txBox="1">
              <a:spLocks noChangeArrowheads="1"/>
            </p:cNvSpPr>
            <p:nvPr/>
          </p:nvSpPr>
          <p:spPr bwMode="auto">
            <a:xfrm>
              <a:off x="698" y="2716"/>
              <a:ext cx="69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82058" tIns="41029" rIns="82058" bIns="41029">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300">
                  <a:solidFill>
                    <a:srgbClr val="000000"/>
                  </a:solidFill>
                </a:rPr>
                <a:t>GPR</a:t>
              </a:r>
            </a:p>
          </p:txBody>
        </p:sp>
      </p:grpSp>
      <p:sp>
        <p:nvSpPr>
          <p:cNvPr id="433192" name="Text Box 40"/>
          <p:cNvSpPr txBox="1">
            <a:spLocks noChangeArrowheads="1"/>
          </p:cNvSpPr>
          <p:nvPr/>
        </p:nvSpPr>
        <p:spPr bwMode="auto">
          <a:xfrm>
            <a:off x="2020094" y="1456531"/>
            <a:ext cx="2332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ctr" eaLnBrk="0" hangingPunct="0">
              <a:defRPr sz="2400" b="1">
                <a:solidFill>
                  <a:schemeClr val="tx1"/>
                </a:solidFill>
                <a:latin typeface="Arial" panose="020B0604020202020204" pitchFamily="34" charset="0"/>
              </a:defRPr>
            </a:lvl1pPr>
            <a:lvl2pPr marL="742950" indent="-285750" algn="ctr" eaLnBrk="0" hangingPunct="0">
              <a:defRPr sz="2400" b="1">
                <a:solidFill>
                  <a:schemeClr val="tx1"/>
                </a:solidFill>
                <a:latin typeface="Arial" panose="020B0604020202020204" pitchFamily="34" charset="0"/>
              </a:defRPr>
            </a:lvl2pPr>
            <a:lvl3pPr marL="1143000" indent="-228600" algn="ctr" eaLnBrk="0" hangingPunct="0">
              <a:defRPr sz="2400" b="1">
                <a:solidFill>
                  <a:schemeClr val="tx1"/>
                </a:solidFill>
                <a:latin typeface="Arial" panose="020B0604020202020204" pitchFamily="34" charset="0"/>
              </a:defRPr>
            </a:lvl3pPr>
            <a:lvl4pPr marL="1600200" indent="-228600" algn="ctr" eaLnBrk="0" hangingPunct="0">
              <a:defRPr sz="2400" b="1">
                <a:solidFill>
                  <a:schemeClr val="tx1"/>
                </a:solidFill>
                <a:latin typeface="Arial" panose="020B0604020202020204" pitchFamily="34" charset="0"/>
              </a:defRPr>
            </a:lvl4pPr>
            <a:lvl5pPr marL="2057400" indent="-228600" algn="ctr" eaLnBrk="0" hangingPunct="0">
              <a:defRPr sz="24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defRPr>
            </a:lvl9pPr>
          </a:lstStyle>
          <a:p>
            <a:r>
              <a:rPr lang="es-MX" altLang="en-US" sz="1600" dirty="0" smtClean="0"/>
              <a:t>MEMORIA DE DATOS</a:t>
            </a:r>
            <a:endParaRPr lang="en-US" altLang="en-US" sz="1600" dirty="0"/>
          </a:p>
        </p:txBody>
      </p:sp>
    </p:spTree>
    <p:extLst>
      <p:ext uri="{BB962C8B-B14F-4D97-AF65-F5344CB8AC3E}">
        <p14:creationId xmlns:p14="http://schemas.microsoft.com/office/powerpoint/2010/main" val="3861108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
</p:tagLst>
</file>

<file path=ppt/theme/theme1.xml><?xml version="1.0" encoding="utf-8"?>
<a:theme xmlns:a="http://schemas.openxmlformats.org/drawingml/2006/main" name="Tema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3" id="{5DB76DB8-E248-4364-A647-9E940F6A07D4}" vid="{172BCE0F-1159-4001-B958-CE28147C51F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Tema3</Template>
  <TotalTime>45</TotalTime>
  <Words>1962</Words>
  <Application>Microsoft Office PowerPoint</Application>
  <PresentationFormat>Panorámica</PresentationFormat>
  <Paragraphs>460</Paragraphs>
  <Slides>14</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Arial Black</vt:lpstr>
      <vt:lpstr>Calibri</vt:lpstr>
      <vt:lpstr>Calibri Light</vt:lpstr>
      <vt:lpstr>Courier New</vt:lpstr>
      <vt:lpstr>Times New Roman</vt:lpstr>
      <vt:lpstr>Wingdings</vt:lpstr>
      <vt:lpstr>Tema3</vt:lpstr>
      <vt:lpstr>Microcontroladores</vt:lpstr>
      <vt:lpstr>Descripción del microcontrolador</vt:lpstr>
      <vt:lpstr>2.1 Componentes del microcontrolador</vt:lpstr>
      <vt:lpstr>Bloques del microcontrolador</vt:lpstr>
      <vt:lpstr>Bloques del microcontrolador </vt:lpstr>
      <vt:lpstr>MEMORIA DE PROGRAMA FLASH</vt:lpstr>
      <vt:lpstr>Memoria Flash del Programa ¿Por qué necesitamos paginar la memoria del programa?</vt:lpstr>
      <vt:lpstr>Memoria de datos SRAM</vt:lpstr>
      <vt:lpstr>Bancos de la memoria de datos ¿Por qué necesitamos los bancos de la memoria?</vt:lpstr>
      <vt:lpstr>Seleccionando el banco active de la memoria de datos.</vt:lpstr>
      <vt:lpstr>SFR memoria de datos Registros de función especial</vt:lpstr>
      <vt:lpstr> Set de instrucciones PIC16 </vt:lpstr>
      <vt:lpstr> Set de instrucciones PIC16 </vt:lpstr>
      <vt:lpstr>Guardado de contexto rápido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Gabo Casarrubias</dc:creator>
  <cp:lastModifiedBy>Gabo Casarrubias</cp:lastModifiedBy>
  <cp:revision>7</cp:revision>
  <dcterms:created xsi:type="dcterms:W3CDTF">2017-08-16T19:12:09Z</dcterms:created>
  <dcterms:modified xsi:type="dcterms:W3CDTF">2018-08-16T16:53:24Z</dcterms:modified>
</cp:coreProperties>
</file>