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r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E18B7-8FD3-4E6F-9D7D-CCEE00DA7B92}" type="datetimeFigureOut">
              <a:rPr lang="es-MX" smtClean="0"/>
              <a:t>16/08/2018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12281-B44E-465F-B68B-EB6E33843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9031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1D3BC-A484-4F23-AEB0-3E483960E763}" type="datetimeFigureOut">
              <a:rPr lang="es-MX" smtClean="0"/>
              <a:t>16/08/2018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607EF-750C-4EE3-94C6-6F03EEC0AE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632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0018-2B57-4732-A30E-E3767181B4BE}" type="datetimeFigureOut">
              <a:rPr lang="es-MX" smtClean="0"/>
              <a:t>16/08/2018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73FB-C572-4325-81FC-27D843FD99EE}" type="slidenum">
              <a:rPr lang="es-MX" smtClean="0"/>
              <a:t>‹Nº›</a:t>
            </a:fld>
            <a:endParaRPr lang="es-MX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547" y="431915"/>
            <a:ext cx="2365707" cy="29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32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0" y="1"/>
            <a:ext cx="12192000" cy="12501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34"/>
          <p:cNvSpPr/>
          <p:nvPr/>
        </p:nvSpPr>
        <p:spPr>
          <a:xfrm>
            <a:off x="1" y="1250148"/>
            <a:ext cx="12192000" cy="5368396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0066FF"/>
              </a:buClr>
              <a:buFont typeface="Wingdings" panose="05000000000000000000" pitchFamily="2" charset="2"/>
              <a:buChar char="Ø"/>
              <a:defRPr/>
            </a:lvl1pPr>
            <a:lvl2pPr marL="685800" indent="-228600">
              <a:buClr>
                <a:srgbClr val="0066FF"/>
              </a:buClr>
              <a:buFont typeface="Courier New" panose="02070309020205020404" pitchFamily="49" charset="0"/>
              <a:buChar char="o"/>
              <a:defRPr/>
            </a:lvl2pPr>
            <a:lvl3pPr marL="1143000" indent="-228600">
              <a:buClr>
                <a:srgbClr val="0066FF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rgbClr val="0066FF"/>
              </a:buClr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 smtClean="0"/>
              <a:t>Haga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endParaRPr lang="es-MX" dirty="0"/>
          </a:p>
        </p:txBody>
      </p:sp>
      <p:sp>
        <p:nvSpPr>
          <p:cNvPr id="33" name="Rectángulo 32"/>
          <p:cNvSpPr/>
          <p:nvPr/>
        </p:nvSpPr>
        <p:spPr>
          <a:xfrm>
            <a:off x="0" y="6618544"/>
            <a:ext cx="12192000" cy="239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© 2017 </a:t>
            </a:r>
            <a:r>
              <a:rPr lang="es-MX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Mecatronica</a:t>
            </a:r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Tec</a:t>
            </a:r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Rights</a:t>
            </a:r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reserved</a:t>
            </a:r>
            <a:r>
              <a:rPr lang="es-MX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5" y="6618544"/>
            <a:ext cx="424052" cy="239456"/>
          </a:xfrm>
          <a:prstGeom prst="rect">
            <a:avLst/>
          </a:prstGeom>
        </p:spPr>
      </p:pic>
      <p:sp>
        <p:nvSpPr>
          <p:cNvPr id="37" name="Rectángulo 36"/>
          <p:cNvSpPr/>
          <p:nvPr/>
        </p:nvSpPr>
        <p:spPr>
          <a:xfrm>
            <a:off x="0" y="6618544"/>
            <a:ext cx="12192000" cy="239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MTF-1021</a:t>
            </a:r>
            <a:r>
              <a:rPr lang="es-MX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MICROCONTROLADORES </a:t>
            </a:r>
            <a:r>
              <a:rPr lang="es-MX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0875" y="-50811"/>
            <a:ext cx="10149840" cy="1463040"/>
          </a:xfrm>
        </p:spPr>
        <p:txBody>
          <a:bodyPr/>
          <a:lstStyle>
            <a:lvl1pPr>
              <a:defRPr b="1" cap="none" spc="0">
                <a:ln w="0">
                  <a:solidFill>
                    <a:srgbClr val="3302E7"/>
                  </a:solidFill>
                </a:ln>
                <a:solidFill>
                  <a:srgbClr val="0066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41" name="Rectángulo 40"/>
          <p:cNvSpPr/>
          <p:nvPr/>
        </p:nvSpPr>
        <p:spPr>
          <a:xfrm>
            <a:off x="10938077" y="-11575"/>
            <a:ext cx="1253924" cy="1250147"/>
          </a:xfrm>
          <a:prstGeom prst="rect">
            <a:avLst/>
          </a:prstGeom>
          <a:gradFill flip="none" rotWithShape="1">
            <a:gsLst>
              <a:gs pos="0">
                <a:srgbClr val="4414F4">
                  <a:shade val="30000"/>
                  <a:satMod val="115000"/>
                </a:srgbClr>
              </a:gs>
              <a:gs pos="50000">
                <a:srgbClr val="4414F4">
                  <a:shade val="67500"/>
                  <a:satMod val="115000"/>
                </a:srgbClr>
              </a:gs>
              <a:gs pos="100000">
                <a:srgbClr val="4414F4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Marcador de número de diapositiva 6"/>
          <p:cNvSpPr txBox="1">
            <a:spLocks/>
          </p:cNvSpPr>
          <p:nvPr/>
        </p:nvSpPr>
        <p:spPr>
          <a:xfrm>
            <a:off x="9224066" y="65672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BC7436-1F15-4C3F-8D6C-B8BB33AF73E6}" type="slidenum">
              <a:rPr lang="es-MX" smtClean="0">
                <a:solidFill>
                  <a:schemeClr val="bg1"/>
                </a:solidFill>
              </a:rPr>
              <a:pPr/>
              <a:t>‹Nº›</a:t>
            </a:fld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038" y="149282"/>
            <a:ext cx="762002" cy="93878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3" y="6630120"/>
            <a:ext cx="169188" cy="20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6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00875" y="-50811"/>
            <a:ext cx="10149840" cy="1463040"/>
          </a:xfrm>
        </p:spPr>
        <p:txBody>
          <a:bodyPr/>
          <a:lstStyle>
            <a:lvl1pPr>
              <a:defRPr b="1" cap="none" spc="0">
                <a:ln w="0">
                  <a:solidFill>
                    <a:srgbClr val="3302E7"/>
                  </a:solidFill>
                </a:ln>
                <a:solidFill>
                  <a:srgbClr val="0066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0979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00875" y="-50811"/>
            <a:ext cx="10149840" cy="1463040"/>
          </a:xfrm>
        </p:spPr>
        <p:txBody>
          <a:bodyPr/>
          <a:lstStyle>
            <a:lvl1pPr>
              <a:defRPr b="1" cap="none" spc="0">
                <a:ln w="0">
                  <a:solidFill>
                    <a:srgbClr val="3302E7"/>
                  </a:solidFill>
                </a:ln>
                <a:solidFill>
                  <a:srgbClr val="0066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2451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s-MX" smtClean="0"/>
              <a:t>16/08/2018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65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5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50018-2B57-4732-A30E-E3767181B4BE}" type="datetimeFigureOut">
              <a:rPr lang="es-MX" smtClean="0"/>
              <a:t>16/08/2018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173FB-C572-4325-81FC-27D843FD99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54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4272" y="2256219"/>
            <a:ext cx="9144000" cy="2387600"/>
          </a:xfrm>
        </p:spPr>
        <p:txBody>
          <a:bodyPr>
            <a:normAutofit/>
          </a:bodyPr>
          <a:lstStyle/>
          <a:p>
            <a:r>
              <a:rPr lang="es-MX" sz="8000" dirty="0" smtClean="0">
                <a:solidFill>
                  <a:schemeClr val="bg1"/>
                </a:solidFill>
              </a:rPr>
              <a:t>Microcontroladores</a:t>
            </a:r>
            <a:endParaRPr lang="es-MX" sz="80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7384" y="4498150"/>
            <a:ext cx="9144000" cy="1655762"/>
          </a:xfrm>
        </p:spPr>
        <p:txBody>
          <a:bodyPr/>
          <a:lstStyle/>
          <a:p>
            <a:r>
              <a:rPr lang="es-MX" dirty="0" smtClean="0"/>
              <a:t>M.C. Gabriel Casarrubias Guerrero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036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2206" y="-7570"/>
            <a:ext cx="9404723" cy="1400530"/>
          </a:xfrm>
        </p:spPr>
        <p:txBody>
          <a:bodyPr/>
          <a:lstStyle/>
          <a:p>
            <a:r>
              <a:rPr lang="es-MX" dirty="0" smtClean="0"/>
              <a:t>Tema 1.5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0388" y="1421983"/>
            <a:ext cx="8946541" cy="507402"/>
          </a:xfrm>
        </p:spPr>
        <p:txBody>
          <a:bodyPr>
            <a:normAutofit/>
          </a:bodyPr>
          <a:lstStyle/>
          <a:p>
            <a:r>
              <a:rPr lang="es-MX" sz="2800" dirty="0" smtClean="0"/>
              <a:t>Tema 1.5 Componentes del microcontrolador</a:t>
            </a:r>
            <a:endParaRPr lang="en-US" sz="28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110388" y="3063916"/>
            <a:ext cx="8946541" cy="5074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sz="2800" dirty="0" smtClean="0"/>
              <a:t>1.5.3 Periféricos internos</a:t>
            </a:r>
            <a:endParaRPr lang="en-US" sz="28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110388" y="3611228"/>
            <a:ext cx="8946541" cy="5074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sz="2800" dirty="0" smtClean="0"/>
              <a:t>1.5.4 Las instrucciones del microcontrolador</a:t>
            </a:r>
            <a:endParaRPr lang="en-US" sz="2800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110388" y="1969294"/>
            <a:ext cx="8946541" cy="5074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sz="2800" dirty="0" smtClean="0"/>
              <a:t>1.5.1 Registros internos</a:t>
            </a:r>
            <a:endParaRPr lang="en-US" sz="2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110388" y="2516605"/>
            <a:ext cx="8946541" cy="507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sz="2800" dirty="0" smtClean="0"/>
              <a:t>1.5.2 Tipos y distribución de las memorias internas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605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5" grpId="0" build="allAtOnce"/>
      <p:bldP spid="6" grpId="0" build="allAtOnce"/>
      <p:bldP spid="7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9569" y="136685"/>
            <a:ext cx="9404723" cy="1400530"/>
          </a:xfrm>
        </p:spPr>
        <p:txBody>
          <a:bodyPr/>
          <a:lstStyle/>
          <a:p>
            <a:r>
              <a:rPr lang="es-MX" sz="4400" dirty="0"/>
              <a:t>Periféricos internos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3209" y="1317522"/>
            <a:ext cx="8946541" cy="5019367"/>
          </a:xfrm>
        </p:spPr>
        <p:txBody>
          <a:bodyPr>
            <a:normAutofit/>
          </a:bodyPr>
          <a:lstStyle/>
          <a:p>
            <a:r>
              <a:rPr lang="es-MX" dirty="0" smtClean="0"/>
              <a:t>Puertos I/O </a:t>
            </a:r>
          </a:p>
          <a:p>
            <a:pPr lvl="1"/>
            <a:r>
              <a:rPr lang="es-MX" dirty="0" smtClean="0"/>
              <a:t>Alta corriente configuración </a:t>
            </a:r>
            <a:r>
              <a:rPr lang="es-MX" dirty="0" err="1" smtClean="0"/>
              <a:t>sink</a:t>
            </a:r>
            <a:r>
              <a:rPr lang="es-MX" dirty="0" smtClean="0"/>
              <a:t>/</a:t>
            </a:r>
            <a:r>
              <a:rPr lang="es-MX" dirty="0" err="1" smtClean="0"/>
              <a:t>source</a:t>
            </a:r>
            <a:endParaRPr lang="es-MX" dirty="0" smtClean="0"/>
          </a:p>
          <a:p>
            <a:pPr lvl="1"/>
            <a:r>
              <a:rPr lang="es-MX" dirty="0" smtClean="0"/>
              <a:t>Interrupciones programables</a:t>
            </a:r>
          </a:p>
          <a:p>
            <a:pPr lvl="1"/>
            <a:r>
              <a:rPr lang="es-MX" dirty="0" err="1" smtClean="0"/>
              <a:t>Pull</a:t>
            </a:r>
            <a:r>
              <a:rPr lang="es-MX" dirty="0" smtClean="0"/>
              <a:t>-up programables</a:t>
            </a:r>
            <a:endParaRPr lang="es-MX" dirty="0"/>
          </a:p>
          <a:p>
            <a:r>
              <a:rPr lang="es-MX" dirty="0" smtClean="0"/>
              <a:t>Convertidor </a:t>
            </a:r>
            <a:r>
              <a:rPr lang="es-MX" dirty="0" smtClean="0"/>
              <a:t>A/D</a:t>
            </a:r>
          </a:p>
          <a:p>
            <a:pPr lvl="1"/>
            <a:r>
              <a:rPr lang="es-MX" dirty="0" smtClean="0"/>
              <a:t>10 bits de resolución y hasta 35 canales</a:t>
            </a:r>
          </a:p>
          <a:p>
            <a:pPr lvl="1"/>
            <a:r>
              <a:rPr lang="es-MX" dirty="0" smtClean="0"/>
              <a:t>Voltaje de referencia seleccionable</a:t>
            </a:r>
          </a:p>
          <a:p>
            <a:r>
              <a:rPr lang="es-MX" dirty="0" err="1" smtClean="0"/>
              <a:t>Timers</a:t>
            </a:r>
            <a:endParaRPr lang="es-MX" dirty="0" smtClean="0"/>
          </a:p>
          <a:p>
            <a:pPr lvl="1"/>
            <a:r>
              <a:rPr lang="es-MX" dirty="0" smtClean="0"/>
              <a:t>8 y 16  bits de resolución Timer/Contador</a:t>
            </a:r>
          </a:p>
          <a:p>
            <a:pPr lvl="1"/>
            <a:r>
              <a:rPr lang="es-MX" dirty="0" smtClean="0"/>
              <a:t>8 bits </a:t>
            </a:r>
            <a:r>
              <a:rPr lang="es-MX" dirty="0" err="1" smtClean="0"/>
              <a:t>prescaler</a:t>
            </a:r>
            <a:endParaRPr lang="es-MX" dirty="0" smtClean="0"/>
          </a:p>
          <a:p>
            <a:endParaRPr lang="es-MX" dirty="0" smtClean="0"/>
          </a:p>
        </p:txBody>
      </p:sp>
      <p:pic>
        <p:nvPicPr>
          <p:cNvPr id="4" name="Picture 2" descr="PERIPHERALS"/>
          <p:cNvPicPr>
            <a:picLocks noChangeAspect="1" noChangeArrowheads="1"/>
          </p:cNvPicPr>
          <p:nvPr/>
        </p:nvPicPr>
        <p:blipFill>
          <a:blip r:embed="rId2">
            <a:lum brigh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35584">
            <a:off x="6445361" y="1607068"/>
            <a:ext cx="579120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53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9569" y="136685"/>
            <a:ext cx="9404723" cy="1400530"/>
          </a:xfrm>
        </p:spPr>
        <p:txBody>
          <a:bodyPr/>
          <a:lstStyle/>
          <a:p>
            <a:r>
              <a:rPr lang="es-MX" sz="4400" dirty="0"/>
              <a:t>Periféricos internos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3209" y="1317522"/>
            <a:ext cx="8946541" cy="5019367"/>
          </a:xfrm>
        </p:spPr>
        <p:txBody>
          <a:bodyPr/>
          <a:lstStyle/>
          <a:p>
            <a:r>
              <a:rPr lang="es-MX" dirty="0" err="1" smtClean="0"/>
              <a:t>Modulos</a:t>
            </a:r>
            <a:r>
              <a:rPr lang="es-MX" dirty="0" smtClean="0"/>
              <a:t> CCP</a:t>
            </a:r>
          </a:p>
          <a:p>
            <a:pPr lvl="1"/>
            <a:r>
              <a:rPr lang="es-MX" dirty="0" smtClean="0"/>
              <a:t>Comparador 16 bits</a:t>
            </a:r>
          </a:p>
          <a:p>
            <a:pPr lvl="1"/>
            <a:r>
              <a:rPr lang="es-MX" dirty="0" smtClean="0"/>
              <a:t>Captura 16 bits</a:t>
            </a:r>
          </a:p>
          <a:p>
            <a:pPr lvl="1"/>
            <a:r>
              <a:rPr lang="es-MX" dirty="0" smtClean="0"/>
              <a:t>PWM 10 bits, hasta 31.25 KHz</a:t>
            </a:r>
            <a:endParaRPr lang="es-MX" dirty="0"/>
          </a:p>
          <a:p>
            <a:r>
              <a:rPr lang="es-MX" dirty="0" smtClean="0"/>
              <a:t>Master </a:t>
            </a:r>
            <a:r>
              <a:rPr lang="es-MX" dirty="0" err="1" smtClean="0"/>
              <a:t>synchronous</a:t>
            </a:r>
            <a:r>
              <a:rPr lang="es-MX" dirty="0" smtClean="0"/>
              <a:t> Serial Port (MSSP)</a:t>
            </a:r>
          </a:p>
          <a:p>
            <a:pPr lvl="1"/>
            <a:r>
              <a:rPr lang="es-MX" dirty="0" smtClean="0"/>
              <a:t>SPI e I2C</a:t>
            </a:r>
          </a:p>
          <a:p>
            <a:r>
              <a:rPr lang="es-MX" dirty="0" smtClean="0"/>
              <a:t>USART</a:t>
            </a:r>
          </a:p>
          <a:p>
            <a:r>
              <a:rPr lang="es-MX" dirty="0" smtClean="0"/>
              <a:t>Comparadores</a:t>
            </a:r>
          </a:p>
        </p:txBody>
      </p:sp>
      <p:pic>
        <p:nvPicPr>
          <p:cNvPr id="4" name="Picture 2" descr="PERIPHERALS"/>
          <p:cNvPicPr>
            <a:picLocks noChangeAspect="1" noChangeArrowheads="1"/>
          </p:cNvPicPr>
          <p:nvPr/>
        </p:nvPicPr>
        <p:blipFill>
          <a:blip r:embed="rId2">
            <a:lum brigh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35584">
            <a:off x="6445361" y="1607068"/>
            <a:ext cx="579120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75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PIC16F193x</a:t>
            </a:r>
            <a:endParaRPr lang="en-US" dirty="0"/>
          </a:p>
        </p:txBody>
      </p:sp>
      <p:pic>
        <p:nvPicPr>
          <p:cNvPr id="5" name="Marcador de contenido 4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78" y="1197273"/>
            <a:ext cx="7777316" cy="4821721"/>
          </a:xfrm>
        </p:spPr>
      </p:pic>
      <p:sp>
        <p:nvSpPr>
          <p:cNvPr id="6" name="Rectángulo 5"/>
          <p:cNvSpPr/>
          <p:nvPr/>
        </p:nvSpPr>
        <p:spPr>
          <a:xfrm>
            <a:off x="1799303" y="5073445"/>
            <a:ext cx="7698658" cy="904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42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29" y="442450"/>
            <a:ext cx="6030469" cy="595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1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559" l="0" r="100000">
                        <a14:foregroundMark x1="45785" y1="66765" x2="45785" y2="63824"/>
                        <a14:foregroundMark x1="45785" y1="67941" x2="45785" y2="67941"/>
                        <a14:foregroundMark x1="45868" y1="66912" x2="45868" y2="66912"/>
                        <a14:foregroundMark x1="35207" y1="27941" x2="34793" y2="30147"/>
                        <a14:foregroundMark x1="27438" y1="25588" x2="27438" y2="25588"/>
                        <a14:foregroundMark x1="28017" y1="22647" x2="28017" y2="22647"/>
                        <a14:foregroundMark x1="28099" y1="20882" x2="26198" y2="20882"/>
                        <a14:foregroundMark x1="24959" y1="20882" x2="27769" y2="20735"/>
                        <a14:foregroundMark x1="29669" y1="20735" x2="26033" y2="19265"/>
                        <a14:foregroundMark x1="25041" y1="19559" x2="29669" y2="19706"/>
                        <a14:foregroundMark x1="30413" y1="19706" x2="30744" y2="39559"/>
                        <a14:foregroundMark x1="30000" y1="39559" x2="23967" y2="38529"/>
                        <a14:foregroundMark x1="24050" y1="38676" x2="24711" y2="19118"/>
                        <a14:foregroundMark x1="29917" y1="18824" x2="24959" y2="18676"/>
                        <a14:foregroundMark x1="37273" y1="25882" x2="37273" y2="25882"/>
                        <a14:foregroundMark x1="37769" y1="23971" x2="33306" y2="23382"/>
                        <a14:foregroundMark x1="38843" y1="45882" x2="33306" y2="45735"/>
                        <a14:foregroundMark x1="33140" y1="47647" x2="40413" y2="47059"/>
                        <a14:foregroundMark x1="39669" y1="46765" x2="35868" y2="44118"/>
                        <a14:foregroundMark x1="39587" y1="45294" x2="34050" y2="45294"/>
                        <a14:foregroundMark x1="33058" y1="48529" x2="33388" y2="447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375" y="190500"/>
            <a:ext cx="115252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3" id="{5DB76DB8-E248-4364-A647-9E940F6A07D4}" vid="{172BCE0F-1159-4001-B958-CE28147C51F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Tema3</Template>
  <TotalTime>69</TotalTime>
  <Words>99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Wingdings 3</vt:lpstr>
      <vt:lpstr>Tema3</vt:lpstr>
      <vt:lpstr>Microcontroladores</vt:lpstr>
      <vt:lpstr>Tema 1.5</vt:lpstr>
      <vt:lpstr>Periféricos internos </vt:lpstr>
      <vt:lpstr>Periféricos internos </vt:lpstr>
      <vt:lpstr>PIC16F193x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Gabo Casarrubias</dc:creator>
  <cp:lastModifiedBy>Gabo Casarrubias</cp:lastModifiedBy>
  <cp:revision>8</cp:revision>
  <dcterms:created xsi:type="dcterms:W3CDTF">2017-08-16T19:12:09Z</dcterms:created>
  <dcterms:modified xsi:type="dcterms:W3CDTF">2018-08-16T17:21:35Z</dcterms:modified>
</cp:coreProperties>
</file>