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00"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1D3BC-A484-4F23-AEB0-3E483960E763}" type="datetimeFigureOut">
              <a:rPr lang="es-MX" smtClean="0"/>
              <a:t>20/08/2018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607EF-750C-4EE3-94C6-6F03EEC0AEDB}" type="slidenum">
              <a:rPr lang="es-MX" smtClean="0"/>
              <a:t>‹Nº›</a:t>
            </a:fld>
            <a:endParaRPr lang="es-MX"/>
          </a:p>
        </p:txBody>
      </p:sp>
    </p:spTree>
    <p:extLst>
      <p:ext uri="{BB962C8B-B14F-4D97-AF65-F5344CB8AC3E}">
        <p14:creationId xmlns:p14="http://schemas.microsoft.com/office/powerpoint/2010/main" val="141632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2CE607EF-750C-4EE3-94C6-6F03EEC0AEDB}" type="slidenum">
              <a:rPr lang="es-MX" smtClean="0"/>
              <a:t>2</a:t>
            </a:fld>
            <a:endParaRPr lang="es-MX"/>
          </a:p>
        </p:txBody>
      </p:sp>
    </p:spTree>
    <p:extLst>
      <p:ext uri="{BB962C8B-B14F-4D97-AF65-F5344CB8AC3E}">
        <p14:creationId xmlns:p14="http://schemas.microsoft.com/office/powerpoint/2010/main" val="259152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9C77D747-E1B1-4696-B9C5-295FF2A07FE2}" type="slidenum">
              <a:rPr lang="en-US" altLang="en-US" sz="1200" b="0">
                <a:latin typeface="Times New Roman" panose="02020603050405020304" pitchFamily="18" charset="0"/>
              </a:rPr>
              <a:pPr algn="r"/>
              <a:t>4</a:t>
            </a:fld>
            <a:endParaRPr lang="en-US" altLang="en-US" sz="1200" b="0">
              <a:latin typeface="Times New Roman" panose="02020603050405020304" pitchFamily="18" charset="0"/>
            </a:endParaRPr>
          </a:p>
        </p:txBody>
      </p:sp>
      <p:sp>
        <p:nvSpPr>
          <p:cNvPr id="353283" name="Rectangle 2"/>
          <p:cNvSpPr>
            <a:spLocks noGrp="1" noRot="1" noChangeAspect="1" noChangeArrowheads="1" noTextEdit="1"/>
          </p:cNvSpPr>
          <p:nvPr>
            <p:ph type="sldImg"/>
          </p:nvPr>
        </p:nvSpPr>
        <p:spPr>
          <a:xfrm>
            <a:off x="330200" y="698500"/>
            <a:ext cx="6197600" cy="3486150"/>
          </a:xfrm>
          <a:ln/>
        </p:spPr>
      </p:sp>
      <p:sp>
        <p:nvSpPr>
          <p:cNvPr id="353284"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The configuration word, which is only accessible at programming time, is used to setup various options for the PICmicro, such as whether or not the Watchdog Timer should be enabled, what kind of oscillator will be used, and so on.</a:t>
            </a:r>
          </a:p>
        </p:txBody>
      </p:sp>
    </p:spTree>
    <p:extLst>
      <p:ext uri="{BB962C8B-B14F-4D97-AF65-F5344CB8AC3E}">
        <p14:creationId xmlns:p14="http://schemas.microsoft.com/office/powerpoint/2010/main" val="405509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D1304248-68E2-4DC2-8888-8BD4D9470083}" type="slidenum">
              <a:rPr lang="en-US" altLang="en-US" sz="1200" b="0">
                <a:latin typeface="Times New Roman" panose="02020603050405020304" pitchFamily="18" charset="0"/>
              </a:rPr>
              <a:pPr algn="r"/>
              <a:t>5</a:t>
            </a:fld>
            <a:endParaRPr lang="en-US" altLang="en-US" sz="1200" b="0">
              <a:latin typeface="Times New Roman" panose="02020603050405020304" pitchFamily="18" charset="0"/>
            </a:endParaRPr>
          </a:p>
        </p:txBody>
      </p:sp>
      <p:sp>
        <p:nvSpPr>
          <p:cNvPr id="355331" name="Rectangle 2"/>
          <p:cNvSpPr>
            <a:spLocks noGrp="1" noRot="1" noChangeAspect="1" noChangeArrowheads="1" noTextEdit="1"/>
          </p:cNvSpPr>
          <p:nvPr>
            <p:ph type="sldImg"/>
          </p:nvPr>
        </p:nvSpPr>
        <p:spPr>
          <a:xfrm>
            <a:off x="330200" y="698500"/>
            <a:ext cx="6197600" cy="3486150"/>
          </a:xfrm>
          <a:ln/>
        </p:spPr>
      </p:sp>
      <p:sp>
        <p:nvSpPr>
          <p:cNvPr id="355332"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The configuration word, which is only accessible at programming time, is used to setup various options for the PICmicro, such as whether or not the Watchdog Timer should be enabled, what kind of oscillator will be used, and so on.</a:t>
            </a:r>
          </a:p>
        </p:txBody>
      </p:sp>
    </p:spTree>
    <p:extLst>
      <p:ext uri="{BB962C8B-B14F-4D97-AF65-F5344CB8AC3E}">
        <p14:creationId xmlns:p14="http://schemas.microsoft.com/office/powerpoint/2010/main" val="112263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EE7CD256-3971-45DE-A59C-280C7472334D}" type="slidenum">
              <a:rPr lang="en-US" altLang="en-US" sz="1200" b="0">
                <a:latin typeface="Times New Roman" panose="02020603050405020304" pitchFamily="18" charset="0"/>
              </a:rPr>
              <a:pPr algn="r"/>
              <a:t>10</a:t>
            </a:fld>
            <a:endParaRPr lang="en-US" altLang="en-US" sz="1200" b="0">
              <a:latin typeface="Times New Roman" panose="02020603050405020304" pitchFamily="18"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The primary purpose of the watchdog timer is to help the microcontroller recover from a software malfunction such as an infinite loop.  As such, it cannot be disabled in software.  Once it is enabled in the configuration word we saw earlier, it will be on forever and the only thing you can do is clear it via the CLRWDT instruction.</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One very unique aspect of our WDT is that it runs from its own internal RC oscillator and is not dependent in any way on the system oscillator.  Because the crystal is one of the most fragile components of the system, it can easily be shattered or disconnected, leaving the microcontroller without a clock source.  Since the WDT runs independently, it can continue to run in the absence of a system clock and still reset the device into a known state.  If your hardware is designed properly, you can take advantage of this fact to add some degree of hardware protection to your system.</a:t>
            </a:r>
          </a:p>
        </p:txBody>
      </p:sp>
    </p:spTree>
    <p:extLst>
      <p:ext uri="{BB962C8B-B14F-4D97-AF65-F5344CB8AC3E}">
        <p14:creationId xmlns:p14="http://schemas.microsoft.com/office/powerpoint/2010/main" val="195091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D75D46E3-E2E5-4E9C-8453-4EAFE7342B4F}" type="slidenum">
              <a:rPr lang="en-US" altLang="en-US" sz="1200" b="0">
                <a:latin typeface="Times New Roman" panose="02020603050405020304" pitchFamily="18" charset="0"/>
              </a:rPr>
              <a:pPr algn="r"/>
              <a:t>11</a:t>
            </a:fld>
            <a:endParaRPr lang="en-US" altLang="en-US" sz="1200" b="0">
              <a:latin typeface="Times New Roman" panose="02020603050405020304" pitchFamily="18" charset="0"/>
            </a:endParaRPr>
          </a:p>
        </p:txBody>
      </p:sp>
      <p:sp>
        <p:nvSpPr>
          <p:cNvPr id="361475" name="Rectangle 2"/>
          <p:cNvSpPr>
            <a:spLocks noGrp="1" noRot="1" noChangeAspect="1" noChangeArrowheads="1" noTextEdit="1"/>
          </p:cNvSpPr>
          <p:nvPr>
            <p:ph type="sldImg"/>
          </p:nvPr>
        </p:nvSpPr>
        <p:spPr>
          <a:xfrm>
            <a:off x="330200" y="698500"/>
            <a:ext cx="6197600" cy="3486150"/>
          </a:xfrm>
          <a:ln/>
        </p:spPr>
      </p:sp>
      <p:sp>
        <p:nvSpPr>
          <p:cNvPr id="361476"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The PICmicro offers a number of features that allow you to eliminate external circuitry that has traditionally been required with other microcontrollers.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Power on reset (POR) feature allows you to tie the MCLR (master clear) line to VDD without any additional components except perhaps a current limiting resistor.  The necessary reset pulse will be automatically generated when a rise in Vdd is detected.</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Power Up Timer (PWRT) is used to prevent the PICmicro from starting up in an unstable state before the power supply has had a chance to ramp up and settle.  The PWRT will hold the PICmicro in reset for about 72ms to ensure that in all but the most extreme cases, that the power supply has stabilized before the microcontroller is allowed to begin executing code.</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oscillator startup timer (OST) is automatically enabled for any oscillator mode except the RC modes.  Its job is to ensure that the oscillator has enough time to stabilize in both amplitude and frequency before code begins executing to avoid any unpredictable behavior that can result from starting up with unstable conditions.  The timer will hold the device in reset for 1024 cycles of whatever frequency the oscillator is running at.</a:t>
            </a:r>
          </a:p>
        </p:txBody>
      </p:sp>
    </p:spTree>
    <p:extLst>
      <p:ext uri="{BB962C8B-B14F-4D97-AF65-F5344CB8AC3E}">
        <p14:creationId xmlns:p14="http://schemas.microsoft.com/office/powerpoint/2010/main" val="2865428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90A868F0-2ED0-415A-8E96-1512A9C53495}" type="slidenum">
              <a:rPr lang="en-US" altLang="en-US" sz="1200" b="0">
                <a:latin typeface="Times New Roman" panose="02020603050405020304" pitchFamily="18" charset="0"/>
              </a:rPr>
              <a:pPr algn="r"/>
              <a:t>12</a:t>
            </a:fld>
            <a:endParaRPr lang="en-US" altLang="en-US" sz="1200" b="0">
              <a:latin typeface="Times New Roman" panose="02020603050405020304" pitchFamily="18"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There are two types of brown out protection available for the PICmicro, a standard fixed brown out that is triggered at around 4V, and a programmable brown out with several available trip points.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brown out circuit monitors the supply voltage and if it drops below the threshold, the PICmicro is immediately put into reset mode to prevent erratic behavior where the voltage might be below the minimum Vdd parameter.</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(Functional description on graphic slide 46)</a:t>
            </a:r>
          </a:p>
        </p:txBody>
      </p:sp>
    </p:spTree>
    <p:extLst>
      <p:ext uri="{BB962C8B-B14F-4D97-AF65-F5344CB8AC3E}">
        <p14:creationId xmlns:p14="http://schemas.microsoft.com/office/powerpoint/2010/main" val="4263774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15E0ADA7-43F2-46CD-B1F6-92FC4AD0EA1E}" type="slidenum">
              <a:rPr lang="en-US" altLang="en-US" sz="1200" b="0">
                <a:latin typeface="Times New Roman" panose="02020603050405020304" pitchFamily="18" charset="0"/>
              </a:rPr>
              <a:pPr algn="r"/>
              <a:t>13</a:t>
            </a:fld>
            <a:endParaRPr lang="en-US" altLang="en-US" sz="1200" b="0">
              <a:latin typeface="Times New Roman" panose="02020603050405020304" pitchFamily="18" charset="0"/>
            </a:endParaRPr>
          </a:p>
        </p:txBody>
      </p:sp>
      <p:sp>
        <p:nvSpPr>
          <p:cNvPr id="365571" name="Rectangle 2"/>
          <p:cNvSpPr>
            <a:spLocks noGrp="1" noRot="1" noChangeAspect="1" noChangeArrowheads="1" noTextEdit="1"/>
          </p:cNvSpPr>
          <p:nvPr>
            <p:ph type="sldImg"/>
          </p:nvPr>
        </p:nvSpPr>
        <p:spPr>
          <a:xfrm>
            <a:off x="330200" y="698500"/>
            <a:ext cx="6197600" cy="3486150"/>
          </a:xfrm>
          <a:ln/>
        </p:spPr>
      </p:sp>
      <p:sp>
        <p:nvSpPr>
          <p:cNvPr id="365572"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The programmable BOR provides additional flexibility with 4 selectable trip points.</a:t>
            </a:r>
          </a:p>
        </p:txBody>
      </p:sp>
    </p:spTree>
    <p:extLst>
      <p:ext uri="{BB962C8B-B14F-4D97-AF65-F5344CB8AC3E}">
        <p14:creationId xmlns:p14="http://schemas.microsoft.com/office/powerpoint/2010/main" val="387639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5FAD4B51-0E68-4441-9DB4-A956F0A897F5}" type="slidenum">
              <a:rPr lang="en-US" altLang="en-US" sz="1200" b="0">
                <a:latin typeface="Times New Roman" panose="02020603050405020304" pitchFamily="18" charset="0"/>
              </a:rPr>
              <a:pPr algn="r"/>
              <a:t>14</a:t>
            </a:fld>
            <a:endParaRPr lang="en-US" altLang="en-US" sz="1200" b="0">
              <a:latin typeface="Times New Roman" panose="02020603050405020304" pitchFamily="18"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The brown out basically puts the part into reset whenever Vdd drops below the brown out threshold.</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When the brown out condition ends, an internal RC timer starts and continues to hold the device in reset for 72ms before letting it run again.  If another brown out occurs while the timer is counting, it will be reset.</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brown out module will hold the device in reset for as long as it takes as long as the voltage is high enough to keep it running.</a:t>
            </a:r>
          </a:p>
        </p:txBody>
      </p:sp>
    </p:spTree>
    <p:extLst>
      <p:ext uri="{BB962C8B-B14F-4D97-AF65-F5344CB8AC3E}">
        <p14:creationId xmlns:p14="http://schemas.microsoft.com/office/powerpoint/2010/main" val="83841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txBox="1">
            <a:spLocks noGrp="1" noChangeArrowheads="1"/>
          </p:cNvSpPr>
          <p:nvPr/>
        </p:nvSpPr>
        <p:spPr bwMode="auto">
          <a:xfrm>
            <a:off x="3886200" y="8831263"/>
            <a:ext cx="2971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969" tIns="45984" rIns="91969" bIns="45984" anchor="b"/>
          <a:lstStyle>
            <a:lvl1pPr algn="ctr" defTabSz="920750" eaLnBrk="0" hangingPunct="0">
              <a:defRPr sz="2400" b="1">
                <a:solidFill>
                  <a:schemeClr val="tx1"/>
                </a:solidFill>
                <a:latin typeface="Arial" panose="020B0604020202020204" pitchFamily="34" charset="0"/>
              </a:defRPr>
            </a:lvl1pPr>
            <a:lvl2pPr marL="709613" indent="-273050" algn="ctr" defTabSz="920750" eaLnBrk="0" hangingPunct="0">
              <a:defRPr sz="2400" b="1">
                <a:solidFill>
                  <a:schemeClr val="tx1"/>
                </a:solidFill>
                <a:latin typeface="Arial" panose="020B0604020202020204" pitchFamily="34" charset="0"/>
              </a:defRPr>
            </a:lvl2pPr>
            <a:lvl3pPr marL="1092200" indent="-219075" algn="ctr" defTabSz="920750" eaLnBrk="0" hangingPunct="0">
              <a:defRPr sz="2400" b="1">
                <a:solidFill>
                  <a:schemeClr val="tx1"/>
                </a:solidFill>
                <a:latin typeface="Arial" panose="020B0604020202020204" pitchFamily="34" charset="0"/>
              </a:defRPr>
            </a:lvl3pPr>
            <a:lvl4pPr marL="1528763" indent="-219075" algn="ctr" defTabSz="920750" eaLnBrk="0" hangingPunct="0">
              <a:defRPr sz="2400" b="1">
                <a:solidFill>
                  <a:schemeClr val="tx1"/>
                </a:solidFill>
                <a:latin typeface="Arial" panose="020B0604020202020204" pitchFamily="34" charset="0"/>
              </a:defRPr>
            </a:lvl4pPr>
            <a:lvl5pPr marL="1965325" indent="-219075" algn="ctr" defTabSz="920750" eaLnBrk="0" hangingPunct="0">
              <a:defRPr sz="2400" b="1">
                <a:solidFill>
                  <a:schemeClr val="tx1"/>
                </a:solidFill>
                <a:latin typeface="Arial" panose="020B0604020202020204" pitchFamily="34" charset="0"/>
              </a:defRPr>
            </a:lvl5pPr>
            <a:lvl6pPr marL="2422525" indent="-219075" algn="ctr" defTabSz="920750" eaLnBrk="0" fontAlgn="base" hangingPunct="0">
              <a:spcBef>
                <a:spcPct val="0"/>
              </a:spcBef>
              <a:spcAft>
                <a:spcPct val="0"/>
              </a:spcAft>
              <a:defRPr sz="2400" b="1">
                <a:solidFill>
                  <a:schemeClr val="tx1"/>
                </a:solidFill>
                <a:latin typeface="Arial" panose="020B0604020202020204" pitchFamily="34" charset="0"/>
              </a:defRPr>
            </a:lvl6pPr>
            <a:lvl7pPr marL="2879725" indent="-219075" algn="ctr" defTabSz="920750" eaLnBrk="0" fontAlgn="base" hangingPunct="0">
              <a:spcBef>
                <a:spcPct val="0"/>
              </a:spcBef>
              <a:spcAft>
                <a:spcPct val="0"/>
              </a:spcAft>
              <a:defRPr sz="2400" b="1">
                <a:solidFill>
                  <a:schemeClr val="tx1"/>
                </a:solidFill>
                <a:latin typeface="Arial" panose="020B0604020202020204" pitchFamily="34" charset="0"/>
              </a:defRPr>
            </a:lvl7pPr>
            <a:lvl8pPr marL="3336925" indent="-219075" algn="ctr" defTabSz="920750" eaLnBrk="0" fontAlgn="base" hangingPunct="0">
              <a:spcBef>
                <a:spcPct val="0"/>
              </a:spcBef>
              <a:spcAft>
                <a:spcPct val="0"/>
              </a:spcAft>
              <a:defRPr sz="2400" b="1">
                <a:solidFill>
                  <a:schemeClr val="tx1"/>
                </a:solidFill>
                <a:latin typeface="Arial" panose="020B0604020202020204" pitchFamily="34" charset="0"/>
              </a:defRPr>
            </a:lvl8pPr>
            <a:lvl9pPr marL="3794125" indent="-219075" algn="ctr" defTabSz="920750" eaLnBrk="0" fontAlgn="base" hangingPunct="0">
              <a:spcBef>
                <a:spcPct val="0"/>
              </a:spcBef>
              <a:spcAft>
                <a:spcPct val="0"/>
              </a:spcAft>
              <a:defRPr sz="2400" b="1">
                <a:solidFill>
                  <a:schemeClr val="tx1"/>
                </a:solidFill>
                <a:latin typeface="Arial" panose="020B0604020202020204" pitchFamily="34" charset="0"/>
              </a:defRPr>
            </a:lvl9pPr>
          </a:lstStyle>
          <a:p>
            <a:pPr algn="r"/>
            <a:fld id="{88595E99-B83D-4945-A67B-A926DF0EBCCA}" type="slidenum">
              <a:rPr lang="en-US" altLang="en-US" sz="1200" b="0">
                <a:latin typeface="Times New Roman" panose="02020603050405020304" pitchFamily="18" charset="0"/>
              </a:rPr>
              <a:pPr algn="r"/>
              <a:t>15</a:t>
            </a:fld>
            <a:endParaRPr lang="en-US" altLang="en-US" sz="1200" b="0">
              <a:latin typeface="Times New Roman" panose="02020603050405020304" pitchFamily="18"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xfrm>
            <a:off x="914400" y="4537075"/>
            <a:ext cx="54610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69" tIns="45984" rIns="91969" bIns="45984"/>
          <a:lstStyle/>
          <a:p>
            <a:pPr eaLnBrk="1" hangingPunct="1"/>
            <a:r>
              <a:rPr lang="en-US" altLang="en-US" smtClean="0">
                <a:latin typeface="Arial" panose="020B0604020202020204" pitchFamily="34" charset="0"/>
              </a:rPr>
              <a:t>In today’s world of battery powered applications, low power modes are more critical than ever.  All PICmicro devices provide a sleep mode in which the system oscillator is completely stopped, along with all peripherals dependent on that oscillator, such that the system is drawing little more than leakage current in the 0.1 to 2 microamp range.</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78923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9" name="Rectángulo 8"/>
          <p:cNvSpPr/>
          <p:nvPr/>
        </p:nvSpPr>
        <p:spPr>
          <a:xfrm>
            <a:off x="0" y="0"/>
            <a:ext cx="12192000" cy="6858000"/>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31550018-2B57-4732-A30E-E3767181B4BE}" type="datetimeFigureOut">
              <a:rPr lang="es-MX" smtClean="0"/>
              <a:t>20/08/2018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7B173FB-C572-4325-81FC-27D843FD99EE}" type="slidenum">
              <a:rPr lang="es-MX" smtClean="0"/>
              <a:t>‹Nº›</a:t>
            </a:fld>
            <a:endParaRPr lang="es-MX"/>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547" y="431915"/>
            <a:ext cx="2365707" cy="2914550"/>
          </a:xfrm>
          <a:prstGeom prst="rect">
            <a:avLst/>
          </a:prstGeom>
        </p:spPr>
      </p:pic>
    </p:spTree>
    <p:extLst>
      <p:ext uri="{BB962C8B-B14F-4D97-AF65-F5344CB8AC3E}">
        <p14:creationId xmlns:p14="http://schemas.microsoft.com/office/powerpoint/2010/main" val="34600321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6" name="Rectángulo 35"/>
          <p:cNvSpPr/>
          <p:nvPr/>
        </p:nvSpPr>
        <p:spPr>
          <a:xfrm>
            <a:off x="0" y="1"/>
            <a:ext cx="12192000" cy="1250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p:cNvSpPr/>
          <p:nvPr/>
        </p:nvSpPr>
        <p:spPr>
          <a:xfrm>
            <a:off x="1" y="1250148"/>
            <a:ext cx="12192000" cy="5368396"/>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contenido 2"/>
          <p:cNvSpPr>
            <a:spLocks noGrp="1"/>
          </p:cNvSpPr>
          <p:nvPr>
            <p:ph idx="1" hasCustomPrompt="1"/>
          </p:nvPr>
        </p:nvSpPr>
        <p:spPr/>
        <p:txBody>
          <a:bodyPr/>
          <a:lstStyle>
            <a:lvl1pPr marL="228600" indent="-228600">
              <a:buClr>
                <a:srgbClr val="0066FF"/>
              </a:buClr>
              <a:buFont typeface="Wingdings" panose="05000000000000000000" pitchFamily="2" charset="2"/>
              <a:buChar char="Ø"/>
              <a:defRPr/>
            </a:lvl1pPr>
            <a:lvl2pPr marL="685800" indent="-228600">
              <a:buClr>
                <a:srgbClr val="0066FF"/>
              </a:buClr>
              <a:buFont typeface="Courier New" panose="02070309020205020404" pitchFamily="49" charset="0"/>
              <a:buChar char="o"/>
              <a:defRPr/>
            </a:lvl2pPr>
            <a:lvl3pPr marL="1143000" indent="-228600">
              <a:buClr>
                <a:srgbClr val="0066FF"/>
              </a:buClr>
              <a:buFont typeface="Wingdings" panose="05000000000000000000" pitchFamily="2" charset="2"/>
              <a:buChar char="§"/>
              <a:defRPr/>
            </a:lvl3pPr>
            <a:lvl4pPr>
              <a:buClr>
                <a:srgbClr val="0066FF"/>
              </a:buClr>
              <a:defRPr/>
            </a:lvl4pPr>
            <a:lvl5pPr marL="1828800" indent="0">
              <a:buNone/>
              <a:defRPr/>
            </a:lvl5pPr>
          </a:lstStyle>
          <a:p>
            <a:pPr lvl="0"/>
            <a:r>
              <a:rPr lang="es-ES" dirty="0" smtClean="0"/>
              <a:t>Haga de texto del patrón</a:t>
            </a:r>
          </a:p>
          <a:p>
            <a:pPr lvl="1"/>
            <a:r>
              <a:rPr lang="es-ES" dirty="0" smtClean="0"/>
              <a:t>Segundo nivel</a:t>
            </a:r>
          </a:p>
          <a:p>
            <a:pPr lvl="2"/>
            <a:r>
              <a:rPr lang="es-ES" dirty="0" smtClean="0"/>
              <a:t>Tercer nivel</a:t>
            </a:r>
          </a:p>
          <a:p>
            <a:pPr lvl="3"/>
            <a:r>
              <a:rPr lang="es-ES" dirty="0" smtClean="0"/>
              <a:t>Cuarto nivel</a:t>
            </a:r>
          </a:p>
          <a:p>
            <a:pPr lvl="4"/>
            <a:endParaRPr lang="es-MX" dirty="0"/>
          </a:p>
        </p:txBody>
      </p:sp>
      <p:sp>
        <p:nvSpPr>
          <p:cNvPr id="33" name="Rectángulo 32"/>
          <p:cNvSpPr/>
          <p:nvPr/>
        </p:nvSpPr>
        <p:spPr>
          <a:xfrm>
            <a:off x="0" y="6618544"/>
            <a:ext cx="12192000" cy="2394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latin typeface="Arial" panose="020B0604020202020204" pitchFamily="34" charset="0"/>
                <a:cs typeface="Arial" panose="020B0604020202020204" pitchFamily="34" charset="0"/>
              </a:rPr>
              <a:t>© 2017 </a:t>
            </a:r>
            <a:r>
              <a:rPr lang="es-MX" sz="1000" dirty="0" err="1" smtClean="0">
                <a:latin typeface="Arial" panose="020B0604020202020204" pitchFamily="34" charset="0"/>
                <a:cs typeface="Arial" panose="020B0604020202020204" pitchFamily="34" charset="0"/>
              </a:rPr>
              <a:t>Mecatronica</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Tec</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All</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Rights</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reserved</a:t>
            </a:r>
            <a:r>
              <a:rPr lang="es-MX" sz="1000" baseline="0" dirty="0" smtClean="0">
                <a:latin typeface="Arial" panose="020B0604020202020204" pitchFamily="34" charset="0"/>
                <a:cs typeface="Arial" panose="020B0604020202020204" pitchFamily="34" charset="0"/>
              </a:rPr>
              <a:t> </a:t>
            </a:r>
            <a:endParaRPr lang="es-MX" sz="1000" dirty="0">
              <a:latin typeface="Arial" panose="020B0604020202020204" pitchFamily="34" charset="0"/>
              <a:cs typeface="Arial" panose="020B0604020202020204" pitchFamily="34" charset="0"/>
            </a:endParaRPr>
          </a:p>
        </p:txBody>
      </p:sp>
      <p:pic>
        <p:nvPicPr>
          <p:cNvPr id="34" name="Imagen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425" y="6618544"/>
            <a:ext cx="424052" cy="239456"/>
          </a:xfrm>
          <a:prstGeom prst="rect">
            <a:avLst/>
          </a:prstGeom>
        </p:spPr>
      </p:pic>
      <p:sp>
        <p:nvSpPr>
          <p:cNvPr id="37" name="Rectángulo 36"/>
          <p:cNvSpPr/>
          <p:nvPr/>
        </p:nvSpPr>
        <p:spPr>
          <a:xfrm>
            <a:off x="0" y="6618544"/>
            <a:ext cx="12192000" cy="2394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latin typeface="Arial" panose="020B0604020202020204" pitchFamily="34" charset="0"/>
                <a:cs typeface="Arial" panose="020B0604020202020204" pitchFamily="34" charset="0"/>
              </a:rPr>
              <a:t>MTF-1021</a:t>
            </a:r>
            <a:r>
              <a:rPr lang="es-MX" sz="1000" baseline="0" dirty="0" smtClean="0">
                <a:latin typeface="Arial" panose="020B0604020202020204" pitchFamily="34" charset="0"/>
                <a:cs typeface="Arial" panose="020B0604020202020204" pitchFamily="34" charset="0"/>
              </a:rPr>
              <a:t> MICROCONTROLADORES 2018</a:t>
            </a:r>
            <a:endParaRPr lang="es-MX" sz="1000" dirty="0">
              <a:latin typeface="Arial" panose="020B0604020202020204" pitchFamily="34" charset="0"/>
              <a:cs typeface="Arial" panose="020B0604020202020204" pitchFamily="34" charset="0"/>
            </a:endParaRPr>
          </a:p>
        </p:txBody>
      </p:sp>
      <p:sp>
        <p:nvSpPr>
          <p:cNvPr id="2" name="Título 1"/>
          <p:cNvSpPr>
            <a:spLocks noGrp="1"/>
          </p:cNvSpPr>
          <p:nvPr>
            <p:ph type="title"/>
          </p:nvPr>
        </p:nvSpPr>
        <p:spPr>
          <a:xfrm>
            <a:off x="200875" y="-50811"/>
            <a:ext cx="10149840" cy="1463040"/>
          </a:xfrm>
        </p:spPr>
        <p:txBody>
          <a:bodyPr/>
          <a:lstStyle>
            <a:lvl1pPr>
              <a:defRPr b="1" cap="none" spc="0">
                <a:ln w="0">
                  <a:solidFill>
                    <a:srgbClr val="3302E7"/>
                  </a:solidFill>
                </a:ln>
                <a:solidFill>
                  <a:srgbClr val="0066FF"/>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defRPr>
            </a:lvl1pPr>
          </a:lstStyle>
          <a:p>
            <a:r>
              <a:rPr lang="es-ES" smtClean="0"/>
              <a:t>Haga clic para modificar el estilo de título del patrón</a:t>
            </a:r>
            <a:endParaRPr lang="es-MX" dirty="0"/>
          </a:p>
        </p:txBody>
      </p:sp>
      <p:sp>
        <p:nvSpPr>
          <p:cNvPr id="41" name="Rectángulo 40"/>
          <p:cNvSpPr/>
          <p:nvPr/>
        </p:nvSpPr>
        <p:spPr>
          <a:xfrm>
            <a:off x="10938077" y="-11575"/>
            <a:ext cx="1253924" cy="1250147"/>
          </a:xfrm>
          <a:prstGeom prst="rect">
            <a:avLst/>
          </a:prstGeom>
          <a:gradFill flip="none" rotWithShape="1">
            <a:gsLst>
              <a:gs pos="0">
                <a:srgbClr val="4414F4">
                  <a:shade val="30000"/>
                  <a:satMod val="115000"/>
                </a:srgbClr>
              </a:gs>
              <a:gs pos="50000">
                <a:srgbClr val="4414F4">
                  <a:shade val="67500"/>
                  <a:satMod val="115000"/>
                </a:srgbClr>
              </a:gs>
              <a:gs pos="100000">
                <a:srgbClr val="4414F4">
                  <a:shade val="100000"/>
                  <a:satMod val="115000"/>
                </a:srgbClr>
              </a:gs>
            </a:gsLst>
            <a:path path="circle">
              <a:fillToRect t="100000" r="100000"/>
            </a:path>
            <a:tileRect l="-100000" b="-100000"/>
          </a:gra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32" name="Marcador de número de diapositiva 6"/>
          <p:cNvSpPr txBox="1">
            <a:spLocks/>
          </p:cNvSpPr>
          <p:nvPr/>
        </p:nvSpPr>
        <p:spPr>
          <a:xfrm>
            <a:off x="9224066" y="65672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BC7436-1F15-4C3F-8D6C-B8BB33AF73E6}" type="slidenum">
              <a:rPr lang="es-MX" smtClean="0">
                <a:solidFill>
                  <a:schemeClr val="bg1"/>
                </a:solidFill>
              </a:rPr>
              <a:pPr/>
              <a:t>‹Nº›</a:t>
            </a:fld>
            <a:endParaRPr lang="es-MX" dirty="0">
              <a:solidFill>
                <a:schemeClr val="bg1"/>
              </a:solidFill>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038" y="149282"/>
            <a:ext cx="762002" cy="938786"/>
          </a:xfrm>
          <a:prstGeom prst="rect">
            <a:avLst/>
          </a:prstGeom>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663" y="6630120"/>
            <a:ext cx="169188" cy="208440"/>
          </a:xfrm>
          <a:prstGeom prst="rect">
            <a:avLst/>
          </a:prstGeom>
        </p:spPr>
      </p:pic>
    </p:spTree>
    <p:extLst>
      <p:ext uri="{BB962C8B-B14F-4D97-AF65-F5344CB8AC3E}">
        <p14:creationId xmlns:p14="http://schemas.microsoft.com/office/powerpoint/2010/main" val="11334603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6" name="Título 1"/>
          <p:cNvSpPr>
            <a:spLocks noGrp="1"/>
          </p:cNvSpPr>
          <p:nvPr>
            <p:ph type="title"/>
          </p:nvPr>
        </p:nvSpPr>
        <p:spPr>
          <a:xfrm>
            <a:off x="200875" y="-50811"/>
            <a:ext cx="10149840" cy="1463040"/>
          </a:xfrm>
        </p:spPr>
        <p:txBody>
          <a:bodyPr/>
          <a:lstStyle>
            <a:lvl1pPr>
              <a:defRPr b="1" cap="none" spc="0">
                <a:ln w="0">
                  <a:solidFill>
                    <a:srgbClr val="3302E7"/>
                  </a:solidFill>
                </a:ln>
                <a:solidFill>
                  <a:srgbClr val="0066FF"/>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defRPr>
            </a:lvl1pPr>
          </a:lstStyle>
          <a:p>
            <a:r>
              <a:rPr lang="es-ES" smtClean="0"/>
              <a:t>Haga clic para modificar el estilo de título del patrón</a:t>
            </a:r>
            <a:endParaRPr lang="es-MX" dirty="0"/>
          </a:p>
        </p:txBody>
      </p:sp>
    </p:spTree>
    <p:extLst>
      <p:ext uri="{BB962C8B-B14F-4D97-AF65-F5344CB8AC3E}">
        <p14:creationId xmlns:p14="http://schemas.microsoft.com/office/powerpoint/2010/main" val="35609797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6" name="Rectángulo 5"/>
          <p:cNvSpPr/>
          <p:nvPr/>
        </p:nvSpPr>
        <p:spPr>
          <a:xfrm>
            <a:off x="1" y="0"/>
            <a:ext cx="12192000" cy="6857999"/>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a:spLocks noGrp="1"/>
          </p:cNvSpPr>
          <p:nvPr>
            <p:ph type="title"/>
          </p:nvPr>
        </p:nvSpPr>
        <p:spPr>
          <a:xfrm>
            <a:off x="200875" y="-50811"/>
            <a:ext cx="10149840" cy="1463040"/>
          </a:xfrm>
        </p:spPr>
        <p:txBody>
          <a:bodyPr/>
          <a:lstStyle>
            <a:lvl1pPr>
              <a:defRPr b="1" cap="none" spc="0">
                <a:ln w="0">
                  <a:solidFill>
                    <a:srgbClr val="3302E7"/>
                  </a:solidFill>
                </a:ln>
                <a:solidFill>
                  <a:srgbClr val="0066FF"/>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defRPr>
            </a:lvl1pPr>
          </a:lstStyle>
          <a:p>
            <a:r>
              <a:rPr lang="es-ES" smtClean="0"/>
              <a:t>Haga clic para modificar el estilo de título del patrón</a:t>
            </a:r>
            <a:endParaRPr lang="es-MX" dirty="0"/>
          </a:p>
        </p:txBody>
      </p:sp>
    </p:spTree>
    <p:extLst>
      <p:ext uri="{BB962C8B-B14F-4D97-AF65-F5344CB8AC3E}">
        <p14:creationId xmlns:p14="http://schemas.microsoft.com/office/powerpoint/2010/main" val="2432451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s-MX" smtClean="0"/>
              <a:t>20/08/2018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D22F896-40B5-4ADD-8801-0D06FADFA095}" type="slidenum">
              <a:rPr lang="es-MX" smtClean="0"/>
              <a:t>‹Nº›</a:t>
            </a:fld>
            <a:endParaRPr lang="es-MX"/>
          </a:p>
        </p:txBody>
      </p:sp>
    </p:spTree>
    <p:extLst>
      <p:ext uri="{BB962C8B-B14F-4D97-AF65-F5344CB8AC3E}">
        <p14:creationId xmlns:p14="http://schemas.microsoft.com/office/powerpoint/2010/main" val="19765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816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83242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8/20/2018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282746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t="-39000" b="-39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50018-2B57-4732-A30E-E3767181B4BE}" type="datetimeFigureOut">
              <a:rPr lang="es-MX" smtClean="0"/>
              <a:t>20/08/2018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173FB-C572-4325-81FC-27D843FD99EE}" type="slidenum">
              <a:rPr lang="es-MX" smtClean="0"/>
              <a:t>‹Nº›</a:t>
            </a:fld>
            <a:endParaRPr lang="es-MX"/>
          </a:p>
        </p:txBody>
      </p:sp>
    </p:spTree>
    <p:extLst>
      <p:ext uri="{BB962C8B-B14F-4D97-AF65-F5344CB8AC3E}">
        <p14:creationId xmlns:p14="http://schemas.microsoft.com/office/powerpoint/2010/main" val="3819547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14272" y="2256219"/>
            <a:ext cx="9144000" cy="2387600"/>
          </a:xfrm>
        </p:spPr>
        <p:txBody>
          <a:bodyPr>
            <a:normAutofit/>
          </a:bodyPr>
          <a:lstStyle/>
          <a:p>
            <a:r>
              <a:rPr lang="es-MX" sz="8000" dirty="0" smtClean="0">
                <a:solidFill>
                  <a:schemeClr val="bg1"/>
                </a:solidFill>
              </a:rPr>
              <a:t>Microcontroladores</a:t>
            </a:r>
            <a:endParaRPr lang="es-MX" sz="8000" dirty="0">
              <a:solidFill>
                <a:schemeClr val="bg1"/>
              </a:solidFill>
            </a:endParaRPr>
          </a:p>
        </p:txBody>
      </p:sp>
      <p:sp>
        <p:nvSpPr>
          <p:cNvPr id="3" name="Subtítulo 2"/>
          <p:cNvSpPr>
            <a:spLocks noGrp="1"/>
          </p:cNvSpPr>
          <p:nvPr>
            <p:ph type="subTitle" idx="1"/>
          </p:nvPr>
        </p:nvSpPr>
        <p:spPr>
          <a:xfrm>
            <a:off x="1167384" y="4498150"/>
            <a:ext cx="9144000" cy="1655762"/>
          </a:xfrm>
        </p:spPr>
        <p:txBody>
          <a:bodyPr/>
          <a:lstStyle/>
          <a:p>
            <a:r>
              <a:rPr lang="es-MX" dirty="0" smtClean="0"/>
              <a:t>M.C. Gabriel Casarrubias Guerrero</a:t>
            </a:r>
            <a:endParaRPr lang="es-MX" dirty="0"/>
          </a:p>
        </p:txBody>
      </p:sp>
    </p:spTree>
    <p:extLst>
      <p:ext uri="{BB962C8B-B14F-4D97-AF65-F5344CB8AC3E}">
        <p14:creationId xmlns:p14="http://schemas.microsoft.com/office/powerpoint/2010/main" val="3700363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751078" y="1412229"/>
            <a:ext cx="10515600" cy="4351338"/>
          </a:xfrm>
        </p:spPr>
        <p:txBody>
          <a:bodyPr>
            <a:normAutofit/>
          </a:bodyPr>
          <a:lstStyle/>
          <a:p>
            <a:r>
              <a:rPr lang="es-MX" altLang="en-US" sz="2400" dirty="0" smtClean="0"/>
              <a:t>Ayuda a recuperación de un mal funcionamiento de software</a:t>
            </a:r>
          </a:p>
          <a:p>
            <a:r>
              <a:rPr lang="es-MX" altLang="en-US" sz="2400" dirty="0" smtClean="0"/>
              <a:t>Usa su propio oscilador RC </a:t>
            </a:r>
            <a:r>
              <a:rPr lang="es-MX" altLang="en-US" sz="2400" dirty="0" err="1" smtClean="0"/>
              <a:t>on</a:t>
            </a:r>
            <a:r>
              <a:rPr lang="es-MX" altLang="en-US" sz="2400" dirty="0" smtClean="0"/>
              <a:t>-chip</a:t>
            </a:r>
          </a:p>
          <a:p>
            <a:r>
              <a:rPr lang="es-MX" altLang="en-US" sz="2400" dirty="0" smtClean="0"/>
              <a:t>WDT es limpiado por la instrucción CLRWDT </a:t>
            </a:r>
          </a:p>
          <a:p>
            <a:r>
              <a:rPr lang="es-MX" altLang="en-US" sz="2400" dirty="0" smtClean="0"/>
              <a:t>Una vez habilitado el WDT no puede ser deshabilitado por software</a:t>
            </a:r>
          </a:p>
          <a:p>
            <a:r>
              <a:rPr lang="es-MX" altLang="en-US" sz="2400" dirty="0" smtClean="0"/>
              <a:t>El desbordamiento del WDT resetea el chip</a:t>
            </a:r>
          </a:p>
          <a:p>
            <a:r>
              <a:rPr lang="es-MX" altLang="en-US" sz="2400" dirty="0" smtClean="0"/>
              <a:t>Periodo de tiempo programable:1ms a 250s</a:t>
            </a:r>
          </a:p>
          <a:p>
            <a:r>
              <a:rPr lang="es-MX" altLang="en-US" sz="2400" dirty="0" smtClean="0"/>
              <a:t>Opera en modo </a:t>
            </a:r>
            <a:r>
              <a:rPr lang="es-MX" altLang="en-US" sz="2400" dirty="0" err="1" smtClean="0"/>
              <a:t>Sleep</a:t>
            </a:r>
            <a:r>
              <a:rPr lang="es-MX" altLang="en-US" sz="2400" dirty="0" smtClean="0"/>
              <a:t>; cuando se cumple el tiempo, despierta el CPU</a:t>
            </a:r>
          </a:p>
          <a:p>
            <a:r>
              <a:rPr lang="es-MX" altLang="en-US" sz="2400" dirty="0" smtClean="0"/>
              <a:t>Tamaño de la ventana configurable de12.5 a 100 porciento de el periodo programado</a:t>
            </a:r>
            <a:endParaRPr lang="es-MX" altLang="en-US" sz="2400" dirty="0"/>
          </a:p>
        </p:txBody>
      </p:sp>
      <p:sp>
        <p:nvSpPr>
          <p:cNvPr id="358402" name="Rectangle 2"/>
          <p:cNvSpPr>
            <a:spLocks noGrp="1" noChangeArrowheads="1"/>
          </p:cNvSpPr>
          <p:nvPr>
            <p:ph type="title"/>
          </p:nvPr>
        </p:nvSpPr>
        <p:spPr/>
        <p:txBody>
          <a:bodyPr/>
          <a:lstStyle/>
          <a:p>
            <a:r>
              <a:rPr lang="en-US" altLang="en-US" dirty="0" smtClean="0"/>
              <a:t>Windowed Watchdog Timer</a:t>
            </a:r>
          </a:p>
        </p:txBody>
      </p:sp>
    </p:spTree>
    <p:extLst>
      <p:ext uri="{BB962C8B-B14F-4D97-AF65-F5344CB8AC3E}">
        <p14:creationId xmlns:p14="http://schemas.microsoft.com/office/powerpoint/2010/main" val="13928824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40099" y="1665065"/>
            <a:ext cx="4970463" cy="4795838"/>
          </a:xfrm>
          <a:prstGeom prst="rect">
            <a:avLst/>
          </a:prstGeom>
          <a:noFill/>
          <a:ln w="9525">
            <a:noFill/>
            <a:miter lim="800000"/>
            <a:headEnd/>
            <a:tailEnd/>
          </a:ln>
        </p:spPr>
        <p:txBody>
          <a:bodyPr lIns="91418" tIns="45709" rIns="91418" bIns="45709"/>
          <a:lstStyle/>
          <a:p>
            <a:pPr marL="342900" indent="-342900" eaLnBrk="0" hangingPunct="0">
              <a:lnSpc>
                <a:spcPct val="80000"/>
              </a:lnSpc>
              <a:spcBef>
                <a:spcPct val="20000"/>
              </a:spcBef>
              <a:buSzPct val="75000"/>
              <a:buBlip>
                <a:blip r:embed="rId3"/>
              </a:buBlip>
              <a:defRPr/>
            </a:pPr>
            <a:r>
              <a:rPr lang="en-US" sz="2400" kern="0" dirty="0"/>
              <a:t>POR: Power On Reset</a:t>
            </a:r>
          </a:p>
          <a:p>
            <a:pPr marL="742950" lvl="1" indent="-285750" eaLnBrk="0" hangingPunct="0">
              <a:lnSpc>
                <a:spcPct val="80000"/>
              </a:lnSpc>
              <a:spcBef>
                <a:spcPct val="20000"/>
              </a:spcBef>
              <a:buSzPct val="75000"/>
              <a:buBlip>
                <a:blip r:embed="rId3"/>
              </a:buBlip>
              <a:defRPr/>
            </a:pPr>
            <a:r>
              <a:rPr lang="en-US" kern="0" dirty="0" smtClean="0"/>
              <a:t>Con MCLR </a:t>
            </a:r>
            <a:r>
              <a:rPr lang="en-US" kern="0" dirty="0" err="1" smtClean="0"/>
              <a:t>conectado</a:t>
            </a:r>
            <a:r>
              <a:rPr lang="en-US" kern="0" dirty="0" smtClean="0"/>
              <a:t> a </a:t>
            </a:r>
            <a:r>
              <a:rPr lang="en-US" kern="0" dirty="0"/>
              <a:t>V</a:t>
            </a:r>
            <a:r>
              <a:rPr lang="en-US" kern="0" baseline="-25000" dirty="0"/>
              <a:t>DD</a:t>
            </a:r>
            <a:r>
              <a:rPr lang="en-US" kern="0" dirty="0"/>
              <a:t>, </a:t>
            </a:r>
            <a:r>
              <a:rPr lang="en-US" kern="0" dirty="0" smtClean="0"/>
              <a:t>un </a:t>
            </a:r>
            <a:r>
              <a:rPr lang="en-US" kern="0" dirty="0" err="1" smtClean="0"/>
              <a:t>pulso</a:t>
            </a:r>
            <a:r>
              <a:rPr lang="en-US" kern="0" dirty="0" smtClean="0"/>
              <a:t> de reset </a:t>
            </a:r>
            <a:r>
              <a:rPr lang="en-US" kern="0" dirty="0" err="1" smtClean="0"/>
              <a:t>es</a:t>
            </a:r>
            <a:r>
              <a:rPr lang="en-US" kern="0" dirty="0" smtClean="0"/>
              <a:t> </a:t>
            </a:r>
            <a:r>
              <a:rPr lang="en-US" kern="0" dirty="0" err="1" smtClean="0"/>
              <a:t>generado</a:t>
            </a:r>
            <a:r>
              <a:rPr lang="en-US" kern="0" dirty="0" smtClean="0"/>
              <a:t> </a:t>
            </a:r>
            <a:r>
              <a:rPr lang="en-US" kern="0" dirty="0" err="1" smtClean="0"/>
              <a:t>cuando</a:t>
            </a:r>
            <a:r>
              <a:rPr lang="en-US" kern="0" dirty="0" smtClean="0"/>
              <a:t> se </a:t>
            </a:r>
            <a:r>
              <a:rPr lang="en-US" kern="0" dirty="0" err="1" smtClean="0"/>
              <a:t>detecta</a:t>
            </a:r>
            <a:r>
              <a:rPr lang="en-US" kern="0" dirty="0" smtClean="0"/>
              <a:t> </a:t>
            </a:r>
            <a:r>
              <a:rPr lang="en-US" kern="0" dirty="0" err="1" smtClean="0"/>
              <a:t>una</a:t>
            </a:r>
            <a:r>
              <a:rPr lang="en-US" kern="0" dirty="0" smtClean="0"/>
              <a:t> </a:t>
            </a:r>
            <a:r>
              <a:rPr lang="en-US" kern="0" dirty="0" err="1" smtClean="0"/>
              <a:t>subida</a:t>
            </a:r>
            <a:r>
              <a:rPr lang="en-US" kern="0" dirty="0" smtClean="0"/>
              <a:t> </a:t>
            </a:r>
            <a:r>
              <a:rPr lang="en-US" kern="0" dirty="0" err="1" smtClean="0"/>
              <a:t>en</a:t>
            </a:r>
            <a:r>
              <a:rPr lang="en-US" kern="0" dirty="0" smtClean="0"/>
              <a:t> V</a:t>
            </a:r>
            <a:r>
              <a:rPr lang="en-US" kern="0" baseline="-25000" dirty="0" smtClean="0"/>
              <a:t>DD</a:t>
            </a:r>
            <a:endParaRPr lang="en-US" kern="0" dirty="0"/>
          </a:p>
          <a:p>
            <a:pPr marL="742950" lvl="1" indent="-285750" eaLnBrk="0" hangingPunct="0">
              <a:lnSpc>
                <a:spcPct val="80000"/>
              </a:lnSpc>
              <a:spcBef>
                <a:spcPct val="20000"/>
              </a:spcBef>
              <a:buSzPct val="75000"/>
              <a:defRPr/>
            </a:pPr>
            <a:endParaRPr lang="en-US" kern="0" dirty="0"/>
          </a:p>
          <a:p>
            <a:pPr marL="342900" indent="-342900" eaLnBrk="0" hangingPunct="0">
              <a:lnSpc>
                <a:spcPct val="80000"/>
              </a:lnSpc>
              <a:spcBef>
                <a:spcPct val="20000"/>
              </a:spcBef>
              <a:buSzPct val="75000"/>
              <a:buBlip>
                <a:blip r:embed="rId3"/>
              </a:buBlip>
              <a:defRPr/>
            </a:pPr>
            <a:r>
              <a:rPr lang="en-US" sz="2400" kern="0" dirty="0"/>
              <a:t>PWRT: Power Up Timer</a:t>
            </a:r>
          </a:p>
          <a:p>
            <a:pPr marL="742950" lvl="1" indent="-285750" eaLnBrk="0" hangingPunct="0">
              <a:lnSpc>
                <a:spcPct val="80000"/>
              </a:lnSpc>
              <a:spcBef>
                <a:spcPct val="20000"/>
              </a:spcBef>
              <a:buSzPct val="75000"/>
              <a:buBlip>
                <a:blip r:embed="rId3"/>
              </a:buBlip>
              <a:defRPr/>
            </a:pPr>
            <a:r>
              <a:rPr lang="en-US" kern="0" dirty="0" smtClean="0"/>
              <a:t>64 </a:t>
            </a:r>
            <a:r>
              <a:rPr lang="en-US" kern="0" dirty="0"/>
              <a:t>ms (nominal)</a:t>
            </a:r>
          </a:p>
          <a:p>
            <a:pPr marL="742950" lvl="1" indent="-285750" eaLnBrk="0" hangingPunct="0">
              <a:lnSpc>
                <a:spcPct val="80000"/>
              </a:lnSpc>
              <a:spcBef>
                <a:spcPct val="20000"/>
              </a:spcBef>
              <a:buSzPct val="75000"/>
              <a:buBlip>
                <a:blip r:embed="rId3"/>
              </a:buBlip>
              <a:defRPr/>
            </a:pPr>
            <a:r>
              <a:rPr lang="en-US" kern="0" dirty="0" err="1" smtClean="0"/>
              <a:t>Desacoplado</a:t>
            </a:r>
            <a:r>
              <a:rPr lang="en-US" kern="0" dirty="0" smtClean="0"/>
              <a:t> del </a:t>
            </a:r>
            <a:r>
              <a:rPr lang="en-US" kern="0" dirty="0"/>
              <a:t>BOR</a:t>
            </a:r>
          </a:p>
          <a:p>
            <a:pPr marL="742950" lvl="1" indent="-285750" eaLnBrk="0" hangingPunct="0">
              <a:lnSpc>
                <a:spcPct val="80000"/>
              </a:lnSpc>
              <a:spcBef>
                <a:spcPct val="20000"/>
              </a:spcBef>
              <a:buSzPct val="75000"/>
              <a:defRPr/>
            </a:pPr>
            <a:endParaRPr lang="en-US" kern="0" dirty="0"/>
          </a:p>
          <a:p>
            <a:pPr marL="342900" indent="-342900" eaLnBrk="0" hangingPunct="0">
              <a:lnSpc>
                <a:spcPct val="80000"/>
              </a:lnSpc>
              <a:spcBef>
                <a:spcPct val="20000"/>
              </a:spcBef>
              <a:buSzPct val="75000"/>
              <a:buBlip>
                <a:blip r:embed="rId3"/>
              </a:buBlip>
              <a:defRPr/>
            </a:pPr>
            <a:r>
              <a:rPr lang="en-US" sz="2400" kern="0" dirty="0"/>
              <a:t>OST: Oscillator Startup Timer</a:t>
            </a:r>
          </a:p>
          <a:p>
            <a:pPr marL="742950" lvl="1" indent="-285750" eaLnBrk="0" hangingPunct="0">
              <a:lnSpc>
                <a:spcPct val="90000"/>
              </a:lnSpc>
              <a:spcBef>
                <a:spcPct val="20000"/>
              </a:spcBef>
              <a:buSzPct val="75000"/>
              <a:buBlip>
                <a:blip r:embed="rId3"/>
              </a:buBlip>
              <a:defRPr/>
            </a:pPr>
            <a:r>
              <a:rPr lang="en-US" kern="0" dirty="0" err="1" smtClean="0"/>
              <a:t>Mantiene</a:t>
            </a:r>
            <a:r>
              <a:rPr lang="en-US" kern="0" dirty="0" smtClean="0"/>
              <a:t> </a:t>
            </a:r>
            <a:r>
              <a:rPr lang="en-US" kern="0" dirty="0" err="1" smtClean="0"/>
              <a:t>en</a:t>
            </a:r>
            <a:r>
              <a:rPr lang="en-US" kern="0" dirty="0" smtClean="0"/>
              <a:t> reset el </a:t>
            </a:r>
            <a:r>
              <a:rPr lang="en-US" kern="0" dirty="0" err="1" smtClean="0"/>
              <a:t>dispositivo</a:t>
            </a:r>
            <a:r>
              <a:rPr lang="en-US" kern="0" dirty="0" smtClean="0"/>
              <a:t> </a:t>
            </a:r>
            <a:r>
              <a:rPr lang="en-US" kern="0" dirty="0" err="1" smtClean="0"/>
              <a:t>por</a:t>
            </a:r>
            <a:r>
              <a:rPr lang="en-US" kern="0" dirty="0" smtClean="0"/>
              <a:t>  </a:t>
            </a:r>
            <a:r>
              <a:rPr lang="en-US" kern="0" dirty="0"/>
              <a:t>1024 </a:t>
            </a:r>
            <a:r>
              <a:rPr lang="en-US" kern="0" dirty="0" err="1" smtClean="0"/>
              <a:t>ciclos</a:t>
            </a:r>
            <a:r>
              <a:rPr lang="en-US" kern="0" dirty="0" smtClean="0"/>
              <a:t> </a:t>
            </a:r>
            <a:endParaRPr lang="en-US" kern="0" dirty="0"/>
          </a:p>
          <a:p>
            <a:pPr marL="742950" lvl="1" indent="-285750" eaLnBrk="0" hangingPunct="0">
              <a:lnSpc>
                <a:spcPct val="90000"/>
              </a:lnSpc>
              <a:spcBef>
                <a:spcPct val="20000"/>
              </a:spcBef>
              <a:buSzPct val="75000"/>
              <a:buBlip>
                <a:blip r:embed="rId3"/>
              </a:buBlip>
              <a:defRPr/>
            </a:pPr>
            <a:r>
              <a:rPr lang="en-US" kern="0" dirty="0" err="1" smtClean="0"/>
              <a:t>Permite</a:t>
            </a:r>
            <a:r>
              <a:rPr lang="en-US" kern="0" dirty="0" smtClean="0"/>
              <a:t> que se </a:t>
            </a:r>
            <a:r>
              <a:rPr lang="en-US" kern="0" dirty="0" err="1" smtClean="0"/>
              <a:t>estabilice</a:t>
            </a:r>
            <a:r>
              <a:rPr lang="en-US" kern="0" dirty="0" smtClean="0"/>
              <a:t> el </a:t>
            </a:r>
            <a:r>
              <a:rPr lang="en-US" kern="0" dirty="0" err="1" smtClean="0"/>
              <a:t>cristal</a:t>
            </a:r>
            <a:r>
              <a:rPr lang="en-US" kern="0" dirty="0" smtClean="0"/>
              <a:t> o </a:t>
            </a:r>
            <a:r>
              <a:rPr lang="en-US" kern="0" dirty="0" err="1" smtClean="0"/>
              <a:t>resonador</a:t>
            </a:r>
            <a:r>
              <a:rPr lang="en-US" kern="0" dirty="0" smtClean="0"/>
              <a:t>.</a:t>
            </a:r>
            <a:endParaRPr lang="en-US" kern="0" dirty="0"/>
          </a:p>
        </p:txBody>
      </p:sp>
      <p:grpSp>
        <p:nvGrpSpPr>
          <p:cNvPr id="360452" name="Group 4"/>
          <p:cNvGrpSpPr>
            <a:grpSpLocks/>
          </p:cNvGrpSpPr>
          <p:nvPr/>
        </p:nvGrpSpPr>
        <p:grpSpPr bwMode="auto">
          <a:xfrm>
            <a:off x="7029007" y="2037334"/>
            <a:ext cx="153987" cy="153988"/>
            <a:chOff x="485" y="1168"/>
            <a:chExt cx="121" cy="121"/>
          </a:xfrm>
        </p:grpSpPr>
        <p:sp>
          <p:nvSpPr>
            <p:cNvPr id="8" name="Rectangle 5"/>
            <p:cNvSpPr>
              <a:spLocks noChangeArrowheads="1"/>
            </p:cNvSpPr>
            <p:nvPr/>
          </p:nvSpPr>
          <p:spPr bwMode="auto">
            <a:xfrm>
              <a:off x="485" y="1168"/>
              <a:ext cx="121" cy="121"/>
            </a:xfrm>
            <a:prstGeom prst="rect">
              <a:avLst/>
            </a:prstGeom>
            <a:solidFill>
              <a:srgbClr val="ECE9D8"/>
            </a:solidFill>
            <a:ln w="38100" algn="ctr">
              <a:solidFill>
                <a:schemeClr val="tx1"/>
              </a:solidFill>
              <a:miter lim="800000"/>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9" name="Line 6"/>
            <p:cNvSpPr>
              <a:spLocks noChangeShapeType="1"/>
            </p:cNvSpPr>
            <p:nvPr/>
          </p:nvSpPr>
          <p:spPr bwMode="auto">
            <a:xfrm>
              <a:off x="485" y="1168"/>
              <a:ext cx="121" cy="121"/>
            </a:xfrm>
            <a:prstGeom prst="line">
              <a:avLst/>
            </a:prstGeom>
            <a:noFill/>
            <a:ln w="12700">
              <a:solidFill>
                <a:schemeClr val="tx1"/>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10" name="Line 7"/>
            <p:cNvSpPr>
              <a:spLocks noChangeShapeType="1"/>
            </p:cNvSpPr>
            <p:nvPr/>
          </p:nvSpPr>
          <p:spPr bwMode="auto">
            <a:xfrm flipV="1">
              <a:off x="485" y="1168"/>
              <a:ext cx="121" cy="121"/>
            </a:xfrm>
            <a:prstGeom prst="line">
              <a:avLst/>
            </a:prstGeom>
            <a:noFill/>
            <a:ln w="12700">
              <a:solidFill>
                <a:schemeClr val="tx1"/>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grpSp>
      <p:sp>
        <p:nvSpPr>
          <p:cNvPr id="11" name="Line 8"/>
          <p:cNvSpPr>
            <a:spLocks noChangeShapeType="1"/>
          </p:cNvSpPr>
          <p:nvPr/>
        </p:nvSpPr>
        <p:spPr bwMode="auto">
          <a:xfrm>
            <a:off x="7182994" y="2113534"/>
            <a:ext cx="576263" cy="0"/>
          </a:xfrm>
          <a:prstGeom prst="line">
            <a:avLst/>
          </a:prstGeom>
          <a:noFill/>
          <a:ln w="50800">
            <a:solidFill>
              <a:srgbClr val="FF0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grpSp>
        <p:nvGrpSpPr>
          <p:cNvPr id="360457" name="Group 9"/>
          <p:cNvGrpSpPr>
            <a:grpSpLocks/>
          </p:cNvGrpSpPr>
          <p:nvPr/>
        </p:nvGrpSpPr>
        <p:grpSpPr bwMode="auto">
          <a:xfrm>
            <a:off x="7029007" y="2367534"/>
            <a:ext cx="153987" cy="153988"/>
            <a:chOff x="485" y="1168"/>
            <a:chExt cx="121" cy="121"/>
          </a:xfrm>
        </p:grpSpPr>
        <p:sp>
          <p:nvSpPr>
            <p:cNvPr id="13" name="Rectangle 10"/>
            <p:cNvSpPr>
              <a:spLocks noChangeArrowheads="1"/>
            </p:cNvSpPr>
            <p:nvPr/>
          </p:nvSpPr>
          <p:spPr bwMode="auto">
            <a:xfrm>
              <a:off x="485" y="1168"/>
              <a:ext cx="121" cy="121"/>
            </a:xfrm>
            <a:prstGeom prst="rect">
              <a:avLst/>
            </a:prstGeom>
            <a:solidFill>
              <a:srgbClr val="ECE9D8"/>
            </a:solidFill>
            <a:ln w="38100" algn="ctr">
              <a:solidFill>
                <a:schemeClr val="tx1"/>
              </a:solidFill>
              <a:miter lim="800000"/>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14" name="Line 11"/>
            <p:cNvSpPr>
              <a:spLocks noChangeShapeType="1"/>
            </p:cNvSpPr>
            <p:nvPr/>
          </p:nvSpPr>
          <p:spPr bwMode="auto">
            <a:xfrm>
              <a:off x="485" y="1168"/>
              <a:ext cx="121" cy="121"/>
            </a:xfrm>
            <a:prstGeom prst="line">
              <a:avLst/>
            </a:prstGeom>
            <a:noFill/>
            <a:ln w="12700">
              <a:solidFill>
                <a:schemeClr val="tx1"/>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15" name="Line 12"/>
            <p:cNvSpPr>
              <a:spLocks noChangeShapeType="1"/>
            </p:cNvSpPr>
            <p:nvPr/>
          </p:nvSpPr>
          <p:spPr bwMode="auto">
            <a:xfrm flipV="1">
              <a:off x="485" y="1168"/>
              <a:ext cx="121" cy="121"/>
            </a:xfrm>
            <a:prstGeom prst="line">
              <a:avLst/>
            </a:prstGeom>
            <a:noFill/>
            <a:ln w="12700">
              <a:solidFill>
                <a:schemeClr val="tx1"/>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grpSp>
      <p:sp>
        <p:nvSpPr>
          <p:cNvPr id="16" name="Line 13"/>
          <p:cNvSpPr>
            <a:spLocks noChangeShapeType="1"/>
          </p:cNvSpPr>
          <p:nvPr/>
        </p:nvSpPr>
        <p:spPr bwMode="auto">
          <a:xfrm>
            <a:off x="7182994" y="2443734"/>
            <a:ext cx="576263" cy="0"/>
          </a:xfrm>
          <a:prstGeom prst="line">
            <a:avLst/>
          </a:prstGeom>
          <a:noFill/>
          <a:ln w="50800">
            <a:solidFill>
              <a:srgbClr val="0000FF"/>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60462" name="Text Box 14"/>
          <p:cNvSpPr txBox="1">
            <a:spLocks noChangeArrowheads="1"/>
          </p:cNvSpPr>
          <p:nvPr/>
        </p:nvSpPr>
        <p:spPr bwMode="auto">
          <a:xfrm>
            <a:off x="6549402" y="1950023"/>
            <a:ext cx="4780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a:r>
              <a:rPr lang="en-US" altLang="en-US" sz="1400"/>
              <a:t>V</a:t>
            </a:r>
            <a:r>
              <a:rPr lang="en-US" altLang="en-US" sz="1400" baseline="-25000"/>
              <a:t>DD</a:t>
            </a:r>
          </a:p>
        </p:txBody>
      </p:sp>
      <p:sp>
        <p:nvSpPr>
          <p:cNvPr id="360463" name="Text Box 15"/>
          <p:cNvSpPr txBox="1">
            <a:spLocks noChangeArrowheads="1"/>
          </p:cNvSpPr>
          <p:nvPr/>
        </p:nvSpPr>
        <p:spPr bwMode="auto">
          <a:xfrm>
            <a:off x="6314631" y="2280222"/>
            <a:ext cx="696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a:r>
              <a:rPr lang="en-US" altLang="en-US" sz="1400"/>
              <a:t>MCLR</a:t>
            </a:r>
            <a:endParaRPr lang="en-US" altLang="en-US" sz="1400" baseline="-25000"/>
          </a:p>
        </p:txBody>
      </p:sp>
      <p:sp>
        <p:nvSpPr>
          <p:cNvPr id="19" name="Rectangle 16"/>
          <p:cNvSpPr>
            <a:spLocks noChangeArrowheads="1"/>
          </p:cNvSpPr>
          <p:nvPr/>
        </p:nvSpPr>
        <p:spPr bwMode="auto">
          <a:xfrm>
            <a:off x="7775132" y="1875410"/>
            <a:ext cx="930275" cy="777875"/>
          </a:xfrm>
          <a:prstGeom prst="rect">
            <a:avLst/>
          </a:prstGeom>
          <a:solidFill>
            <a:srgbClr val="ECE9D8"/>
          </a:solidFill>
          <a:ln w="3175" algn="ctr">
            <a:solidFill>
              <a:schemeClr val="tx1"/>
            </a:solidFill>
            <a:miter lim="800000"/>
            <a:headEnd/>
            <a:tailEnd/>
          </a:ln>
          <a:effectLst>
            <a:outerShdw dist="35921" dir="2700000" algn="ctr" rotWithShape="0">
              <a:schemeClr val="tx1"/>
            </a:outerShdw>
          </a:effectLst>
        </p:spPr>
        <p:txBody>
          <a:bodyPr anchor="ctr"/>
          <a:lstStyle/>
          <a:p>
            <a:pPr algn="ctr" eaLnBrk="0" hangingPunct="0">
              <a:defRPr/>
            </a:pPr>
            <a:r>
              <a:rPr lang="en-US" sz="1400" dirty="0">
                <a:latin typeface="Arial" charset="0"/>
              </a:rPr>
              <a:t>On Chip Reset Circuit</a:t>
            </a:r>
          </a:p>
        </p:txBody>
      </p:sp>
      <p:sp>
        <p:nvSpPr>
          <p:cNvPr id="20" name="Line 17"/>
          <p:cNvSpPr>
            <a:spLocks noChangeShapeType="1"/>
          </p:cNvSpPr>
          <p:nvPr/>
        </p:nvSpPr>
        <p:spPr bwMode="auto">
          <a:xfrm>
            <a:off x="8702231" y="2234184"/>
            <a:ext cx="812800" cy="0"/>
          </a:xfrm>
          <a:prstGeom prst="line">
            <a:avLst/>
          </a:prstGeom>
          <a:noFill/>
          <a:ln w="50800">
            <a:solidFill>
              <a:srgbClr val="008000"/>
            </a:solidFill>
            <a:round/>
            <a:headEnd/>
            <a:tailEnd type="triangle" w="med" len="me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60466" name="Text Box 18"/>
          <p:cNvSpPr txBox="1">
            <a:spLocks noChangeArrowheads="1"/>
          </p:cNvSpPr>
          <p:nvPr/>
        </p:nvSpPr>
        <p:spPr bwMode="auto">
          <a:xfrm>
            <a:off x="8781607" y="1791273"/>
            <a:ext cx="1076325"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a:lnSpc>
                <a:spcPct val="80000"/>
              </a:lnSpc>
            </a:pPr>
            <a:r>
              <a:rPr lang="en-US" altLang="en-US" sz="1400"/>
              <a:t>Internal Reset</a:t>
            </a:r>
            <a:endParaRPr lang="en-US" altLang="en-US" sz="1400" baseline="-25000"/>
          </a:p>
        </p:txBody>
      </p:sp>
      <p:sp>
        <p:nvSpPr>
          <p:cNvPr id="22" name="Line 19"/>
          <p:cNvSpPr>
            <a:spLocks noChangeShapeType="1"/>
          </p:cNvSpPr>
          <p:nvPr/>
        </p:nvSpPr>
        <p:spPr bwMode="auto">
          <a:xfrm>
            <a:off x="6392419" y="2299272"/>
            <a:ext cx="487363" cy="0"/>
          </a:xfrm>
          <a:prstGeom prst="line">
            <a:avLst/>
          </a:prstGeom>
          <a:noFill/>
          <a:ln w="25400">
            <a:solidFill>
              <a:schemeClr val="tx1"/>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23" name="AutoShape 20"/>
          <p:cNvSpPr>
            <a:spLocks noChangeArrowheads="1"/>
          </p:cNvSpPr>
          <p:nvPr/>
        </p:nvSpPr>
        <p:spPr bwMode="auto">
          <a:xfrm>
            <a:off x="6001894" y="2946972"/>
            <a:ext cx="4233863" cy="3244850"/>
          </a:xfrm>
          <a:prstGeom prst="roundRect">
            <a:avLst>
              <a:gd name="adj" fmla="val 8046"/>
            </a:avLst>
          </a:prstGeom>
          <a:solidFill>
            <a:schemeClr val="bg2">
              <a:lumMod val="95000"/>
            </a:schemeClr>
          </a:solidFill>
          <a:ln w="3175" algn="ctr">
            <a:solidFill>
              <a:schemeClr val="tx1"/>
            </a:solidFill>
            <a:round/>
            <a:headEnd/>
            <a:tailEnd/>
          </a:ln>
          <a:effectLst>
            <a:outerShdw dist="35921" dir="2700000" algn="ctr" rotWithShape="0">
              <a:schemeClr val="tx1"/>
            </a:outerShdw>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24" name="Line 21"/>
          <p:cNvSpPr>
            <a:spLocks noChangeShapeType="1"/>
          </p:cNvSpPr>
          <p:nvPr/>
        </p:nvSpPr>
        <p:spPr bwMode="auto">
          <a:xfrm>
            <a:off x="7167118" y="3169222"/>
            <a:ext cx="0" cy="2832100"/>
          </a:xfrm>
          <a:prstGeom prst="line">
            <a:avLst/>
          </a:prstGeom>
          <a:noFill/>
          <a:ln w="3175">
            <a:solidFill>
              <a:schemeClr val="tx1"/>
            </a:solidFill>
            <a:prstDash val="lgDash"/>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25" name="Line 22"/>
          <p:cNvSpPr>
            <a:spLocks noChangeShapeType="1"/>
          </p:cNvSpPr>
          <p:nvPr/>
        </p:nvSpPr>
        <p:spPr bwMode="auto">
          <a:xfrm>
            <a:off x="7284593" y="3305747"/>
            <a:ext cx="2597150" cy="0"/>
          </a:xfrm>
          <a:prstGeom prst="line">
            <a:avLst/>
          </a:prstGeom>
          <a:noFill/>
          <a:ln w="50800">
            <a:solidFill>
              <a:srgbClr val="FF0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26" name="AutoShape 23"/>
          <p:cNvSpPr>
            <a:spLocks/>
          </p:cNvSpPr>
          <p:nvPr/>
        </p:nvSpPr>
        <p:spPr bwMode="auto">
          <a:xfrm flipH="1">
            <a:off x="6301932" y="4297934"/>
            <a:ext cx="166687" cy="1284288"/>
          </a:xfrm>
          <a:prstGeom prst="rightBrace">
            <a:avLst>
              <a:gd name="adj1" fmla="val 64207"/>
              <a:gd name="adj2" fmla="val 50000"/>
            </a:avLst>
          </a:prstGeom>
          <a:noFill/>
          <a:ln w="38100">
            <a:solidFill>
              <a:srgbClr val="800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60472" name="Text Box 24"/>
          <p:cNvSpPr txBox="1">
            <a:spLocks noChangeArrowheads="1"/>
          </p:cNvSpPr>
          <p:nvPr/>
        </p:nvSpPr>
        <p:spPr bwMode="auto">
          <a:xfrm>
            <a:off x="4687444" y="5566347"/>
            <a:ext cx="1114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a:lnSpc>
                <a:spcPct val="80000"/>
              </a:lnSpc>
            </a:pPr>
            <a:r>
              <a:rPr lang="en-US" altLang="en-US" sz="1600"/>
              <a:t>Internal Reset</a:t>
            </a:r>
          </a:p>
        </p:txBody>
      </p:sp>
      <p:sp>
        <p:nvSpPr>
          <p:cNvPr id="28" name="Line 25"/>
          <p:cNvSpPr>
            <a:spLocks noChangeShapeType="1"/>
          </p:cNvSpPr>
          <p:nvPr/>
        </p:nvSpPr>
        <p:spPr bwMode="auto">
          <a:xfrm>
            <a:off x="6567043" y="3588322"/>
            <a:ext cx="414338" cy="0"/>
          </a:xfrm>
          <a:prstGeom prst="line">
            <a:avLst/>
          </a:prstGeom>
          <a:noFill/>
          <a:ln w="50800">
            <a:solidFill>
              <a:srgbClr val="FF0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29" name="Line 26"/>
          <p:cNvSpPr>
            <a:spLocks noChangeShapeType="1"/>
          </p:cNvSpPr>
          <p:nvPr/>
        </p:nvSpPr>
        <p:spPr bwMode="auto">
          <a:xfrm flipV="1">
            <a:off x="6967093" y="3296223"/>
            <a:ext cx="325438" cy="280987"/>
          </a:xfrm>
          <a:prstGeom prst="line">
            <a:avLst/>
          </a:prstGeom>
          <a:noFill/>
          <a:ln w="50800">
            <a:solidFill>
              <a:srgbClr val="FF0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0" name="Line 27"/>
          <p:cNvSpPr>
            <a:spLocks noChangeShapeType="1"/>
          </p:cNvSpPr>
          <p:nvPr/>
        </p:nvSpPr>
        <p:spPr bwMode="auto">
          <a:xfrm>
            <a:off x="7295706" y="3759772"/>
            <a:ext cx="2597150" cy="0"/>
          </a:xfrm>
          <a:prstGeom prst="line">
            <a:avLst/>
          </a:prstGeom>
          <a:noFill/>
          <a:ln w="50800">
            <a:solidFill>
              <a:srgbClr val="0000FF"/>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1" name="Line 28"/>
          <p:cNvSpPr>
            <a:spLocks noChangeShapeType="1"/>
          </p:cNvSpPr>
          <p:nvPr/>
        </p:nvSpPr>
        <p:spPr bwMode="auto">
          <a:xfrm>
            <a:off x="6578157" y="4042347"/>
            <a:ext cx="414337" cy="0"/>
          </a:xfrm>
          <a:prstGeom prst="line">
            <a:avLst/>
          </a:prstGeom>
          <a:noFill/>
          <a:ln w="50800">
            <a:solidFill>
              <a:srgbClr val="0000FF"/>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2" name="Line 29"/>
          <p:cNvSpPr>
            <a:spLocks noChangeShapeType="1"/>
          </p:cNvSpPr>
          <p:nvPr/>
        </p:nvSpPr>
        <p:spPr bwMode="auto">
          <a:xfrm flipV="1">
            <a:off x="6978207" y="3750248"/>
            <a:ext cx="325437" cy="280987"/>
          </a:xfrm>
          <a:prstGeom prst="line">
            <a:avLst/>
          </a:prstGeom>
          <a:noFill/>
          <a:ln w="50800">
            <a:solidFill>
              <a:srgbClr val="0000FF"/>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3" name="Line 30"/>
          <p:cNvSpPr>
            <a:spLocks noChangeShapeType="1"/>
          </p:cNvSpPr>
          <p:nvPr/>
        </p:nvSpPr>
        <p:spPr bwMode="auto">
          <a:xfrm>
            <a:off x="7149656" y="4416997"/>
            <a:ext cx="2728912" cy="0"/>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4" name="Line 31"/>
          <p:cNvSpPr>
            <a:spLocks noChangeShapeType="1"/>
          </p:cNvSpPr>
          <p:nvPr/>
        </p:nvSpPr>
        <p:spPr bwMode="auto">
          <a:xfrm>
            <a:off x="6547994" y="4669409"/>
            <a:ext cx="606425" cy="1588"/>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5" name="Line 32"/>
          <p:cNvSpPr>
            <a:spLocks noChangeShapeType="1"/>
          </p:cNvSpPr>
          <p:nvPr/>
        </p:nvSpPr>
        <p:spPr bwMode="auto">
          <a:xfrm flipV="1">
            <a:off x="7171881" y="4436047"/>
            <a:ext cx="0" cy="252412"/>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6" name="Line 33"/>
          <p:cNvSpPr>
            <a:spLocks noChangeShapeType="1"/>
          </p:cNvSpPr>
          <p:nvPr/>
        </p:nvSpPr>
        <p:spPr bwMode="auto">
          <a:xfrm flipV="1">
            <a:off x="8289481" y="4856734"/>
            <a:ext cx="1549400" cy="0"/>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7" name="Line 34"/>
          <p:cNvSpPr>
            <a:spLocks noChangeShapeType="1"/>
          </p:cNvSpPr>
          <p:nvPr/>
        </p:nvSpPr>
        <p:spPr bwMode="auto">
          <a:xfrm>
            <a:off x="6567043" y="5109148"/>
            <a:ext cx="1727200" cy="1587"/>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8" name="Line 35"/>
          <p:cNvSpPr>
            <a:spLocks noChangeShapeType="1"/>
          </p:cNvSpPr>
          <p:nvPr/>
        </p:nvSpPr>
        <p:spPr bwMode="auto">
          <a:xfrm flipV="1">
            <a:off x="8311706" y="4875785"/>
            <a:ext cx="0" cy="252413"/>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9" name="Line 36"/>
          <p:cNvSpPr>
            <a:spLocks noChangeShapeType="1"/>
          </p:cNvSpPr>
          <p:nvPr/>
        </p:nvSpPr>
        <p:spPr bwMode="auto">
          <a:xfrm flipV="1">
            <a:off x="9143557" y="5294884"/>
            <a:ext cx="693737" cy="1588"/>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40" name="Line 37"/>
          <p:cNvSpPr>
            <a:spLocks noChangeShapeType="1"/>
          </p:cNvSpPr>
          <p:nvPr/>
        </p:nvSpPr>
        <p:spPr bwMode="auto">
          <a:xfrm>
            <a:off x="6595618" y="5548884"/>
            <a:ext cx="2552700" cy="1588"/>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41" name="Line 38"/>
          <p:cNvSpPr>
            <a:spLocks noChangeShapeType="1"/>
          </p:cNvSpPr>
          <p:nvPr/>
        </p:nvSpPr>
        <p:spPr bwMode="auto">
          <a:xfrm flipV="1">
            <a:off x="9165781" y="5315522"/>
            <a:ext cx="0" cy="252412"/>
          </a:xfrm>
          <a:prstGeom prst="line">
            <a:avLst/>
          </a:prstGeom>
          <a:noFill/>
          <a:ln w="50800">
            <a:solidFill>
              <a:srgbClr val="008000"/>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60487" name="Text Box 39"/>
          <p:cNvSpPr txBox="1">
            <a:spLocks noChangeArrowheads="1"/>
          </p:cNvSpPr>
          <p:nvPr/>
        </p:nvSpPr>
        <p:spPr bwMode="auto">
          <a:xfrm>
            <a:off x="6127307" y="3210497"/>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V</a:t>
            </a:r>
            <a:r>
              <a:rPr lang="en-US" altLang="en-US" sz="1600" baseline="-25000" dirty="0"/>
              <a:t>DD</a:t>
            </a:r>
          </a:p>
        </p:txBody>
      </p:sp>
      <p:sp>
        <p:nvSpPr>
          <p:cNvPr id="360488" name="Text Box 40"/>
          <p:cNvSpPr txBox="1">
            <a:spLocks noChangeArrowheads="1"/>
          </p:cNvSpPr>
          <p:nvPr/>
        </p:nvSpPr>
        <p:spPr bwMode="auto">
          <a:xfrm>
            <a:off x="6041582" y="3726434"/>
            <a:ext cx="769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MCLR</a:t>
            </a:r>
            <a:endParaRPr lang="en-US" altLang="en-US" sz="1600" baseline="-25000" dirty="0"/>
          </a:p>
        </p:txBody>
      </p:sp>
      <p:sp>
        <p:nvSpPr>
          <p:cNvPr id="360489" name="Text Box 41"/>
          <p:cNvSpPr txBox="1">
            <a:spLocks noChangeArrowheads="1"/>
          </p:cNvSpPr>
          <p:nvPr/>
        </p:nvSpPr>
        <p:spPr bwMode="auto">
          <a:xfrm>
            <a:off x="6482907" y="4337622"/>
            <a:ext cx="623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POR</a:t>
            </a:r>
            <a:endParaRPr lang="en-US" altLang="en-US" sz="1600" baseline="-25000" dirty="0"/>
          </a:p>
        </p:txBody>
      </p:sp>
      <p:sp>
        <p:nvSpPr>
          <p:cNvPr id="360490" name="Text Box 42"/>
          <p:cNvSpPr txBox="1">
            <a:spLocks noChangeArrowheads="1"/>
          </p:cNvSpPr>
          <p:nvPr/>
        </p:nvSpPr>
        <p:spPr bwMode="auto">
          <a:xfrm>
            <a:off x="6416231" y="4777359"/>
            <a:ext cx="781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PWRT</a:t>
            </a:r>
            <a:endParaRPr lang="en-US" altLang="en-US" sz="1600" baseline="-25000" dirty="0"/>
          </a:p>
        </p:txBody>
      </p:sp>
      <p:sp>
        <p:nvSpPr>
          <p:cNvPr id="360491" name="Text Box 43"/>
          <p:cNvSpPr txBox="1">
            <a:spLocks noChangeArrowheads="1"/>
          </p:cNvSpPr>
          <p:nvPr/>
        </p:nvSpPr>
        <p:spPr bwMode="auto">
          <a:xfrm>
            <a:off x="6517831" y="5217097"/>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OST</a:t>
            </a:r>
            <a:endParaRPr lang="en-US" altLang="en-US" sz="1600" baseline="-25000" dirty="0"/>
          </a:p>
        </p:txBody>
      </p:sp>
      <p:sp>
        <p:nvSpPr>
          <p:cNvPr id="360492" name="Text Box 44"/>
          <p:cNvSpPr txBox="1">
            <a:spLocks noChangeArrowheads="1"/>
          </p:cNvSpPr>
          <p:nvPr/>
        </p:nvSpPr>
        <p:spPr bwMode="auto">
          <a:xfrm>
            <a:off x="7403657" y="4566222"/>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T</a:t>
            </a:r>
            <a:r>
              <a:rPr lang="en-US" altLang="en-US" sz="1600" baseline="-25000" dirty="0"/>
              <a:t>PWRT</a:t>
            </a:r>
          </a:p>
        </p:txBody>
      </p:sp>
      <p:sp>
        <p:nvSpPr>
          <p:cNvPr id="360493" name="Text Box 45"/>
          <p:cNvSpPr txBox="1">
            <a:spLocks noChangeArrowheads="1"/>
          </p:cNvSpPr>
          <p:nvPr/>
        </p:nvSpPr>
        <p:spPr bwMode="auto">
          <a:xfrm>
            <a:off x="8448231" y="5020247"/>
            <a:ext cx="595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T</a:t>
            </a:r>
            <a:r>
              <a:rPr lang="en-US" altLang="en-US" sz="1600" baseline="-25000" dirty="0"/>
              <a:t>OST</a:t>
            </a:r>
          </a:p>
        </p:txBody>
      </p:sp>
      <p:sp>
        <p:nvSpPr>
          <p:cNvPr id="49" name="Line 46"/>
          <p:cNvSpPr>
            <a:spLocks noChangeShapeType="1"/>
          </p:cNvSpPr>
          <p:nvPr/>
        </p:nvSpPr>
        <p:spPr bwMode="auto">
          <a:xfrm>
            <a:off x="7181407" y="4893247"/>
            <a:ext cx="1106487" cy="0"/>
          </a:xfrm>
          <a:prstGeom prst="line">
            <a:avLst/>
          </a:prstGeom>
          <a:noFill/>
          <a:ln w="3175">
            <a:solidFill>
              <a:schemeClr val="tx1"/>
            </a:solidFill>
            <a:round/>
            <a:headEnd type="triangle" w="med" len="med"/>
            <a:tailEnd type="triangle" w="med" len="me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50" name="Line 47"/>
          <p:cNvSpPr>
            <a:spLocks noChangeShapeType="1"/>
          </p:cNvSpPr>
          <p:nvPr/>
        </p:nvSpPr>
        <p:spPr bwMode="auto">
          <a:xfrm>
            <a:off x="8359332" y="5361559"/>
            <a:ext cx="796925" cy="0"/>
          </a:xfrm>
          <a:prstGeom prst="line">
            <a:avLst/>
          </a:prstGeom>
          <a:noFill/>
          <a:ln w="3175">
            <a:solidFill>
              <a:schemeClr val="tx1"/>
            </a:solidFill>
            <a:round/>
            <a:headEnd type="triangle" w="med" len="med"/>
            <a:tailEnd type="triangle" w="med" len="med"/>
          </a:ln>
          <a:effectLst/>
        </p:spPr>
        <p:txBody>
          <a:bodyPr wrap="none" anchor="ctr"/>
          <a:lstStyle/>
          <a:p>
            <a:pPr algn="ctr" eaLnBrk="0" hangingPunct="0">
              <a:defRPr/>
            </a:pPr>
            <a:endParaRPr lang="en-US" sz="1000">
              <a:ln>
                <a:solidFill>
                  <a:sysClr val="windowText" lastClr="000000"/>
                </a:solidFill>
              </a:ln>
              <a:effectLst>
                <a:outerShdw blurRad="38100" dist="38100" dir="2700000" algn="tl">
                  <a:srgbClr val="000000">
                    <a:alpha val="43137"/>
                  </a:srgbClr>
                </a:outerShdw>
              </a:effectLst>
              <a:latin typeface="Arial" charset="0"/>
            </a:endParaRPr>
          </a:p>
        </p:txBody>
      </p:sp>
      <p:sp>
        <p:nvSpPr>
          <p:cNvPr id="51" name="Line 48"/>
          <p:cNvSpPr>
            <a:spLocks noChangeShapeType="1"/>
          </p:cNvSpPr>
          <p:nvPr/>
        </p:nvSpPr>
        <p:spPr bwMode="auto">
          <a:xfrm>
            <a:off x="8306943" y="4642423"/>
            <a:ext cx="0" cy="1076325"/>
          </a:xfrm>
          <a:prstGeom prst="line">
            <a:avLst/>
          </a:prstGeom>
          <a:noFill/>
          <a:ln w="3175">
            <a:solidFill>
              <a:schemeClr val="tx1"/>
            </a:solidFill>
            <a:prstDash val="lgDash"/>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52" name="Line 49"/>
          <p:cNvSpPr>
            <a:spLocks noChangeShapeType="1"/>
          </p:cNvSpPr>
          <p:nvPr/>
        </p:nvSpPr>
        <p:spPr bwMode="auto">
          <a:xfrm>
            <a:off x="9161018" y="5159947"/>
            <a:ext cx="0" cy="855662"/>
          </a:xfrm>
          <a:prstGeom prst="line">
            <a:avLst/>
          </a:prstGeom>
          <a:noFill/>
          <a:ln w="3175">
            <a:solidFill>
              <a:schemeClr val="tx1"/>
            </a:solidFill>
            <a:prstDash val="lgDash"/>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360498" name="Text Box 50"/>
          <p:cNvSpPr txBox="1">
            <a:spLocks noChangeArrowheads="1"/>
          </p:cNvSpPr>
          <p:nvPr/>
        </p:nvSpPr>
        <p:spPr bwMode="auto">
          <a:xfrm>
            <a:off x="7884668" y="5912422"/>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dirty="0"/>
              <a:t>Reset</a:t>
            </a:r>
            <a:endParaRPr lang="en-US" altLang="en-US" sz="1400" baseline="-25000" dirty="0"/>
          </a:p>
        </p:txBody>
      </p:sp>
      <p:sp>
        <p:nvSpPr>
          <p:cNvPr id="360499" name="Text Box 51"/>
          <p:cNvSpPr txBox="1">
            <a:spLocks noChangeArrowheads="1"/>
          </p:cNvSpPr>
          <p:nvPr/>
        </p:nvSpPr>
        <p:spPr bwMode="auto">
          <a:xfrm>
            <a:off x="9188007" y="5909247"/>
            <a:ext cx="1030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dirty="0"/>
              <a:t>Execution</a:t>
            </a:r>
            <a:endParaRPr lang="en-US" altLang="en-US" sz="1400" baseline="-25000" dirty="0"/>
          </a:p>
        </p:txBody>
      </p:sp>
      <p:sp>
        <p:nvSpPr>
          <p:cNvPr id="55" name="Line 52"/>
          <p:cNvSpPr>
            <a:spLocks noChangeShapeType="1"/>
          </p:cNvSpPr>
          <p:nvPr/>
        </p:nvSpPr>
        <p:spPr bwMode="auto">
          <a:xfrm>
            <a:off x="7178232" y="5845748"/>
            <a:ext cx="1990725" cy="1587"/>
          </a:xfrm>
          <a:prstGeom prst="line">
            <a:avLst/>
          </a:prstGeom>
          <a:noFill/>
          <a:ln w="3175">
            <a:solidFill>
              <a:schemeClr val="tx1"/>
            </a:solidFill>
            <a:round/>
            <a:headEnd type="triangle" w="med" len="med"/>
            <a:tailEnd type="triangle" w="med" len="me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56" name="Line 53"/>
          <p:cNvSpPr>
            <a:spLocks noChangeShapeType="1"/>
          </p:cNvSpPr>
          <p:nvPr/>
        </p:nvSpPr>
        <p:spPr bwMode="auto">
          <a:xfrm>
            <a:off x="9164194" y="5847334"/>
            <a:ext cx="722313" cy="0"/>
          </a:xfrm>
          <a:prstGeom prst="line">
            <a:avLst/>
          </a:prstGeom>
          <a:noFill/>
          <a:ln w="3175">
            <a:solidFill>
              <a:schemeClr val="tx1"/>
            </a:solidFill>
            <a:round/>
            <a:headEnd/>
            <a:tailEnd type="triangle" w="med" len="me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57" name="Line 54"/>
          <p:cNvSpPr>
            <a:spLocks noChangeShapeType="1"/>
          </p:cNvSpPr>
          <p:nvPr/>
        </p:nvSpPr>
        <p:spPr bwMode="auto">
          <a:xfrm flipV="1">
            <a:off x="5614543" y="4990084"/>
            <a:ext cx="590550" cy="547688"/>
          </a:xfrm>
          <a:prstGeom prst="line">
            <a:avLst/>
          </a:prstGeom>
          <a:noFill/>
          <a:ln w="38100">
            <a:solidFill>
              <a:srgbClr val="A50021"/>
            </a:solidFill>
            <a:round/>
            <a:headEnd/>
            <a:tailEnd type="triangle" w="med" len="med"/>
          </a:ln>
          <a:effectLst>
            <a:outerShdw dist="17961" dir="2700000" algn="ctr" rotWithShape="0">
              <a:srgbClr val="5F5F5F"/>
            </a:outerShdw>
          </a:effectLst>
        </p:spPr>
        <p:txBody>
          <a:bodyPr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58" name="Line 55"/>
          <p:cNvSpPr>
            <a:spLocks noChangeShapeType="1"/>
          </p:cNvSpPr>
          <p:nvPr/>
        </p:nvSpPr>
        <p:spPr bwMode="auto">
          <a:xfrm>
            <a:off x="6174931" y="3767709"/>
            <a:ext cx="487362" cy="0"/>
          </a:xfrm>
          <a:prstGeom prst="line">
            <a:avLst/>
          </a:prstGeom>
          <a:noFill/>
          <a:ln w="25400">
            <a:solidFill>
              <a:schemeClr val="tx1"/>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2" name="Título 1"/>
          <p:cNvSpPr>
            <a:spLocks noGrp="1"/>
          </p:cNvSpPr>
          <p:nvPr>
            <p:ph type="title"/>
          </p:nvPr>
        </p:nvSpPr>
        <p:spPr>
          <a:xfrm>
            <a:off x="539623" y="288228"/>
            <a:ext cx="10149840" cy="1463040"/>
          </a:xfrm>
        </p:spPr>
        <p:txBody>
          <a:bodyPr/>
          <a:lstStyle/>
          <a:p>
            <a:r>
              <a:rPr lang="en-US" kern="0" dirty="0" err="1"/>
              <a:t>Generación</a:t>
            </a:r>
            <a:r>
              <a:rPr lang="en-US" kern="0" dirty="0"/>
              <a:t> del reset </a:t>
            </a:r>
            <a:r>
              <a:rPr lang="en-US" kern="0" dirty="0" err="1"/>
              <a:t>interno</a:t>
            </a:r>
            <a:r>
              <a:rPr lang="en-US" kern="0" dirty="0"/>
              <a:t/>
            </a:r>
            <a:br>
              <a:rPr lang="en-US" kern="0" dirty="0"/>
            </a:br>
            <a:endParaRPr lang="es-MX" dirty="0"/>
          </a:p>
        </p:txBody>
      </p:sp>
    </p:spTree>
    <p:extLst>
      <p:ext uri="{BB962C8B-B14F-4D97-AF65-F5344CB8AC3E}">
        <p14:creationId xmlns:p14="http://schemas.microsoft.com/office/powerpoint/2010/main" val="206432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en-US" smtClean="0"/>
              <a:t>Brown Out Reset</a:t>
            </a:r>
            <a:br>
              <a:rPr lang="en-US" altLang="en-US" smtClean="0"/>
            </a:br>
            <a:r>
              <a:rPr lang="en-US" altLang="en-US" sz="2400"/>
              <a:t>(BOR)</a:t>
            </a:r>
            <a:endParaRPr lang="en-US" altLang="en-US" smtClean="0"/>
          </a:p>
        </p:txBody>
      </p:sp>
      <p:sp>
        <p:nvSpPr>
          <p:cNvPr id="156675" name="Rectangle 3"/>
          <p:cNvSpPr>
            <a:spLocks noChangeArrowheads="1"/>
          </p:cNvSpPr>
          <p:nvPr/>
        </p:nvSpPr>
        <p:spPr bwMode="auto">
          <a:xfrm>
            <a:off x="1152716" y="1305306"/>
            <a:ext cx="10268140" cy="4997450"/>
          </a:xfrm>
          <a:prstGeom prst="rect">
            <a:avLst/>
          </a:prstGeom>
          <a:noFill/>
          <a:ln w="12700">
            <a:noFill/>
            <a:miter lim="800000"/>
            <a:headEnd/>
            <a:tailEnd/>
          </a:ln>
        </p:spPr>
        <p:txBody>
          <a:bodyPr lIns="90478" tIns="44445" rIns="90478" bIns="44445"/>
          <a:lstStyle/>
          <a:p>
            <a:pPr marL="342900" indent="-342900">
              <a:lnSpc>
                <a:spcPct val="150000"/>
              </a:lnSpc>
              <a:spcBef>
                <a:spcPct val="20000"/>
              </a:spcBef>
              <a:buClr>
                <a:srgbClr val="3366CC"/>
              </a:buClr>
              <a:buSzPct val="75000"/>
              <a:buBlip>
                <a:blip r:embed="rId3"/>
              </a:buBlip>
              <a:defRPr/>
            </a:pPr>
            <a:r>
              <a:rPr lang="es-MX" sz="3200" dirty="0" smtClean="0"/>
              <a:t>Cuando el voltaje cae por debajo de un nivel particular, el dispositivo entra en </a:t>
            </a:r>
            <a:r>
              <a:rPr lang="es-MX" sz="3200" dirty="0" err="1" smtClean="0"/>
              <a:t>reset</a:t>
            </a:r>
            <a:endParaRPr lang="es-MX" sz="3200" dirty="0" smtClean="0"/>
          </a:p>
          <a:p>
            <a:pPr marL="342900" indent="-342900">
              <a:lnSpc>
                <a:spcPct val="150000"/>
              </a:lnSpc>
              <a:spcBef>
                <a:spcPct val="20000"/>
              </a:spcBef>
              <a:buClr>
                <a:srgbClr val="3366CC"/>
              </a:buClr>
              <a:buSzPct val="75000"/>
              <a:buBlip>
                <a:blip r:embed="rId3"/>
              </a:buBlip>
              <a:defRPr/>
            </a:pPr>
            <a:r>
              <a:rPr lang="es-MX" sz="3200" dirty="0" smtClean="0"/>
              <a:t>Previene una operación errónea o inesperada</a:t>
            </a:r>
          </a:p>
          <a:p>
            <a:pPr marL="342900" indent="-342900">
              <a:lnSpc>
                <a:spcPct val="150000"/>
              </a:lnSpc>
              <a:spcBef>
                <a:spcPct val="20000"/>
              </a:spcBef>
              <a:buClr>
                <a:srgbClr val="3366CC"/>
              </a:buClr>
              <a:buSzPct val="75000"/>
              <a:buBlip>
                <a:blip r:embed="rId3"/>
              </a:buBlip>
              <a:defRPr/>
            </a:pPr>
            <a:r>
              <a:rPr lang="es-MX" sz="3200" dirty="0" smtClean="0"/>
              <a:t>Elimina la necesidad de un circuito externo de BOR</a:t>
            </a:r>
            <a:endParaRPr lang="es-MX" sz="3200" dirty="0"/>
          </a:p>
        </p:txBody>
      </p:sp>
    </p:spTree>
    <p:extLst>
      <p:ext uri="{BB962C8B-B14F-4D97-AF65-F5344CB8AC3E}">
        <p14:creationId xmlns:p14="http://schemas.microsoft.com/office/powerpoint/2010/main" val="41344091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idx="1"/>
          </p:nvPr>
        </p:nvSpPr>
        <p:spPr/>
        <p:txBody>
          <a:bodyPr/>
          <a:lstStyle/>
          <a:p>
            <a:r>
              <a:rPr lang="es-MX" altLang="en-US" sz="2800" dirty="0" smtClean="0"/>
              <a:t>Opciones</a:t>
            </a:r>
            <a:r>
              <a:rPr lang="en-US" altLang="en-US" sz="2800" dirty="0" smtClean="0"/>
              <a:t> de configuration(se </a:t>
            </a:r>
            <a:r>
              <a:rPr lang="en-US" altLang="en-US" sz="2800" dirty="0" err="1" smtClean="0"/>
              <a:t>ajustan</a:t>
            </a:r>
            <a:r>
              <a:rPr lang="en-US" altLang="en-US" sz="2800" dirty="0" smtClean="0"/>
              <a:t> al </a:t>
            </a:r>
            <a:r>
              <a:rPr lang="en-US" altLang="en-US" sz="2800" dirty="0" err="1" smtClean="0"/>
              <a:t>tiempo</a:t>
            </a:r>
            <a:r>
              <a:rPr lang="en-US" altLang="en-US" sz="2800" dirty="0" smtClean="0"/>
              <a:t> de </a:t>
            </a:r>
            <a:r>
              <a:rPr lang="en-US" altLang="en-US" sz="2800" dirty="0" err="1" smtClean="0"/>
              <a:t>programar</a:t>
            </a:r>
            <a:r>
              <a:rPr lang="en-US" altLang="en-US" sz="2800" dirty="0" smtClean="0"/>
              <a:t>)</a:t>
            </a:r>
            <a:endParaRPr lang="en-US" altLang="en-US" sz="2800" dirty="0"/>
          </a:p>
          <a:p>
            <a:pPr lvl="1"/>
            <a:r>
              <a:rPr lang="es-MX" altLang="en-US" dirty="0" smtClean="0"/>
              <a:t>No se puede habilitar / deshabilitar por software</a:t>
            </a:r>
          </a:p>
          <a:p>
            <a:r>
              <a:rPr lang="es-MX" altLang="en-US" dirty="0" smtClean="0"/>
              <a:t>Dos</a:t>
            </a:r>
            <a:r>
              <a:rPr lang="es-MX" altLang="en-US" sz="2800" dirty="0" smtClean="0"/>
              <a:t> BV</a:t>
            </a:r>
            <a:r>
              <a:rPr lang="es-MX" altLang="en-US" sz="2800" baseline="-25000" dirty="0" smtClean="0"/>
              <a:t>DD</a:t>
            </a:r>
            <a:r>
              <a:rPr lang="es-MX" altLang="en-US" sz="2800" dirty="0" smtClean="0"/>
              <a:t> puntos programables:</a:t>
            </a:r>
          </a:p>
          <a:p>
            <a:pPr lvl="1"/>
            <a:r>
              <a:rPr lang="en-US" altLang="en-US" dirty="0" smtClean="0"/>
              <a:t>1.9V</a:t>
            </a:r>
          </a:p>
          <a:p>
            <a:pPr lvl="1"/>
            <a:r>
              <a:rPr lang="en-US" altLang="en-US" dirty="0" smtClean="0"/>
              <a:t>1.8V</a:t>
            </a:r>
          </a:p>
        </p:txBody>
      </p:sp>
      <p:sp>
        <p:nvSpPr>
          <p:cNvPr id="364546" name="Rectangle 2"/>
          <p:cNvSpPr>
            <a:spLocks noGrp="1" noChangeArrowheads="1"/>
          </p:cNvSpPr>
          <p:nvPr>
            <p:ph type="title"/>
          </p:nvPr>
        </p:nvSpPr>
        <p:spPr/>
        <p:txBody>
          <a:bodyPr/>
          <a:lstStyle/>
          <a:p>
            <a:r>
              <a:rPr lang="en-US" altLang="en-US" dirty="0" smtClean="0"/>
              <a:t>Reset Brown Out </a:t>
            </a:r>
            <a:r>
              <a:rPr lang="en-US" altLang="en-US" dirty="0"/>
              <a:t> </a:t>
            </a:r>
            <a:r>
              <a:rPr lang="es-MX" altLang="en-US" dirty="0" smtClean="0"/>
              <a:t>Programable</a:t>
            </a:r>
            <a:r>
              <a:rPr lang="en-US" altLang="en-US" dirty="0" smtClean="0"/>
              <a:t/>
            </a:r>
            <a:br>
              <a:rPr lang="en-US" altLang="en-US" dirty="0" smtClean="0"/>
            </a:br>
            <a:r>
              <a:rPr lang="en-US" altLang="en-US" sz="2400" dirty="0"/>
              <a:t>(PBOR)</a:t>
            </a:r>
            <a:endParaRPr lang="en-US" altLang="en-US" dirty="0" smtClean="0"/>
          </a:p>
        </p:txBody>
      </p:sp>
    </p:spTree>
    <p:extLst>
      <p:ext uri="{BB962C8B-B14F-4D97-AF65-F5344CB8AC3E}">
        <p14:creationId xmlns:p14="http://schemas.microsoft.com/office/powerpoint/2010/main" val="30541964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164885" y="1392632"/>
            <a:ext cx="10515600" cy="4351338"/>
          </a:xfrm>
        </p:spPr>
        <p:txBody>
          <a:bodyPr>
            <a:normAutofit/>
          </a:bodyPr>
          <a:lstStyle/>
          <a:p>
            <a:r>
              <a:rPr lang="en-US" altLang="en-US" dirty="0" err="1" smtClean="0"/>
              <a:t>Mantiene</a:t>
            </a:r>
            <a:r>
              <a:rPr lang="en-US" altLang="en-US" dirty="0" smtClean="0"/>
              <a:t> al MCU </a:t>
            </a:r>
            <a:r>
              <a:rPr lang="en-US" altLang="en-US" dirty="0" err="1" smtClean="0"/>
              <a:t>en</a:t>
            </a:r>
            <a:r>
              <a:rPr lang="en-US" altLang="en-US" dirty="0" smtClean="0"/>
              <a:t> reset hasta ~64ms </a:t>
            </a:r>
            <a:r>
              <a:rPr lang="en-US" altLang="en-US" dirty="0" err="1" smtClean="0"/>
              <a:t>despues</a:t>
            </a:r>
            <a:r>
              <a:rPr lang="en-US" altLang="en-US" dirty="0" smtClean="0"/>
              <a:t> de </a:t>
            </a:r>
            <a:r>
              <a:rPr lang="en-US" altLang="en-US" dirty="0" err="1" smtClean="0"/>
              <a:t>detectar</a:t>
            </a:r>
            <a:r>
              <a:rPr lang="en-US" altLang="en-US" dirty="0" smtClean="0"/>
              <a:t> el </a:t>
            </a:r>
            <a:r>
              <a:rPr lang="en-US" altLang="en-US" dirty="0" err="1" smtClean="0"/>
              <a:t>nivel</a:t>
            </a:r>
            <a:r>
              <a:rPr lang="en-US" altLang="en-US" dirty="0" smtClean="0"/>
              <a:t> </a:t>
            </a:r>
            <a:r>
              <a:rPr lang="en-US" altLang="en-US" dirty="0" err="1" smtClean="0"/>
              <a:t>adecuado</a:t>
            </a:r>
            <a:r>
              <a:rPr lang="en-US" altLang="en-US" dirty="0" smtClean="0"/>
              <a:t> </a:t>
            </a:r>
            <a:r>
              <a:rPr lang="en-US" altLang="en-US" dirty="0" err="1" smtClean="0"/>
              <a:t>en</a:t>
            </a:r>
            <a:r>
              <a:rPr lang="en-US" altLang="en-US" dirty="0" smtClean="0"/>
              <a:t> V</a:t>
            </a:r>
            <a:r>
              <a:rPr lang="en-US" altLang="en-US" baseline="-25000" dirty="0" smtClean="0"/>
              <a:t>DD</a:t>
            </a:r>
            <a:endParaRPr lang="en-US" altLang="en-US" dirty="0"/>
          </a:p>
        </p:txBody>
      </p:sp>
      <p:sp>
        <p:nvSpPr>
          <p:cNvPr id="366594" name="Rectangle 2"/>
          <p:cNvSpPr>
            <a:spLocks noGrp="1" noChangeArrowheads="1"/>
          </p:cNvSpPr>
          <p:nvPr>
            <p:ph type="title"/>
          </p:nvPr>
        </p:nvSpPr>
        <p:spPr/>
        <p:txBody>
          <a:bodyPr/>
          <a:lstStyle/>
          <a:p>
            <a:r>
              <a:rPr lang="en-US" altLang="en-US" dirty="0" smtClean="0"/>
              <a:t>BOR Operation</a:t>
            </a:r>
          </a:p>
        </p:txBody>
      </p:sp>
      <p:pic>
        <p:nvPicPr>
          <p:cNvPr id="2" name="Imagen 1"/>
          <p:cNvPicPr>
            <a:picLocks noChangeAspect="1"/>
          </p:cNvPicPr>
          <p:nvPr/>
        </p:nvPicPr>
        <p:blipFill>
          <a:blip r:embed="rId3"/>
          <a:stretch>
            <a:fillRect/>
          </a:stretch>
        </p:blipFill>
        <p:spPr>
          <a:xfrm>
            <a:off x="3178431" y="1781021"/>
            <a:ext cx="5953125" cy="4810125"/>
          </a:xfrm>
          <a:prstGeom prst="rect">
            <a:avLst/>
          </a:prstGeom>
        </p:spPr>
      </p:pic>
    </p:spTree>
    <p:extLst>
      <p:ext uri="{BB962C8B-B14F-4D97-AF65-F5344CB8AC3E}">
        <p14:creationId xmlns:p14="http://schemas.microsoft.com/office/powerpoint/2010/main" val="19166041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778" name="Rectangle 2"/>
          <p:cNvSpPr>
            <a:spLocks noChangeArrowheads="1"/>
          </p:cNvSpPr>
          <p:nvPr/>
        </p:nvSpPr>
        <p:spPr bwMode="auto">
          <a:xfrm>
            <a:off x="2188464" y="3548857"/>
            <a:ext cx="7467600" cy="338137"/>
          </a:xfrm>
          <a:prstGeom prst="rect">
            <a:avLst/>
          </a:prstGeom>
          <a:solidFill>
            <a:schemeClr val="bg2">
              <a:lumMod val="95000"/>
            </a:schemeClr>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dirty="0" err="1" smtClean="0">
                <a:solidFill>
                  <a:schemeClr val="bg1"/>
                </a:solidFill>
              </a:rPr>
              <a:t>Eventos</a:t>
            </a:r>
            <a:r>
              <a:rPr lang="en-US" dirty="0" smtClean="0">
                <a:solidFill>
                  <a:schemeClr val="bg1"/>
                </a:solidFill>
              </a:rPr>
              <a:t> que </a:t>
            </a:r>
            <a:r>
              <a:rPr lang="en-US" dirty="0" err="1" smtClean="0">
                <a:solidFill>
                  <a:schemeClr val="bg1"/>
                </a:solidFill>
              </a:rPr>
              <a:t>despiertan</a:t>
            </a:r>
            <a:r>
              <a:rPr lang="en-US" dirty="0" smtClean="0">
                <a:solidFill>
                  <a:schemeClr val="bg1"/>
                </a:solidFill>
              </a:rPr>
              <a:t> al </a:t>
            </a:r>
            <a:r>
              <a:rPr lang="en-US" dirty="0" err="1" smtClean="0">
                <a:solidFill>
                  <a:schemeClr val="bg1"/>
                </a:solidFill>
              </a:rPr>
              <a:t>procesador</a:t>
            </a:r>
            <a:r>
              <a:rPr lang="en-US" dirty="0" smtClean="0">
                <a:solidFill>
                  <a:schemeClr val="bg1"/>
                </a:solidFill>
              </a:rPr>
              <a:t> del </a:t>
            </a:r>
            <a:r>
              <a:rPr lang="en-US" dirty="0" err="1" smtClean="0">
                <a:solidFill>
                  <a:schemeClr val="bg1"/>
                </a:solidFill>
              </a:rPr>
              <a:t>modo</a:t>
            </a:r>
            <a:r>
              <a:rPr lang="en-US" dirty="0" smtClean="0">
                <a:solidFill>
                  <a:schemeClr val="bg1"/>
                </a:solidFill>
              </a:rPr>
              <a:t> sleep</a:t>
            </a:r>
            <a:endParaRPr lang="en-US" dirty="0">
              <a:solidFill>
                <a:schemeClr val="bg1"/>
              </a:solidFill>
            </a:endParaRPr>
          </a:p>
        </p:txBody>
      </p:sp>
      <p:sp>
        <p:nvSpPr>
          <p:cNvPr id="1739779" name="Rectangle 3"/>
          <p:cNvSpPr>
            <a:spLocks noChangeArrowheads="1"/>
          </p:cNvSpPr>
          <p:nvPr/>
        </p:nvSpPr>
        <p:spPr bwMode="auto">
          <a:xfrm>
            <a:off x="2188464" y="3886994"/>
            <a:ext cx="838200" cy="271463"/>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MCLR</a:t>
            </a:r>
            <a:endParaRPr lang="en-US" sz="2000">
              <a:solidFill>
                <a:srgbClr val="000000"/>
              </a:solidFill>
            </a:endParaRPr>
          </a:p>
        </p:txBody>
      </p:sp>
      <p:sp>
        <p:nvSpPr>
          <p:cNvPr id="1739780" name="Rectangle 4"/>
          <p:cNvSpPr>
            <a:spLocks noChangeArrowheads="1"/>
          </p:cNvSpPr>
          <p:nvPr/>
        </p:nvSpPr>
        <p:spPr bwMode="auto">
          <a:xfrm>
            <a:off x="2188464" y="4158456"/>
            <a:ext cx="838200" cy="271462"/>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WDT</a:t>
            </a:r>
            <a:endParaRPr lang="en-US" sz="2000">
              <a:solidFill>
                <a:srgbClr val="000000"/>
              </a:solidFill>
            </a:endParaRPr>
          </a:p>
        </p:txBody>
      </p:sp>
      <p:sp>
        <p:nvSpPr>
          <p:cNvPr id="1739781" name="Rectangle 5"/>
          <p:cNvSpPr>
            <a:spLocks noChangeArrowheads="1"/>
          </p:cNvSpPr>
          <p:nvPr/>
        </p:nvSpPr>
        <p:spPr bwMode="auto">
          <a:xfrm>
            <a:off x="2188464" y="4429919"/>
            <a:ext cx="838200" cy="269875"/>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INT</a:t>
            </a:r>
            <a:endParaRPr lang="en-US" sz="2000">
              <a:solidFill>
                <a:srgbClr val="000000"/>
              </a:solidFill>
            </a:endParaRPr>
          </a:p>
        </p:txBody>
      </p:sp>
      <p:sp>
        <p:nvSpPr>
          <p:cNvPr id="1739782" name="Rectangle 6"/>
          <p:cNvSpPr>
            <a:spLocks noChangeArrowheads="1"/>
          </p:cNvSpPr>
          <p:nvPr/>
        </p:nvSpPr>
        <p:spPr bwMode="auto">
          <a:xfrm>
            <a:off x="2188464" y="4699794"/>
            <a:ext cx="838200" cy="271463"/>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TMR1</a:t>
            </a:r>
            <a:endParaRPr lang="en-US" sz="2000">
              <a:solidFill>
                <a:srgbClr val="000000"/>
              </a:solidFill>
            </a:endParaRPr>
          </a:p>
        </p:txBody>
      </p:sp>
      <p:sp>
        <p:nvSpPr>
          <p:cNvPr id="1739783" name="Rectangle 7"/>
          <p:cNvSpPr>
            <a:spLocks noChangeArrowheads="1"/>
          </p:cNvSpPr>
          <p:nvPr/>
        </p:nvSpPr>
        <p:spPr bwMode="auto">
          <a:xfrm>
            <a:off x="2188464" y="4971256"/>
            <a:ext cx="838200" cy="271462"/>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ADC</a:t>
            </a:r>
            <a:endParaRPr lang="en-US" sz="2000">
              <a:solidFill>
                <a:srgbClr val="000000"/>
              </a:solidFill>
            </a:endParaRPr>
          </a:p>
        </p:txBody>
      </p:sp>
      <p:sp>
        <p:nvSpPr>
          <p:cNvPr id="1739784" name="Rectangle 8"/>
          <p:cNvSpPr>
            <a:spLocks noChangeArrowheads="1"/>
          </p:cNvSpPr>
          <p:nvPr/>
        </p:nvSpPr>
        <p:spPr bwMode="auto">
          <a:xfrm>
            <a:off x="2188464" y="5242719"/>
            <a:ext cx="838200" cy="269875"/>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CMP</a:t>
            </a:r>
            <a:endParaRPr lang="en-US" sz="2000">
              <a:solidFill>
                <a:srgbClr val="000000"/>
              </a:solidFill>
            </a:endParaRPr>
          </a:p>
        </p:txBody>
      </p:sp>
      <p:sp>
        <p:nvSpPr>
          <p:cNvPr id="1739785" name="Rectangle 9"/>
          <p:cNvSpPr>
            <a:spLocks noChangeArrowheads="1"/>
          </p:cNvSpPr>
          <p:nvPr/>
        </p:nvSpPr>
        <p:spPr bwMode="auto">
          <a:xfrm>
            <a:off x="2188464" y="5512594"/>
            <a:ext cx="838200" cy="271463"/>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CCP</a:t>
            </a:r>
            <a:endParaRPr lang="en-US" sz="2000">
              <a:solidFill>
                <a:srgbClr val="000000"/>
              </a:solidFill>
            </a:endParaRPr>
          </a:p>
        </p:txBody>
      </p:sp>
      <p:sp>
        <p:nvSpPr>
          <p:cNvPr id="1739786" name="Rectangle 10"/>
          <p:cNvSpPr>
            <a:spLocks noChangeArrowheads="1"/>
          </p:cNvSpPr>
          <p:nvPr/>
        </p:nvSpPr>
        <p:spPr bwMode="auto">
          <a:xfrm>
            <a:off x="2188464" y="5784056"/>
            <a:ext cx="838200" cy="271462"/>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PORTB</a:t>
            </a:r>
            <a:endParaRPr lang="en-US" sz="2000">
              <a:solidFill>
                <a:srgbClr val="000000"/>
              </a:solidFill>
            </a:endParaRPr>
          </a:p>
        </p:txBody>
      </p:sp>
      <p:sp>
        <p:nvSpPr>
          <p:cNvPr id="1739787" name="Rectangle 11"/>
          <p:cNvSpPr>
            <a:spLocks noChangeArrowheads="1"/>
          </p:cNvSpPr>
          <p:nvPr/>
        </p:nvSpPr>
        <p:spPr bwMode="auto">
          <a:xfrm>
            <a:off x="2188464" y="6055519"/>
            <a:ext cx="838200" cy="269875"/>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lgn="ctr">
              <a:defRPr/>
            </a:pPr>
            <a:r>
              <a:rPr lang="en-US" sz="1400">
                <a:solidFill>
                  <a:srgbClr val="000000"/>
                </a:solidFill>
              </a:rPr>
              <a:t>SSP</a:t>
            </a:r>
            <a:endParaRPr lang="en-US" sz="2000">
              <a:solidFill>
                <a:srgbClr val="000000"/>
              </a:solidFill>
            </a:endParaRPr>
          </a:p>
        </p:txBody>
      </p:sp>
      <p:sp>
        <p:nvSpPr>
          <p:cNvPr id="370702" name="Rectangle 14"/>
          <p:cNvSpPr>
            <a:spLocks noGrp="1" noChangeArrowheads="1"/>
          </p:cNvSpPr>
          <p:nvPr>
            <p:ph idx="1"/>
          </p:nvPr>
        </p:nvSpPr>
        <p:spPr>
          <a:xfrm>
            <a:off x="870285" y="1542256"/>
            <a:ext cx="10515600" cy="4351338"/>
          </a:xfrm>
        </p:spPr>
        <p:txBody>
          <a:bodyPr>
            <a:normAutofit/>
          </a:bodyPr>
          <a:lstStyle/>
          <a:p>
            <a:pPr algn="just">
              <a:lnSpc>
                <a:spcPct val="80000"/>
              </a:lnSpc>
            </a:pPr>
            <a:r>
              <a:rPr lang="es-MX" altLang="en-US" sz="2800" dirty="0" smtClean="0"/>
              <a:t>El procesador puede ser puesto en un modo de bajo consume ejecutando la instrucción </a:t>
            </a:r>
            <a:r>
              <a:rPr lang="es-MX" altLang="en-US" sz="2800" dirty="0" err="1" smtClean="0"/>
              <a:t>sleep</a:t>
            </a:r>
            <a:endParaRPr lang="es-MX" altLang="en-US" sz="2800" dirty="0" smtClean="0"/>
          </a:p>
          <a:p>
            <a:pPr lvl="1">
              <a:lnSpc>
                <a:spcPct val="80000"/>
              </a:lnSpc>
            </a:pPr>
            <a:r>
              <a:rPr lang="es-MX" altLang="en-US" sz="1800" dirty="0" smtClean="0"/>
              <a:t>El Sistema del </a:t>
            </a:r>
            <a:r>
              <a:rPr lang="es-MX" altLang="en-US" dirty="0" smtClean="0"/>
              <a:t>oscilador es parado</a:t>
            </a:r>
          </a:p>
          <a:p>
            <a:pPr lvl="1">
              <a:lnSpc>
                <a:spcPct val="80000"/>
              </a:lnSpc>
            </a:pPr>
            <a:r>
              <a:rPr lang="es-MX" altLang="en-US" sz="2000" dirty="0" smtClean="0"/>
              <a:t>EL estatus del </a:t>
            </a:r>
            <a:r>
              <a:rPr lang="es-MX" altLang="en-US" sz="2000" dirty="0" err="1" smtClean="0"/>
              <a:t>procesaor</a:t>
            </a:r>
            <a:r>
              <a:rPr lang="es-MX" altLang="en-US" sz="2000" dirty="0" smtClean="0"/>
              <a:t> es mantenido</a:t>
            </a:r>
          </a:p>
          <a:p>
            <a:pPr lvl="1">
              <a:lnSpc>
                <a:spcPct val="80000"/>
              </a:lnSpc>
            </a:pPr>
            <a:r>
              <a:rPr lang="es-MX" altLang="en-US" sz="2000" dirty="0" err="1" smtClean="0"/>
              <a:t>Watchdog</a:t>
            </a:r>
            <a:r>
              <a:rPr lang="es-MX" altLang="en-US" sz="2000" dirty="0" smtClean="0"/>
              <a:t> timer sigue corriendo, si está habilitado</a:t>
            </a:r>
          </a:p>
          <a:p>
            <a:pPr lvl="1">
              <a:lnSpc>
                <a:spcPct val="80000"/>
              </a:lnSpc>
            </a:pPr>
            <a:r>
              <a:rPr lang="es-MX" altLang="en-US" sz="2000" dirty="0" smtClean="0"/>
              <a:t>Corriente </a:t>
            </a:r>
            <a:r>
              <a:rPr lang="es-MX" altLang="en-US" sz="2000" dirty="0" err="1" smtClean="0"/>
              <a:t>minima</a:t>
            </a:r>
            <a:r>
              <a:rPr lang="es-MX" altLang="en-US" sz="2000" dirty="0" smtClean="0"/>
              <a:t> consumida (0.1 - 2.0</a:t>
            </a:r>
            <a:r>
              <a:rPr lang="es-MX" altLang="en-US" sz="2000" dirty="0" smtClean="0">
                <a:sym typeface="Symbol" panose="05050102010706020507" pitchFamily="18" charset="2"/>
              </a:rPr>
              <a:t>A)</a:t>
            </a:r>
            <a:endParaRPr lang="es-MX" altLang="en-US" sz="2000" dirty="0">
              <a:sym typeface="Symbol" panose="05050102010706020507" pitchFamily="18" charset="2"/>
            </a:endParaRPr>
          </a:p>
        </p:txBody>
      </p:sp>
      <p:sp>
        <p:nvSpPr>
          <p:cNvPr id="370701" name="Rectangle 13"/>
          <p:cNvSpPr>
            <a:spLocks noGrp="1" noChangeArrowheads="1"/>
          </p:cNvSpPr>
          <p:nvPr>
            <p:ph type="title"/>
          </p:nvPr>
        </p:nvSpPr>
        <p:spPr/>
        <p:txBody>
          <a:bodyPr/>
          <a:lstStyle/>
          <a:p>
            <a:r>
              <a:rPr lang="en-US" altLang="en-US" dirty="0" err="1" smtClean="0"/>
              <a:t>Modo</a:t>
            </a:r>
            <a:r>
              <a:rPr lang="en-US" altLang="en-US" dirty="0" smtClean="0"/>
              <a:t> Sleep</a:t>
            </a:r>
          </a:p>
        </p:txBody>
      </p:sp>
      <p:sp>
        <p:nvSpPr>
          <p:cNvPr id="1739791" name="Rectangle 15"/>
          <p:cNvSpPr>
            <a:spLocks noChangeArrowheads="1"/>
          </p:cNvSpPr>
          <p:nvPr/>
        </p:nvSpPr>
        <p:spPr bwMode="auto">
          <a:xfrm>
            <a:off x="3026664" y="3886994"/>
            <a:ext cx="6629400" cy="271463"/>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a:solidFill>
                  <a:srgbClr val="000000"/>
                </a:solidFill>
              </a:rPr>
              <a:t>Master Clear Pin </a:t>
            </a:r>
            <a:r>
              <a:rPr lang="en-US" sz="1400" dirty="0" err="1" smtClean="0">
                <a:solidFill>
                  <a:srgbClr val="000000"/>
                </a:solidFill>
              </a:rPr>
              <a:t>pulso</a:t>
            </a:r>
            <a:r>
              <a:rPr lang="en-US" sz="1400" dirty="0" smtClean="0">
                <a:solidFill>
                  <a:srgbClr val="000000"/>
                </a:solidFill>
              </a:rPr>
              <a:t> </a:t>
            </a:r>
            <a:r>
              <a:rPr lang="en-US" sz="1400" dirty="0" err="1" smtClean="0">
                <a:solidFill>
                  <a:srgbClr val="000000"/>
                </a:solidFill>
              </a:rPr>
              <a:t>bajo</a:t>
            </a:r>
            <a:endParaRPr lang="en-US" sz="2000" dirty="0">
              <a:solidFill>
                <a:srgbClr val="000000"/>
              </a:solidFill>
            </a:endParaRPr>
          </a:p>
        </p:txBody>
      </p:sp>
      <p:sp>
        <p:nvSpPr>
          <p:cNvPr id="1739792" name="Rectangle 16"/>
          <p:cNvSpPr>
            <a:spLocks noChangeArrowheads="1"/>
          </p:cNvSpPr>
          <p:nvPr/>
        </p:nvSpPr>
        <p:spPr bwMode="auto">
          <a:xfrm>
            <a:off x="3026664" y="4158456"/>
            <a:ext cx="6629400" cy="271462"/>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a:solidFill>
                  <a:srgbClr val="000000"/>
                </a:solidFill>
              </a:rPr>
              <a:t>Watchdog Timer Timeout</a:t>
            </a:r>
            <a:endParaRPr lang="en-US" sz="2000">
              <a:solidFill>
                <a:srgbClr val="000000"/>
              </a:solidFill>
            </a:endParaRPr>
          </a:p>
        </p:txBody>
      </p:sp>
      <p:sp>
        <p:nvSpPr>
          <p:cNvPr id="1739793" name="Rectangle 17"/>
          <p:cNvSpPr>
            <a:spLocks noChangeArrowheads="1"/>
          </p:cNvSpPr>
          <p:nvPr/>
        </p:nvSpPr>
        <p:spPr bwMode="auto">
          <a:xfrm>
            <a:off x="3026664" y="4429919"/>
            <a:ext cx="6629400" cy="269875"/>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err="1" smtClean="0">
                <a:solidFill>
                  <a:srgbClr val="000000"/>
                </a:solidFill>
              </a:rPr>
              <a:t>Interrupción</a:t>
            </a:r>
            <a:r>
              <a:rPr lang="en-US" sz="1400" dirty="0" smtClean="0">
                <a:solidFill>
                  <a:srgbClr val="000000"/>
                </a:solidFill>
              </a:rPr>
              <a:t> pin INT </a:t>
            </a:r>
            <a:endParaRPr lang="en-US" sz="2000" dirty="0">
              <a:solidFill>
                <a:srgbClr val="000000"/>
              </a:solidFill>
            </a:endParaRPr>
          </a:p>
        </p:txBody>
      </p:sp>
      <p:sp>
        <p:nvSpPr>
          <p:cNvPr id="1739794" name="Rectangle 18"/>
          <p:cNvSpPr>
            <a:spLocks noChangeArrowheads="1"/>
          </p:cNvSpPr>
          <p:nvPr/>
        </p:nvSpPr>
        <p:spPr bwMode="auto">
          <a:xfrm>
            <a:off x="3026664" y="4699794"/>
            <a:ext cx="6629400" cy="271463"/>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err="1" smtClean="0">
                <a:solidFill>
                  <a:srgbClr val="000000"/>
                </a:solidFill>
              </a:rPr>
              <a:t>Interrupción</a:t>
            </a:r>
            <a:r>
              <a:rPr lang="en-US" sz="1400" dirty="0" smtClean="0">
                <a:solidFill>
                  <a:srgbClr val="000000"/>
                </a:solidFill>
              </a:rPr>
              <a:t> Timer 1</a:t>
            </a:r>
            <a:endParaRPr lang="en-US" sz="2000" dirty="0">
              <a:solidFill>
                <a:srgbClr val="000000"/>
              </a:solidFill>
            </a:endParaRPr>
          </a:p>
        </p:txBody>
      </p:sp>
      <p:sp>
        <p:nvSpPr>
          <p:cNvPr id="1739795" name="Rectangle 19"/>
          <p:cNvSpPr>
            <a:spLocks noChangeArrowheads="1"/>
          </p:cNvSpPr>
          <p:nvPr/>
        </p:nvSpPr>
        <p:spPr bwMode="auto">
          <a:xfrm>
            <a:off x="3026664" y="4971256"/>
            <a:ext cx="6629400" cy="271462"/>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err="1" smtClean="0">
                <a:solidFill>
                  <a:srgbClr val="000000"/>
                </a:solidFill>
              </a:rPr>
              <a:t>Interrupción</a:t>
            </a:r>
            <a:r>
              <a:rPr lang="en-US" sz="1400" dirty="0" smtClean="0">
                <a:solidFill>
                  <a:srgbClr val="000000"/>
                </a:solidFill>
              </a:rPr>
              <a:t> de conversion A/D </a:t>
            </a:r>
            <a:r>
              <a:rPr lang="en-US" sz="1400" dirty="0" err="1" smtClean="0">
                <a:solidFill>
                  <a:srgbClr val="000000"/>
                </a:solidFill>
              </a:rPr>
              <a:t>completa</a:t>
            </a:r>
            <a:endParaRPr lang="en-US" sz="2000" dirty="0">
              <a:solidFill>
                <a:srgbClr val="000000"/>
              </a:solidFill>
            </a:endParaRPr>
          </a:p>
        </p:txBody>
      </p:sp>
      <p:sp>
        <p:nvSpPr>
          <p:cNvPr id="1739796" name="Rectangle 20"/>
          <p:cNvSpPr>
            <a:spLocks noChangeArrowheads="1"/>
          </p:cNvSpPr>
          <p:nvPr/>
        </p:nvSpPr>
        <p:spPr bwMode="auto">
          <a:xfrm>
            <a:off x="3026664" y="5242719"/>
            <a:ext cx="6629400" cy="269875"/>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err="1" smtClean="0">
                <a:solidFill>
                  <a:srgbClr val="000000"/>
                </a:solidFill>
              </a:rPr>
              <a:t>Interrupción</a:t>
            </a:r>
            <a:r>
              <a:rPr lang="en-US" sz="1400" dirty="0" smtClean="0">
                <a:solidFill>
                  <a:srgbClr val="000000"/>
                </a:solidFill>
              </a:rPr>
              <a:t> </a:t>
            </a:r>
            <a:r>
              <a:rPr lang="en-US" sz="1400" dirty="0" err="1" smtClean="0">
                <a:solidFill>
                  <a:srgbClr val="000000"/>
                </a:solidFill>
              </a:rPr>
              <a:t>por</a:t>
            </a:r>
            <a:r>
              <a:rPr lang="en-US" sz="1400" dirty="0" smtClean="0">
                <a:solidFill>
                  <a:srgbClr val="000000"/>
                </a:solidFill>
              </a:rPr>
              <a:t> </a:t>
            </a:r>
            <a:r>
              <a:rPr lang="en-US" sz="1400" dirty="0" err="1" smtClean="0">
                <a:solidFill>
                  <a:srgbClr val="000000"/>
                </a:solidFill>
              </a:rPr>
              <a:t>cambio</a:t>
            </a:r>
            <a:r>
              <a:rPr lang="en-US" sz="1400" dirty="0" smtClean="0">
                <a:solidFill>
                  <a:srgbClr val="000000"/>
                </a:solidFill>
              </a:rPr>
              <a:t> </a:t>
            </a:r>
            <a:r>
              <a:rPr lang="en-US" sz="1400" dirty="0" err="1" smtClean="0">
                <a:solidFill>
                  <a:srgbClr val="000000"/>
                </a:solidFill>
              </a:rPr>
              <a:t>en</a:t>
            </a:r>
            <a:r>
              <a:rPr lang="en-US" sz="1400" dirty="0" smtClean="0">
                <a:solidFill>
                  <a:srgbClr val="000000"/>
                </a:solidFill>
              </a:rPr>
              <a:t> la </a:t>
            </a:r>
            <a:r>
              <a:rPr lang="en-US" sz="1400" dirty="0" err="1" smtClean="0">
                <a:solidFill>
                  <a:srgbClr val="000000"/>
                </a:solidFill>
              </a:rPr>
              <a:t>salida</a:t>
            </a:r>
            <a:r>
              <a:rPr lang="en-US" sz="1400" dirty="0" smtClean="0">
                <a:solidFill>
                  <a:srgbClr val="000000"/>
                </a:solidFill>
              </a:rPr>
              <a:t> del </a:t>
            </a:r>
            <a:r>
              <a:rPr lang="en-US" sz="1400" dirty="0" err="1" smtClean="0">
                <a:solidFill>
                  <a:srgbClr val="000000"/>
                </a:solidFill>
              </a:rPr>
              <a:t>comparador</a:t>
            </a:r>
            <a:endParaRPr lang="en-US" sz="2000" dirty="0">
              <a:solidFill>
                <a:srgbClr val="000000"/>
              </a:solidFill>
            </a:endParaRPr>
          </a:p>
        </p:txBody>
      </p:sp>
      <p:sp>
        <p:nvSpPr>
          <p:cNvPr id="1739797" name="Rectangle 21"/>
          <p:cNvSpPr>
            <a:spLocks noChangeArrowheads="1"/>
          </p:cNvSpPr>
          <p:nvPr/>
        </p:nvSpPr>
        <p:spPr bwMode="auto">
          <a:xfrm>
            <a:off x="3026664" y="5512594"/>
            <a:ext cx="6629400" cy="271463"/>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err="1" smtClean="0">
                <a:solidFill>
                  <a:srgbClr val="000000"/>
                </a:solidFill>
              </a:rPr>
              <a:t>Evento</a:t>
            </a:r>
            <a:r>
              <a:rPr lang="en-US" sz="1400" dirty="0" smtClean="0">
                <a:solidFill>
                  <a:srgbClr val="000000"/>
                </a:solidFill>
              </a:rPr>
              <a:t> de </a:t>
            </a:r>
            <a:r>
              <a:rPr lang="en-US" sz="1400" dirty="0" err="1" smtClean="0">
                <a:solidFill>
                  <a:srgbClr val="000000"/>
                </a:solidFill>
              </a:rPr>
              <a:t>captura</a:t>
            </a:r>
            <a:r>
              <a:rPr lang="en-US" sz="1400" dirty="0" smtClean="0">
                <a:solidFill>
                  <a:srgbClr val="000000"/>
                </a:solidFill>
              </a:rPr>
              <a:t> de entrada</a:t>
            </a:r>
            <a:endParaRPr lang="en-US" sz="2000" dirty="0">
              <a:solidFill>
                <a:srgbClr val="000000"/>
              </a:solidFill>
            </a:endParaRPr>
          </a:p>
        </p:txBody>
      </p:sp>
      <p:sp>
        <p:nvSpPr>
          <p:cNvPr id="1739798" name="Rectangle 22"/>
          <p:cNvSpPr>
            <a:spLocks noChangeArrowheads="1"/>
          </p:cNvSpPr>
          <p:nvPr/>
        </p:nvSpPr>
        <p:spPr bwMode="auto">
          <a:xfrm>
            <a:off x="3026664" y="5784056"/>
            <a:ext cx="6629400" cy="271462"/>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err="1" smtClean="0">
                <a:solidFill>
                  <a:srgbClr val="000000"/>
                </a:solidFill>
              </a:rPr>
              <a:t>Interrupción</a:t>
            </a:r>
            <a:r>
              <a:rPr lang="en-US" sz="1400" dirty="0" smtClean="0">
                <a:solidFill>
                  <a:srgbClr val="000000"/>
                </a:solidFill>
              </a:rPr>
              <a:t> </a:t>
            </a:r>
            <a:r>
              <a:rPr lang="en-US" sz="1400" dirty="0" err="1" smtClean="0">
                <a:solidFill>
                  <a:srgbClr val="000000"/>
                </a:solidFill>
              </a:rPr>
              <a:t>por</a:t>
            </a:r>
            <a:r>
              <a:rPr lang="en-US" sz="1400" dirty="0" smtClean="0">
                <a:solidFill>
                  <a:srgbClr val="000000"/>
                </a:solidFill>
              </a:rPr>
              <a:t> </a:t>
            </a:r>
            <a:r>
              <a:rPr lang="en-US" sz="1400" dirty="0" err="1" smtClean="0">
                <a:solidFill>
                  <a:srgbClr val="000000"/>
                </a:solidFill>
              </a:rPr>
              <a:t>cambio</a:t>
            </a:r>
            <a:r>
              <a:rPr lang="en-US" sz="1400" dirty="0" smtClean="0">
                <a:solidFill>
                  <a:srgbClr val="000000"/>
                </a:solidFill>
              </a:rPr>
              <a:t> </a:t>
            </a:r>
            <a:r>
              <a:rPr lang="en-US" sz="1400" dirty="0" err="1" smtClean="0">
                <a:solidFill>
                  <a:srgbClr val="000000"/>
                </a:solidFill>
              </a:rPr>
              <a:t>eb</a:t>
            </a:r>
            <a:r>
              <a:rPr lang="en-US" sz="1400" dirty="0" smtClean="0">
                <a:solidFill>
                  <a:srgbClr val="000000"/>
                </a:solidFill>
              </a:rPr>
              <a:t> el PORTB</a:t>
            </a:r>
            <a:endParaRPr lang="en-US" sz="2000" dirty="0">
              <a:solidFill>
                <a:srgbClr val="000000"/>
              </a:solidFill>
            </a:endParaRPr>
          </a:p>
        </p:txBody>
      </p:sp>
      <p:sp>
        <p:nvSpPr>
          <p:cNvPr id="1739799" name="Rectangle 23"/>
          <p:cNvSpPr>
            <a:spLocks noChangeArrowheads="1"/>
          </p:cNvSpPr>
          <p:nvPr/>
        </p:nvSpPr>
        <p:spPr bwMode="auto">
          <a:xfrm>
            <a:off x="3026664" y="6055519"/>
            <a:ext cx="6629400" cy="269875"/>
          </a:xfrm>
          <a:prstGeom prst="rect">
            <a:avLst/>
          </a:prstGeom>
          <a:solidFill>
            <a:srgbClr val="ECE9D8"/>
          </a:solidFill>
          <a:ln w="3175">
            <a:solidFill>
              <a:srgbClr val="000000"/>
            </a:solidFill>
            <a:miter lim="800000"/>
            <a:headEnd/>
            <a:tailEnd/>
          </a:ln>
          <a:effectLst>
            <a:outerShdw dist="35921" dir="2700000" algn="ctr" rotWithShape="0">
              <a:schemeClr val="tx1"/>
            </a:outerShdw>
          </a:effectLst>
        </p:spPr>
        <p:txBody>
          <a:bodyPr wrap="none" lIns="91429" tIns="45714" rIns="91429" bIns="45714" anchor="ctr"/>
          <a:lstStyle/>
          <a:p>
            <a:pPr>
              <a:defRPr/>
            </a:pPr>
            <a:r>
              <a:rPr lang="en-US" sz="1400" dirty="0">
                <a:solidFill>
                  <a:srgbClr val="000000"/>
                </a:solidFill>
              </a:rPr>
              <a:t>Synchronous Serial Port (I</a:t>
            </a:r>
            <a:r>
              <a:rPr lang="en-US" sz="1400" baseline="30000" dirty="0">
                <a:solidFill>
                  <a:srgbClr val="000000"/>
                </a:solidFill>
              </a:rPr>
              <a:t>2</a:t>
            </a:r>
            <a:r>
              <a:rPr lang="en-US" sz="1400" dirty="0">
                <a:solidFill>
                  <a:srgbClr val="000000"/>
                </a:solidFill>
              </a:rPr>
              <a:t>C Mode) Start / Stop Bit Detect Interrupt</a:t>
            </a:r>
            <a:endParaRPr lang="en-US" sz="2000" dirty="0">
              <a:solidFill>
                <a:srgbClr val="000000"/>
              </a:solidFill>
            </a:endParaRPr>
          </a:p>
        </p:txBody>
      </p:sp>
    </p:spTree>
    <p:extLst>
      <p:ext uri="{BB962C8B-B14F-4D97-AF65-F5344CB8AC3E}">
        <p14:creationId xmlns:p14="http://schemas.microsoft.com/office/powerpoint/2010/main" val="7344269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b="1" dirty="0" smtClean="0">
                <a:solidFill>
                  <a:srgbClr val="FF0000"/>
                </a:solidFill>
              </a:rPr>
              <a:t>Tarea</a:t>
            </a:r>
            <a:endParaRPr lang="en-US" b="1" dirty="0">
              <a:solidFill>
                <a:srgbClr val="FF0000"/>
              </a:solidFill>
            </a:endParaRPr>
          </a:p>
        </p:txBody>
      </p:sp>
      <p:sp>
        <p:nvSpPr>
          <p:cNvPr id="5" name="AutoShape 102"/>
          <p:cNvSpPr>
            <a:spLocks noChangeArrowheads="1"/>
          </p:cNvSpPr>
          <p:nvPr/>
        </p:nvSpPr>
        <p:spPr bwMode="auto">
          <a:xfrm>
            <a:off x="3167064" y="1698381"/>
            <a:ext cx="5757480" cy="3041393"/>
          </a:xfrm>
          <a:prstGeom prst="roundRect">
            <a:avLst>
              <a:gd name="adj" fmla="val 16667"/>
            </a:avLst>
          </a:prstGeom>
          <a:solidFill>
            <a:schemeClr val="bg2">
              <a:lumMod val="95000"/>
            </a:schemeClr>
          </a:solidFill>
          <a:ln w="57150" algn="ctr">
            <a:solidFill>
              <a:schemeClr val="tx1"/>
            </a:solidFill>
            <a:round/>
            <a:headEnd/>
            <a:tailEnd/>
          </a:ln>
          <a:effectLst/>
        </p:spPr>
        <p:txBody>
          <a:bodyPr wrap="none" anchor="ctr"/>
          <a:lstStyle/>
          <a:p>
            <a:pPr algn="ctr" eaLnBrk="0" hangingPunct="0">
              <a:defRPr/>
            </a:pPr>
            <a:endParaRPr lang="en-US" sz="1000">
              <a:effectLst>
                <a:outerShdw blurRad="38100" dist="38100" dir="2700000" algn="tl">
                  <a:srgbClr val="000000">
                    <a:alpha val="43137"/>
                  </a:srgbClr>
                </a:outerShdw>
              </a:effectLst>
              <a:latin typeface="Arial" charset="0"/>
            </a:endParaRPr>
          </a:p>
        </p:txBody>
      </p:sp>
      <p:sp>
        <p:nvSpPr>
          <p:cNvPr id="6" name="Text Box 103"/>
          <p:cNvSpPr txBox="1">
            <a:spLocks noChangeArrowheads="1"/>
          </p:cNvSpPr>
          <p:nvPr/>
        </p:nvSpPr>
        <p:spPr bwMode="auto">
          <a:xfrm>
            <a:off x="3370010" y="1902456"/>
            <a:ext cx="515219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just"/>
            <a:r>
              <a:rPr lang="es-MX" altLang="en-US" sz="3200" dirty="0" smtClean="0"/>
              <a:t>3.4 Características de la fuente de alimentación y consumo de corriente del microcontrolador</a:t>
            </a:r>
            <a:endParaRPr lang="en-US" altLang="en-US" sz="3200" dirty="0"/>
          </a:p>
        </p:txBody>
      </p:sp>
    </p:spTree>
    <p:extLst>
      <p:ext uri="{BB962C8B-B14F-4D97-AF65-F5344CB8AC3E}">
        <p14:creationId xmlns:p14="http://schemas.microsoft.com/office/powerpoint/2010/main" val="2300124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845" y="1252835"/>
            <a:ext cx="4524773" cy="5392427"/>
          </a:xfrm>
          <a:prstGeom prst="rect">
            <a:avLst/>
          </a:prstGeom>
        </p:spPr>
      </p:pic>
      <p:sp>
        <p:nvSpPr>
          <p:cNvPr id="4" name="Título 3"/>
          <p:cNvSpPr>
            <a:spLocks noGrp="1"/>
          </p:cNvSpPr>
          <p:nvPr>
            <p:ph type="title"/>
          </p:nvPr>
        </p:nvSpPr>
        <p:spPr>
          <a:xfrm>
            <a:off x="617236" y="44286"/>
            <a:ext cx="9403742" cy="827442"/>
          </a:xfrm>
        </p:spPr>
        <p:txBody>
          <a:bodyPr/>
          <a:lstStyle/>
          <a:p>
            <a:r>
              <a:rPr lang="es-MX" dirty="0" smtClean="0"/>
              <a:t>Funcionamiento básico</a:t>
            </a:r>
            <a:endParaRPr lang="en-US" dirty="0"/>
          </a:p>
        </p:txBody>
      </p:sp>
      <p:cxnSp>
        <p:nvCxnSpPr>
          <p:cNvPr id="8" name="Conector recto 7"/>
          <p:cNvCxnSpPr/>
          <p:nvPr/>
        </p:nvCxnSpPr>
        <p:spPr>
          <a:xfrm>
            <a:off x="7015603" y="3628507"/>
            <a:ext cx="5875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7003411" y="3951849"/>
            <a:ext cx="599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7477025" y="3717999"/>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7477025" y="3870399"/>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603168" y="3870399"/>
            <a:ext cx="0" cy="212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a:stCxn id="43" idx="3"/>
          </p:cNvCxnSpPr>
          <p:nvPr/>
        </p:nvCxnSpPr>
        <p:spPr>
          <a:xfrm flipH="1">
            <a:off x="7612820" y="3461967"/>
            <a:ext cx="5132" cy="244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7477025" y="4082659"/>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518993" y="4160446"/>
            <a:ext cx="167290" cy="4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7570322" y="4223946"/>
            <a:ext cx="64632" cy="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7928398" y="3254517"/>
            <a:ext cx="441146" cy="369332"/>
          </a:xfrm>
          <a:prstGeom prst="rect">
            <a:avLst/>
          </a:prstGeom>
          <a:noFill/>
          <a:ln>
            <a:solidFill>
              <a:schemeClr val="tx1"/>
            </a:solidFill>
          </a:ln>
        </p:spPr>
        <p:txBody>
          <a:bodyPr wrap="none" rtlCol="0">
            <a:spAutoFit/>
          </a:bodyPr>
          <a:lstStyle/>
          <a:p>
            <a:r>
              <a:rPr lang="es-MX" dirty="0" smtClean="0"/>
              <a:t>5v</a:t>
            </a:r>
            <a:endParaRPr lang="en-US" dirty="0"/>
          </a:p>
        </p:txBody>
      </p:sp>
      <p:sp>
        <p:nvSpPr>
          <p:cNvPr id="43" name="Triángulo isósceles 42"/>
          <p:cNvSpPr/>
          <p:nvPr/>
        </p:nvSpPr>
        <p:spPr>
          <a:xfrm>
            <a:off x="7498826" y="3251655"/>
            <a:ext cx="238252" cy="2103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adroTexto 44"/>
          <p:cNvSpPr txBox="1"/>
          <p:nvPr/>
        </p:nvSpPr>
        <p:spPr>
          <a:xfrm>
            <a:off x="7928398" y="3759597"/>
            <a:ext cx="758541" cy="369332"/>
          </a:xfrm>
          <a:prstGeom prst="rect">
            <a:avLst/>
          </a:prstGeom>
          <a:noFill/>
          <a:ln>
            <a:solidFill>
              <a:schemeClr val="tx1"/>
            </a:solidFill>
          </a:ln>
        </p:spPr>
        <p:txBody>
          <a:bodyPr wrap="none" rtlCol="0">
            <a:spAutoFit/>
          </a:bodyPr>
          <a:lstStyle/>
          <a:p>
            <a:r>
              <a:rPr lang="es-MX" dirty="0" smtClean="0"/>
              <a:t>0.1uF</a:t>
            </a:r>
            <a:endParaRPr lang="en-US" dirty="0"/>
          </a:p>
        </p:txBody>
      </p:sp>
      <p:pic>
        <p:nvPicPr>
          <p:cNvPr id="48" name="Imagen 47"/>
          <p:cNvPicPr>
            <a:picLocks noChangeAspect="1"/>
          </p:cNvPicPr>
          <p:nvPr/>
        </p:nvPicPr>
        <p:blipFill rotWithShape="1">
          <a:blip r:embed="rId3">
            <a:extLst>
              <a:ext uri="{28A0092B-C50C-407E-A947-70E740481C1C}">
                <a14:useLocalDpi xmlns:a14="http://schemas.microsoft.com/office/drawing/2010/main" val="0"/>
              </a:ext>
            </a:extLst>
          </a:blip>
          <a:srcRect r="9112"/>
          <a:stretch/>
        </p:blipFill>
        <p:spPr>
          <a:xfrm>
            <a:off x="2858332" y="653195"/>
            <a:ext cx="669513" cy="2070206"/>
          </a:xfrm>
          <a:prstGeom prst="rect">
            <a:avLst/>
          </a:prstGeom>
        </p:spPr>
      </p:pic>
      <p:cxnSp>
        <p:nvCxnSpPr>
          <p:cNvPr id="23" name="Conector recto 22"/>
          <p:cNvCxnSpPr/>
          <p:nvPr/>
        </p:nvCxnSpPr>
        <p:spPr>
          <a:xfrm flipH="1">
            <a:off x="3978535" y="4082659"/>
            <a:ext cx="5875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a:off x="3976175" y="4406001"/>
            <a:ext cx="599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flipH="1">
            <a:off x="3966328" y="4406001"/>
            <a:ext cx="9652" cy="1308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3975980" y="3827631"/>
            <a:ext cx="5132" cy="244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flipH="1">
            <a:off x="3840185" y="4536811"/>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flipH="1">
            <a:off x="3882153" y="4614598"/>
            <a:ext cx="167290" cy="4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flipH="1">
            <a:off x="3933482" y="4678098"/>
            <a:ext cx="64632" cy="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riángulo isósceles 43"/>
          <p:cNvSpPr/>
          <p:nvPr/>
        </p:nvSpPr>
        <p:spPr>
          <a:xfrm flipH="1">
            <a:off x="3861986" y="3656647"/>
            <a:ext cx="238252" cy="2103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906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n 30"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845" y="1252835"/>
            <a:ext cx="4524773" cy="5392427"/>
          </a:xfrm>
          <a:prstGeom prst="rect">
            <a:avLst/>
          </a:prstGeom>
        </p:spPr>
      </p:pic>
      <p:sp>
        <p:nvSpPr>
          <p:cNvPr id="32" name="Rectángulo redondeado 31"/>
          <p:cNvSpPr/>
          <p:nvPr/>
        </p:nvSpPr>
        <p:spPr>
          <a:xfrm>
            <a:off x="4581233" y="4037146"/>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redondeado 39"/>
          <p:cNvSpPr/>
          <p:nvPr/>
        </p:nvSpPr>
        <p:spPr>
          <a:xfrm>
            <a:off x="6676698" y="3546116"/>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redondeado 47"/>
          <p:cNvSpPr/>
          <p:nvPr/>
        </p:nvSpPr>
        <p:spPr>
          <a:xfrm>
            <a:off x="4581233" y="4290857"/>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redondeado 48"/>
          <p:cNvSpPr/>
          <p:nvPr/>
        </p:nvSpPr>
        <p:spPr>
          <a:xfrm>
            <a:off x="6676698" y="3804719"/>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ítulo 3"/>
          <p:cNvSpPr>
            <a:spLocks noGrp="1"/>
          </p:cNvSpPr>
          <p:nvPr>
            <p:ph type="title"/>
          </p:nvPr>
        </p:nvSpPr>
        <p:spPr>
          <a:xfrm>
            <a:off x="663045" y="171299"/>
            <a:ext cx="9403742" cy="827442"/>
          </a:xfrm>
        </p:spPr>
        <p:txBody>
          <a:bodyPr/>
          <a:lstStyle/>
          <a:p>
            <a:r>
              <a:rPr lang="es-MX" dirty="0" smtClean="0"/>
              <a:t>Funcionamiento básico</a:t>
            </a:r>
            <a:endParaRPr lang="en-US" dirty="0"/>
          </a:p>
        </p:txBody>
      </p:sp>
      <p:cxnSp>
        <p:nvCxnSpPr>
          <p:cNvPr id="8" name="Conector recto 7"/>
          <p:cNvCxnSpPr/>
          <p:nvPr/>
        </p:nvCxnSpPr>
        <p:spPr>
          <a:xfrm>
            <a:off x="7022159" y="3626619"/>
            <a:ext cx="5875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7009967" y="3949961"/>
            <a:ext cx="599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7483581" y="3716111"/>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7483581" y="3868511"/>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609724" y="3868511"/>
            <a:ext cx="0" cy="212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a:stCxn id="43" idx="3"/>
          </p:cNvCxnSpPr>
          <p:nvPr/>
        </p:nvCxnSpPr>
        <p:spPr>
          <a:xfrm flipH="1">
            <a:off x="7619376" y="3460079"/>
            <a:ext cx="5132" cy="244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7483581" y="4080771"/>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525549" y="4158558"/>
            <a:ext cx="167290" cy="4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7576878" y="4222058"/>
            <a:ext cx="64632" cy="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7934954" y="3252629"/>
            <a:ext cx="441146" cy="369332"/>
          </a:xfrm>
          <a:prstGeom prst="rect">
            <a:avLst/>
          </a:prstGeom>
          <a:noFill/>
          <a:ln>
            <a:solidFill>
              <a:schemeClr val="tx1"/>
            </a:solidFill>
          </a:ln>
        </p:spPr>
        <p:txBody>
          <a:bodyPr wrap="none" rtlCol="0">
            <a:spAutoFit/>
          </a:bodyPr>
          <a:lstStyle/>
          <a:p>
            <a:r>
              <a:rPr lang="es-MX" dirty="0" smtClean="0"/>
              <a:t>5v</a:t>
            </a:r>
            <a:endParaRPr lang="en-US" dirty="0"/>
          </a:p>
        </p:txBody>
      </p:sp>
      <p:sp>
        <p:nvSpPr>
          <p:cNvPr id="43" name="Triángulo isósceles 42"/>
          <p:cNvSpPr/>
          <p:nvPr/>
        </p:nvSpPr>
        <p:spPr>
          <a:xfrm>
            <a:off x="7505382" y="3249767"/>
            <a:ext cx="238252" cy="2103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adroTexto 44"/>
          <p:cNvSpPr txBox="1"/>
          <p:nvPr/>
        </p:nvSpPr>
        <p:spPr>
          <a:xfrm>
            <a:off x="7934954" y="3757709"/>
            <a:ext cx="758541" cy="369332"/>
          </a:xfrm>
          <a:prstGeom prst="rect">
            <a:avLst/>
          </a:prstGeom>
          <a:noFill/>
          <a:ln>
            <a:solidFill>
              <a:schemeClr val="tx1"/>
            </a:solidFill>
          </a:ln>
        </p:spPr>
        <p:txBody>
          <a:bodyPr wrap="none" rtlCol="0">
            <a:spAutoFit/>
          </a:bodyPr>
          <a:lstStyle/>
          <a:p>
            <a:r>
              <a:rPr lang="es-MX" dirty="0" smtClean="0"/>
              <a:t>0.1uF</a:t>
            </a:r>
            <a:endParaRPr lang="en-US" dirty="0"/>
          </a:p>
        </p:txBody>
      </p:sp>
      <p:pic>
        <p:nvPicPr>
          <p:cNvPr id="30" name="Imagen 29"/>
          <p:cNvPicPr>
            <a:picLocks noChangeAspect="1"/>
          </p:cNvPicPr>
          <p:nvPr/>
        </p:nvPicPr>
        <p:blipFill rotWithShape="1">
          <a:blip r:embed="rId3">
            <a:extLst>
              <a:ext uri="{28A0092B-C50C-407E-A947-70E740481C1C}">
                <a14:useLocalDpi xmlns:a14="http://schemas.microsoft.com/office/drawing/2010/main" val="0"/>
              </a:ext>
            </a:extLst>
          </a:blip>
          <a:srcRect r="9112"/>
          <a:stretch/>
        </p:blipFill>
        <p:spPr>
          <a:xfrm>
            <a:off x="3137233" y="930570"/>
            <a:ext cx="669513" cy="2070206"/>
          </a:xfrm>
          <a:prstGeom prst="rect">
            <a:avLst/>
          </a:prstGeom>
        </p:spPr>
      </p:pic>
      <p:pic>
        <p:nvPicPr>
          <p:cNvPr id="21" name="Imagen 20"/>
          <p:cNvPicPr>
            <a:picLocks noChangeAspect="1"/>
          </p:cNvPicPr>
          <p:nvPr/>
        </p:nvPicPr>
        <p:blipFill rotWithShape="1">
          <a:blip r:embed="rId4">
            <a:extLst>
              <a:ext uri="{28A0092B-C50C-407E-A947-70E740481C1C}">
                <a14:useLocalDpi xmlns:a14="http://schemas.microsoft.com/office/drawing/2010/main" val="0"/>
              </a:ext>
            </a:extLst>
          </a:blip>
          <a:srcRect t="4575"/>
          <a:stretch/>
        </p:blipFill>
        <p:spPr>
          <a:xfrm>
            <a:off x="2571717" y="4547481"/>
            <a:ext cx="1422400" cy="1339139"/>
          </a:xfrm>
          <a:prstGeom prst="rect">
            <a:avLst/>
          </a:prstGeom>
          <a:ln>
            <a:solidFill>
              <a:schemeClr val="tx1"/>
            </a:solidFill>
          </a:ln>
        </p:spPr>
      </p:pic>
      <p:cxnSp>
        <p:nvCxnSpPr>
          <p:cNvPr id="37" name="Conector recto 36"/>
          <p:cNvCxnSpPr/>
          <p:nvPr/>
        </p:nvCxnSpPr>
        <p:spPr>
          <a:xfrm>
            <a:off x="3489792" y="4585781"/>
            <a:ext cx="1031494" cy="2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flipV="1">
            <a:off x="3489792" y="4938918"/>
            <a:ext cx="1031494"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3489792" y="4938918"/>
            <a:ext cx="0" cy="278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a:off x="2977669" y="5895963"/>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a:off x="3019637" y="5973750"/>
            <a:ext cx="167290" cy="4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a:off x="3070966" y="6037250"/>
            <a:ext cx="64632" cy="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3978535" y="4082659"/>
            <a:ext cx="5875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flipH="1" flipV="1">
            <a:off x="1730477" y="4375355"/>
            <a:ext cx="28454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a:off x="3975980" y="3827631"/>
            <a:ext cx="5132" cy="244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riángulo isósceles 56"/>
          <p:cNvSpPr/>
          <p:nvPr/>
        </p:nvSpPr>
        <p:spPr>
          <a:xfrm flipH="1">
            <a:off x="3861986" y="3656647"/>
            <a:ext cx="238252" cy="2103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ector recto 59"/>
          <p:cNvCxnSpPr/>
          <p:nvPr/>
        </p:nvCxnSpPr>
        <p:spPr>
          <a:xfrm flipH="1">
            <a:off x="1727828" y="4357153"/>
            <a:ext cx="9652" cy="1308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flipH="1">
            <a:off x="1601685" y="4487963"/>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flipH="1">
            <a:off x="1643653" y="4565750"/>
            <a:ext cx="167290" cy="4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63"/>
          <p:cNvCxnSpPr/>
          <p:nvPr/>
        </p:nvCxnSpPr>
        <p:spPr>
          <a:xfrm flipH="1">
            <a:off x="1694982" y="4629250"/>
            <a:ext cx="64632" cy="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292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34636" y="32503"/>
            <a:ext cx="10774664" cy="827442"/>
          </a:xfrm>
        </p:spPr>
        <p:txBody>
          <a:bodyPr>
            <a:normAutofit/>
          </a:bodyPr>
          <a:lstStyle/>
          <a:p>
            <a:r>
              <a:rPr lang="es-MX" dirty="0" smtClean="0"/>
              <a:t>Funcionamiento </a:t>
            </a:r>
            <a:r>
              <a:rPr lang="es-MX" dirty="0" smtClean="0"/>
              <a:t>básico (programación)</a:t>
            </a:r>
            <a:endParaRPr lang="en-US" dirty="0"/>
          </a:p>
        </p:txBody>
      </p:sp>
      <p:pic>
        <p:nvPicPr>
          <p:cNvPr id="22" name="Imagen 2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845" y="1252835"/>
            <a:ext cx="4524773" cy="5392427"/>
          </a:xfrm>
          <a:prstGeom prst="rect">
            <a:avLst/>
          </a:prstGeom>
        </p:spPr>
      </p:pic>
      <p:cxnSp>
        <p:nvCxnSpPr>
          <p:cNvPr id="23" name="Conector recto 22"/>
          <p:cNvCxnSpPr/>
          <p:nvPr/>
        </p:nvCxnSpPr>
        <p:spPr>
          <a:xfrm>
            <a:off x="7015603" y="3628507"/>
            <a:ext cx="5875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7003411" y="3951849"/>
            <a:ext cx="599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a:off x="7477025" y="3717999"/>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7477025" y="3870399"/>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7603168" y="3870399"/>
            <a:ext cx="0" cy="212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a:stCxn id="44" idx="3"/>
          </p:cNvCxnSpPr>
          <p:nvPr/>
        </p:nvCxnSpPr>
        <p:spPr>
          <a:xfrm flipH="1">
            <a:off x="7612820" y="3461967"/>
            <a:ext cx="5132" cy="244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7477025" y="4082659"/>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a:off x="7518993" y="4160446"/>
            <a:ext cx="167290" cy="4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7570322" y="4223946"/>
            <a:ext cx="64632" cy="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uadroTexto 40"/>
          <p:cNvSpPr txBox="1"/>
          <p:nvPr/>
        </p:nvSpPr>
        <p:spPr>
          <a:xfrm>
            <a:off x="7928398" y="3254517"/>
            <a:ext cx="441146" cy="369332"/>
          </a:xfrm>
          <a:prstGeom prst="rect">
            <a:avLst/>
          </a:prstGeom>
          <a:noFill/>
          <a:ln>
            <a:solidFill>
              <a:schemeClr val="tx1"/>
            </a:solidFill>
          </a:ln>
        </p:spPr>
        <p:txBody>
          <a:bodyPr wrap="none" rtlCol="0">
            <a:spAutoFit/>
          </a:bodyPr>
          <a:lstStyle/>
          <a:p>
            <a:r>
              <a:rPr lang="es-MX" dirty="0" smtClean="0"/>
              <a:t>5v</a:t>
            </a:r>
            <a:endParaRPr lang="en-US" dirty="0"/>
          </a:p>
        </p:txBody>
      </p:sp>
      <p:sp>
        <p:nvSpPr>
          <p:cNvPr id="44" name="Triángulo isósceles 43"/>
          <p:cNvSpPr/>
          <p:nvPr/>
        </p:nvSpPr>
        <p:spPr>
          <a:xfrm>
            <a:off x="7498826" y="3251655"/>
            <a:ext cx="238252" cy="2103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adroTexto 45"/>
          <p:cNvSpPr txBox="1"/>
          <p:nvPr/>
        </p:nvSpPr>
        <p:spPr>
          <a:xfrm>
            <a:off x="7928398" y="3759597"/>
            <a:ext cx="758541" cy="369332"/>
          </a:xfrm>
          <a:prstGeom prst="rect">
            <a:avLst/>
          </a:prstGeom>
          <a:noFill/>
          <a:ln>
            <a:solidFill>
              <a:schemeClr val="tx1"/>
            </a:solidFill>
          </a:ln>
        </p:spPr>
        <p:txBody>
          <a:bodyPr wrap="none" rtlCol="0">
            <a:spAutoFit/>
          </a:bodyPr>
          <a:lstStyle/>
          <a:p>
            <a:r>
              <a:rPr lang="es-MX" dirty="0" smtClean="0"/>
              <a:t>0.1uF</a:t>
            </a:r>
            <a:endParaRPr lang="en-US" dirty="0"/>
          </a:p>
        </p:txBody>
      </p:sp>
      <p:pic>
        <p:nvPicPr>
          <p:cNvPr id="47" name="Imagen 46"/>
          <p:cNvPicPr>
            <a:picLocks noChangeAspect="1"/>
          </p:cNvPicPr>
          <p:nvPr/>
        </p:nvPicPr>
        <p:blipFill rotWithShape="1">
          <a:blip r:embed="rId3">
            <a:extLst>
              <a:ext uri="{28A0092B-C50C-407E-A947-70E740481C1C}">
                <a14:useLocalDpi xmlns:a14="http://schemas.microsoft.com/office/drawing/2010/main" val="0"/>
              </a:ext>
            </a:extLst>
          </a:blip>
          <a:srcRect r="9112"/>
          <a:stretch/>
        </p:blipFill>
        <p:spPr>
          <a:xfrm>
            <a:off x="2858332" y="653195"/>
            <a:ext cx="669513" cy="2070206"/>
          </a:xfrm>
          <a:prstGeom prst="rect">
            <a:avLst/>
          </a:prstGeom>
        </p:spPr>
      </p:pic>
      <p:cxnSp>
        <p:nvCxnSpPr>
          <p:cNvPr id="49" name="Conector recto 48"/>
          <p:cNvCxnSpPr/>
          <p:nvPr/>
        </p:nvCxnSpPr>
        <p:spPr>
          <a:xfrm flipH="1">
            <a:off x="3978535" y="4082659"/>
            <a:ext cx="5875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3976175" y="4406001"/>
            <a:ext cx="599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flipH="1">
            <a:off x="3966328" y="4406001"/>
            <a:ext cx="9652" cy="1308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a:off x="3975980" y="3827631"/>
            <a:ext cx="5132" cy="244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flipH="1">
            <a:off x="3840185" y="4536811"/>
            <a:ext cx="252285" cy="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a:xfrm flipH="1">
            <a:off x="3882153" y="4614598"/>
            <a:ext cx="167290" cy="4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a:xfrm flipH="1">
            <a:off x="3933482" y="4678098"/>
            <a:ext cx="64632" cy="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riángulo isósceles 55"/>
          <p:cNvSpPr/>
          <p:nvPr/>
        </p:nvSpPr>
        <p:spPr>
          <a:xfrm flipH="1">
            <a:off x="3861986" y="3656647"/>
            <a:ext cx="238252" cy="2103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ángulo redondeado 56"/>
          <p:cNvSpPr/>
          <p:nvPr/>
        </p:nvSpPr>
        <p:spPr>
          <a:xfrm>
            <a:off x="3767406" y="1514589"/>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redondeado 57"/>
          <p:cNvSpPr/>
          <p:nvPr/>
        </p:nvSpPr>
        <p:spPr>
          <a:xfrm>
            <a:off x="4581233" y="4037146"/>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redondeado 58"/>
          <p:cNvSpPr/>
          <p:nvPr/>
        </p:nvSpPr>
        <p:spPr>
          <a:xfrm>
            <a:off x="4601360" y="4285540"/>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redondeado 59"/>
          <p:cNvSpPr/>
          <p:nvPr/>
        </p:nvSpPr>
        <p:spPr>
          <a:xfrm>
            <a:off x="7003410" y="1514589"/>
            <a:ext cx="733667"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redondeado 60"/>
          <p:cNvSpPr/>
          <p:nvPr/>
        </p:nvSpPr>
        <p:spPr>
          <a:xfrm>
            <a:off x="7019699" y="1799776"/>
            <a:ext cx="717377" cy="224020"/>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87825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7869" y="58442"/>
            <a:ext cx="9404723" cy="690282"/>
          </a:xfrm>
        </p:spPr>
        <p:txBody>
          <a:bodyPr>
            <a:normAutofit fontScale="90000"/>
          </a:bodyPr>
          <a:lstStyle/>
          <a:p>
            <a:r>
              <a:rPr lang="es-MX" dirty="0" smtClean="0"/>
              <a:t>1.5.5  Distribución de terminales</a:t>
            </a:r>
            <a:endParaRPr lang="en-US" dirty="0"/>
          </a:p>
        </p:txBody>
      </p:sp>
      <p:sp>
        <p:nvSpPr>
          <p:cNvPr id="5" name="CuadroTexto 4"/>
          <p:cNvSpPr txBox="1"/>
          <p:nvPr/>
        </p:nvSpPr>
        <p:spPr>
          <a:xfrm>
            <a:off x="1442212" y="1252835"/>
            <a:ext cx="2178802" cy="461665"/>
          </a:xfrm>
          <a:prstGeom prst="rect">
            <a:avLst/>
          </a:prstGeom>
          <a:noFill/>
        </p:spPr>
        <p:txBody>
          <a:bodyPr wrap="none" rtlCol="0">
            <a:spAutoFit/>
          </a:bodyPr>
          <a:lstStyle/>
          <a:p>
            <a:r>
              <a:rPr lang="es-MX" sz="2400" b="1" dirty="0" smtClean="0"/>
              <a:t>Alimentación</a:t>
            </a:r>
            <a:endParaRPr lang="en-US" sz="2400" b="1" dirty="0"/>
          </a:p>
        </p:txBody>
      </p:sp>
      <p:pic>
        <p:nvPicPr>
          <p:cNvPr id="47" name="Imagen 46"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845" y="1252835"/>
            <a:ext cx="4524773" cy="5392427"/>
          </a:xfrm>
          <a:prstGeom prst="rect">
            <a:avLst/>
          </a:prstGeom>
        </p:spPr>
      </p:pic>
      <p:sp>
        <p:nvSpPr>
          <p:cNvPr id="58" name="Rectángulo redondeado 57"/>
          <p:cNvSpPr/>
          <p:nvPr/>
        </p:nvSpPr>
        <p:spPr>
          <a:xfrm>
            <a:off x="4581233" y="4037146"/>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redondeado 58"/>
          <p:cNvSpPr/>
          <p:nvPr/>
        </p:nvSpPr>
        <p:spPr>
          <a:xfrm>
            <a:off x="6676698" y="3546116"/>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redondeado 63"/>
          <p:cNvSpPr/>
          <p:nvPr/>
        </p:nvSpPr>
        <p:spPr>
          <a:xfrm>
            <a:off x="4581233" y="4290857"/>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redondeado 64"/>
          <p:cNvSpPr/>
          <p:nvPr/>
        </p:nvSpPr>
        <p:spPr>
          <a:xfrm>
            <a:off x="6676698" y="3804719"/>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98291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ICSP In-</a:t>
            </a:r>
            <a:r>
              <a:rPr lang="es-MX" dirty="0" err="1" smtClean="0"/>
              <a:t>Circuit</a:t>
            </a:r>
            <a:r>
              <a:rPr lang="es-MX" dirty="0" smtClean="0"/>
              <a:t> Serial </a:t>
            </a:r>
            <a:r>
              <a:rPr lang="es-MX" dirty="0" err="1" smtClean="0"/>
              <a:t>Programming</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535" y="1853248"/>
            <a:ext cx="8484227" cy="4221777"/>
          </a:xfrm>
          <a:prstGeom prst="rect">
            <a:avLst/>
          </a:prstGeom>
        </p:spPr>
      </p:pic>
    </p:spTree>
    <p:extLst>
      <p:ext uri="{BB962C8B-B14F-4D97-AF65-F5344CB8AC3E}">
        <p14:creationId xmlns:p14="http://schemas.microsoft.com/office/powerpoint/2010/main" val="357103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26858"/>
          </a:xfrm>
        </p:spPr>
        <p:txBody>
          <a:bodyPr/>
          <a:lstStyle/>
          <a:p>
            <a:r>
              <a:rPr lang="es-MX" dirty="0" smtClean="0"/>
              <a:t>Puertos I/O</a:t>
            </a:r>
            <a:endParaRPr lang="en-US" dirty="0"/>
          </a:p>
        </p:txBody>
      </p:sp>
      <p:grpSp>
        <p:nvGrpSpPr>
          <p:cNvPr id="5" name="Grupo 4"/>
          <p:cNvGrpSpPr/>
          <p:nvPr/>
        </p:nvGrpSpPr>
        <p:grpSpPr>
          <a:xfrm>
            <a:off x="3527845" y="1252835"/>
            <a:ext cx="4524773" cy="5392427"/>
            <a:chOff x="3527845" y="1252835"/>
            <a:chExt cx="4524773" cy="5392427"/>
          </a:xfrm>
        </p:grpSpPr>
        <p:pic>
          <p:nvPicPr>
            <p:cNvPr id="6" name="Imagen 5"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845" y="1252835"/>
              <a:ext cx="4524773" cy="5392427"/>
            </a:xfrm>
            <a:prstGeom prst="rect">
              <a:avLst/>
            </a:prstGeom>
          </p:spPr>
        </p:pic>
        <p:sp>
          <p:nvSpPr>
            <p:cNvPr id="7" name="Rectángulo redondeado 6"/>
            <p:cNvSpPr/>
            <p:nvPr/>
          </p:nvSpPr>
          <p:spPr>
            <a:xfrm>
              <a:off x="4581233" y="3553640"/>
              <a:ext cx="325064" cy="185866"/>
            </a:xfrm>
            <a:prstGeom prst="round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7"/>
            <p:cNvSpPr/>
            <p:nvPr/>
          </p:nvSpPr>
          <p:spPr>
            <a:xfrm>
              <a:off x="4581233" y="3286727"/>
              <a:ext cx="325064" cy="185866"/>
            </a:xfrm>
            <a:prstGeom prst="round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redondeado 8"/>
            <p:cNvSpPr/>
            <p:nvPr/>
          </p:nvSpPr>
          <p:spPr>
            <a:xfrm>
              <a:off x="4581233" y="1528634"/>
              <a:ext cx="325064" cy="185866"/>
            </a:xfrm>
            <a:prstGeom prst="round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redondeado 9"/>
            <p:cNvSpPr/>
            <p:nvPr/>
          </p:nvSpPr>
          <p:spPr>
            <a:xfrm>
              <a:off x="4581233" y="3784472"/>
              <a:ext cx="325064" cy="185866"/>
            </a:xfrm>
            <a:prstGeom prst="round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redondeado 10"/>
            <p:cNvSpPr/>
            <p:nvPr/>
          </p:nvSpPr>
          <p:spPr>
            <a:xfrm>
              <a:off x="4581233" y="1784767"/>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redondeado 11"/>
            <p:cNvSpPr/>
            <p:nvPr/>
          </p:nvSpPr>
          <p:spPr>
            <a:xfrm>
              <a:off x="4581233" y="2040900"/>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redondeado 12"/>
            <p:cNvSpPr/>
            <p:nvPr/>
          </p:nvSpPr>
          <p:spPr>
            <a:xfrm>
              <a:off x="4581233" y="2271732"/>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redondeado 13"/>
            <p:cNvSpPr/>
            <p:nvPr/>
          </p:nvSpPr>
          <p:spPr>
            <a:xfrm>
              <a:off x="4581233" y="2595497"/>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redondeado 14"/>
            <p:cNvSpPr/>
            <p:nvPr/>
          </p:nvSpPr>
          <p:spPr>
            <a:xfrm>
              <a:off x="4581233" y="2830512"/>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redondeado 15"/>
            <p:cNvSpPr/>
            <p:nvPr/>
          </p:nvSpPr>
          <p:spPr>
            <a:xfrm>
              <a:off x="4581233" y="3058619"/>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redondeado 16"/>
            <p:cNvSpPr/>
            <p:nvPr/>
          </p:nvSpPr>
          <p:spPr>
            <a:xfrm>
              <a:off x="4581233" y="4531256"/>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redondeado 17"/>
            <p:cNvSpPr/>
            <p:nvPr/>
          </p:nvSpPr>
          <p:spPr>
            <a:xfrm>
              <a:off x="4581233" y="4817223"/>
              <a:ext cx="325064" cy="185866"/>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redondeado 18"/>
            <p:cNvSpPr/>
            <p:nvPr/>
          </p:nvSpPr>
          <p:spPr>
            <a:xfrm>
              <a:off x="4581233" y="5059544"/>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redondeado 19"/>
            <p:cNvSpPr/>
            <p:nvPr/>
          </p:nvSpPr>
          <p:spPr>
            <a:xfrm>
              <a:off x="4581233" y="5324115"/>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redondeado 20"/>
            <p:cNvSpPr/>
            <p:nvPr/>
          </p:nvSpPr>
          <p:spPr>
            <a:xfrm>
              <a:off x="4581233" y="5571323"/>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redondeado 21"/>
            <p:cNvSpPr/>
            <p:nvPr/>
          </p:nvSpPr>
          <p:spPr>
            <a:xfrm>
              <a:off x="4591065" y="5798822"/>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redondeado 22"/>
            <p:cNvSpPr/>
            <p:nvPr/>
          </p:nvSpPr>
          <p:spPr>
            <a:xfrm>
              <a:off x="6676698" y="5815329"/>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redondeado 23"/>
            <p:cNvSpPr/>
            <p:nvPr/>
          </p:nvSpPr>
          <p:spPr>
            <a:xfrm>
              <a:off x="6676698" y="5568213"/>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redondeado 24"/>
            <p:cNvSpPr/>
            <p:nvPr/>
          </p:nvSpPr>
          <p:spPr>
            <a:xfrm>
              <a:off x="6676698" y="5322736"/>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redondeado 25"/>
            <p:cNvSpPr/>
            <p:nvPr/>
          </p:nvSpPr>
          <p:spPr>
            <a:xfrm>
              <a:off x="6676698" y="5056434"/>
              <a:ext cx="325064" cy="18586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redondeado 26"/>
            <p:cNvSpPr/>
            <p:nvPr/>
          </p:nvSpPr>
          <p:spPr>
            <a:xfrm>
              <a:off x="4591065" y="6040759"/>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redondeado 27"/>
            <p:cNvSpPr/>
            <p:nvPr/>
          </p:nvSpPr>
          <p:spPr>
            <a:xfrm>
              <a:off x="4581233" y="6293726"/>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redondeado 28"/>
            <p:cNvSpPr/>
            <p:nvPr/>
          </p:nvSpPr>
          <p:spPr>
            <a:xfrm>
              <a:off x="6676698" y="6293726"/>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redondeado 29"/>
            <p:cNvSpPr/>
            <p:nvPr/>
          </p:nvSpPr>
          <p:spPr>
            <a:xfrm>
              <a:off x="6676698" y="6063526"/>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redondeado 30"/>
            <p:cNvSpPr/>
            <p:nvPr/>
          </p:nvSpPr>
          <p:spPr>
            <a:xfrm>
              <a:off x="6676698" y="4826234"/>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redondeado 31"/>
            <p:cNvSpPr/>
            <p:nvPr/>
          </p:nvSpPr>
          <p:spPr>
            <a:xfrm>
              <a:off x="6676698" y="4581220"/>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redondeado 32"/>
            <p:cNvSpPr/>
            <p:nvPr/>
          </p:nvSpPr>
          <p:spPr>
            <a:xfrm>
              <a:off x="6676698" y="4323769"/>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redondeado 33"/>
            <p:cNvSpPr/>
            <p:nvPr/>
          </p:nvSpPr>
          <p:spPr>
            <a:xfrm>
              <a:off x="6676698" y="4037146"/>
              <a:ext cx="325064" cy="185866"/>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redondeado 34"/>
            <p:cNvSpPr/>
            <p:nvPr/>
          </p:nvSpPr>
          <p:spPr>
            <a:xfrm>
              <a:off x="6676698" y="3281389"/>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redondeado 35"/>
            <p:cNvSpPr/>
            <p:nvPr/>
          </p:nvSpPr>
          <p:spPr>
            <a:xfrm>
              <a:off x="6676698" y="3050416"/>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redondeado 36"/>
            <p:cNvSpPr/>
            <p:nvPr/>
          </p:nvSpPr>
          <p:spPr>
            <a:xfrm>
              <a:off x="6676698" y="2810578"/>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redondeado 37"/>
            <p:cNvSpPr/>
            <p:nvPr/>
          </p:nvSpPr>
          <p:spPr>
            <a:xfrm>
              <a:off x="6676698" y="2567965"/>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redondeado 38"/>
            <p:cNvSpPr/>
            <p:nvPr/>
          </p:nvSpPr>
          <p:spPr>
            <a:xfrm>
              <a:off x="6668060" y="2310514"/>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redondeado 39"/>
            <p:cNvSpPr/>
            <p:nvPr/>
          </p:nvSpPr>
          <p:spPr>
            <a:xfrm>
              <a:off x="6676698" y="2054536"/>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redondeado 40"/>
            <p:cNvSpPr/>
            <p:nvPr/>
          </p:nvSpPr>
          <p:spPr>
            <a:xfrm>
              <a:off x="6668060" y="1767913"/>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redondeado 41"/>
            <p:cNvSpPr/>
            <p:nvPr/>
          </p:nvSpPr>
          <p:spPr>
            <a:xfrm>
              <a:off x="6668060" y="1525505"/>
              <a:ext cx="325064" cy="185866"/>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3936228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
          <p:cNvSpPr>
            <a:spLocks noChangeArrowheads="1"/>
          </p:cNvSpPr>
          <p:nvPr/>
        </p:nvSpPr>
        <p:spPr bwMode="auto">
          <a:xfrm>
            <a:off x="6946900" y="5248276"/>
            <a:ext cx="3048000" cy="422275"/>
          </a:xfrm>
          <a:prstGeom prst="rect">
            <a:avLst/>
          </a:prstGeom>
          <a:solidFill>
            <a:srgbClr val="ECE9D8"/>
          </a:solidFill>
          <a:ln w="3175" algn="ctr">
            <a:solidFill>
              <a:schemeClr val="tx1"/>
            </a:solidFill>
            <a:miter lim="800000"/>
            <a:headEnd/>
            <a:tailEnd/>
          </a:ln>
          <a:effectLst/>
        </p:spPr>
        <p:txBody>
          <a:bodyPr wrap="none" anchor="ct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42" name="Rectangle 3"/>
          <p:cNvSpPr>
            <a:spLocks noChangeArrowheads="1"/>
          </p:cNvSpPr>
          <p:nvPr/>
        </p:nvSpPr>
        <p:spPr bwMode="auto">
          <a:xfrm>
            <a:off x="6946900" y="1766889"/>
            <a:ext cx="3048000" cy="682625"/>
          </a:xfrm>
          <a:prstGeom prst="rect">
            <a:avLst/>
          </a:prstGeom>
          <a:solidFill>
            <a:srgbClr val="ECE9D8"/>
          </a:solidFill>
          <a:ln w="3175" algn="ctr">
            <a:solidFill>
              <a:schemeClr val="tx1"/>
            </a:solidFill>
            <a:miter lim="800000"/>
            <a:headEnd/>
            <a:tailEnd/>
          </a:ln>
          <a:effectLst/>
        </p:spPr>
        <p:txBody>
          <a:bodyPr wrap="none" anchor="ct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44" name="Rectangle 5"/>
          <p:cNvSpPr txBox="1">
            <a:spLocks noChangeArrowheads="1"/>
          </p:cNvSpPr>
          <p:nvPr/>
        </p:nvSpPr>
        <p:spPr bwMode="auto">
          <a:xfrm>
            <a:off x="1729042" y="1190626"/>
            <a:ext cx="4572000" cy="3276600"/>
          </a:xfrm>
          <a:prstGeom prst="rect">
            <a:avLst/>
          </a:prstGeom>
          <a:noFill/>
          <a:ln w="9525">
            <a:noFill/>
            <a:miter lim="800000"/>
            <a:headEnd/>
            <a:tailEnd/>
          </a:ln>
        </p:spPr>
        <p:txBody>
          <a:bodyPr lIns="91418" tIns="45709" rIns="91418" bIns="45709"/>
          <a:lstStyle/>
          <a:p>
            <a:pPr marL="342900" indent="-342900" eaLnBrk="0" hangingPunct="0">
              <a:spcBef>
                <a:spcPct val="20000"/>
              </a:spcBef>
              <a:buSzPct val="75000"/>
              <a:buBlip>
                <a:blip r:embed="rId3"/>
              </a:buBlip>
              <a:defRPr/>
            </a:pPr>
            <a:r>
              <a:rPr lang="en-US" sz="2800" kern="0" dirty="0" smtClean="0"/>
              <a:t>Son </a:t>
            </a:r>
            <a:r>
              <a:rPr lang="en-US" sz="2800" kern="0" dirty="0" err="1" smtClean="0"/>
              <a:t>usados</a:t>
            </a:r>
            <a:r>
              <a:rPr lang="en-US" sz="2800" kern="0" dirty="0" smtClean="0"/>
              <a:t> para </a:t>
            </a:r>
            <a:r>
              <a:rPr lang="en-US" sz="2800" kern="0" dirty="0" err="1" smtClean="0"/>
              <a:t>configurar</a:t>
            </a:r>
            <a:r>
              <a:rPr lang="en-US" sz="2800" kern="0" dirty="0" smtClean="0"/>
              <a:t> las </a:t>
            </a:r>
            <a:r>
              <a:rPr lang="en-US" sz="2800" kern="0" dirty="0" err="1" smtClean="0"/>
              <a:t>caracteristicas</a:t>
            </a:r>
            <a:r>
              <a:rPr lang="en-US" sz="2800" kern="0" dirty="0" smtClean="0"/>
              <a:t> del </a:t>
            </a:r>
            <a:r>
              <a:rPr lang="en-US" sz="2800" kern="0" dirty="0" err="1" smtClean="0"/>
              <a:t>nucleo</a:t>
            </a:r>
            <a:r>
              <a:rPr lang="en-US" sz="2800" kern="0" dirty="0" smtClean="0"/>
              <a:t>:</a:t>
            </a:r>
            <a:endParaRPr lang="en-US" sz="2800" kern="0" dirty="0"/>
          </a:p>
          <a:p>
            <a:pPr marL="742950" lvl="1" indent="-285750" eaLnBrk="0" hangingPunct="0">
              <a:spcBef>
                <a:spcPct val="20000"/>
              </a:spcBef>
              <a:buSzPct val="75000"/>
              <a:buBlip>
                <a:blip r:embed="rId3"/>
              </a:buBlip>
              <a:defRPr/>
            </a:pPr>
            <a:r>
              <a:rPr lang="en-US" sz="2400" kern="0" dirty="0"/>
              <a:t>Code Protect</a:t>
            </a:r>
          </a:p>
          <a:p>
            <a:pPr marL="742950" lvl="1" indent="-285750" eaLnBrk="0" hangingPunct="0">
              <a:spcBef>
                <a:spcPct val="20000"/>
              </a:spcBef>
              <a:buSzPct val="75000"/>
              <a:buBlip>
                <a:blip r:embed="rId3"/>
              </a:buBlip>
              <a:defRPr/>
            </a:pPr>
            <a:r>
              <a:rPr lang="en-US" sz="2400" kern="0" dirty="0"/>
              <a:t>Watchdog Timer</a:t>
            </a:r>
          </a:p>
          <a:p>
            <a:pPr marL="742950" lvl="1" indent="-285750" eaLnBrk="0" hangingPunct="0">
              <a:spcBef>
                <a:spcPct val="20000"/>
              </a:spcBef>
              <a:buSzPct val="75000"/>
              <a:buBlip>
                <a:blip r:embed="rId3"/>
              </a:buBlip>
              <a:defRPr/>
            </a:pPr>
            <a:r>
              <a:rPr lang="en-US" sz="2400" kern="0" dirty="0"/>
              <a:t>Oscillator Options</a:t>
            </a:r>
          </a:p>
          <a:p>
            <a:pPr marL="742950" lvl="1" indent="-285750" eaLnBrk="0" hangingPunct="0">
              <a:spcBef>
                <a:spcPct val="20000"/>
              </a:spcBef>
              <a:buSzPct val="75000"/>
              <a:buBlip>
                <a:blip r:embed="rId3"/>
              </a:buBlip>
              <a:defRPr/>
            </a:pPr>
            <a:r>
              <a:rPr lang="en-US" sz="2400" kern="0" dirty="0"/>
              <a:t>Debug Options</a:t>
            </a:r>
          </a:p>
          <a:p>
            <a:pPr marL="742950" lvl="1" indent="-285750" eaLnBrk="0" hangingPunct="0">
              <a:spcBef>
                <a:spcPct val="20000"/>
              </a:spcBef>
              <a:buSzPct val="75000"/>
              <a:buBlip>
                <a:blip r:embed="rId3"/>
              </a:buBlip>
              <a:defRPr/>
            </a:pPr>
            <a:r>
              <a:rPr lang="en-US" sz="2400" kern="0" dirty="0"/>
              <a:t>More…</a:t>
            </a:r>
          </a:p>
        </p:txBody>
      </p:sp>
      <p:sp>
        <p:nvSpPr>
          <p:cNvPr id="352262" name="Rectangle 6"/>
          <p:cNvSpPr>
            <a:spLocks noChangeArrowheads="1"/>
          </p:cNvSpPr>
          <p:nvPr/>
        </p:nvSpPr>
        <p:spPr bwMode="auto">
          <a:xfrm>
            <a:off x="6946900" y="1792289"/>
            <a:ext cx="3048000" cy="242887"/>
          </a:xfrm>
          <a:prstGeom prst="rect">
            <a:avLst/>
          </a:prstGeom>
          <a:solidFill>
            <a:srgbClr val="FFFFAF"/>
          </a:solidFill>
          <a:ln w="317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dirty="0" smtClean="0">
                <a:solidFill>
                  <a:srgbClr val="744D00"/>
                </a:solidFill>
              </a:rPr>
              <a:t>Vector de reset</a:t>
            </a:r>
            <a:endParaRPr lang="en-US" altLang="en-US" sz="1400" dirty="0">
              <a:solidFill>
                <a:srgbClr val="744D00"/>
              </a:solidFill>
            </a:endParaRPr>
          </a:p>
        </p:txBody>
      </p:sp>
      <p:sp>
        <p:nvSpPr>
          <p:cNvPr id="352263" name="Rectangle 9"/>
          <p:cNvSpPr>
            <a:spLocks noChangeArrowheads="1"/>
          </p:cNvSpPr>
          <p:nvPr/>
        </p:nvSpPr>
        <p:spPr bwMode="auto">
          <a:xfrm>
            <a:off x="6946900" y="2335213"/>
            <a:ext cx="3048000" cy="2913062"/>
          </a:xfrm>
          <a:prstGeom prst="rect">
            <a:avLst/>
          </a:prstGeom>
          <a:solidFill>
            <a:srgbClr val="E1E1E1"/>
          </a:solidFill>
          <a:ln w="317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dirty="0" smtClean="0">
                <a:solidFill>
                  <a:srgbClr val="003366"/>
                </a:solidFill>
              </a:rPr>
              <a:t>Flash de </a:t>
            </a:r>
            <a:r>
              <a:rPr lang="en-US" altLang="en-US" sz="1400" dirty="0" err="1" smtClean="0">
                <a:solidFill>
                  <a:srgbClr val="003366"/>
                </a:solidFill>
              </a:rPr>
              <a:t>usuario</a:t>
            </a:r>
            <a:endParaRPr lang="en-US" altLang="en-US" sz="1400" dirty="0">
              <a:solidFill>
                <a:srgbClr val="003366"/>
              </a:solidFill>
            </a:endParaRPr>
          </a:p>
        </p:txBody>
      </p:sp>
      <p:sp>
        <p:nvSpPr>
          <p:cNvPr id="352264" name="Rectangle 11"/>
          <p:cNvSpPr>
            <a:spLocks noChangeArrowheads="1"/>
          </p:cNvSpPr>
          <p:nvPr/>
        </p:nvSpPr>
        <p:spPr bwMode="auto">
          <a:xfrm>
            <a:off x="6946900" y="5670551"/>
            <a:ext cx="3048000" cy="250825"/>
          </a:xfrm>
          <a:prstGeom prst="rect">
            <a:avLst/>
          </a:prstGeom>
          <a:solidFill>
            <a:srgbClr val="FAE1AF"/>
          </a:solidFill>
          <a:ln w="317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s-MX" altLang="en-US" sz="1400" dirty="0" smtClean="0">
                <a:solidFill>
                  <a:srgbClr val="744D00"/>
                </a:solidFill>
              </a:rPr>
              <a:t>Registros de configuración</a:t>
            </a:r>
            <a:endParaRPr lang="es-MX" altLang="en-US" sz="1400" dirty="0">
              <a:solidFill>
                <a:srgbClr val="744D00"/>
              </a:solidFill>
            </a:endParaRPr>
          </a:p>
        </p:txBody>
      </p:sp>
      <p:sp>
        <p:nvSpPr>
          <p:cNvPr id="352265" name="Rectangle 12"/>
          <p:cNvSpPr>
            <a:spLocks noChangeArrowheads="1"/>
          </p:cNvSpPr>
          <p:nvPr/>
        </p:nvSpPr>
        <p:spPr bwMode="auto">
          <a:xfrm>
            <a:off x="6946900" y="6149976"/>
            <a:ext cx="3048000" cy="250825"/>
          </a:xfrm>
          <a:prstGeom prst="rect">
            <a:avLst/>
          </a:prstGeom>
          <a:solidFill>
            <a:srgbClr val="D1D193"/>
          </a:solidFill>
          <a:ln w="317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rgbClr val="464523"/>
                </a:solidFill>
              </a:rPr>
              <a:t>Device ID</a:t>
            </a:r>
          </a:p>
        </p:txBody>
      </p:sp>
      <p:sp>
        <p:nvSpPr>
          <p:cNvPr id="51" name="Rectangle 14"/>
          <p:cNvSpPr>
            <a:spLocks noChangeArrowheads="1"/>
          </p:cNvSpPr>
          <p:nvPr/>
        </p:nvSpPr>
        <p:spPr bwMode="auto">
          <a:xfrm>
            <a:off x="6946900" y="5921375"/>
            <a:ext cx="3048000" cy="228600"/>
          </a:xfrm>
          <a:prstGeom prst="rect">
            <a:avLst/>
          </a:prstGeom>
          <a:solidFill>
            <a:srgbClr val="ECE9D8"/>
          </a:solidFill>
          <a:ln w="3175" algn="ctr">
            <a:solidFill>
              <a:schemeClr val="tx1"/>
            </a:solidFill>
            <a:miter lim="800000"/>
            <a:headEnd/>
            <a:tailEnd/>
          </a:ln>
          <a:effectLst/>
        </p:spPr>
        <p:txBody>
          <a:bodyPr wrap="none" anchor="ct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52" name="AutoShape 15"/>
          <p:cNvSpPr>
            <a:spLocks noChangeArrowheads="1"/>
          </p:cNvSpPr>
          <p:nvPr/>
        </p:nvSpPr>
        <p:spPr bwMode="auto">
          <a:xfrm>
            <a:off x="6919914" y="1766889"/>
            <a:ext cx="3101975" cy="4651375"/>
          </a:xfrm>
          <a:prstGeom prst="roundRect">
            <a:avLst>
              <a:gd name="adj" fmla="val 3856"/>
            </a:avLst>
          </a:prstGeom>
          <a:noFill/>
          <a:ln w="57150" algn="ctr">
            <a:solidFill>
              <a:schemeClr val="tx1"/>
            </a:solidFill>
            <a:round/>
            <a:headEnd/>
            <a:tailEnd/>
          </a:ln>
          <a:effectLst>
            <a:outerShdw dist="17961" dir="2700000" algn="ctr" rotWithShape="0">
              <a:srgbClr val="4D4D4D"/>
            </a:outerShdw>
          </a:effectLst>
        </p:spPr>
        <p:txBody>
          <a:bodyPr wrap="none" anchor="ct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352268" name="Text Box 16"/>
          <p:cNvSpPr txBox="1">
            <a:spLocks noChangeArrowheads="1"/>
          </p:cNvSpPr>
          <p:nvPr/>
        </p:nvSpPr>
        <p:spPr bwMode="auto">
          <a:xfrm>
            <a:off x="6870700" y="1309689"/>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2000"/>
              <a:t>14-bit Program Memory</a:t>
            </a:r>
          </a:p>
        </p:txBody>
      </p:sp>
      <p:sp>
        <p:nvSpPr>
          <p:cNvPr id="352269" name="Text Box 17"/>
          <p:cNvSpPr txBox="1">
            <a:spLocks noChangeArrowheads="1"/>
          </p:cNvSpPr>
          <p:nvPr/>
        </p:nvSpPr>
        <p:spPr bwMode="auto">
          <a:xfrm>
            <a:off x="1646138" y="5170488"/>
            <a:ext cx="4419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a:r>
              <a:rPr lang="en-US" altLang="en-US" sz="2000" dirty="0" err="1" smtClean="0">
                <a:solidFill>
                  <a:srgbClr val="0070C0"/>
                </a:solidFill>
              </a:rPr>
              <a:t>Registro</a:t>
            </a:r>
            <a:r>
              <a:rPr lang="en-US" altLang="en-US" sz="2000" dirty="0" smtClean="0">
                <a:solidFill>
                  <a:srgbClr val="0070C0"/>
                </a:solidFill>
              </a:rPr>
              <a:t> CONFIG </a:t>
            </a:r>
            <a:r>
              <a:rPr lang="en-US" altLang="en-US" sz="2000" dirty="0" err="1" smtClean="0">
                <a:solidFill>
                  <a:srgbClr val="0070C0"/>
                </a:solidFill>
              </a:rPr>
              <a:t>está</a:t>
            </a:r>
            <a:r>
              <a:rPr lang="en-US" altLang="en-US" sz="2000" dirty="0" smtClean="0">
                <a:solidFill>
                  <a:srgbClr val="0070C0"/>
                </a:solidFill>
              </a:rPr>
              <a:t> </a:t>
            </a:r>
            <a:r>
              <a:rPr lang="en-US" altLang="en-US" sz="2000" dirty="0" err="1" smtClean="0">
                <a:solidFill>
                  <a:srgbClr val="0070C0"/>
                </a:solidFill>
              </a:rPr>
              <a:t>localizado</a:t>
            </a:r>
            <a:r>
              <a:rPr lang="en-US" altLang="en-US" sz="2000" dirty="0" smtClean="0">
                <a:solidFill>
                  <a:srgbClr val="0070C0"/>
                </a:solidFill>
              </a:rPr>
              <a:t> </a:t>
            </a:r>
            <a:r>
              <a:rPr lang="en-US" altLang="en-US" sz="2000" dirty="0" err="1" smtClean="0">
                <a:solidFill>
                  <a:srgbClr val="0070C0"/>
                </a:solidFill>
              </a:rPr>
              <a:t>en</a:t>
            </a:r>
            <a:r>
              <a:rPr lang="en-US" altLang="en-US" sz="2000" dirty="0" smtClean="0">
                <a:solidFill>
                  <a:srgbClr val="0070C0"/>
                </a:solidFill>
              </a:rPr>
              <a:t> la </a:t>
            </a:r>
            <a:r>
              <a:rPr lang="en-US" altLang="en-US" sz="2000" dirty="0" err="1" smtClean="0">
                <a:solidFill>
                  <a:srgbClr val="0070C0"/>
                </a:solidFill>
              </a:rPr>
              <a:t>memoria</a:t>
            </a:r>
            <a:r>
              <a:rPr lang="en-US" altLang="en-US" sz="2000" dirty="0" smtClean="0">
                <a:solidFill>
                  <a:srgbClr val="0070C0"/>
                </a:solidFill>
              </a:rPr>
              <a:t> del </a:t>
            </a:r>
            <a:r>
              <a:rPr lang="en-US" altLang="en-US" sz="2000" dirty="0" err="1" smtClean="0">
                <a:solidFill>
                  <a:srgbClr val="0070C0"/>
                </a:solidFill>
              </a:rPr>
              <a:t>programa</a:t>
            </a:r>
            <a:r>
              <a:rPr lang="en-US" altLang="en-US" sz="2000" dirty="0" smtClean="0">
                <a:solidFill>
                  <a:srgbClr val="0070C0"/>
                </a:solidFill>
              </a:rPr>
              <a:t>, </a:t>
            </a:r>
            <a:r>
              <a:rPr lang="en-US" altLang="en-US" sz="2000" dirty="0" err="1" smtClean="0">
                <a:solidFill>
                  <a:srgbClr val="0070C0"/>
                </a:solidFill>
              </a:rPr>
              <a:t>fuera</a:t>
            </a:r>
            <a:r>
              <a:rPr lang="en-US" altLang="en-US" sz="2000" dirty="0" smtClean="0">
                <a:solidFill>
                  <a:srgbClr val="0070C0"/>
                </a:solidFill>
              </a:rPr>
              <a:t> del </a:t>
            </a:r>
            <a:r>
              <a:rPr lang="en-US" altLang="en-US" sz="2000" dirty="0" err="1" smtClean="0">
                <a:solidFill>
                  <a:srgbClr val="0070C0"/>
                </a:solidFill>
              </a:rPr>
              <a:t>rango</a:t>
            </a:r>
            <a:r>
              <a:rPr lang="en-US" altLang="en-US" sz="2000" dirty="0" smtClean="0">
                <a:solidFill>
                  <a:srgbClr val="0070C0"/>
                </a:solidFill>
              </a:rPr>
              <a:t> del </a:t>
            </a:r>
            <a:r>
              <a:rPr lang="en-US" altLang="en-US" sz="2000" dirty="0" err="1" smtClean="0">
                <a:solidFill>
                  <a:srgbClr val="0070C0"/>
                </a:solidFill>
              </a:rPr>
              <a:t>espacio</a:t>
            </a:r>
            <a:r>
              <a:rPr lang="en-US" altLang="en-US" sz="2000" dirty="0" smtClean="0">
                <a:solidFill>
                  <a:srgbClr val="0070C0"/>
                </a:solidFill>
              </a:rPr>
              <a:t> del </a:t>
            </a:r>
            <a:r>
              <a:rPr lang="en-US" altLang="en-US" sz="2000" dirty="0" err="1" smtClean="0">
                <a:solidFill>
                  <a:srgbClr val="0070C0"/>
                </a:solidFill>
              </a:rPr>
              <a:t>código</a:t>
            </a:r>
            <a:r>
              <a:rPr lang="en-US" altLang="en-US" sz="2000" dirty="0" smtClean="0">
                <a:solidFill>
                  <a:srgbClr val="0070C0"/>
                </a:solidFill>
              </a:rPr>
              <a:t> de </a:t>
            </a:r>
            <a:r>
              <a:rPr lang="en-US" altLang="en-US" sz="2000" dirty="0" err="1" smtClean="0">
                <a:solidFill>
                  <a:srgbClr val="0070C0"/>
                </a:solidFill>
              </a:rPr>
              <a:t>ejecución</a:t>
            </a:r>
            <a:r>
              <a:rPr lang="en-US" altLang="en-US" sz="2000" dirty="0" smtClean="0">
                <a:solidFill>
                  <a:srgbClr val="0070C0"/>
                </a:solidFill>
              </a:rPr>
              <a:t>.</a:t>
            </a:r>
            <a:endParaRPr lang="en-US" altLang="en-US" sz="2000" dirty="0">
              <a:solidFill>
                <a:srgbClr val="0070C0"/>
              </a:solidFill>
            </a:endParaRPr>
          </a:p>
        </p:txBody>
      </p:sp>
      <p:sp>
        <p:nvSpPr>
          <p:cNvPr id="55" name="Line 18"/>
          <p:cNvSpPr>
            <a:spLocks noChangeShapeType="1"/>
          </p:cNvSpPr>
          <p:nvPr/>
        </p:nvSpPr>
        <p:spPr bwMode="auto">
          <a:xfrm>
            <a:off x="6119813" y="5805488"/>
            <a:ext cx="685800" cy="0"/>
          </a:xfrm>
          <a:prstGeom prst="line">
            <a:avLst/>
          </a:prstGeom>
          <a:noFill/>
          <a:ln w="76200">
            <a:solidFill>
              <a:srgbClr val="FFFF00"/>
            </a:solidFill>
            <a:round/>
            <a:headEnd/>
            <a:tailEnd type="triangle" w="med" len="med"/>
          </a:ln>
          <a:effectLst/>
        </p:spPr>
        <p:txBody>
          <a:bodyPr anchor="ct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56" name="Line 19"/>
          <p:cNvSpPr>
            <a:spLocks noChangeShapeType="1"/>
          </p:cNvSpPr>
          <p:nvPr/>
        </p:nvSpPr>
        <p:spPr bwMode="auto">
          <a:xfrm flipH="1" flipV="1">
            <a:off x="10339388" y="1792289"/>
            <a:ext cx="0" cy="1036637"/>
          </a:xfrm>
          <a:prstGeom prst="line">
            <a:avLst/>
          </a:prstGeom>
          <a:noFill/>
          <a:ln w="50800">
            <a:solidFill>
              <a:srgbClr val="FFC000"/>
            </a:solidFill>
            <a:round/>
            <a:headEnd/>
            <a:tailEnd type="triangle" w="med" len="med"/>
          </a:ln>
          <a:effectLst/>
        </p:spPr>
        <p:txBody>
          <a:bodyPr anchor="ct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57" name="Text Box 20"/>
          <p:cNvSpPr txBox="1">
            <a:spLocks noChangeArrowheads="1"/>
          </p:cNvSpPr>
          <p:nvPr/>
        </p:nvSpPr>
        <p:spPr bwMode="auto">
          <a:xfrm rot="16200000">
            <a:off x="9647238" y="3261053"/>
            <a:ext cx="1311275" cy="523220"/>
          </a:xfrm>
          <a:prstGeom prst="rect">
            <a:avLst/>
          </a:prstGeom>
          <a:noFill/>
          <a:ln w="12700" algn="ctr">
            <a:noFill/>
            <a:miter lim="800000"/>
            <a:headEnd/>
            <a:tailEnd/>
          </a:ln>
          <a:effectLst/>
        </p:spPr>
        <p:txBody>
          <a:bodyPr>
            <a:spAutoFit/>
          </a:bodyPr>
          <a:lstStyle/>
          <a:p>
            <a:pPr algn="ctr" eaLnBrk="0" hangingPunct="0">
              <a:defRPr/>
            </a:pPr>
            <a:r>
              <a:rPr lang="en-US" sz="1400" dirty="0" err="1" smtClean="0">
                <a:effectLst>
                  <a:outerShdw blurRad="38100" dist="38100" dir="2700000" algn="tl">
                    <a:srgbClr val="C0C0C0"/>
                  </a:outerShdw>
                </a:effectLst>
                <a:latin typeface="Arial" charset="0"/>
              </a:rPr>
              <a:t>Memoria</a:t>
            </a:r>
            <a:r>
              <a:rPr lang="en-US" sz="1400" dirty="0" smtClean="0">
                <a:effectLst>
                  <a:outerShdw blurRad="38100" dist="38100" dir="2700000" algn="tl">
                    <a:srgbClr val="C0C0C0"/>
                  </a:outerShdw>
                </a:effectLst>
                <a:latin typeface="Arial" charset="0"/>
              </a:rPr>
              <a:t> de </a:t>
            </a:r>
            <a:r>
              <a:rPr lang="en-US" sz="1400" dirty="0" err="1" smtClean="0">
                <a:effectLst>
                  <a:outerShdw blurRad="38100" dist="38100" dir="2700000" algn="tl">
                    <a:srgbClr val="C0C0C0"/>
                  </a:outerShdw>
                </a:effectLst>
                <a:latin typeface="Arial" charset="0"/>
              </a:rPr>
              <a:t>usuario</a:t>
            </a:r>
            <a:endParaRPr lang="en-US" sz="1400" dirty="0">
              <a:effectLst>
                <a:outerShdw blurRad="38100" dist="38100" dir="2700000" algn="tl">
                  <a:srgbClr val="C0C0C0"/>
                </a:outerShdw>
              </a:effectLst>
              <a:latin typeface="Arial" charset="0"/>
            </a:endParaRPr>
          </a:p>
        </p:txBody>
      </p:sp>
      <p:sp>
        <p:nvSpPr>
          <p:cNvPr id="58" name="Text Box 21"/>
          <p:cNvSpPr txBox="1">
            <a:spLocks noChangeArrowheads="1"/>
          </p:cNvSpPr>
          <p:nvPr/>
        </p:nvSpPr>
        <p:spPr bwMode="auto">
          <a:xfrm rot="16200000">
            <a:off x="9618664" y="5681764"/>
            <a:ext cx="1373187" cy="458587"/>
          </a:xfrm>
          <a:prstGeom prst="rect">
            <a:avLst/>
          </a:prstGeom>
          <a:noFill/>
          <a:ln w="12700" algn="ctr">
            <a:noFill/>
            <a:miter lim="800000"/>
            <a:headEnd/>
            <a:tailEnd/>
          </a:ln>
          <a:effectLst/>
        </p:spPr>
        <p:txBody>
          <a:bodyPr>
            <a:spAutoFit/>
          </a:bodyPr>
          <a:lstStyle/>
          <a:p>
            <a:pPr algn="ctr" eaLnBrk="0" hangingPunct="0">
              <a:lnSpc>
                <a:spcPct val="85000"/>
              </a:lnSpc>
              <a:defRPr/>
            </a:pPr>
            <a:r>
              <a:rPr lang="en-US" sz="1400" dirty="0" smtClean="0">
                <a:effectLst>
                  <a:outerShdw blurRad="38100" dist="38100" dir="2700000" algn="tl">
                    <a:srgbClr val="C0C0C0"/>
                  </a:outerShdw>
                </a:effectLst>
                <a:latin typeface="Arial" charset="0"/>
              </a:rPr>
              <a:t>Memoria de configuración</a:t>
            </a:r>
            <a:endParaRPr lang="en-US" sz="1400" dirty="0">
              <a:effectLst>
                <a:outerShdw blurRad="38100" dist="38100" dir="2700000" algn="tl">
                  <a:srgbClr val="C0C0C0"/>
                </a:outerShdw>
              </a:effectLst>
              <a:latin typeface="Arial" charset="0"/>
            </a:endParaRPr>
          </a:p>
        </p:txBody>
      </p:sp>
      <p:sp>
        <p:nvSpPr>
          <p:cNvPr id="59" name="Line 22"/>
          <p:cNvSpPr>
            <a:spLocks noChangeShapeType="1"/>
          </p:cNvSpPr>
          <p:nvPr/>
        </p:nvSpPr>
        <p:spPr bwMode="auto">
          <a:xfrm flipH="1">
            <a:off x="10339388" y="4133850"/>
            <a:ext cx="0" cy="1036638"/>
          </a:xfrm>
          <a:prstGeom prst="line">
            <a:avLst/>
          </a:prstGeom>
          <a:noFill/>
          <a:ln w="50800">
            <a:solidFill>
              <a:srgbClr val="FFC000"/>
            </a:solidFill>
            <a:round/>
            <a:headEnd/>
            <a:tailEnd type="triangle" w="med" len="med"/>
          </a:ln>
          <a:effectLst/>
        </p:spPr>
        <p:txBody>
          <a:bodyPr anchor="ct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60" name="Line 23"/>
          <p:cNvSpPr>
            <a:spLocks noChangeShapeType="1"/>
          </p:cNvSpPr>
          <p:nvPr/>
        </p:nvSpPr>
        <p:spPr bwMode="auto">
          <a:xfrm>
            <a:off x="9879013" y="5248275"/>
            <a:ext cx="614362" cy="0"/>
          </a:xfrm>
          <a:prstGeom prst="line">
            <a:avLst/>
          </a:prstGeom>
          <a:noFill/>
          <a:ln w="12700">
            <a:solidFill>
              <a:schemeClr val="tx1"/>
            </a:solidFill>
            <a:prstDash val="dash"/>
            <a:round/>
            <a:headEnd/>
            <a:tailEnd/>
          </a:ln>
          <a:effectLst/>
        </p:spPr>
        <p:txBody>
          <a:bodyPr wrap="none" anchor="ctr">
            <a:spAutoFit/>
          </a:bodyPr>
          <a:lstStyle/>
          <a:p>
            <a:pPr algn="ctr" eaLnBrk="0" hangingPunct="0">
              <a:defRPr/>
            </a:pPr>
            <a:endParaRPr lang="en-US" sz="1000" dirty="0">
              <a:effectLst>
                <a:outerShdw blurRad="38100" dist="38100" dir="2700000" algn="tl">
                  <a:srgbClr val="000000">
                    <a:alpha val="43137"/>
                  </a:srgbClr>
                </a:outerShdw>
              </a:effectLst>
              <a:latin typeface="Arial" charset="0"/>
            </a:endParaRPr>
          </a:p>
        </p:txBody>
      </p:sp>
      <p:sp>
        <p:nvSpPr>
          <p:cNvPr id="352276" name="Rectangle 7"/>
          <p:cNvSpPr>
            <a:spLocks noChangeArrowheads="1"/>
          </p:cNvSpPr>
          <p:nvPr/>
        </p:nvSpPr>
        <p:spPr bwMode="auto">
          <a:xfrm>
            <a:off x="6946900" y="2147888"/>
            <a:ext cx="3048000" cy="228600"/>
          </a:xfrm>
          <a:prstGeom prst="rect">
            <a:avLst/>
          </a:prstGeom>
          <a:solidFill>
            <a:srgbClr val="FAE1AF"/>
          </a:solidFill>
          <a:ln w="317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s-MX" altLang="en-US" sz="1400" dirty="0" smtClean="0">
                <a:solidFill>
                  <a:srgbClr val="744D00"/>
                </a:solidFill>
              </a:rPr>
              <a:t>Vector de interrupción</a:t>
            </a:r>
            <a:endParaRPr lang="en-US" altLang="en-US" sz="1400" dirty="0">
              <a:solidFill>
                <a:srgbClr val="744D00"/>
              </a:solidFill>
            </a:endParaRPr>
          </a:p>
        </p:txBody>
      </p:sp>
      <p:sp>
        <p:nvSpPr>
          <p:cNvPr id="4" name="Título 3"/>
          <p:cNvSpPr>
            <a:spLocks noGrp="1"/>
          </p:cNvSpPr>
          <p:nvPr>
            <p:ph type="title"/>
          </p:nvPr>
        </p:nvSpPr>
        <p:spPr/>
        <p:txBody>
          <a:bodyPr/>
          <a:lstStyle/>
          <a:p>
            <a:r>
              <a:rPr lang="en-US" kern="0" dirty="0">
                <a:solidFill>
                  <a:schemeClr val="bg1"/>
                </a:solidFill>
              </a:rPr>
              <a:t>¿</a:t>
            </a:r>
            <a:r>
              <a:rPr lang="en-US" kern="0" dirty="0" err="1">
                <a:solidFill>
                  <a:schemeClr val="bg1"/>
                </a:solidFill>
              </a:rPr>
              <a:t>Qué</a:t>
            </a:r>
            <a:r>
              <a:rPr lang="en-US" kern="0" dirty="0">
                <a:solidFill>
                  <a:schemeClr val="bg1"/>
                </a:solidFill>
              </a:rPr>
              <a:t> son </a:t>
            </a:r>
            <a:r>
              <a:rPr lang="en-US" kern="0" dirty="0" err="1">
                <a:solidFill>
                  <a:schemeClr val="bg1"/>
                </a:solidFill>
              </a:rPr>
              <a:t>los</a:t>
            </a:r>
            <a:r>
              <a:rPr lang="en-US" kern="0" dirty="0">
                <a:solidFill>
                  <a:schemeClr val="bg1"/>
                </a:solidFill>
              </a:rPr>
              <a:t> bits de </a:t>
            </a:r>
            <a:r>
              <a:rPr lang="en-US" kern="0" dirty="0" err="1">
                <a:solidFill>
                  <a:schemeClr val="bg1"/>
                </a:solidFill>
              </a:rPr>
              <a:t>configuración</a:t>
            </a:r>
            <a:r>
              <a:rPr lang="en-US" kern="0" dirty="0">
                <a:solidFill>
                  <a:schemeClr val="bg1"/>
                </a:solidFill>
              </a:rPr>
              <a:t>?</a:t>
            </a:r>
            <a:br>
              <a:rPr lang="en-US" kern="0" dirty="0">
                <a:solidFill>
                  <a:schemeClr val="bg1"/>
                </a:solidFill>
              </a:rPr>
            </a:br>
            <a:endParaRPr lang="es-MX" dirty="0"/>
          </a:p>
        </p:txBody>
      </p:sp>
    </p:spTree>
    <p:extLst>
      <p:ext uri="{BB962C8B-B14F-4D97-AF65-F5344CB8AC3E}">
        <p14:creationId xmlns:p14="http://schemas.microsoft.com/office/powerpoint/2010/main" val="348037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5"/>
          <p:cNvSpPr>
            <a:spLocks noChangeArrowheads="1"/>
          </p:cNvSpPr>
          <p:nvPr/>
        </p:nvSpPr>
        <p:spPr bwMode="auto">
          <a:xfrm>
            <a:off x="524272" y="1884799"/>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FCMEN</a:t>
            </a:r>
            <a:endParaRPr lang="en-US" sz="1400" dirty="0">
              <a:solidFill>
                <a:srgbClr val="000000"/>
              </a:solidFill>
            </a:endParaRPr>
          </a:p>
        </p:txBody>
      </p:sp>
      <p:sp>
        <p:nvSpPr>
          <p:cNvPr id="65" name="Rectangle 15"/>
          <p:cNvSpPr>
            <a:spLocks noChangeArrowheads="1"/>
          </p:cNvSpPr>
          <p:nvPr/>
        </p:nvSpPr>
        <p:spPr bwMode="auto">
          <a:xfrm>
            <a:off x="1271984" y="1884799"/>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66" name="Rectangle 15"/>
          <p:cNvSpPr>
            <a:spLocks noChangeArrowheads="1"/>
          </p:cNvSpPr>
          <p:nvPr/>
        </p:nvSpPr>
        <p:spPr bwMode="auto">
          <a:xfrm>
            <a:off x="2019696" y="1884800"/>
            <a:ext cx="93702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CSWEN</a:t>
            </a:r>
            <a:endParaRPr lang="en-US" sz="1400" dirty="0">
              <a:solidFill>
                <a:srgbClr val="000000"/>
              </a:solidFill>
            </a:endParaRPr>
          </a:p>
        </p:txBody>
      </p:sp>
      <p:sp>
        <p:nvSpPr>
          <p:cNvPr id="67" name="Rectangle 15"/>
          <p:cNvSpPr>
            <a:spLocks noChangeArrowheads="1"/>
          </p:cNvSpPr>
          <p:nvPr/>
        </p:nvSpPr>
        <p:spPr bwMode="auto">
          <a:xfrm>
            <a:off x="2956718" y="188480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68" name="Rectangle 15"/>
          <p:cNvSpPr>
            <a:spLocks noChangeArrowheads="1"/>
          </p:cNvSpPr>
          <p:nvPr/>
        </p:nvSpPr>
        <p:spPr bwMode="auto">
          <a:xfrm>
            <a:off x="3705224" y="188480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60" name="Rectangle 15"/>
          <p:cNvSpPr>
            <a:spLocks noChangeArrowheads="1"/>
          </p:cNvSpPr>
          <p:nvPr/>
        </p:nvSpPr>
        <p:spPr bwMode="auto">
          <a:xfrm>
            <a:off x="4453730" y="1884799"/>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CLKOUTEN</a:t>
            </a:r>
            <a:endParaRPr lang="en-US" sz="1400" dirty="0">
              <a:solidFill>
                <a:srgbClr val="000000"/>
              </a:solidFill>
            </a:endParaRPr>
          </a:p>
        </p:txBody>
      </p:sp>
      <p:sp>
        <p:nvSpPr>
          <p:cNvPr id="61" name="Rectangle 15"/>
          <p:cNvSpPr>
            <a:spLocks noChangeArrowheads="1"/>
          </p:cNvSpPr>
          <p:nvPr/>
        </p:nvSpPr>
        <p:spPr bwMode="auto">
          <a:xfrm>
            <a:off x="5201442" y="1884799"/>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62" name="Rectangle 15"/>
          <p:cNvSpPr>
            <a:spLocks noChangeArrowheads="1"/>
          </p:cNvSpPr>
          <p:nvPr/>
        </p:nvSpPr>
        <p:spPr bwMode="auto">
          <a:xfrm>
            <a:off x="5950742" y="1884800"/>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RSTOCS2</a:t>
            </a:r>
            <a:endParaRPr lang="en-US" sz="1400" dirty="0">
              <a:solidFill>
                <a:srgbClr val="000000"/>
              </a:solidFill>
            </a:endParaRPr>
          </a:p>
        </p:txBody>
      </p:sp>
      <p:sp>
        <p:nvSpPr>
          <p:cNvPr id="63" name="Rectangle 15"/>
          <p:cNvSpPr>
            <a:spLocks noChangeArrowheads="1"/>
          </p:cNvSpPr>
          <p:nvPr/>
        </p:nvSpPr>
        <p:spPr bwMode="auto">
          <a:xfrm>
            <a:off x="6698454" y="188480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RSTOCS1</a:t>
            </a:r>
            <a:endParaRPr lang="en-US" sz="1400" dirty="0">
              <a:solidFill>
                <a:srgbClr val="000000"/>
              </a:solidFill>
            </a:endParaRPr>
          </a:p>
        </p:txBody>
      </p:sp>
      <p:sp>
        <p:nvSpPr>
          <p:cNvPr id="58" name="Rectangle 15"/>
          <p:cNvSpPr>
            <a:spLocks noChangeArrowheads="1"/>
          </p:cNvSpPr>
          <p:nvPr/>
        </p:nvSpPr>
        <p:spPr bwMode="auto">
          <a:xfrm>
            <a:off x="7446960" y="188480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RSTOSC0</a:t>
            </a:r>
            <a:endParaRPr lang="en-US" sz="1400" dirty="0">
              <a:solidFill>
                <a:srgbClr val="000000"/>
              </a:solidFill>
            </a:endParaRPr>
          </a:p>
        </p:txBody>
      </p:sp>
      <p:sp>
        <p:nvSpPr>
          <p:cNvPr id="59" name="Rectangle 15"/>
          <p:cNvSpPr>
            <a:spLocks noChangeArrowheads="1"/>
          </p:cNvSpPr>
          <p:nvPr/>
        </p:nvSpPr>
        <p:spPr bwMode="auto">
          <a:xfrm>
            <a:off x="8194672" y="188480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49" name="Rectangle 15"/>
          <p:cNvSpPr>
            <a:spLocks noChangeArrowheads="1"/>
          </p:cNvSpPr>
          <p:nvPr/>
        </p:nvSpPr>
        <p:spPr bwMode="auto">
          <a:xfrm>
            <a:off x="8943972" y="188480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FEXTOSC2</a:t>
            </a:r>
            <a:endParaRPr lang="en-US" sz="1400" dirty="0">
              <a:solidFill>
                <a:srgbClr val="000000"/>
              </a:solidFill>
            </a:endParaRPr>
          </a:p>
        </p:txBody>
      </p:sp>
      <p:sp>
        <p:nvSpPr>
          <p:cNvPr id="354306" name="Rectangle 2"/>
          <p:cNvSpPr>
            <a:spLocks noGrp="1" noChangeArrowheads="1"/>
          </p:cNvSpPr>
          <p:nvPr>
            <p:ph type="title"/>
          </p:nvPr>
        </p:nvSpPr>
        <p:spPr/>
        <p:txBody>
          <a:bodyPr/>
          <a:lstStyle/>
          <a:p>
            <a:r>
              <a:rPr lang="en-US" altLang="en-US" dirty="0" err="1" smtClean="0"/>
              <a:t>Ejemplo</a:t>
            </a:r>
            <a:r>
              <a:rPr lang="en-US" altLang="en-US" dirty="0" smtClean="0"/>
              <a:t> de palabra de configuración</a:t>
            </a:r>
          </a:p>
        </p:txBody>
      </p:sp>
      <p:sp>
        <p:nvSpPr>
          <p:cNvPr id="1736719" name="Rectangle 15"/>
          <p:cNvSpPr>
            <a:spLocks noChangeArrowheads="1"/>
          </p:cNvSpPr>
          <p:nvPr/>
        </p:nvSpPr>
        <p:spPr bwMode="auto">
          <a:xfrm>
            <a:off x="9691684" y="1884803"/>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FEXTOSC1</a:t>
            </a:r>
            <a:endParaRPr lang="en-US" sz="1400" dirty="0">
              <a:solidFill>
                <a:srgbClr val="000000"/>
              </a:solidFill>
            </a:endParaRPr>
          </a:p>
        </p:txBody>
      </p:sp>
      <p:sp>
        <p:nvSpPr>
          <p:cNvPr id="1736720" name="Rectangle 16"/>
          <p:cNvSpPr>
            <a:spLocks noChangeArrowheads="1"/>
          </p:cNvSpPr>
          <p:nvPr/>
        </p:nvSpPr>
        <p:spPr bwMode="auto">
          <a:xfrm>
            <a:off x="10439396" y="1884803"/>
            <a:ext cx="74930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FEXTOSC0</a:t>
            </a:r>
            <a:endParaRPr lang="en-US" sz="1400" dirty="0">
              <a:solidFill>
                <a:srgbClr val="000000"/>
              </a:solidFill>
            </a:endParaRPr>
          </a:p>
        </p:txBody>
      </p:sp>
      <p:sp>
        <p:nvSpPr>
          <p:cNvPr id="354321" name="Text Box 17"/>
          <p:cNvSpPr txBox="1">
            <a:spLocks noChangeArrowheads="1"/>
          </p:cNvSpPr>
          <p:nvPr/>
        </p:nvSpPr>
        <p:spPr bwMode="auto">
          <a:xfrm>
            <a:off x="10549509" y="1520213"/>
            <a:ext cx="52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a:solidFill>
                  <a:srgbClr val="000000"/>
                </a:solidFill>
              </a:rPr>
              <a:t>bit 0</a:t>
            </a:r>
          </a:p>
        </p:txBody>
      </p:sp>
      <p:sp>
        <p:nvSpPr>
          <p:cNvPr id="354322" name="Text Box 18"/>
          <p:cNvSpPr txBox="1">
            <a:spLocks noChangeArrowheads="1"/>
          </p:cNvSpPr>
          <p:nvPr/>
        </p:nvSpPr>
        <p:spPr bwMode="auto">
          <a:xfrm>
            <a:off x="566928" y="1520214"/>
            <a:ext cx="62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dirty="0">
                <a:solidFill>
                  <a:srgbClr val="000000"/>
                </a:solidFill>
              </a:rPr>
              <a:t>bit 13</a:t>
            </a:r>
          </a:p>
        </p:txBody>
      </p:sp>
      <p:sp>
        <p:nvSpPr>
          <p:cNvPr id="354331" name="Text Box 76"/>
          <p:cNvSpPr txBox="1">
            <a:spLocks noChangeArrowheads="1"/>
          </p:cNvSpPr>
          <p:nvPr/>
        </p:nvSpPr>
        <p:spPr bwMode="auto">
          <a:xfrm>
            <a:off x="3384390" y="1218288"/>
            <a:ext cx="4999485" cy="57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lIns="82037" tIns="41018" rIns="82037" bIns="41018">
            <a:spAutoFit/>
          </a:bodyPr>
          <a:lstStyle>
            <a:lvl1pPr algn="ctr" defTabSz="912813" eaLnBrk="0" hangingPunct="0">
              <a:defRPr sz="2400" b="1">
                <a:solidFill>
                  <a:schemeClr val="tx1"/>
                </a:solidFill>
                <a:latin typeface="Arial" panose="020B0604020202020204" pitchFamily="34" charset="0"/>
              </a:defRPr>
            </a:lvl1pPr>
            <a:lvl2pPr marL="742950" indent="-285750" algn="ctr" defTabSz="912813" eaLnBrk="0" hangingPunct="0">
              <a:defRPr sz="2400" b="1">
                <a:solidFill>
                  <a:schemeClr val="tx1"/>
                </a:solidFill>
                <a:latin typeface="Arial" panose="020B0604020202020204" pitchFamily="34" charset="0"/>
              </a:defRPr>
            </a:lvl2pPr>
            <a:lvl3pPr marL="1143000" indent="-228600" algn="ctr" defTabSz="912813" eaLnBrk="0" hangingPunct="0">
              <a:defRPr sz="2400" b="1">
                <a:solidFill>
                  <a:schemeClr val="tx1"/>
                </a:solidFill>
                <a:latin typeface="Arial" panose="020B0604020202020204" pitchFamily="34" charset="0"/>
              </a:defRPr>
            </a:lvl3pPr>
            <a:lvl4pPr marL="1600200" indent="-228600" algn="ctr" defTabSz="912813" eaLnBrk="0" hangingPunct="0">
              <a:defRPr sz="2400" b="1">
                <a:solidFill>
                  <a:schemeClr val="tx1"/>
                </a:solidFill>
                <a:latin typeface="Arial" panose="020B0604020202020204" pitchFamily="34" charset="0"/>
              </a:defRPr>
            </a:lvl4pPr>
            <a:lvl5pPr marL="2057400" indent="-228600" algn="ctr" defTabSz="912813" eaLnBrk="0" hangingPunct="0">
              <a:defRPr sz="2400" b="1">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r>
              <a:rPr lang="es-MX" altLang="en-US" sz="3200" dirty="0" smtClean="0"/>
              <a:t>CONFIG1 (Osciladores)</a:t>
            </a:r>
            <a:endParaRPr lang="es-MX" altLang="en-US" sz="1800" dirty="0">
              <a:solidFill>
                <a:schemeClr val="accent2"/>
              </a:solidFill>
            </a:endParaRPr>
          </a:p>
        </p:txBody>
      </p:sp>
      <p:cxnSp>
        <p:nvCxnSpPr>
          <p:cNvPr id="70" name="Conector recto 69"/>
          <p:cNvCxnSpPr/>
          <p:nvPr/>
        </p:nvCxnSpPr>
        <p:spPr>
          <a:xfrm>
            <a:off x="4511691" y="1957093"/>
            <a:ext cx="606409" cy="8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tangle 15"/>
          <p:cNvSpPr>
            <a:spLocks noChangeArrowheads="1"/>
          </p:cNvSpPr>
          <p:nvPr/>
        </p:nvSpPr>
        <p:spPr bwMode="auto">
          <a:xfrm>
            <a:off x="540909" y="2933258"/>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DEBUG</a:t>
            </a:r>
            <a:endParaRPr lang="en-US" sz="1400" dirty="0">
              <a:solidFill>
                <a:srgbClr val="000000"/>
              </a:solidFill>
            </a:endParaRPr>
          </a:p>
        </p:txBody>
      </p:sp>
      <p:sp>
        <p:nvSpPr>
          <p:cNvPr id="73" name="Rectangle 15"/>
          <p:cNvSpPr>
            <a:spLocks noChangeArrowheads="1"/>
          </p:cNvSpPr>
          <p:nvPr/>
        </p:nvSpPr>
        <p:spPr bwMode="auto">
          <a:xfrm>
            <a:off x="1288621" y="2933258"/>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STVREN</a:t>
            </a:r>
            <a:endParaRPr lang="en-US" sz="1400" dirty="0">
              <a:solidFill>
                <a:srgbClr val="000000"/>
              </a:solidFill>
            </a:endParaRPr>
          </a:p>
        </p:txBody>
      </p:sp>
      <p:sp>
        <p:nvSpPr>
          <p:cNvPr id="74" name="Rectangle 15"/>
          <p:cNvSpPr>
            <a:spLocks noChangeArrowheads="1"/>
          </p:cNvSpPr>
          <p:nvPr/>
        </p:nvSpPr>
        <p:spPr bwMode="auto">
          <a:xfrm>
            <a:off x="2019696" y="2933260"/>
            <a:ext cx="61698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200" dirty="0" smtClean="0">
                <a:solidFill>
                  <a:srgbClr val="000000"/>
                </a:solidFill>
              </a:rPr>
              <a:t>PPS1WAY</a:t>
            </a:r>
            <a:endParaRPr lang="en-US" sz="1400" dirty="0">
              <a:solidFill>
                <a:srgbClr val="000000"/>
              </a:solidFill>
            </a:endParaRPr>
          </a:p>
        </p:txBody>
      </p:sp>
      <p:sp>
        <p:nvSpPr>
          <p:cNvPr id="75" name="Rectangle 15"/>
          <p:cNvSpPr>
            <a:spLocks noChangeArrowheads="1"/>
          </p:cNvSpPr>
          <p:nvPr/>
        </p:nvSpPr>
        <p:spPr bwMode="auto">
          <a:xfrm>
            <a:off x="2636678" y="293326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ZCDDIS</a:t>
            </a:r>
            <a:endParaRPr lang="en-US" sz="1400" dirty="0">
              <a:solidFill>
                <a:srgbClr val="000000"/>
              </a:solidFill>
            </a:endParaRPr>
          </a:p>
        </p:txBody>
      </p:sp>
      <p:sp>
        <p:nvSpPr>
          <p:cNvPr id="76" name="Rectangle 15"/>
          <p:cNvSpPr>
            <a:spLocks noChangeArrowheads="1"/>
          </p:cNvSpPr>
          <p:nvPr/>
        </p:nvSpPr>
        <p:spPr bwMode="auto">
          <a:xfrm>
            <a:off x="3385184" y="293326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BORV</a:t>
            </a:r>
            <a:endParaRPr lang="en-US" sz="1400" dirty="0">
              <a:solidFill>
                <a:srgbClr val="000000"/>
              </a:solidFill>
            </a:endParaRPr>
          </a:p>
        </p:txBody>
      </p:sp>
      <p:sp>
        <p:nvSpPr>
          <p:cNvPr id="77" name="Rectangle 15"/>
          <p:cNvSpPr>
            <a:spLocks noChangeArrowheads="1"/>
          </p:cNvSpPr>
          <p:nvPr/>
        </p:nvSpPr>
        <p:spPr bwMode="auto">
          <a:xfrm>
            <a:off x="4133690" y="2933259"/>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78" name="Rectangle 15"/>
          <p:cNvSpPr>
            <a:spLocks noChangeArrowheads="1"/>
          </p:cNvSpPr>
          <p:nvPr/>
        </p:nvSpPr>
        <p:spPr bwMode="auto">
          <a:xfrm>
            <a:off x="4881402" y="2933259"/>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BOREN1</a:t>
            </a:r>
            <a:endParaRPr lang="en-US" sz="1400" dirty="0">
              <a:solidFill>
                <a:srgbClr val="000000"/>
              </a:solidFill>
            </a:endParaRPr>
          </a:p>
        </p:txBody>
      </p:sp>
      <p:sp>
        <p:nvSpPr>
          <p:cNvPr id="79" name="Rectangle 15"/>
          <p:cNvSpPr>
            <a:spLocks noChangeArrowheads="1"/>
          </p:cNvSpPr>
          <p:nvPr/>
        </p:nvSpPr>
        <p:spPr bwMode="auto">
          <a:xfrm>
            <a:off x="5630702" y="2933260"/>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BOREN0</a:t>
            </a:r>
            <a:endParaRPr lang="en-US" sz="1400" dirty="0">
              <a:solidFill>
                <a:srgbClr val="000000"/>
              </a:solidFill>
            </a:endParaRPr>
          </a:p>
        </p:txBody>
      </p:sp>
      <p:sp>
        <p:nvSpPr>
          <p:cNvPr id="80" name="Rectangle 15"/>
          <p:cNvSpPr>
            <a:spLocks noChangeArrowheads="1"/>
          </p:cNvSpPr>
          <p:nvPr/>
        </p:nvSpPr>
        <p:spPr bwMode="auto">
          <a:xfrm>
            <a:off x="6376826" y="2933259"/>
            <a:ext cx="923036"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LPBOREN</a:t>
            </a:r>
            <a:endParaRPr lang="en-US" sz="1400" dirty="0">
              <a:solidFill>
                <a:srgbClr val="000000"/>
              </a:solidFill>
            </a:endParaRPr>
          </a:p>
        </p:txBody>
      </p:sp>
      <p:sp>
        <p:nvSpPr>
          <p:cNvPr id="81" name="Rectangle 15"/>
          <p:cNvSpPr>
            <a:spLocks noChangeArrowheads="1"/>
          </p:cNvSpPr>
          <p:nvPr/>
        </p:nvSpPr>
        <p:spPr bwMode="auto">
          <a:xfrm>
            <a:off x="7299862" y="2933261"/>
            <a:ext cx="89481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82" name="Rectangle 15"/>
          <p:cNvSpPr>
            <a:spLocks noChangeArrowheads="1"/>
          </p:cNvSpPr>
          <p:nvPr/>
        </p:nvSpPr>
        <p:spPr bwMode="auto">
          <a:xfrm>
            <a:off x="8194672" y="293326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83" name="Rectangle 15"/>
          <p:cNvSpPr>
            <a:spLocks noChangeArrowheads="1"/>
          </p:cNvSpPr>
          <p:nvPr/>
        </p:nvSpPr>
        <p:spPr bwMode="auto">
          <a:xfrm>
            <a:off x="8943972" y="293326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s-MX" sz="1400" dirty="0" smtClean="0">
                <a:solidFill>
                  <a:srgbClr val="000000"/>
                </a:solidFill>
              </a:rPr>
              <a:t>---</a:t>
            </a:r>
            <a:endParaRPr lang="en-US" sz="1400" dirty="0">
              <a:solidFill>
                <a:srgbClr val="000000"/>
              </a:solidFill>
            </a:endParaRPr>
          </a:p>
        </p:txBody>
      </p:sp>
      <p:sp>
        <p:nvSpPr>
          <p:cNvPr id="84" name="Rectangle 15"/>
          <p:cNvSpPr>
            <a:spLocks noChangeArrowheads="1"/>
          </p:cNvSpPr>
          <p:nvPr/>
        </p:nvSpPr>
        <p:spPr bwMode="auto">
          <a:xfrm>
            <a:off x="9691684" y="2933263"/>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PWRTE</a:t>
            </a:r>
            <a:endParaRPr lang="en-US" sz="1400" dirty="0">
              <a:solidFill>
                <a:srgbClr val="000000"/>
              </a:solidFill>
            </a:endParaRPr>
          </a:p>
        </p:txBody>
      </p:sp>
      <p:sp>
        <p:nvSpPr>
          <p:cNvPr id="85" name="Rectangle 16"/>
          <p:cNvSpPr>
            <a:spLocks noChangeArrowheads="1"/>
          </p:cNvSpPr>
          <p:nvPr/>
        </p:nvSpPr>
        <p:spPr bwMode="auto">
          <a:xfrm>
            <a:off x="10439396" y="2933263"/>
            <a:ext cx="74930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MCLRE</a:t>
            </a:r>
            <a:endParaRPr lang="en-US" sz="1400" dirty="0">
              <a:solidFill>
                <a:srgbClr val="000000"/>
              </a:solidFill>
            </a:endParaRPr>
          </a:p>
        </p:txBody>
      </p:sp>
      <p:sp>
        <p:nvSpPr>
          <p:cNvPr id="86" name="Text Box 17"/>
          <p:cNvSpPr txBox="1">
            <a:spLocks noChangeArrowheads="1"/>
          </p:cNvSpPr>
          <p:nvPr/>
        </p:nvSpPr>
        <p:spPr bwMode="auto">
          <a:xfrm>
            <a:off x="10549509" y="2568673"/>
            <a:ext cx="52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a:solidFill>
                  <a:srgbClr val="000000"/>
                </a:solidFill>
              </a:rPr>
              <a:t>bit 0</a:t>
            </a:r>
          </a:p>
        </p:txBody>
      </p:sp>
      <p:sp>
        <p:nvSpPr>
          <p:cNvPr id="87" name="Text Box 18"/>
          <p:cNvSpPr txBox="1">
            <a:spLocks noChangeArrowheads="1"/>
          </p:cNvSpPr>
          <p:nvPr/>
        </p:nvSpPr>
        <p:spPr bwMode="auto">
          <a:xfrm>
            <a:off x="583565" y="2568673"/>
            <a:ext cx="62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dirty="0">
                <a:solidFill>
                  <a:srgbClr val="000000"/>
                </a:solidFill>
              </a:rPr>
              <a:t>bit 13</a:t>
            </a:r>
          </a:p>
        </p:txBody>
      </p:sp>
      <p:sp>
        <p:nvSpPr>
          <p:cNvPr id="88" name="Text Box 76"/>
          <p:cNvSpPr txBox="1">
            <a:spLocks noChangeArrowheads="1"/>
          </p:cNvSpPr>
          <p:nvPr/>
        </p:nvSpPr>
        <p:spPr bwMode="auto">
          <a:xfrm>
            <a:off x="3282056" y="2315829"/>
            <a:ext cx="5392776" cy="57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lIns="82037" tIns="41018" rIns="82037" bIns="41018">
            <a:spAutoFit/>
          </a:bodyPr>
          <a:lstStyle>
            <a:lvl1pPr algn="ctr" defTabSz="912813" eaLnBrk="0" hangingPunct="0">
              <a:defRPr sz="2400" b="1">
                <a:solidFill>
                  <a:schemeClr val="tx1"/>
                </a:solidFill>
                <a:latin typeface="Arial" panose="020B0604020202020204" pitchFamily="34" charset="0"/>
              </a:defRPr>
            </a:lvl1pPr>
            <a:lvl2pPr marL="742950" indent="-285750" algn="ctr" defTabSz="912813" eaLnBrk="0" hangingPunct="0">
              <a:defRPr sz="2400" b="1">
                <a:solidFill>
                  <a:schemeClr val="tx1"/>
                </a:solidFill>
                <a:latin typeface="Arial" panose="020B0604020202020204" pitchFamily="34" charset="0"/>
              </a:defRPr>
            </a:lvl2pPr>
            <a:lvl3pPr marL="1143000" indent="-228600" algn="ctr" defTabSz="912813" eaLnBrk="0" hangingPunct="0">
              <a:defRPr sz="2400" b="1">
                <a:solidFill>
                  <a:schemeClr val="tx1"/>
                </a:solidFill>
                <a:latin typeface="Arial" panose="020B0604020202020204" pitchFamily="34" charset="0"/>
              </a:defRPr>
            </a:lvl3pPr>
            <a:lvl4pPr marL="1600200" indent="-228600" algn="ctr" defTabSz="912813" eaLnBrk="0" hangingPunct="0">
              <a:defRPr sz="2400" b="1">
                <a:solidFill>
                  <a:schemeClr val="tx1"/>
                </a:solidFill>
                <a:latin typeface="Arial" panose="020B0604020202020204" pitchFamily="34" charset="0"/>
              </a:defRPr>
            </a:lvl4pPr>
            <a:lvl5pPr marL="2057400" indent="-228600" algn="ctr" defTabSz="912813" eaLnBrk="0" hangingPunct="0">
              <a:defRPr sz="2400" b="1">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r>
              <a:rPr lang="es-MX" altLang="en-US" sz="3200" dirty="0" smtClean="0"/>
              <a:t>CONFIG2 (Supervisores)</a:t>
            </a:r>
            <a:endParaRPr lang="es-MX" altLang="en-US" sz="1800" dirty="0">
              <a:solidFill>
                <a:schemeClr val="accent2"/>
              </a:solidFill>
            </a:endParaRPr>
          </a:p>
        </p:txBody>
      </p:sp>
      <p:cxnSp>
        <p:nvCxnSpPr>
          <p:cNvPr id="93" name="Conector recto 92"/>
          <p:cNvCxnSpPr/>
          <p:nvPr/>
        </p:nvCxnSpPr>
        <p:spPr>
          <a:xfrm>
            <a:off x="622934" y="3010620"/>
            <a:ext cx="6167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15"/>
          <p:cNvSpPr>
            <a:spLocks noChangeArrowheads="1"/>
          </p:cNvSpPr>
          <p:nvPr/>
        </p:nvSpPr>
        <p:spPr bwMode="auto">
          <a:xfrm>
            <a:off x="521941" y="397188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WTDCCS2</a:t>
            </a:r>
            <a:endParaRPr lang="en-US" sz="1400" dirty="0">
              <a:solidFill>
                <a:srgbClr val="000000"/>
              </a:solidFill>
            </a:endParaRPr>
          </a:p>
        </p:txBody>
      </p:sp>
      <p:sp>
        <p:nvSpPr>
          <p:cNvPr id="94" name="Rectangle 15"/>
          <p:cNvSpPr>
            <a:spLocks noChangeArrowheads="1"/>
          </p:cNvSpPr>
          <p:nvPr/>
        </p:nvSpPr>
        <p:spPr bwMode="auto">
          <a:xfrm>
            <a:off x="1269653" y="3971881"/>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WTDCCS1</a:t>
            </a:r>
            <a:endParaRPr lang="en-US" sz="1400" dirty="0">
              <a:solidFill>
                <a:srgbClr val="000000"/>
              </a:solidFill>
            </a:endParaRPr>
          </a:p>
        </p:txBody>
      </p:sp>
      <p:sp>
        <p:nvSpPr>
          <p:cNvPr id="95" name="Rectangle 15"/>
          <p:cNvSpPr>
            <a:spLocks noChangeArrowheads="1"/>
          </p:cNvSpPr>
          <p:nvPr/>
        </p:nvSpPr>
        <p:spPr bwMode="auto">
          <a:xfrm>
            <a:off x="2000728" y="3971883"/>
            <a:ext cx="61698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200" dirty="0" smtClean="0">
                <a:solidFill>
                  <a:srgbClr val="000000"/>
                </a:solidFill>
              </a:rPr>
              <a:t>WTDCCS0</a:t>
            </a:r>
            <a:endParaRPr lang="en-US" sz="1400" dirty="0">
              <a:solidFill>
                <a:srgbClr val="000000"/>
              </a:solidFill>
            </a:endParaRPr>
          </a:p>
        </p:txBody>
      </p:sp>
      <p:sp>
        <p:nvSpPr>
          <p:cNvPr id="96" name="Rectangle 15"/>
          <p:cNvSpPr>
            <a:spLocks noChangeArrowheads="1"/>
          </p:cNvSpPr>
          <p:nvPr/>
        </p:nvSpPr>
        <p:spPr bwMode="auto">
          <a:xfrm>
            <a:off x="2617710" y="3971884"/>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300" dirty="0" smtClean="0">
                <a:solidFill>
                  <a:srgbClr val="000000"/>
                </a:solidFill>
              </a:rPr>
              <a:t>WTDCWS2</a:t>
            </a:r>
            <a:endParaRPr lang="en-US" sz="1300" dirty="0">
              <a:solidFill>
                <a:srgbClr val="000000"/>
              </a:solidFill>
            </a:endParaRPr>
          </a:p>
        </p:txBody>
      </p:sp>
      <p:sp>
        <p:nvSpPr>
          <p:cNvPr id="97" name="Rectangle 15"/>
          <p:cNvSpPr>
            <a:spLocks noChangeArrowheads="1"/>
          </p:cNvSpPr>
          <p:nvPr/>
        </p:nvSpPr>
        <p:spPr bwMode="auto">
          <a:xfrm>
            <a:off x="3366216" y="3971884"/>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300" dirty="0" smtClean="0">
                <a:solidFill>
                  <a:srgbClr val="000000"/>
                </a:solidFill>
              </a:rPr>
              <a:t>WTDCWS1</a:t>
            </a:r>
            <a:endParaRPr lang="en-US" sz="1300" dirty="0">
              <a:solidFill>
                <a:srgbClr val="000000"/>
              </a:solidFill>
            </a:endParaRPr>
          </a:p>
        </p:txBody>
      </p:sp>
      <p:sp>
        <p:nvSpPr>
          <p:cNvPr id="98" name="Rectangle 15"/>
          <p:cNvSpPr>
            <a:spLocks noChangeArrowheads="1"/>
          </p:cNvSpPr>
          <p:nvPr/>
        </p:nvSpPr>
        <p:spPr bwMode="auto">
          <a:xfrm>
            <a:off x="4114722" y="397188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300" dirty="0" smtClean="0">
                <a:solidFill>
                  <a:srgbClr val="000000"/>
                </a:solidFill>
              </a:rPr>
              <a:t>WTDCWS0</a:t>
            </a:r>
            <a:endParaRPr lang="en-US" sz="1300" dirty="0">
              <a:solidFill>
                <a:srgbClr val="000000"/>
              </a:solidFill>
            </a:endParaRPr>
          </a:p>
        </p:txBody>
      </p:sp>
      <p:sp>
        <p:nvSpPr>
          <p:cNvPr id="99" name="Rectangle 15"/>
          <p:cNvSpPr>
            <a:spLocks noChangeArrowheads="1"/>
          </p:cNvSpPr>
          <p:nvPr/>
        </p:nvSpPr>
        <p:spPr bwMode="auto">
          <a:xfrm>
            <a:off x="4862434" y="397188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00" name="Rectangle 15"/>
          <p:cNvSpPr>
            <a:spLocks noChangeArrowheads="1"/>
          </p:cNvSpPr>
          <p:nvPr/>
        </p:nvSpPr>
        <p:spPr bwMode="auto">
          <a:xfrm>
            <a:off x="5611734" y="3971883"/>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WDTE1</a:t>
            </a:r>
            <a:endParaRPr lang="en-US" sz="1400" dirty="0">
              <a:solidFill>
                <a:srgbClr val="000000"/>
              </a:solidFill>
            </a:endParaRPr>
          </a:p>
        </p:txBody>
      </p:sp>
      <p:sp>
        <p:nvSpPr>
          <p:cNvPr id="101" name="Rectangle 15"/>
          <p:cNvSpPr>
            <a:spLocks noChangeArrowheads="1"/>
          </p:cNvSpPr>
          <p:nvPr/>
        </p:nvSpPr>
        <p:spPr bwMode="auto">
          <a:xfrm>
            <a:off x="6357858" y="3971882"/>
            <a:ext cx="923036"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WDTE0</a:t>
            </a:r>
            <a:endParaRPr lang="en-US" sz="1400" dirty="0">
              <a:solidFill>
                <a:srgbClr val="000000"/>
              </a:solidFill>
            </a:endParaRPr>
          </a:p>
        </p:txBody>
      </p:sp>
      <p:sp>
        <p:nvSpPr>
          <p:cNvPr id="102" name="Rectangle 15"/>
          <p:cNvSpPr>
            <a:spLocks noChangeArrowheads="1"/>
          </p:cNvSpPr>
          <p:nvPr/>
        </p:nvSpPr>
        <p:spPr bwMode="auto">
          <a:xfrm>
            <a:off x="7280894" y="3971884"/>
            <a:ext cx="89481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WDTCPS4</a:t>
            </a:r>
            <a:endParaRPr lang="en-US" sz="1400" dirty="0">
              <a:solidFill>
                <a:srgbClr val="000000"/>
              </a:solidFill>
            </a:endParaRPr>
          </a:p>
        </p:txBody>
      </p:sp>
      <p:sp>
        <p:nvSpPr>
          <p:cNvPr id="103" name="Rectangle 15"/>
          <p:cNvSpPr>
            <a:spLocks noChangeArrowheads="1"/>
          </p:cNvSpPr>
          <p:nvPr/>
        </p:nvSpPr>
        <p:spPr bwMode="auto">
          <a:xfrm>
            <a:off x="8175704" y="3971884"/>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WDTCPS3</a:t>
            </a:r>
            <a:endParaRPr lang="en-US" sz="1400" dirty="0">
              <a:solidFill>
                <a:srgbClr val="000000"/>
              </a:solidFill>
            </a:endParaRPr>
          </a:p>
        </p:txBody>
      </p:sp>
      <p:sp>
        <p:nvSpPr>
          <p:cNvPr id="104" name="Rectangle 15"/>
          <p:cNvSpPr>
            <a:spLocks noChangeArrowheads="1"/>
          </p:cNvSpPr>
          <p:nvPr/>
        </p:nvSpPr>
        <p:spPr bwMode="auto">
          <a:xfrm>
            <a:off x="8925004" y="3971885"/>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WDTCPS2</a:t>
            </a:r>
            <a:endParaRPr lang="en-US" sz="1400" dirty="0">
              <a:solidFill>
                <a:srgbClr val="000000"/>
              </a:solidFill>
            </a:endParaRPr>
          </a:p>
        </p:txBody>
      </p:sp>
      <p:sp>
        <p:nvSpPr>
          <p:cNvPr id="105" name="Rectangle 15"/>
          <p:cNvSpPr>
            <a:spLocks noChangeArrowheads="1"/>
          </p:cNvSpPr>
          <p:nvPr/>
        </p:nvSpPr>
        <p:spPr bwMode="auto">
          <a:xfrm>
            <a:off x="9672716" y="3971886"/>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WDTCPS1</a:t>
            </a:r>
            <a:endParaRPr lang="en-US" sz="1400" dirty="0">
              <a:solidFill>
                <a:srgbClr val="000000"/>
              </a:solidFill>
            </a:endParaRPr>
          </a:p>
        </p:txBody>
      </p:sp>
      <p:sp>
        <p:nvSpPr>
          <p:cNvPr id="106" name="Rectangle 16"/>
          <p:cNvSpPr>
            <a:spLocks noChangeArrowheads="1"/>
          </p:cNvSpPr>
          <p:nvPr/>
        </p:nvSpPr>
        <p:spPr bwMode="auto">
          <a:xfrm>
            <a:off x="10420428" y="3971886"/>
            <a:ext cx="74930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WDTCPS0</a:t>
            </a:r>
            <a:endParaRPr lang="en-US" sz="1400" dirty="0">
              <a:solidFill>
                <a:srgbClr val="000000"/>
              </a:solidFill>
            </a:endParaRPr>
          </a:p>
        </p:txBody>
      </p:sp>
      <p:sp>
        <p:nvSpPr>
          <p:cNvPr id="107" name="Text Box 17"/>
          <p:cNvSpPr txBox="1">
            <a:spLocks noChangeArrowheads="1"/>
          </p:cNvSpPr>
          <p:nvPr/>
        </p:nvSpPr>
        <p:spPr bwMode="auto">
          <a:xfrm>
            <a:off x="10530541" y="3607296"/>
            <a:ext cx="52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a:solidFill>
                  <a:srgbClr val="000000"/>
                </a:solidFill>
              </a:rPr>
              <a:t>bit 0</a:t>
            </a:r>
          </a:p>
        </p:txBody>
      </p:sp>
      <p:sp>
        <p:nvSpPr>
          <p:cNvPr id="108" name="Text Box 18"/>
          <p:cNvSpPr txBox="1">
            <a:spLocks noChangeArrowheads="1"/>
          </p:cNvSpPr>
          <p:nvPr/>
        </p:nvSpPr>
        <p:spPr bwMode="auto">
          <a:xfrm>
            <a:off x="564597" y="3607296"/>
            <a:ext cx="62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dirty="0">
                <a:solidFill>
                  <a:srgbClr val="000000"/>
                </a:solidFill>
              </a:rPr>
              <a:t>bit 13</a:t>
            </a:r>
          </a:p>
        </p:txBody>
      </p:sp>
      <p:sp>
        <p:nvSpPr>
          <p:cNvPr id="109" name="Text Box 76"/>
          <p:cNvSpPr txBox="1">
            <a:spLocks noChangeArrowheads="1"/>
          </p:cNvSpPr>
          <p:nvPr/>
        </p:nvSpPr>
        <p:spPr bwMode="auto">
          <a:xfrm>
            <a:off x="2547431" y="3362738"/>
            <a:ext cx="9403640" cy="57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lIns="82037" tIns="41018" rIns="82037" bIns="41018">
            <a:spAutoFit/>
          </a:bodyPr>
          <a:lstStyle>
            <a:lvl1pPr algn="ctr" defTabSz="912813" eaLnBrk="0" hangingPunct="0">
              <a:defRPr sz="2400" b="1">
                <a:solidFill>
                  <a:schemeClr val="tx1"/>
                </a:solidFill>
                <a:latin typeface="Arial" panose="020B0604020202020204" pitchFamily="34" charset="0"/>
              </a:defRPr>
            </a:lvl1pPr>
            <a:lvl2pPr marL="742950" indent="-285750" algn="ctr" defTabSz="912813" eaLnBrk="0" hangingPunct="0">
              <a:defRPr sz="2400" b="1">
                <a:solidFill>
                  <a:schemeClr val="tx1"/>
                </a:solidFill>
                <a:latin typeface="Arial" panose="020B0604020202020204" pitchFamily="34" charset="0"/>
              </a:defRPr>
            </a:lvl2pPr>
            <a:lvl3pPr marL="1143000" indent="-228600" algn="ctr" defTabSz="912813" eaLnBrk="0" hangingPunct="0">
              <a:defRPr sz="2400" b="1">
                <a:solidFill>
                  <a:schemeClr val="tx1"/>
                </a:solidFill>
                <a:latin typeface="Arial" panose="020B0604020202020204" pitchFamily="34" charset="0"/>
              </a:defRPr>
            </a:lvl3pPr>
            <a:lvl4pPr marL="1600200" indent="-228600" algn="ctr" defTabSz="912813" eaLnBrk="0" hangingPunct="0">
              <a:defRPr sz="2400" b="1">
                <a:solidFill>
                  <a:schemeClr val="tx1"/>
                </a:solidFill>
                <a:latin typeface="Arial" panose="020B0604020202020204" pitchFamily="34" charset="0"/>
              </a:defRPr>
            </a:lvl4pPr>
            <a:lvl5pPr marL="2057400" indent="-228600" algn="ctr" defTabSz="912813" eaLnBrk="0" hangingPunct="0">
              <a:defRPr sz="2400" b="1">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r>
              <a:rPr lang="es-MX" altLang="en-US" sz="3200" dirty="0" smtClean="0"/>
              <a:t>CONFIG3 (</a:t>
            </a:r>
            <a:r>
              <a:rPr lang="es-MX" altLang="en-US" sz="3200" dirty="0" err="1" smtClean="0"/>
              <a:t>Windowed</a:t>
            </a:r>
            <a:r>
              <a:rPr lang="es-MX" altLang="en-US" sz="3200" dirty="0" smtClean="0"/>
              <a:t> </a:t>
            </a:r>
            <a:r>
              <a:rPr lang="es-MX" altLang="en-US" sz="3200" dirty="0" err="1" smtClean="0"/>
              <a:t>WatchDog</a:t>
            </a:r>
            <a:r>
              <a:rPr lang="es-MX" altLang="en-US" sz="3200" dirty="0" smtClean="0"/>
              <a:t>)</a:t>
            </a:r>
            <a:endParaRPr lang="es-MX" altLang="en-US" sz="1800" dirty="0">
              <a:solidFill>
                <a:schemeClr val="accent2"/>
              </a:solidFill>
            </a:endParaRPr>
          </a:p>
        </p:txBody>
      </p:sp>
      <p:sp>
        <p:nvSpPr>
          <p:cNvPr id="111" name="Rectangle 15"/>
          <p:cNvSpPr>
            <a:spLocks noChangeArrowheads="1"/>
          </p:cNvSpPr>
          <p:nvPr/>
        </p:nvSpPr>
        <p:spPr bwMode="auto">
          <a:xfrm>
            <a:off x="514795" y="499421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LVP</a:t>
            </a:r>
            <a:endParaRPr lang="en-US" sz="1400" dirty="0">
              <a:solidFill>
                <a:srgbClr val="000000"/>
              </a:solidFill>
            </a:endParaRPr>
          </a:p>
        </p:txBody>
      </p:sp>
      <p:sp>
        <p:nvSpPr>
          <p:cNvPr id="112" name="Rectangle 15"/>
          <p:cNvSpPr>
            <a:spLocks noChangeArrowheads="1"/>
          </p:cNvSpPr>
          <p:nvPr/>
        </p:nvSpPr>
        <p:spPr bwMode="auto">
          <a:xfrm>
            <a:off x="1262507" y="499421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SCANE</a:t>
            </a:r>
            <a:endParaRPr lang="en-US" sz="1400" dirty="0">
              <a:solidFill>
                <a:srgbClr val="000000"/>
              </a:solidFill>
            </a:endParaRPr>
          </a:p>
        </p:txBody>
      </p:sp>
      <p:sp>
        <p:nvSpPr>
          <p:cNvPr id="113" name="Rectangle 15"/>
          <p:cNvSpPr>
            <a:spLocks noChangeArrowheads="1"/>
          </p:cNvSpPr>
          <p:nvPr/>
        </p:nvSpPr>
        <p:spPr bwMode="auto">
          <a:xfrm>
            <a:off x="1993582" y="4994214"/>
            <a:ext cx="61698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14" name="Rectangle 15"/>
          <p:cNvSpPr>
            <a:spLocks noChangeArrowheads="1"/>
          </p:cNvSpPr>
          <p:nvPr/>
        </p:nvSpPr>
        <p:spPr bwMode="auto">
          <a:xfrm>
            <a:off x="2610564" y="4994215"/>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15" name="Rectangle 15"/>
          <p:cNvSpPr>
            <a:spLocks noChangeArrowheads="1"/>
          </p:cNvSpPr>
          <p:nvPr/>
        </p:nvSpPr>
        <p:spPr bwMode="auto">
          <a:xfrm>
            <a:off x="3359070" y="4994215"/>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16" name="Rectangle 15"/>
          <p:cNvSpPr>
            <a:spLocks noChangeArrowheads="1"/>
          </p:cNvSpPr>
          <p:nvPr/>
        </p:nvSpPr>
        <p:spPr bwMode="auto">
          <a:xfrm>
            <a:off x="4107576" y="4994213"/>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17" name="Rectangle 15"/>
          <p:cNvSpPr>
            <a:spLocks noChangeArrowheads="1"/>
          </p:cNvSpPr>
          <p:nvPr/>
        </p:nvSpPr>
        <p:spPr bwMode="auto">
          <a:xfrm>
            <a:off x="4855288" y="4994213"/>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18" name="Rectangle 15"/>
          <p:cNvSpPr>
            <a:spLocks noChangeArrowheads="1"/>
          </p:cNvSpPr>
          <p:nvPr/>
        </p:nvSpPr>
        <p:spPr bwMode="auto">
          <a:xfrm>
            <a:off x="5604588" y="4994214"/>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19" name="Rectangle 15"/>
          <p:cNvSpPr>
            <a:spLocks noChangeArrowheads="1"/>
          </p:cNvSpPr>
          <p:nvPr/>
        </p:nvSpPr>
        <p:spPr bwMode="auto">
          <a:xfrm>
            <a:off x="6350712" y="4994213"/>
            <a:ext cx="923036"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20" name="Rectangle 15"/>
          <p:cNvSpPr>
            <a:spLocks noChangeArrowheads="1"/>
          </p:cNvSpPr>
          <p:nvPr/>
        </p:nvSpPr>
        <p:spPr bwMode="auto">
          <a:xfrm>
            <a:off x="7273748" y="4994215"/>
            <a:ext cx="89481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21" name="Rectangle 15"/>
          <p:cNvSpPr>
            <a:spLocks noChangeArrowheads="1"/>
          </p:cNvSpPr>
          <p:nvPr/>
        </p:nvSpPr>
        <p:spPr bwMode="auto">
          <a:xfrm>
            <a:off x="8168558" y="4994215"/>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22" name="Rectangle 15"/>
          <p:cNvSpPr>
            <a:spLocks noChangeArrowheads="1"/>
          </p:cNvSpPr>
          <p:nvPr/>
        </p:nvSpPr>
        <p:spPr bwMode="auto">
          <a:xfrm>
            <a:off x="8917858" y="4994216"/>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s-MX" sz="1400" dirty="0" smtClean="0">
                <a:solidFill>
                  <a:srgbClr val="000000"/>
                </a:solidFill>
              </a:rPr>
              <a:t>---</a:t>
            </a:r>
            <a:endParaRPr lang="en-US" sz="1400" dirty="0">
              <a:solidFill>
                <a:srgbClr val="000000"/>
              </a:solidFill>
            </a:endParaRPr>
          </a:p>
        </p:txBody>
      </p:sp>
      <p:sp>
        <p:nvSpPr>
          <p:cNvPr id="123" name="Rectangle 15"/>
          <p:cNvSpPr>
            <a:spLocks noChangeArrowheads="1"/>
          </p:cNvSpPr>
          <p:nvPr/>
        </p:nvSpPr>
        <p:spPr bwMode="auto">
          <a:xfrm>
            <a:off x="9665570" y="4994217"/>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WRT1</a:t>
            </a:r>
            <a:endParaRPr lang="en-US" sz="1400" dirty="0">
              <a:solidFill>
                <a:srgbClr val="000000"/>
              </a:solidFill>
            </a:endParaRPr>
          </a:p>
        </p:txBody>
      </p:sp>
      <p:sp>
        <p:nvSpPr>
          <p:cNvPr id="124" name="Rectangle 16"/>
          <p:cNvSpPr>
            <a:spLocks noChangeArrowheads="1"/>
          </p:cNvSpPr>
          <p:nvPr/>
        </p:nvSpPr>
        <p:spPr bwMode="auto">
          <a:xfrm>
            <a:off x="10413282" y="4994217"/>
            <a:ext cx="74930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WRT0</a:t>
            </a:r>
            <a:endParaRPr lang="en-US" sz="1400" dirty="0">
              <a:solidFill>
                <a:srgbClr val="000000"/>
              </a:solidFill>
            </a:endParaRPr>
          </a:p>
        </p:txBody>
      </p:sp>
      <p:sp>
        <p:nvSpPr>
          <p:cNvPr id="125" name="Text Box 17"/>
          <p:cNvSpPr txBox="1">
            <a:spLocks noChangeArrowheads="1"/>
          </p:cNvSpPr>
          <p:nvPr/>
        </p:nvSpPr>
        <p:spPr bwMode="auto">
          <a:xfrm>
            <a:off x="10523395" y="4629627"/>
            <a:ext cx="52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a:solidFill>
                  <a:srgbClr val="000000"/>
                </a:solidFill>
              </a:rPr>
              <a:t>bit 0</a:t>
            </a:r>
          </a:p>
        </p:txBody>
      </p:sp>
      <p:sp>
        <p:nvSpPr>
          <p:cNvPr id="126" name="Text Box 18"/>
          <p:cNvSpPr txBox="1">
            <a:spLocks noChangeArrowheads="1"/>
          </p:cNvSpPr>
          <p:nvPr/>
        </p:nvSpPr>
        <p:spPr bwMode="auto">
          <a:xfrm>
            <a:off x="557451" y="4629627"/>
            <a:ext cx="62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dirty="0">
                <a:solidFill>
                  <a:srgbClr val="000000"/>
                </a:solidFill>
              </a:rPr>
              <a:t>bit 13</a:t>
            </a:r>
          </a:p>
        </p:txBody>
      </p:sp>
      <p:sp>
        <p:nvSpPr>
          <p:cNvPr id="127" name="Text Box 76"/>
          <p:cNvSpPr txBox="1">
            <a:spLocks noChangeArrowheads="1"/>
          </p:cNvSpPr>
          <p:nvPr/>
        </p:nvSpPr>
        <p:spPr bwMode="auto">
          <a:xfrm>
            <a:off x="3593639" y="4335026"/>
            <a:ext cx="5566374" cy="57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lIns="82037" tIns="41018" rIns="82037" bIns="41018">
            <a:spAutoFit/>
          </a:bodyPr>
          <a:lstStyle>
            <a:lvl1pPr algn="ctr" defTabSz="912813" eaLnBrk="0" hangingPunct="0">
              <a:defRPr sz="2400" b="1">
                <a:solidFill>
                  <a:schemeClr val="tx1"/>
                </a:solidFill>
                <a:latin typeface="Arial" panose="020B0604020202020204" pitchFamily="34" charset="0"/>
              </a:defRPr>
            </a:lvl1pPr>
            <a:lvl2pPr marL="742950" indent="-285750" algn="ctr" defTabSz="912813" eaLnBrk="0" hangingPunct="0">
              <a:defRPr sz="2400" b="1">
                <a:solidFill>
                  <a:schemeClr val="tx1"/>
                </a:solidFill>
                <a:latin typeface="Arial" panose="020B0604020202020204" pitchFamily="34" charset="0"/>
              </a:defRPr>
            </a:lvl2pPr>
            <a:lvl3pPr marL="1143000" indent="-228600" algn="ctr" defTabSz="912813" eaLnBrk="0" hangingPunct="0">
              <a:defRPr sz="2400" b="1">
                <a:solidFill>
                  <a:schemeClr val="tx1"/>
                </a:solidFill>
                <a:latin typeface="Arial" panose="020B0604020202020204" pitchFamily="34" charset="0"/>
              </a:defRPr>
            </a:lvl3pPr>
            <a:lvl4pPr marL="1600200" indent="-228600" algn="ctr" defTabSz="912813" eaLnBrk="0" hangingPunct="0">
              <a:defRPr sz="2400" b="1">
                <a:solidFill>
                  <a:schemeClr val="tx1"/>
                </a:solidFill>
                <a:latin typeface="Arial" panose="020B0604020202020204" pitchFamily="34" charset="0"/>
              </a:defRPr>
            </a:lvl4pPr>
            <a:lvl5pPr marL="2057400" indent="-228600" algn="ctr" defTabSz="912813" eaLnBrk="0" hangingPunct="0">
              <a:defRPr sz="2400" b="1">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r>
              <a:rPr lang="es-MX" altLang="en-US" sz="3200" dirty="0" smtClean="0"/>
              <a:t>CONFIG4 (</a:t>
            </a:r>
            <a:r>
              <a:rPr lang="es-MX" altLang="en-US" sz="3200" dirty="0" err="1" smtClean="0"/>
              <a:t>Memory</a:t>
            </a:r>
            <a:r>
              <a:rPr lang="es-MX" altLang="en-US" sz="3200" dirty="0" smtClean="0"/>
              <a:t>)</a:t>
            </a:r>
            <a:endParaRPr lang="es-MX" altLang="en-US" sz="1800" dirty="0">
              <a:solidFill>
                <a:schemeClr val="accent2"/>
              </a:solidFill>
            </a:endParaRPr>
          </a:p>
        </p:txBody>
      </p:sp>
      <p:sp>
        <p:nvSpPr>
          <p:cNvPr id="129" name="Rectangle 15"/>
          <p:cNvSpPr>
            <a:spLocks noChangeArrowheads="1"/>
          </p:cNvSpPr>
          <p:nvPr/>
        </p:nvSpPr>
        <p:spPr bwMode="auto">
          <a:xfrm>
            <a:off x="557451" y="604777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0" name="Rectangle 15"/>
          <p:cNvSpPr>
            <a:spLocks noChangeArrowheads="1"/>
          </p:cNvSpPr>
          <p:nvPr/>
        </p:nvSpPr>
        <p:spPr bwMode="auto">
          <a:xfrm>
            <a:off x="1305163" y="6047772"/>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1" name="Rectangle 15"/>
          <p:cNvSpPr>
            <a:spLocks noChangeArrowheads="1"/>
          </p:cNvSpPr>
          <p:nvPr/>
        </p:nvSpPr>
        <p:spPr bwMode="auto">
          <a:xfrm>
            <a:off x="2036238" y="6047774"/>
            <a:ext cx="61698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2" name="Rectangle 15"/>
          <p:cNvSpPr>
            <a:spLocks noChangeArrowheads="1"/>
          </p:cNvSpPr>
          <p:nvPr/>
        </p:nvSpPr>
        <p:spPr bwMode="auto">
          <a:xfrm>
            <a:off x="2653220" y="6047775"/>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3" name="Rectangle 15"/>
          <p:cNvSpPr>
            <a:spLocks noChangeArrowheads="1"/>
          </p:cNvSpPr>
          <p:nvPr/>
        </p:nvSpPr>
        <p:spPr bwMode="auto">
          <a:xfrm>
            <a:off x="3401726" y="6047775"/>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4" name="Rectangle 15"/>
          <p:cNvSpPr>
            <a:spLocks noChangeArrowheads="1"/>
          </p:cNvSpPr>
          <p:nvPr/>
        </p:nvSpPr>
        <p:spPr bwMode="auto">
          <a:xfrm>
            <a:off x="4150232" y="6047773"/>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5" name="Rectangle 15"/>
          <p:cNvSpPr>
            <a:spLocks noChangeArrowheads="1"/>
          </p:cNvSpPr>
          <p:nvPr/>
        </p:nvSpPr>
        <p:spPr bwMode="auto">
          <a:xfrm>
            <a:off x="4897944" y="6047773"/>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6" name="Rectangle 15"/>
          <p:cNvSpPr>
            <a:spLocks noChangeArrowheads="1"/>
          </p:cNvSpPr>
          <p:nvPr/>
        </p:nvSpPr>
        <p:spPr bwMode="auto">
          <a:xfrm>
            <a:off x="5647244" y="6047774"/>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7" name="Rectangle 15"/>
          <p:cNvSpPr>
            <a:spLocks noChangeArrowheads="1"/>
          </p:cNvSpPr>
          <p:nvPr/>
        </p:nvSpPr>
        <p:spPr bwMode="auto">
          <a:xfrm>
            <a:off x="6393368" y="6047773"/>
            <a:ext cx="923036"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8" name="Rectangle 15"/>
          <p:cNvSpPr>
            <a:spLocks noChangeArrowheads="1"/>
          </p:cNvSpPr>
          <p:nvPr/>
        </p:nvSpPr>
        <p:spPr bwMode="auto">
          <a:xfrm>
            <a:off x="7316404" y="6047775"/>
            <a:ext cx="89481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39" name="Rectangle 15"/>
          <p:cNvSpPr>
            <a:spLocks noChangeArrowheads="1"/>
          </p:cNvSpPr>
          <p:nvPr/>
        </p:nvSpPr>
        <p:spPr bwMode="auto">
          <a:xfrm>
            <a:off x="8211214" y="6047775"/>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a:t>
            </a:r>
            <a:endParaRPr lang="en-US" sz="1400" dirty="0">
              <a:solidFill>
                <a:srgbClr val="000000"/>
              </a:solidFill>
            </a:endParaRPr>
          </a:p>
        </p:txBody>
      </p:sp>
      <p:sp>
        <p:nvSpPr>
          <p:cNvPr id="140" name="Rectangle 15"/>
          <p:cNvSpPr>
            <a:spLocks noChangeArrowheads="1"/>
          </p:cNvSpPr>
          <p:nvPr/>
        </p:nvSpPr>
        <p:spPr bwMode="auto">
          <a:xfrm>
            <a:off x="8960514" y="6047776"/>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s-MX" sz="1400" dirty="0" smtClean="0">
                <a:solidFill>
                  <a:srgbClr val="000000"/>
                </a:solidFill>
              </a:rPr>
              <a:t>---</a:t>
            </a:r>
            <a:endParaRPr lang="en-US" sz="1400" dirty="0">
              <a:solidFill>
                <a:srgbClr val="000000"/>
              </a:solidFill>
            </a:endParaRPr>
          </a:p>
        </p:txBody>
      </p:sp>
      <p:sp>
        <p:nvSpPr>
          <p:cNvPr id="141" name="Rectangle 15"/>
          <p:cNvSpPr>
            <a:spLocks noChangeArrowheads="1"/>
          </p:cNvSpPr>
          <p:nvPr/>
        </p:nvSpPr>
        <p:spPr bwMode="auto">
          <a:xfrm>
            <a:off x="9708226" y="6047777"/>
            <a:ext cx="747712"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CPD</a:t>
            </a:r>
            <a:endParaRPr lang="en-US" sz="1400" dirty="0">
              <a:solidFill>
                <a:srgbClr val="000000"/>
              </a:solidFill>
            </a:endParaRPr>
          </a:p>
        </p:txBody>
      </p:sp>
      <p:sp>
        <p:nvSpPr>
          <p:cNvPr id="142" name="Rectangle 16"/>
          <p:cNvSpPr>
            <a:spLocks noChangeArrowheads="1"/>
          </p:cNvSpPr>
          <p:nvPr/>
        </p:nvSpPr>
        <p:spPr bwMode="auto">
          <a:xfrm>
            <a:off x="10455938" y="6047777"/>
            <a:ext cx="749300" cy="37623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rPr>
              <a:t>CP</a:t>
            </a:r>
            <a:endParaRPr lang="en-US" sz="1400" dirty="0">
              <a:solidFill>
                <a:srgbClr val="000000"/>
              </a:solidFill>
            </a:endParaRPr>
          </a:p>
        </p:txBody>
      </p:sp>
      <p:sp>
        <p:nvSpPr>
          <p:cNvPr id="143" name="Text Box 17"/>
          <p:cNvSpPr txBox="1">
            <a:spLocks noChangeArrowheads="1"/>
          </p:cNvSpPr>
          <p:nvPr/>
        </p:nvSpPr>
        <p:spPr bwMode="auto">
          <a:xfrm>
            <a:off x="10566051" y="5683187"/>
            <a:ext cx="52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a:solidFill>
                  <a:srgbClr val="000000"/>
                </a:solidFill>
              </a:rPr>
              <a:t>bit 0</a:t>
            </a:r>
          </a:p>
        </p:txBody>
      </p:sp>
      <p:sp>
        <p:nvSpPr>
          <p:cNvPr id="144" name="Text Box 18"/>
          <p:cNvSpPr txBox="1">
            <a:spLocks noChangeArrowheads="1"/>
          </p:cNvSpPr>
          <p:nvPr/>
        </p:nvSpPr>
        <p:spPr bwMode="auto">
          <a:xfrm>
            <a:off x="600107" y="5683187"/>
            <a:ext cx="62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b="0" dirty="0">
                <a:solidFill>
                  <a:srgbClr val="000000"/>
                </a:solidFill>
              </a:rPr>
              <a:t>bit 13</a:t>
            </a:r>
          </a:p>
        </p:txBody>
      </p:sp>
      <p:sp>
        <p:nvSpPr>
          <p:cNvPr id="145" name="Text Box 76"/>
          <p:cNvSpPr txBox="1">
            <a:spLocks noChangeArrowheads="1"/>
          </p:cNvSpPr>
          <p:nvPr/>
        </p:nvSpPr>
        <p:spPr bwMode="auto">
          <a:xfrm>
            <a:off x="2866517" y="5381263"/>
            <a:ext cx="6503625" cy="57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lIns="82037" tIns="41018" rIns="82037" bIns="41018">
            <a:spAutoFit/>
          </a:bodyPr>
          <a:lstStyle>
            <a:lvl1pPr algn="ctr" defTabSz="912813" eaLnBrk="0" hangingPunct="0">
              <a:defRPr sz="2400" b="1">
                <a:solidFill>
                  <a:schemeClr val="tx1"/>
                </a:solidFill>
                <a:latin typeface="Arial" panose="020B0604020202020204" pitchFamily="34" charset="0"/>
              </a:defRPr>
            </a:lvl1pPr>
            <a:lvl2pPr marL="742950" indent="-285750" algn="ctr" defTabSz="912813" eaLnBrk="0" hangingPunct="0">
              <a:defRPr sz="2400" b="1">
                <a:solidFill>
                  <a:schemeClr val="tx1"/>
                </a:solidFill>
                <a:latin typeface="Arial" panose="020B0604020202020204" pitchFamily="34" charset="0"/>
              </a:defRPr>
            </a:lvl2pPr>
            <a:lvl3pPr marL="1143000" indent="-228600" algn="ctr" defTabSz="912813" eaLnBrk="0" hangingPunct="0">
              <a:defRPr sz="2400" b="1">
                <a:solidFill>
                  <a:schemeClr val="tx1"/>
                </a:solidFill>
                <a:latin typeface="Arial" panose="020B0604020202020204" pitchFamily="34" charset="0"/>
              </a:defRPr>
            </a:lvl3pPr>
            <a:lvl4pPr marL="1600200" indent="-228600" algn="ctr" defTabSz="912813" eaLnBrk="0" hangingPunct="0">
              <a:defRPr sz="2400" b="1">
                <a:solidFill>
                  <a:schemeClr val="tx1"/>
                </a:solidFill>
                <a:latin typeface="Arial" panose="020B0604020202020204" pitchFamily="34" charset="0"/>
              </a:defRPr>
            </a:lvl4pPr>
            <a:lvl5pPr marL="2057400" indent="-228600" algn="ctr" defTabSz="912813" eaLnBrk="0" hangingPunct="0">
              <a:defRPr sz="2400" b="1">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r>
              <a:rPr lang="es-MX" altLang="en-US" sz="3200" dirty="0" smtClean="0"/>
              <a:t>CONFIG5 (</a:t>
            </a:r>
            <a:r>
              <a:rPr lang="es-MX" altLang="en-US" sz="3200" dirty="0" err="1" smtClean="0"/>
              <a:t>Code</a:t>
            </a:r>
            <a:r>
              <a:rPr lang="es-MX" altLang="en-US" sz="3200" dirty="0" smtClean="0"/>
              <a:t> </a:t>
            </a:r>
            <a:r>
              <a:rPr lang="es-MX" altLang="en-US" sz="3200" dirty="0" err="1" smtClean="0"/>
              <a:t>protection</a:t>
            </a:r>
            <a:r>
              <a:rPr lang="es-MX" altLang="en-US" sz="3200" dirty="0" smtClean="0"/>
              <a:t>)</a:t>
            </a:r>
            <a:endParaRPr lang="es-MX" altLang="en-US" sz="1800" dirty="0">
              <a:solidFill>
                <a:schemeClr val="accent2"/>
              </a:solidFill>
            </a:endParaRPr>
          </a:p>
        </p:txBody>
      </p:sp>
      <p:cxnSp>
        <p:nvCxnSpPr>
          <p:cNvPr id="148" name="Conector recto 147"/>
          <p:cNvCxnSpPr/>
          <p:nvPr/>
        </p:nvCxnSpPr>
        <p:spPr>
          <a:xfrm>
            <a:off x="6551681" y="3010620"/>
            <a:ext cx="606409" cy="8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ector recto 148"/>
          <p:cNvCxnSpPr/>
          <p:nvPr/>
        </p:nvCxnSpPr>
        <p:spPr>
          <a:xfrm>
            <a:off x="9736221" y="3006245"/>
            <a:ext cx="606409" cy="8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Conector recto 149"/>
          <p:cNvCxnSpPr/>
          <p:nvPr/>
        </p:nvCxnSpPr>
        <p:spPr>
          <a:xfrm flipV="1">
            <a:off x="9839192" y="6145161"/>
            <a:ext cx="415853" cy="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Conector recto 150"/>
          <p:cNvCxnSpPr/>
          <p:nvPr/>
        </p:nvCxnSpPr>
        <p:spPr>
          <a:xfrm flipV="1">
            <a:off x="10620061" y="6144227"/>
            <a:ext cx="415853" cy="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3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000" dirty="0" smtClean="0"/>
              <a:t>Características </a:t>
            </a:r>
            <a:r>
              <a:rPr lang="es-MX" sz="4000" dirty="0"/>
              <a:t>del reloj del sistema</a:t>
            </a:r>
            <a:r>
              <a:rPr lang="en-US" sz="4000" dirty="0"/>
              <a:t/>
            </a:r>
            <a:br>
              <a:rPr lang="en-US" sz="4000" dirty="0"/>
            </a:br>
            <a:endParaRPr lang="en-US" sz="4000" dirty="0"/>
          </a:p>
        </p:txBody>
      </p:sp>
      <p:sp>
        <p:nvSpPr>
          <p:cNvPr id="3" name="Rectangle 2"/>
          <p:cNvSpPr>
            <a:spLocks noChangeArrowheads="1"/>
          </p:cNvSpPr>
          <p:nvPr/>
        </p:nvSpPr>
        <p:spPr bwMode="auto">
          <a:xfrm>
            <a:off x="1789176" y="1691640"/>
            <a:ext cx="8153400" cy="1752600"/>
          </a:xfrm>
          <a:prstGeom prst="rect">
            <a:avLst/>
          </a:prstGeom>
          <a:solidFill>
            <a:srgbClr val="ECE9D8"/>
          </a:solidFill>
          <a:ln w="3175" algn="ctr">
            <a:solidFill>
              <a:schemeClr val="tx1"/>
            </a:solidFill>
            <a:miter lim="800000"/>
            <a:headEnd/>
            <a:tailEnd/>
          </a:ln>
          <a:effectLst>
            <a:outerShdw dist="35921" dir="2700000" algn="ctr" rotWithShape="0">
              <a:srgbClr val="000000">
                <a:alpha val="50000"/>
              </a:srgbClr>
            </a:outerShdw>
          </a:effectLst>
        </p:spPr>
        <p:txBody>
          <a:bodyPr wrap="none" anchor="ctr"/>
          <a:lstStyle/>
          <a:p>
            <a:pPr algn="r" eaLnBrk="0" hangingPunct="0">
              <a:defRPr/>
            </a:pPr>
            <a:endParaRPr lang="es-MX" sz="1000" dirty="0"/>
          </a:p>
        </p:txBody>
      </p:sp>
      <p:grpSp>
        <p:nvGrpSpPr>
          <p:cNvPr id="4" name="Group 4"/>
          <p:cNvGrpSpPr>
            <a:grpSpLocks/>
          </p:cNvGrpSpPr>
          <p:nvPr/>
        </p:nvGrpSpPr>
        <p:grpSpPr bwMode="auto">
          <a:xfrm>
            <a:off x="1789176" y="1678940"/>
            <a:ext cx="8153400" cy="1765300"/>
            <a:chOff x="288" y="528"/>
            <a:chExt cx="5136" cy="1112"/>
          </a:xfrm>
        </p:grpSpPr>
        <p:sp>
          <p:nvSpPr>
            <p:cNvPr id="5" name="Rectangle 5"/>
            <p:cNvSpPr>
              <a:spLocks noChangeArrowheads="1"/>
            </p:cNvSpPr>
            <p:nvPr/>
          </p:nvSpPr>
          <p:spPr bwMode="auto">
            <a:xfrm>
              <a:off x="288" y="528"/>
              <a:ext cx="743"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XT</a:t>
              </a:r>
              <a:endParaRPr lang="es-MX" dirty="0">
                <a:solidFill>
                  <a:srgbClr val="020202"/>
                </a:solidFill>
                <a:effectLst>
                  <a:outerShdw blurRad="38100" dist="38100" dir="2700000" algn="tl">
                    <a:srgbClr val="FFFFFF"/>
                  </a:outerShdw>
                </a:effectLst>
              </a:endParaRPr>
            </a:p>
          </p:txBody>
        </p:sp>
        <p:sp>
          <p:nvSpPr>
            <p:cNvPr id="6" name="Rectangle 6"/>
            <p:cNvSpPr>
              <a:spLocks noChangeArrowheads="1"/>
            </p:cNvSpPr>
            <p:nvPr/>
          </p:nvSpPr>
          <p:spPr bwMode="auto">
            <a:xfrm>
              <a:off x="288" y="750"/>
              <a:ext cx="743" cy="223"/>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HS</a:t>
              </a:r>
              <a:endParaRPr lang="es-MX" dirty="0">
                <a:solidFill>
                  <a:srgbClr val="020202"/>
                </a:solidFill>
                <a:effectLst>
                  <a:outerShdw blurRad="38100" dist="38100" dir="2700000" algn="tl">
                    <a:srgbClr val="FFFFFF"/>
                  </a:outerShdw>
                </a:effectLst>
              </a:endParaRPr>
            </a:p>
          </p:txBody>
        </p:sp>
        <p:sp>
          <p:nvSpPr>
            <p:cNvPr id="7" name="Rectangle 7"/>
            <p:cNvSpPr>
              <a:spLocks noChangeArrowheads="1"/>
            </p:cNvSpPr>
            <p:nvPr/>
          </p:nvSpPr>
          <p:spPr bwMode="auto">
            <a:xfrm>
              <a:off x="288" y="973"/>
              <a:ext cx="743"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LP</a:t>
              </a:r>
              <a:endParaRPr lang="es-MX" dirty="0">
                <a:solidFill>
                  <a:srgbClr val="020202"/>
                </a:solidFill>
                <a:effectLst>
                  <a:outerShdw blurRad="38100" dist="38100" dir="2700000" algn="tl">
                    <a:srgbClr val="FFFFFF"/>
                  </a:outerShdw>
                </a:effectLst>
              </a:endParaRPr>
            </a:p>
          </p:txBody>
        </p:sp>
        <p:sp>
          <p:nvSpPr>
            <p:cNvPr id="8" name="Rectangle 8"/>
            <p:cNvSpPr>
              <a:spLocks noChangeArrowheads="1"/>
            </p:cNvSpPr>
            <p:nvPr/>
          </p:nvSpPr>
          <p:spPr bwMode="auto">
            <a:xfrm>
              <a:off x="288" y="1195"/>
              <a:ext cx="743" cy="223"/>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RC</a:t>
              </a:r>
              <a:endParaRPr lang="es-MX" dirty="0">
                <a:solidFill>
                  <a:srgbClr val="020202"/>
                </a:solidFill>
                <a:effectLst>
                  <a:outerShdw blurRad="38100" dist="38100" dir="2700000" algn="tl">
                    <a:srgbClr val="FFFFFF"/>
                  </a:outerShdw>
                </a:effectLst>
              </a:endParaRPr>
            </a:p>
          </p:txBody>
        </p:sp>
        <p:sp>
          <p:nvSpPr>
            <p:cNvPr id="9" name="Rectangle 9"/>
            <p:cNvSpPr>
              <a:spLocks noChangeArrowheads="1"/>
            </p:cNvSpPr>
            <p:nvPr/>
          </p:nvSpPr>
          <p:spPr bwMode="auto">
            <a:xfrm>
              <a:off x="288" y="1418"/>
              <a:ext cx="743"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INTRC</a:t>
              </a:r>
              <a:endParaRPr lang="es-MX" dirty="0">
                <a:solidFill>
                  <a:srgbClr val="020202"/>
                </a:solidFill>
                <a:effectLst>
                  <a:outerShdw blurRad="38100" dist="38100" dir="2700000" algn="tl">
                    <a:srgbClr val="FFFFFF"/>
                  </a:outerShdw>
                </a:effectLst>
              </a:endParaRPr>
            </a:p>
          </p:txBody>
        </p:sp>
        <p:sp>
          <p:nvSpPr>
            <p:cNvPr id="10" name="Rectangle 10"/>
            <p:cNvSpPr>
              <a:spLocks noChangeArrowheads="1"/>
            </p:cNvSpPr>
            <p:nvPr/>
          </p:nvSpPr>
          <p:spPr bwMode="auto">
            <a:xfrm>
              <a:off x="1031" y="528"/>
              <a:ext cx="3217"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Cristal oscilador frecuencia estándar</a:t>
              </a:r>
              <a:endParaRPr lang="es-MX" dirty="0">
                <a:solidFill>
                  <a:srgbClr val="020202"/>
                </a:solidFill>
                <a:effectLst>
                  <a:outerShdw blurRad="38100" dist="38100" dir="2700000" algn="tl">
                    <a:srgbClr val="FFFFFF"/>
                  </a:outerShdw>
                </a:effectLst>
              </a:endParaRPr>
            </a:p>
          </p:txBody>
        </p:sp>
        <p:sp>
          <p:nvSpPr>
            <p:cNvPr id="11" name="Rectangle 11"/>
            <p:cNvSpPr>
              <a:spLocks noChangeArrowheads="1"/>
            </p:cNvSpPr>
            <p:nvPr/>
          </p:nvSpPr>
          <p:spPr bwMode="auto">
            <a:xfrm>
              <a:off x="1031" y="750"/>
              <a:ext cx="3217" cy="223"/>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Cristal oscilador de alta frecuencia</a:t>
              </a:r>
              <a:endParaRPr lang="es-MX" dirty="0">
                <a:solidFill>
                  <a:srgbClr val="020202"/>
                </a:solidFill>
                <a:effectLst>
                  <a:outerShdw blurRad="38100" dist="38100" dir="2700000" algn="tl">
                    <a:srgbClr val="FFFFFF"/>
                  </a:outerShdw>
                </a:effectLst>
              </a:endParaRPr>
            </a:p>
          </p:txBody>
        </p:sp>
        <p:sp>
          <p:nvSpPr>
            <p:cNvPr id="12" name="Rectangle 12"/>
            <p:cNvSpPr>
              <a:spLocks noChangeArrowheads="1"/>
            </p:cNvSpPr>
            <p:nvPr/>
          </p:nvSpPr>
          <p:spPr bwMode="auto">
            <a:xfrm>
              <a:off x="1031" y="973"/>
              <a:ext cx="3217"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Cristal oscilador de baja frecuencia</a:t>
              </a:r>
              <a:endParaRPr lang="es-MX" dirty="0">
                <a:solidFill>
                  <a:srgbClr val="020202"/>
                </a:solidFill>
                <a:effectLst>
                  <a:outerShdw blurRad="38100" dist="38100" dir="2700000" algn="tl">
                    <a:srgbClr val="FFFFFF"/>
                  </a:outerShdw>
                </a:effectLst>
              </a:endParaRPr>
            </a:p>
          </p:txBody>
        </p:sp>
        <p:sp>
          <p:nvSpPr>
            <p:cNvPr id="13" name="Rectangle 13"/>
            <p:cNvSpPr>
              <a:spLocks noChangeArrowheads="1"/>
            </p:cNvSpPr>
            <p:nvPr/>
          </p:nvSpPr>
          <p:spPr bwMode="auto">
            <a:xfrm>
              <a:off x="1031" y="1195"/>
              <a:ext cx="3217" cy="223"/>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Oscilador RC externo</a:t>
              </a:r>
              <a:endParaRPr lang="es-MX" dirty="0">
                <a:solidFill>
                  <a:srgbClr val="020202"/>
                </a:solidFill>
                <a:effectLst>
                  <a:outerShdw blurRad="38100" dist="38100" dir="2700000" algn="tl">
                    <a:srgbClr val="FFFFFF"/>
                  </a:outerShdw>
                </a:effectLst>
              </a:endParaRPr>
            </a:p>
          </p:txBody>
        </p:sp>
        <p:sp>
          <p:nvSpPr>
            <p:cNvPr id="14" name="Rectangle 14"/>
            <p:cNvSpPr>
              <a:spLocks noChangeArrowheads="1"/>
            </p:cNvSpPr>
            <p:nvPr/>
          </p:nvSpPr>
          <p:spPr bwMode="auto">
            <a:xfrm>
              <a:off x="1031" y="1418"/>
              <a:ext cx="3217"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Oscilador RC interno</a:t>
              </a:r>
              <a:endParaRPr lang="es-MX" dirty="0">
                <a:solidFill>
                  <a:srgbClr val="020202"/>
                </a:solidFill>
                <a:effectLst>
                  <a:outerShdw blurRad="38100" dist="38100" dir="2700000" algn="tl">
                    <a:srgbClr val="FFFFFF"/>
                  </a:outerShdw>
                </a:effectLst>
              </a:endParaRPr>
            </a:p>
          </p:txBody>
        </p:sp>
        <p:sp>
          <p:nvSpPr>
            <p:cNvPr id="15" name="Rectangle 15"/>
            <p:cNvSpPr>
              <a:spLocks noChangeArrowheads="1"/>
            </p:cNvSpPr>
            <p:nvPr/>
          </p:nvSpPr>
          <p:spPr bwMode="auto">
            <a:xfrm>
              <a:off x="4248" y="528"/>
              <a:ext cx="1176"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100kHz - 4MHz</a:t>
              </a:r>
              <a:endParaRPr lang="es-MX" dirty="0">
                <a:solidFill>
                  <a:srgbClr val="020202"/>
                </a:solidFill>
                <a:effectLst>
                  <a:outerShdw blurRad="38100" dist="38100" dir="2700000" algn="tl">
                    <a:srgbClr val="FFFFFF"/>
                  </a:outerShdw>
                </a:effectLst>
              </a:endParaRPr>
            </a:p>
          </p:txBody>
        </p:sp>
        <p:sp>
          <p:nvSpPr>
            <p:cNvPr id="16" name="Rectangle 16"/>
            <p:cNvSpPr>
              <a:spLocks noChangeArrowheads="1"/>
            </p:cNvSpPr>
            <p:nvPr/>
          </p:nvSpPr>
          <p:spPr bwMode="auto">
            <a:xfrm>
              <a:off x="4248" y="750"/>
              <a:ext cx="1176" cy="223"/>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4MHz - 20MHz</a:t>
              </a:r>
              <a:endParaRPr lang="es-MX" dirty="0">
                <a:solidFill>
                  <a:srgbClr val="020202"/>
                </a:solidFill>
                <a:effectLst>
                  <a:outerShdw blurRad="38100" dist="38100" dir="2700000" algn="tl">
                    <a:srgbClr val="FFFFFF"/>
                  </a:outerShdw>
                </a:effectLst>
              </a:endParaRPr>
            </a:p>
          </p:txBody>
        </p:sp>
        <p:sp>
          <p:nvSpPr>
            <p:cNvPr id="17" name="Rectangle 17"/>
            <p:cNvSpPr>
              <a:spLocks noChangeArrowheads="1"/>
            </p:cNvSpPr>
            <p:nvPr/>
          </p:nvSpPr>
          <p:spPr bwMode="auto">
            <a:xfrm>
              <a:off x="4248" y="973"/>
              <a:ext cx="1176"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5kHz - 200kHz</a:t>
              </a:r>
              <a:endParaRPr lang="es-MX" dirty="0">
                <a:solidFill>
                  <a:srgbClr val="020202"/>
                </a:solidFill>
                <a:effectLst>
                  <a:outerShdw blurRad="38100" dist="38100" dir="2700000" algn="tl">
                    <a:srgbClr val="FFFFFF"/>
                  </a:outerShdw>
                </a:effectLst>
              </a:endParaRPr>
            </a:p>
          </p:txBody>
        </p:sp>
        <p:sp>
          <p:nvSpPr>
            <p:cNvPr id="18" name="Rectangle 18"/>
            <p:cNvSpPr>
              <a:spLocks noChangeArrowheads="1"/>
            </p:cNvSpPr>
            <p:nvPr/>
          </p:nvSpPr>
          <p:spPr bwMode="auto">
            <a:xfrm>
              <a:off x="4248" y="1195"/>
              <a:ext cx="1176" cy="223"/>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DC - 4MHz</a:t>
              </a:r>
              <a:endParaRPr lang="es-MX" dirty="0">
                <a:solidFill>
                  <a:srgbClr val="020202"/>
                </a:solidFill>
                <a:effectLst>
                  <a:outerShdw blurRad="38100" dist="38100" dir="2700000" algn="tl">
                    <a:srgbClr val="FFFFFF"/>
                  </a:outerShdw>
                </a:effectLst>
              </a:endParaRPr>
            </a:p>
          </p:txBody>
        </p:sp>
        <p:sp>
          <p:nvSpPr>
            <p:cNvPr id="19" name="Rectangle 19"/>
            <p:cNvSpPr>
              <a:spLocks noChangeArrowheads="1"/>
            </p:cNvSpPr>
            <p:nvPr/>
          </p:nvSpPr>
          <p:spPr bwMode="auto">
            <a:xfrm>
              <a:off x="4248" y="1418"/>
              <a:ext cx="1176" cy="222"/>
            </a:xfrm>
            <a:prstGeom prst="rect">
              <a:avLst/>
            </a:prstGeom>
            <a:solidFill>
              <a:srgbClr val="ECE9D8"/>
            </a:solidFill>
            <a:ln w="3175">
              <a:solidFill>
                <a:srgbClr val="020202"/>
              </a:solidFill>
              <a:miter lim="800000"/>
              <a:headEnd/>
              <a:tailEnd/>
            </a:ln>
            <a:effectLst>
              <a:outerShdw dist="35921" dir="2700000" algn="ctr" rotWithShape="0">
                <a:srgbClr val="000000"/>
              </a:outerShdw>
            </a:effectLst>
          </p:spPr>
          <p:txBody>
            <a:bodyPr wrap="none" lIns="91429" tIns="45714" rIns="91429" bIns="45714" anchor="ctr"/>
            <a:lstStyle/>
            <a:p>
              <a:pPr>
                <a:defRPr/>
              </a:pPr>
              <a:r>
                <a:rPr lang="es-MX" dirty="0" smtClean="0">
                  <a:solidFill>
                    <a:srgbClr val="020202"/>
                  </a:solidFill>
                  <a:effectLst>
                    <a:outerShdw blurRad="38100" dist="38100" dir="2700000" algn="tl">
                      <a:srgbClr val="FFFFFF"/>
                    </a:outerShdw>
                  </a:effectLst>
                </a:rPr>
                <a:t>4 o 8 MHz </a:t>
              </a:r>
              <a:r>
                <a:rPr lang="es-MX" dirty="0" smtClean="0">
                  <a:solidFill>
                    <a:srgbClr val="020202"/>
                  </a:solidFill>
                  <a:effectLst>
                    <a:outerShdw blurRad="38100" dist="38100" dir="2700000" algn="tl">
                      <a:srgbClr val="FFFFFF"/>
                    </a:outerShdw>
                  </a:effectLst>
                  <a:sym typeface="Symbol" pitchFamily="18" charset="2"/>
                </a:rPr>
                <a:t> 2%</a:t>
              </a:r>
              <a:endParaRPr lang="es-MX" dirty="0">
                <a:solidFill>
                  <a:srgbClr val="020202"/>
                </a:solidFill>
                <a:effectLst>
                  <a:outerShdw blurRad="38100" dist="38100" dir="2700000" algn="tl">
                    <a:srgbClr val="FFFFFF"/>
                  </a:outerShdw>
                </a:effectLst>
              </a:endParaRPr>
            </a:p>
          </p:txBody>
        </p:sp>
      </p:grpSp>
      <p:sp>
        <p:nvSpPr>
          <p:cNvPr id="20" name="Rectangle 20"/>
          <p:cNvSpPr txBox="1">
            <a:spLocks noChangeArrowheads="1"/>
          </p:cNvSpPr>
          <p:nvPr/>
        </p:nvSpPr>
        <p:spPr>
          <a:xfrm>
            <a:off x="1429512" y="3783965"/>
            <a:ext cx="8763000" cy="31956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MX" altLang="en-US" sz="2400" dirty="0" smtClean="0"/>
              <a:t>Opciones seleccionables del reloj proveen gran flexibilidad al diseñador:</a:t>
            </a:r>
          </a:p>
          <a:p>
            <a:pPr lvl="1"/>
            <a:r>
              <a:rPr lang="es-MX" altLang="en-US" sz="2000" dirty="0" smtClean="0"/>
              <a:t>LP Oscilador diseñado para el menor consumo de corriente</a:t>
            </a:r>
          </a:p>
          <a:p>
            <a:pPr lvl="1"/>
            <a:r>
              <a:rPr lang="es-MX" altLang="en-US" sz="2000" dirty="0" smtClean="0"/>
              <a:t>RC o INTRC provee una solución de ultra bajo costo de oscilador.</a:t>
            </a:r>
          </a:p>
          <a:p>
            <a:pPr lvl="1"/>
            <a:r>
              <a:rPr lang="es-MX" altLang="en-US" sz="2000" dirty="0" smtClean="0"/>
              <a:t> XT optimizado para las frecuencias de oscilador mas comúnmente usadas</a:t>
            </a:r>
          </a:p>
          <a:p>
            <a:pPr lvl="1"/>
            <a:r>
              <a:rPr lang="es-MX" altLang="en-US" sz="2000" dirty="0" smtClean="0"/>
              <a:t>HS optimizada para manejar cristales o resonadores de alta frecuencia</a:t>
            </a:r>
          </a:p>
          <a:p>
            <a:pPr marL="457200" lvl="1" indent="0">
              <a:buNone/>
            </a:pPr>
            <a:r>
              <a:rPr lang="es-MX" altLang="en-US" sz="2400" dirty="0" smtClean="0"/>
              <a:t> </a:t>
            </a:r>
            <a:endParaRPr lang="es-MX" altLang="en-US" sz="2400" dirty="0"/>
          </a:p>
        </p:txBody>
      </p:sp>
    </p:spTree>
    <p:extLst>
      <p:ext uri="{BB962C8B-B14F-4D97-AF65-F5344CB8AC3E}">
        <p14:creationId xmlns:p14="http://schemas.microsoft.com/office/powerpoint/2010/main" val="232728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623887" y="-23813"/>
            <a:ext cx="10944225" cy="6905625"/>
          </a:xfrm>
          <a:prstGeom prst="rect">
            <a:avLst/>
          </a:prstGeom>
        </p:spPr>
      </p:pic>
    </p:spTree>
    <p:extLst>
      <p:ext uri="{BB962C8B-B14F-4D97-AF65-F5344CB8AC3E}">
        <p14:creationId xmlns:p14="http://schemas.microsoft.com/office/powerpoint/2010/main" val="248622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3200" dirty="0" smtClean="0"/>
              <a:t>OSCILATOR CONTROL REGISTERS</a:t>
            </a:r>
            <a:endParaRPr lang="en-US" sz="3200" dirty="0"/>
          </a:p>
        </p:txBody>
      </p:sp>
      <p:sp>
        <p:nvSpPr>
          <p:cNvPr id="3" name="Rectángulo 2"/>
          <p:cNvSpPr/>
          <p:nvPr/>
        </p:nvSpPr>
        <p:spPr>
          <a:xfrm>
            <a:off x="999067" y="2183314"/>
            <a:ext cx="1236133" cy="406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t>
            </a:r>
            <a:endParaRPr lang="en-US" dirty="0">
              <a:solidFill>
                <a:schemeClr val="tx1"/>
              </a:solidFill>
            </a:endParaRPr>
          </a:p>
        </p:txBody>
      </p:sp>
      <p:sp>
        <p:nvSpPr>
          <p:cNvPr id="4" name="Rectángulo 3"/>
          <p:cNvSpPr/>
          <p:nvPr/>
        </p:nvSpPr>
        <p:spPr>
          <a:xfrm>
            <a:off x="2235200" y="2183314"/>
            <a:ext cx="1236133" cy="406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NOSC2</a:t>
            </a:r>
            <a:endParaRPr lang="en-US" dirty="0">
              <a:solidFill>
                <a:schemeClr val="tx1"/>
              </a:solidFill>
            </a:endParaRPr>
          </a:p>
        </p:txBody>
      </p:sp>
      <p:sp>
        <p:nvSpPr>
          <p:cNvPr id="5" name="Rectángulo 4"/>
          <p:cNvSpPr/>
          <p:nvPr/>
        </p:nvSpPr>
        <p:spPr>
          <a:xfrm>
            <a:off x="3471333" y="2183314"/>
            <a:ext cx="1236133" cy="406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NOSC1</a:t>
            </a:r>
            <a:endParaRPr lang="en-US" dirty="0">
              <a:solidFill>
                <a:schemeClr val="tx1"/>
              </a:solidFill>
            </a:endParaRPr>
          </a:p>
        </p:txBody>
      </p:sp>
      <p:sp>
        <p:nvSpPr>
          <p:cNvPr id="6" name="Rectángulo 5"/>
          <p:cNvSpPr/>
          <p:nvPr/>
        </p:nvSpPr>
        <p:spPr>
          <a:xfrm>
            <a:off x="4707466" y="2183314"/>
            <a:ext cx="1236133" cy="406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NOSC0</a:t>
            </a:r>
            <a:endParaRPr lang="en-US" dirty="0">
              <a:solidFill>
                <a:schemeClr val="tx1"/>
              </a:solidFill>
            </a:endParaRPr>
          </a:p>
        </p:txBody>
      </p:sp>
      <p:sp>
        <p:nvSpPr>
          <p:cNvPr id="7" name="Rectángulo 6"/>
          <p:cNvSpPr/>
          <p:nvPr/>
        </p:nvSpPr>
        <p:spPr>
          <a:xfrm>
            <a:off x="5943599" y="2183314"/>
            <a:ext cx="1236133" cy="406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NDIV3</a:t>
            </a:r>
            <a:endParaRPr lang="en-US" dirty="0">
              <a:solidFill>
                <a:schemeClr val="tx1"/>
              </a:solidFill>
            </a:endParaRPr>
          </a:p>
        </p:txBody>
      </p:sp>
      <p:sp>
        <p:nvSpPr>
          <p:cNvPr id="8" name="Rectángulo 7"/>
          <p:cNvSpPr/>
          <p:nvPr/>
        </p:nvSpPr>
        <p:spPr>
          <a:xfrm>
            <a:off x="7179732" y="2183314"/>
            <a:ext cx="1236133" cy="406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NDIV2</a:t>
            </a:r>
            <a:endParaRPr lang="en-US" dirty="0">
              <a:solidFill>
                <a:schemeClr val="tx1"/>
              </a:solidFill>
            </a:endParaRPr>
          </a:p>
        </p:txBody>
      </p:sp>
      <p:sp>
        <p:nvSpPr>
          <p:cNvPr id="9" name="Rectángulo 8"/>
          <p:cNvSpPr/>
          <p:nvPr/>
        </p:nvSpPr>
        <p:spPr>
          <a:xfrm>
            <a:off x="8415865" y="2183314"/>
            <a:ext cx="1236133" cy="406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NDIV1</a:t>
            </a:r>
            <a:endParaRPr lang="en-US" dirty="0">
              <a:solidFill>
                <a:schemeClr val="tx1"/>
              </a:solidFill>
            </a:endParaRPr>
          </a:p>
        </p:txBody>
      </p:sp>
      <p:sp>
        <p:nvSpPr>
          <p:cNvPr id="10" name="Rectángulo 9"/>
          <p:cNvSpPr/>
          <p:nvPr/>
        </p:nvSpPr>
        <p:spPr>
          <a:xfrm>
            <a:off x="9651998" y="2183314"/>
            <a:ext cx="1236133" cy="406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NDIV0</a:t>
            </a:r>
            <a:endParaRPr lang="en-US" dirty="0">
              <a:solidFill>
                <a:schemeClr val="tx1"/>
              </a:solidFill>
            </a:endParaRPr>
          </a:p>
        </p:txBody>
      </p:sp>
      <p:sp>
        <p:nvSpPr>
          <p:cNvPr id="11" name="CuadroTexto 10"/>
          <p:cNvSpPr txBox="1"/>
          <p:nvPr/>
        </p:nvSpPr>
        <p:spPr>
          <a:xfrm>
            <a:off x="999067" y="1185898"/>
            <a:ext cx="1919564" cy="369332"/>
          </a:xfrm>
          <a:prstGeom prst="rect">
            <a:avLst/>
          </a:prstGeom>
          <a:noFill/>
        </p:spPr>
        <p:txBody>
          <a:bodyPr wrap="none" rtlCol="0">
            <a:spAutoFit/>
          </a:bodyPr>
          <a:lstStyle/>
          <a:p>
            <a:r>
              <a:rPr lang="es-MX" dirty="0" smtClean="0"/>
              <a:t>Registro OSCCON1</a:t>
            </a:r>
            <a:endParaRPr lang="en-US" dirty="0"/>
          </a:p>
        </p:txBody>
      </p:sp>
      <p:sp>
        <p:nvSpPr>
          <p:cNvPr id="12" name="CuadroTexto 11"/>
          <p:cNvSpPr txBox="1"/>
          <p:nvPr/>
        </p:nvSpPr>
        <p:spPr>
          <a:xfrm>
            <a:off x="9952509" y="1420039"/>
            <a:ext cx="635110" cy="369332"/>
          </a:xfrm>
          <a:prstGeom prst="rect">
            <a:avLst/>
          </a:prstGeom>
          <a:noFill/>
        </p:spPr>
        <p:txBody>
          <a:bodyPr wrap="none" rtlCol="0">
            <a:spAutoFit/>
          </a:bodyPr>
          <a:lstStyle/>
          <a:p>
            <a:r>
              <a:rPr lang="es-MX" dirty="0" smtClean="0"/>
              <a:t>Bit 0</a:t>
            </a:r>
            <a:endParaRPr lang="en-US" dirty="0"/>
          </a:p>
        </p:txBody>
      </p:sp>
      <p:sp>
        <p:nvSpPr>
          <p:cNvPr id="13" name="CuadroTexto 12"/>
          <p:cNvSpPr txBox="1"/>
          <p:nvPr/>
        </p:nvSpPr>
        <p:spPr>
          <a:xfrm>
            <a:off x="1299578" y="1420039"/>
            <a:ext cx="635110" cy="369332"/>
          </a:xfrm>
          <a:prstGeom prst="rect">
            <a:avLst/>
          </a:prstGeom>
          <a:noFill/>
        </p:spPr>
        <p:txBody>
          <a:bodyPr wrap="none" rtlCol="0">
            <a:spAutoFit/>
          </a:bodyPr>
          <a:lstStyle/>
          <a:p>
            <a:r>
              <a:rPr lang="es-MX" dirty="0" smtClean="0"/>
              <a:t>Bit 7</a:t>
            </a:r>
            <a:endParaRPr lang="en-US" dirty="0"/>
          </a:p>
        </p:txBody>
      </p:sp>
      <p:sp>
        <p:nvSpPr>
          <p:cNvPr id="14" name="Rectángulo 13"/>
          <p:cNvSpPr/>
          <p:nvPr/>
        </p:nvSpPr>
        <p:spPr>
          <a:xfrm>
            <a:off x="999067"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U-0</a:t>
            </a:r>
            <a:endParaRPr lang="en-US" dirty="0">
              <a:solidFill>
                <a:schemeClr val="tx1"/>
              </a:solidFill>
            </a:endParaRPr>
          </a:p>
        </p:txBody>
      </p:sp>
      <p:sp>
        <p:nvSpPr>
          <p:cNvPr id="22" name="Rectángulo 21"/>
          <p:cNvSpPr/>
          <p:nvPr/>
        </p:nvSpPr>
        <p:spPr>
          <a:xfrm>
            <a:off x="2235200"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R/W</a:t>
            </a:r>
            <a:endParaRPr lang="en-US" dirty="0">
              <a:solidFill>
                <a:schemeClr val="tx1"/>
              </a:solidFill>
            </a:endParaRPr>
          </a:p>
        </p:txBody>
      </p:sp>
      <p:sp>
        <p:nvSpPr>
          <p:cNvPr id="23" name="Rectángulo 22"/>
          <p:cNvSpPr/>
          <p:nvPr/>
        </p:nvSpPr>
        <p:spPr>
          <a:xfrm>
            <a:off x="3471333"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R/W</a:t>
            </a:r>
            <a:endParaRPr lang="en-US" dirty="0">
              <a:solidFill>
                <a:schemeClr val="tx1"/>
              </a:solidFill>
            </a:endParaRPr>
          </a:p>
        </p:txBody>
      </p:sp>
      <p:sp>
        <p:nvSpPr>
          <p:cNvPr id="24" name="Rectángulo 23"/>
          <p:cNvSpPr/>
          <p:nvPr/>
        </p:nvSpPr>
        <p:spPr>
          <a:xfrm>
            <a:off x="4707466"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R/W</a:t>
            </a:r>
            <a:endParaRPr lang="en-US" dirty="0">
              <a:solidFill>
                <a:schemeClr val="tx1"/>
              </a:solidFill>
            </a:endParaRPr>
          </a:p>
        </p:txBody>
      </p:sp>
      <p:sp>
        <p:nvSpPr>
          <p:cNvPr id="25" name="Rectángulo 24"/>
          <p:cNvSpPr/>
          <p:nvPr/>
        </p:nvSpPr>
        <p:spPr>
          <a:xfrm>
            <a:off x="5943599"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R/W</a:t>
            </a:r>
            <a:endParaRPr lang="en-US" dirty="0">
              <a:solidFill>
                <a:schemeClr val="tx1"/>
              </a:solidFill>
            </a:endParaRPr>
          </a:p>
        </p:txBody>
      </p:sp>
      <p:sp>
        <p:nvSpPr>
          <p:cNvPr id="26" name="Rectángulo 25"/>
          <p:cNvSpPr/>
          <p:nvPr/>
        </p:nvSpPr>
        <p:spPr>
          <a:xfrm>
            <a:off x="7179732"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R/W</a:t>
            </a:r>
            <a:endParaRPr lang="en-US" dirty="0">
              <a:solidFill>
                <a:schemeClr val="tx1"/>
              </a:solidFill>
            </a:endParaRPr>
          </a:p>
        </p:txBody>
      </p:sp>
      <p:sp>
        <p:nvSpPr>
          <p:cNvPr id="27" name="Rectángulo 26"/>
          <p:cNvSpPr/>
          <p:nvPr/>
        </p:nvSpPr>
        <p:spPr>
          <a:xfrm>
            <a:off x="8415865"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R/W</a:t>
            </a:r>
            <a:endParaRPr lang="en-US" dirty="0">
              <a:solidFill>
                <a:schemeClr val="tx1"/>
              </a:solidFill>
            </a:endParaRPr>
          </a:p>
        </p:txBody>
      </p:sp>
      <p:sp>
        <p:nvSpPr>
          <p:cNvPr id="28" name="Rectángulo 27"/>
          <p:cNvSpPr/>
          <p:nvPr/>
        </p:nvSpPr>
        <p:spPr>
          <a:xfrm>
            <a:off x="9651998" y="1762230"/>
            <a:ext cx="1236133" cy="4064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R/W</a:t>
            </a:r>
            <a:endParaRPr lang="en-US" dirty="0">
              <a:solidFill>
                <a:schemeClr val="tx1"/>
              </a:solidFill>
            </a:endParaRPr>
          </a:p>
        </p:txBody>
      </p:sp>
      <p:graphicFrame>
        <p:nvGraphicFramePr>
          <p:cNvPr id="15" name="Tabla 14"/>
          <p:cNvGraphicFramePr>
            <a:graphicFrameLocks noGrp="1"/>
          </p:cNvGraphicFramePr>
          <p:nvPr>
            <p:extLst>
              <p:ext uri="{D42A27DB-BD31-4B8C-83A1-F6EECF244321}">
                <p14:modId xmlns:p14="http://schemas.microsoft.com/office/powerpoint/2010/main" val="3486447420"/>
              </p:ext>
            </p:extLst>
          </p:nvPr>
        </p:nvGraphicFramePr>
        <p:xfrm>
          <a:off x="1299577" y="3010233"/>
          <a:ext cx="3636217" cy="3566160"/>
        </p:xfrm>
        <a:graphic>
          <a:graphicData uri="http://schemas.openxmlformats.org/drawingml/2006/table">
            <a:tbl>
              <a:tblPr firstRow="1" bandRow="1">
                <a:tableStyleId>{5C22544A-7EE6-4342-B048-85BDC9FD1C3A}</a:tableStyleId>
              </a:tblPr>
              <a:tblGrid>
                <a:gridCol w="1370532">
                  <a:extLst>
                    <a:ext uri="{9D8B030D-6E8A-4147-A177-3AD203B41FA5}">
                      <a16:colId xmlns:a16="http://schemas.microsoft.com/office/drawing/2014/main" val="2159416330"/>
                    </a:ext>
                  </a:extLst>
                </a:gridCol>
                <a:gridCol w="2265685">
                  <a:extLst>
                    <a:ext uri="{9D8B030D-6E8A-4147-A177-3AD203B41FA5}">
                      <a16:colId xmlns:a16="http://schemas.microsoft.com/office/drawing/2014/main" val="116109629"/>
                    </a:ext>
                  </a:extLst>
                </a:gridCol>
              </a:tblGrid>
              <a:tr h="612030">
                <a:tc>
                  <a:txBody>
                    <a:bodyPr/>
                    <a:lstStyle/>
                    <a:p>
                      <a:pPr algn="ctr"/>
                      <a:r>
                        <a:rPr lang="en-US" dirty="0" smtClean="0">
                          <a:solidFill>
                            <a:schemeClr val="tx1"/>
                          </a:solidFill>
                        </a:rPr>
                        <a:t>NOSC&lt;2:0&gt;</a:t>
                      </a:r>
                    </a:p>
                    <a:p>
                      <a:pPr algn="ctr"/>
                      <a:r>
                        <a:rPr lang="en-US" dirty="0" smtClean="0">
                          <a:solidFill>
                            <a:schemeClr val="tx1"/>
                          </a:solidFill>
                        </a:rPr>
                        <a:t>COSC&lt;2:0&gt;</a:t>
                      </a:r>
                      <a:endParaRPr lang="es-MX" dirty="0">
                        <a:solidFill>
                          <a:schemeClr val="tx1"/>
                        </a:solidFill>
                      </a:endParaRPr>
                    </a:p>
                  </a:txBody>
                  <a:tcPr anchor="ctr"/>
                </a:tc>
                <a:tc>
                  <a:txBody>
                    <a:bodyPr/>
                    <a:lstStyle/>
                    <a:p>
                      <a:pPr algn="ctr"/>
                      <a:r>
                        <a:rPr lang="en-US" dirty="0" smtClean="0">
                          <a:solidFill>
                            <a:schemeClr val="tx1"/>
                          </a:solidFill>
                        </a:rPr>
                        <a:t>Clock source</a:t>
                      </a:r>
                      <a:endParaRPr lang="es-MX" dirty="0">
                        <a:solidFill>
                          <a:schemeClr val="tx1"/>
                        </a:solidFill>
                      </a:endParaRPr>
                    </a:p>
                  </a:txBody>
                  <a:tcPr/>
                </a:tc>
                <a:extLst>
                  <a:ext uri="{0D108BD9-81ED-4DB2-BD59-A6C34878D82A}">
                    <a16:rowId xmlns:a16="http://schemas.microsoft.com/office/drawing/2014/main" val="11300653"/>
                  </a:ext>
                </a:extLst>
              </a:tr>
              <a:tr h="317443">
                <a:tc>
                  <a:txBody>
                    <a:bodyPr/>
                    <a:lstStyle/>
                    <a:p>
                      <a:pPr algn="ctr"/>
                      <a:r>
                        <a:rPr lang="en-US" dirty="0" smtClean="0"/>
                        <a:t>111</a:t>
                      </a:r>
                      <a:endParaRPr lang="es-MX" dirty="0"/>
                    </a:p>
                  </a:txBody>
                  <a:tcPr/>
                </a:tc>
                <a:tc>
                  <a:txBody>
                    <a:bodyPr/>
                    <a:lstStyle/>
                    <a:p>
                      <a:pPr algn="ctr"/>
                      <a:r>
                        <a:rPr lang="en-US" dirty="0" smtClean="0"/>
                        <a:t>EXTOSC</a:t>
                      </a:r>
                      <a:endParaRPr lang="es-MX" dirty="0"/>
                    </a:p>
                  </a:txBody>
                  <a:tcPr/>
                </a:tc>
                <a:extLst>
                  <a:ext uri="{0D108BD9-81ED-4DB2-BD59-A6C34878D82A}">
                    <a16:rowId xmlns:a16="http://schemas.microsoft.com/office/drawing/2014/main" val="3294700320"/>
                  </a:ext>
                </a:extLst>
              </a:tr>
              <a:tr h="349732">
                <a:tc>
                  <a:txBody>
                    <a:bodyPr/>
                    <a:lstStyle/>
                    <a:p>
                      <a:pPr algn="ctr"/>
                      <a:r>
                        <a:rPr lang="en-US" dirty="0" smtClean="0"/>
                        <a:t>110</a:t>
                      </a:r>
                      <a:endParaRPr lang="es-MX" dirty="0"/>
                    </a:p>
                  </a:txBody>
                  <a:tcPr/>
                </a:tc>
                <a:tc>
                  <a:txBody>
                    <a:bodyPr/>
                    <a:lstStyle/>
                    <a:p>
                      <a:pPr algn="ctr"/>
                      <a:r>
                        <a:rPr lang="en-US" dirty="0" smtClean="0"/>
                        <a:t>HFINTOSC</a:t>
                      </a:r>
                      <a:endParaRPr lang="es-MX" dirty="0"/>
                    </a:p>
                  </a:txBody>
                  <a:tcPr/>
                </a:tc>
                <a:extLst>
                  <a:ext uri="{0D108BD9-81ED-4DB2-BD59-A6C34878D82A}">
                    <a16:rowId xmlns:a16="http://schemas.microsoft.com/office/drawing/2014/main" val="1163820967"/>
                  </a:ext>
                </a:extLst>
              </a:tr>
              <a:tr h="349732">
                <a:tc>
                  <a:txBody>
                    <a:bodyPr/>
                    <a:lstStyle/>
                    <a:p>
                      <a:pPr algn="ctr"/>
                      <a:r>
                        <a:rPr lang="en-US" dirty="0" smtClean="0"/>
                        <a:t>101</a:t>
                      </a:r>
                      <a:endParaRPr lang="es-MX" dirty="0"/>
                    </a:p>
                  </a:txBody>
                  <a:tcPr/>
                </a:tc>
                <a:tc>
                  <a:txBody>
                    <a:bodyPr/>
                    <a:lstStyle/>
                    <a:p>
                      <a:pPr algn="ctr"/>
                      <a:r>
                        <a:rPr lang="en-US" dirty="0" smtClean="0"/>
                        <a:t>LFINTOSC</a:t>
                      </a:r>
                      <a:endParaRPr lang="es-MX" dirty="0"/>
                    </a:p>
                  </a:txBody>
                  <a:tcPr/>
                </a:tc>
                <a:extLst>
                  <a:ext uri="{0D108BD9-81ED-4DB2-BD59-A6C34878D82A}">
                    <a16:rowId xmlns:a16="http://schemas.microsoft.com/office/drawing/2014/main" val="10450497"/>
                  </a:ext>
                </a:extLst>
              </a:tr>
              <a:tr h="349732">
                <a:tc>
                  <a:txBody>
                    <a:bodyPr/>
                    <a:lstStyle/>
                    <a:p>
                      <a:pPr algn="ctr"/>
                      <a:r>
                        <a:rPr lang="en-US" dirty="0" smtClean="0"/>
                        <a:t>100</a:t>
                      </a:r>
                      <a:endParaRPr lang="es-MX" dirty="0"/>
                    </a:p>
                  </a:txBody>
                  <a:tcPr/>
                </a:tc>
                <a:tc>
                  <a:txBody>
                    <a:bodyPr/>
                    <a:lstStyle/>
                    <a:p>
                      <a:pPr algn="ctr"/>
                      <a:r>
                        <a:rPr lang="en-US" dirty="0" smtClean="0"/>
                        <a:t>SOSC</a:t>
                      </a:r>
                      <a:endParaRPr lang="es-MX" dirty="0"/>
                    </a:p>
                  </a:txBody>
                  <a:tcPr/>
                </a:tc>
                <a:extLst>
                  <a:ext uri="{0D108BD9-81ED-4DB2-BD59-A6C34878D82A}">
                    <a16:rowId xmlns:a16="http://schemas.microsoft.com/office/drawing/2014/main" val="1991622959"/>
                  </a:ext>
                </a:extLst>
              </a:tr>
              <a:tr h="349732">
                <a:tc>
                  <a:txBody>
                    <a:bodyPr/>
                    <a:lstStyle/>
                    <a:p>
                      <a:pPr algn="ctr"/>
                      <a:r>
                        <a:rPr lang="en-US" dirty="0" smtClean="0"/>
                        <a:t>011</a:t>
                      </a:r>
                      <a:endParaRPr lang="es-MX" dirty="0"/>
                    </a:p>
                  </a:txBody>
                  <a:tcPr/>
                </a:tc>
                <a:tc>
                  <a:txBody>
                    <a:bodyPr/>
                    <a:lstStyle/>
                    <a:p>
                      <a:pPr algn="ctr"/>
                      <a:r>
                        <a:rPr lang="en-US" dirty="0" smtClean="0"/>
                        <a:t>Reserved</a:t>
                      </a:r>
                      <a:endParaRPr lang="es-MX" dirty="0"/>
                    </a:p>
                  </a:txBody>
                  <a:tcPr/>
                </a:tc>
                <a:extLst>
                  <a:ext uri="{0D108BD9-81ED-4DB2-BD59-A6C34878D82A}">
                    <a16:rowId xmlns:a16="http://schemas.microsoft.com/office/drawing/2014/main" val="3347943524"/>
                  </a:ext>
                </a:extLst>
              </a:tr>
              <a:tr h="349732">
                <a:tc>
                  <a:txBody>
                    <a:bodyPr/>
                    <a:lstStyle/>
                    <a:p>
                      <a:pPr algn="ctr"/>
                      <a:r>
                        <a:rPr lang="en-US" dirty="0" smtClean="0"/>
                        <a:t>010</a:t>
                      </a:r>
                      <a:endParaRPr lang="es-MX" dirty="0"/>
                    </a:p>
                  </a:txBody>
                  <a:tcPr/>
                </a:tc>
                <a:tc>
                  <a:txBody>
                    <a:bodyPr/>
                    <a:lstStyle/>
                    <a:p>
                      <a:pPr algn="ctr"/>
                      <a:r>
                        <a:rPr lang="en-US" dirty="0" smtClean="0"/>
                        <a:t>EXTOSC with PLLx4</a:t>
                      </a:r>
                      <a:endParaRPr lang="es-MX" dirty="0"/>
                    </a:p>
                  </a:txBody>
                  <a:tcPr/>
                </a:tc>
                <a:extLst>
                  <a:ext uri="{0D108BD9-81ED-4DB2-BD59-A6C34878D82A}">
                    <a16:rowId xmlns:a16="http://schemas.microsoft.com/office/drawing/2014/main" val="452740956"/>
                  </a:ext>
                </a:extLst>
              </a:tr>
              <a:tr h="295812">
                <a:tc>
                  <a:txBody>
                    <a:bodyPr/>
                    <a:lstStyle/>
                    <a:p>
                      <a:pPr algn="ctr"/>
                      <a:r>
                        <a:rPr lang="en-US" dirty="0" smtClean="0"/>
                        <a:t>001</a:t>
                      </a:r>
                      <a:endParaRPr lang="es-MX" dirty="0"/>
                    </a:p>
                  </a:txBody>
                  <a:tcPr/>
                </a:tc>
                <a:tc>
                  <a:txBody>
                    <a:bodyPr/>
                    <a:lstStyle/>
                    <a:p>
                      <a:pPr algn="ctr"/>
                      <a:r>
                        <a:rPr lang="en-US" dirty="0" smtClean="0"/>
                        <a:t>HFINTOSC</a:t>
                      </a:r>
                      <a:r>
                        <a:rPr lang="en-US" baseline="0" dirty="0" smtClean="0"/>
                        <a:t> with PLLx2</a:t>
                      </a:r>
                      <a:endParaRPr lang="es-MX" dirty="0"/>
                    </a:p>
                  </a:txBody>
                  <a:tcPr/>
                </a:tc>
                <a:extLst>
                  <a:ext uri="{0D108BD9-81ED-4DB2-BD59-A6C34878D82A}">
                    <a16:rowId xmlns:a16="http://schemas.microsoft.com/office/drawing/2014/main" val="4291049740"/>
                  </a:ext>
                </a:extLst>
              </a:tr>
              <a:tr h="349732">
                <a:tc>
                  <a:txBody>
                    <a:bodyPr/>
                    <a:lstStyle/>
                    <a:p>
                      <a:pPr algn="ctr"/>
                      <a:r>
                        <a:rPr lang="en-US" dirty="0" smtClean="0"/>
                        <a:t>000</a:t>
                      </a:r>
                      <a:endParaRPr lang="es-MX" dirty="0"/>
                    </a:p>
                  </a:txBody>
                  <a:tcPr/>
                </a:tc>
                <a:tc>
                  <a:txBody>
                    <a:bodyPr/>
                    <a:lstStyle/>
                    <a:p>
                      <a:pPr algn="ctr"/>
                      <a:r>
                        <a:rPr lang="en-US" dirty="0" smtClean="0"/>
                        <a:t>Reserved</a:t>
                      </a:r>
                      <a:endParaRPr lang="es-MX" dirty="0"/>
                    </a:p>
                  </a:txBody>
                  <a:tcPr/>
                </a:tc>
                <a:extLst>
                  <a:ext uri="{0D108BD9-81ED-4DB2-BD59-A6C34878D82A}">
                    <a16:rowId xmlns:a16="http://schemas.microsoft.com/office/drawing/2014/main" val="3461502370"/>
                  </a:ext>
                </a:extLst>
              </a:tr>
            </a:tbl>
          </a:graphicData>
        </a:graphic>
      </p:graphicFrame>
      <p:graphicFrame>
        <p:nvGraphicFramePr>
          <p:cNvPr id="16" name="Tabla 15"/>
          <p:cNvGraphicFramePr>
            <a:graphicFrameLocks noGrp="1"/>
          </p:cNvGraphicFramePr>
          <p:nvPr>
            <p:extLst>
              <p:ext uri="{D42A27DB-BD31-4B8C-83A1-F6EECF244321}">
                <p14:modId xmlns:p14="http://schemas.microsoft.com/office/powerpoint/2010/main" val="70467292"/>
              </p:ext>
            </p:extLst>
          </p:nvPr>
        </p:nvGraphicFramePr>
        <p:xfrm>
          <a:off x="7276767" y="2759612"/>
          <a:ext cx="3073948" cy="3816781"/>
        </p:xfrm>
        <a:graphic>
          <a:graphicData uri="http://schemas.openxmlformats.org/drawingml/2006/table">
            <a:tbl>
              <a:tblPr firstRow="1" bandRow="1">
                <a:tableStyleId>{93296810-A885-4BE3-A3E7-6D5BEEA58F35}</a:tableStyleId>
              </a:tblPr>
              <a:tblGrid>
                <a:gridCol w="1554510">
                  <a:extLst>
                    <a:ext uri="{9D8B030D-6E8A-4147-A177-3AD203B41FA5}">
                      <a16:colId xmlns:a16="http://schemas.microsoft.com/office/drawing/2014/main" val="547682061"/>
                    </a:ext>
                  </a:extLst>
                </a:gridCol>
                <a:gridCol w="1519438">
                  <a:extLst>
                    <a:ext uri="{9D8B030D-6E8A-4147-A177-3AD203B41FA5}">
                      <a16:colId xmlns:a16="http://schemas.microsoft.com/office/drawing/2014/main" val="3847963273"/>
                    </a:ext>
                  </a:extLst>
                </a:gridCol>
              </a:tblGrid>
              <a:tr h="498462">
                <a:tc>
                  <a:txBody>
                    <a:bodyPr/>
                    <a:lstStyle/>
                    <a:p>
                      <a:pPr algn="ctr"/>
                      <a:r>
                        <a:rPr lang="en-US" dirty="0" smtClean="0"/>
                        <a:t>NCDIV&lt;3:0&gt;</a:t>
                      </a:r>
                    </a:p>
                    <a:p>
                      <a:pPr algn="ctr"/>
                      <a:r>
                        <a:rPr lang="en-US" dirty="0" smtClean="0"/>
                        <a:t>CDIV&lt;3:0&gt;</a:t>
                      </a:r>
                      <a:endParaRPr lang="es-MX" dirty="0">
                        <a:solidFill>
                          <a:schemeClr val="tx1"/>
                        </a:solidFill>
                      </a:endParaRPr>
                    </a:p>
                  </a:txBody>
                  <a:tcPr/>
                </a:tc>
                <a:tc>
                  <a:txBody>
                    <a:bodyPr/>
                    <a:lstStyle/>
                    <a:p>
                      <a:pPr algn="ctr"/>
                      <a:r>
                        <a:rPr lang="en-US" dirty="0" smtClean="0"/>
                        <a:t>Clock divider</a:t>
                      </a:r>
                      <a:endParaRPr lang="es-MX" dirty="0"/>
                    </a:p>
                  </a:txBody>
                  <a:tcPr anchor="ctr"/>
                </a:tc>
                <a:extLst>
                  <a:ext uri="{0D108BD9-81ED-4DB2-BD59-A6C34878D82A}">
                    <a16:rowId xmlns:a16="http://schemas.microsoft.com/office/drawing/2014/main" val="501558766"/>
                  </a:ext>
                </a:extLst>
              </a:tr>
              <a:tr h="288791">
                <a:tc>
                  <a:txBody>
                    <a:bodyPr/>
                    <a:lstStyle/>
                    <a:p>
                      <a:pPr algn="ctr"/>
                      <a:r>
                        <a:rPr lang="en-US" sz="1200" dirty="0" smtClean="0"/>
                        <a:t>1111-1010</a:t>
                      </a:r>
                      <a:endParaRPr lang="es-MX" sz="1200" dirty="0"/>
                    </a:p>
                  </a:txBody>
                  <a:tcPr/>
                </a:tc>
                <a:tc>
                  <a:txBody>
                    <a:bodyPr/>
                    <a:lstStyle/>
                    <a:p>
                      <a:pPr algn="ctr"/>
                      <a:r>
                        <a:rPr lang="en-US" sz="1200" dirty="0" smtClean="0"/>
                        <a:t>Reserved</a:t>
                      </a:r>
                      <a:endParaRPr lang="es-MX" sz="1200" dirty="0"/>
                    </a:p>
                  </a:txBody>
                  <a:tcPr/>
                </a:tc>
                <a:extLst>
                  <a:ext uri="{0D108BD9-81ED-4DB2-BD59-A6C34878D82A}">
                    <a16:rowId xmlns:a16="http://schemas.microsoft.com/office/drawing/2014/main" val="628130895"/>
                  </a:ext>
                </a:extLst>
              </a:tr>
              <a:tr h="288791">
                <a:tc>
                  <a:txBody>
                    <a:bodyPr/>
                    <a:lstStyle/>
                    <a:p>
                      <a:pPr algn="ctr"/>
                      <a:r>
                        <a:rPr lang="en-US" sz="1200" dirty="0" smtClean="0"/>
                        <a:t>1001</a:t>
                      </a:r>
                      <a:endParaRPr lang="es-MX" sz="1200" dirty="0"/>
                    </a:p>
                  </a:txBody>
                  <a:tcPr/>
                </a:tc>
                <a:tc>
                  <a:txBody>
                    <a:bodyPr/>
                    <a:lstStyle/>
                    <a:p>
                      <a:pPr algn="ctr"/>
                      <a:r>
                        <a:rPr lang="en-US" sz="1200" dirty="0" smtClean="0"/>
                        <a:t>512</a:t>
                      </a:r>
                      <a:endParaRPr lang="es-MX" sz="1200" dirty="0"/>
                    </a:p>
                  </a:txBody>
                  <a:tcPr/>
                </a:tc>
                <a:extLst>
                  <a:ext uri="{0D108BD9-81ED-4DB2-BD59-A6C34878D82A}">
                    <a16:rowId xmlns:a16="http://schemas.microsoft.com/office/drawing/2014/main" val="1677219529"/>
                  </a:ext>
                </a:extLst>
              </a:tr>
              <a:tr h="288791">
                <a:tc>
                  <a:txBody>
                    <a:bodyPr/>
                    <a:lstStyle/>
                    <a:p>
                      <a:pPr algn="ctr"/>
                      <a:r>
                        <a:rPr lang="en-US" sz="1200" dirty="0" smtClean="0"/>
                        <a:t>1000</a:t>
                      </a:r>
                      <a:endParaRPr lang="es-MX" sz="1200" dirty="0"/>
                    </a:p>
                  </a:txBody>
                  <a:tcPr/>
                </a:tc>
                <a:tc>
                  <a:txBody>
                    <a:bodyPr/>
                    <a:lstStyle/>
                    <a:p>
                      <a:pPr algn="ctr"/>
                      <a:r>
                        <a:rPr lang="en-US" sz="1200" smtClean="0"/>
                        <a:t>256</a:t>
                      </a:r>
                      <a:endParaRPr lang="es-MX" sz="1200" dirty="0"/>
                    </a:p>
                  </a:txBody>
                  <a:tcPr/>
                </a:tc>
                <a:extLst>
                  <a:ext uri="{0D108BD9-81ED-4DB2-BD59-A6C34878D82A}">
                    <a16:rowId xmlns:a16="http://schemas.microsoft.com/office/drawing/2014/main" val="4021992084"/>
                  </a:ext>
                </a:extLst>
              </a:tr>
              <a:tr h="288791">
                <a:tc>
                  <a:txBody>
                    <a:bodyPr/>
                    <a:lstStyle/>
                    <a:p>
                      <a:pPr algn="ctr"/>
                      <a:r>
                        <a:rPr lang="en-US" sz="1200" dirty="0" smtClean="0"/>
                        <a:t>0111</a:t>
                      </a:r>
                      <a:endParaRPr lang="es-MX" sz="1200" dirty="0"/>
                    </a:p>
                  </a:txBody>
                  <a:tcPr/>
                </a:tc>
                <a:tc>
                  <a:txBody>
                    <a:bodyPr/>
                    <a:lstStyle/>
                    <a:p>
                      <a:pPr algn="ctr"/>
                      <a:r>
                        <a:rPr lang="en-US" sz="1200" dirty="0" smtClean="0"/>
                        <a:t>128</a:t>
                      </a:r>
                      <a:endParaRPr lang="es-MX" sz="1200" dirty="0"/>
                    </a:p>
                  </a:txBody>
                  <a:tcPr/>
                </a:tc>
                <a:extLst>
                  <a:ext uri="{0D108BD9-81ED-4DB2-BD59-A6C34878D82A}">
                    <a16:rowId xmlns:a16="http://schemas.microsoft.com/office/drawing/2014/main" val="2856376344"/>
                  </a:ext>
                </a:extLst>
              </a:tr>
              <a:tr h="288791">
                <a:tc>
                  <a:txBody>
                    <a:bodyPr/>
                    <a:lstStyle/>
                    <a:p>
                      <a:pPr algn="ctr"/>
                      <a:r>
                        <a:rPr lang="en-US" sz="1200" dirty="0" smtClean="0"/>
                        <a:t>0110</a:t>
                      </a:r>
                      <a:endParaRPr lang="es-MX" sz="1200" dirty="0"/>
                    </a:p>
                  </a:txBody>
                  <a:tcPr/>
                </a:tc>
                <a:tc>
                  <a:txBody>
                    <a:bodyPr/>
                    <a:lstStyle/>
                    <a:p>
                      <a:pPr algn="ctr"/>
                      <a:r>
                        <a:rPr lang="en-US" sz="1200" dirty="0" smtClean="0"/>
                        <a:t>64</a:t>
                      </a:r>
                      <a:endParaRPr lang="es-MX" sz="1200" dirty="0"/>
                    </a:p>
                  </a:txBody>
                  <a:tcPr/>
                </a:tc>
                <a:extLst>
                  <a:ext uri="{0D108BD9-81ED-4DB2-BD59-A6C34878D82A}">
                    <a16:rowId xmlns:a16="http://schemas.microsoft.com/office/drawing/2014/main" val="2089265168"/>
                  </a:ext>
                </a:extLst>
              </a:tr>
              <a:tr h="288791">
                <a:tc>
                  <a:txBody>
                    <a:bodyPr/>
                    <a:lstStyle/>
                    <a:p>
                      <a:pPr algn="ctr"/>
                      <a:r>
                        <a:rPr lang="en-US" sz="1200" dirty="0" smtClean="0"/>
                        <a:t>0101</a:t>
                      </a:r>
                      <a:endParaRPr lang="es-MX" sz="1200" dirty="0"/>
                    </a:p>
                  </a:txBody>
                  <a:tcPr/>
                </a:tc>
                <a:tc>
                  <a:txBody>
                    <a:bodyPr/>
                    <a:lstStyle/>
                    <a:p>
                      <a:pPr algn="ctr"/>
                      <a:r>
                        <a:rPr lang="en-US" sz="1200" dirty="0" smtClean="0"/>
                        <a:t>32</a:t>
                      </a:r>
                      <a:endParaRPr lang="es-MX" sz="1200" dirty="0"/>
                    </a:p>
                  </a:txBody>
                  <a:tcPr/>
                </a:tc>
                <a:extLst>
                  <a:ext uri="{0D108BD9-81ED-4DB2-BD59-A6C34878D82A}">
                    <a16:rowId xmlns:a16="http://schemas.microsoft.com/office/drawing/2014/main" val="3464055611"/>
                  </a:ext>
                </a:extLst>
              </a:tr>
              <a:tr h="288791">
                <a:tc>
                  <a:txBody>
                    <a:bodyPr/>
                    <a:lstStyle/>
                    <a:p>
                      <a:pPr algn="ctr"/>
                      <a:r>
                        <a:rPr lang="en-US" sz="1200" dirty="0" smtClean="0"/>
                        <a:t>0100</a:t>
                      </a:r>
                      <a:endParaRPr lang="es-MX" sz="1200" dirty="0"/>
                    </a:p>
                  </a:txBody>
                  <a:tcPr/>
                </a:tc>
                <a:tc>
                  <a:txBody>
                    <a:bodyPr/>
                    <a:lstStyle/>
                    <a:p>
                      <a:pPr algn="ctr"/>
                      <a:r>
                        <a:rPr lang="en-US" sz="1200" dirty="0" smtClean="0"/>
                        <a:t>16</a:t>
                      </a:r>
                      <a:endParaRPr lang="es-MX" sz="1200" dirty="0"/>
                    </a:p>
                  </a:txBody>
                  <a:tcPr/>
                </a:tc>
                <a:extLst>
                  <a:ext uri="{0D108BD9-81ED-4DB2-BD59-A6C34878D82A}">
                    <a16:rowId xmlns:a16="http://schemas.microsoft.com/office/drawing/2014/main" val="407952661"/>
                  </a:ext>
                </a:extLst>
              </a:tr>
              <a:tr h="288791">
                <a:tc>
                  <a:txBody>
                    <a:bodyPr/>
                    <a:lstStyle/>
                    <a:p>
                      <a:pPr algn="ctr"/>
                      <a:r>
                        <a:rPr lang="en-US" sz="1200" dirty="0" smtClean="0"/>
                        <a:t>0011</a:t>
                      </a:r>
                      <a:endParaRPr lang="es-MX" sz="1200" dirty="0"/>
                    </a:p>
                  </a:txBody>
                  <a:tcPr/>
                </a:tc>
                <a:tc>
                  <a:txBody>
                    <a:bodyPr/>
                    <a:lstStyle/>
                    <a:p>
                      <a:pPr algn="ctr"/>
                      <a:r>
                        <a:rPr lang="en-US" sz="1200" dirty="0" smtClean="0"/>
                        <a:t>8</a:t>
                      </a:r>
                      <a:endParaRPr lang="es-MX" sz="1200" dirty="0"/>
                    </a:p>
                  </a:txBody>
                  <a:tcPr/>
                </a:tc>
                <a:extLst>
                  <a:ext uri="{0D108BD9-81ED-4DB2-BD59-A6C34878D82A}">
                    <a16:rowId xmlns:a16="http://schemas.microsoft.com/office/drawing/2014/main" val="371519684"/>
                  </a:ext>
                </a:extLst>
              </a:tr>
              <a:tr h="288791">
                <a:tc>
                  <a:txBody>
                    <a:bodyPr/>
                    <a:lstStyle/>
                    <a:p>
                      <a:pPr algn="ctr"/>
                      <a:r>
                        <a:rPr lang="en-US" sz="1200" dirty="0" smtClean="0"/>
                        <a:t>0010</a:t>
                      </a:r>
                      <a:endParaRPr lang="es-MX" sz="1200" dirty="0"/>
                    </a:p>
                  </a:txBody>
                  <a:tcPr/>
                </a:tc>
                <a:tc>
                  <a:txBody>
                    <a:bodyPr/>
                    <a:lstStyle/>
                    <a:p>
                      <a:pPr algn="ctr"/>
                      <a:r>
                        <a:rPr lang="en-US" sz="1200" dirty="0" smtClean="0"/>
                        <a:t>4</a:t>
                      </a:r>
                      <a:endParaRPr lang="es-MX" sz="1200" dirty="0"/>
                    </a:p>
                  </a:txBody>
                  <a:tcPr/>
                </a:tc>
                <a:extLst>
                  <a:ext uri="{0D108BD9-81ED-4DB2-BD59-A6C34878D82A}">
                    <a16:rowId xmlns:a16="http://schemas.microsoft.com/office/drawing/2014/main" val="3964364018"/>
                  </a:ext>
                </a:extLst>
              </a:tr>
              <a:tr h="288791">
                <a:tc>
                  <a:txBody>
                    <a:bodyPr/>
                    <a:lstStyle/>
                    <a:p>
                      <a:pPr algn="ctr"/>
                      <a:r>
                        <a:rPr lang="en-US" sz="1200" dirty="0" smtClean="0"/>
                        <a:t>0001</a:t>
                      </a:r>
                      <a:endParaRPr lang="es-MX" sz="1200" dirty="0"/>
                    </a:p>
                  </a:txBody>
                  <a:tcPr/>
                </a:tc>
                <a:tc>
                  <a:txBody>
                    <a:bodyPr/>
                    <a:lstStyle/>
                    <a:p>
                      <a:pPr algn="ctr"/>
                      <a:r>
                        <a:rPr lang="en-US" sz="1200" dirty="0" smtClean="0"/>
                        <a:t>2</a:t>
                      </a:r>
                      <a:endParaRPr lang="es-MX" sz="1200" dirty="0"/>
                    </a:p>
                  </a:txBody>
                  <a:tcPr/>
                </a:tc>
                <a:extLst>
                  <a:ext uri="{0D108BD9-81ED-4DB2-BD59-A6C34878D82A}">
                    <a16:rowId xmlns:a16="http://schemas.microsoft.com/office/drawing/2014/main" val="3737702000"/>
                  </a:ext>
                </a:extLst>
              </a:tr>
              <a:tr h="288791">
                <a:tc>
                  <a:txBody>
                    <a:bodyPr/>
                    <a:lstStyle/>
                    <a:p>
                      <a:pPr algn="ctr"/>
                      <a:r>
                        <a:rPr lang="en-US" sz="1200" dirty="0" smtClean="0"/>
                        <a:t>0000</a:t>
                      </a:r>
                      <a:endParaRPr lang="es-MX" sz="1200" dirty="0"/>
                    </a:p>
                  </a:txBody>
                  <a:tcPr/>
                </a:tc>
                <a:tc>
                  <a:txBody>
                    <a:bodyPr/>
                    <a:lstStyle/>
                    <a:p>
                      <a:pPr algn="ctr"/>
                      <a:r>
                        <a:rPr lang="en-US" sz="1200" dirty="0" smtClean="0"/>
                        <a:t>1</a:t>
                      </a:r>
                      <a:endParaRPr lang="es-MX" sz="1200" dirty="0"/>
                    </a:p>
                  </a:txBody>
                  <a:tcPr/>
                </a:tc>
                <a:extLst>
                  <a:ext uri="{0D108BD9-81ED-4DB2-BD59-A6C34878D82A}">
                    <a16:rowId xmlns:a16="http://schemas.microsoft.com/office/drawing/2014/main" val="3333478661"/>
                  </a:ext>
                </a:extLst>
              </a:tr>
            </a:tbl>
          </a:graphicData>
        </a:graphic>
      </p:graphicFrame>
    </p:spTree>
    <p:extLst>
      <p:ext uri="{BB962C8B-B14F-4D97-AF65-F5344CB8AC3E}">
        <p14:creationId xmlns:p14="http://schemas.microsoft.com/office/powerpoint/2010/main" val="4178661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4400" dirty="0" smtClean="0"/>
              <a:t>1.5.6 </a:t>
            </a:r>
            <a:r>
              <a:rPr lang="es-MX" sz="4400" dirty="0"/>
              <a:t>El </a:t>
            </a:r>
            <a:r>
              <a:rPr lang="es-MX" sz="4400" dirty="0" err="1"/>
              <a:t>reset</a:t>
            </a:r>
            <a:r>
              <a:rPr lang="es-MX" sz="4400" dirty="0"/>
              <a:t> y sus posibles fuentes</a:t>
            </a:r>
            <a:r>
              <a:rPr lang="en-US" sz="4400" dirty="0"/>
              <a:t/>
            </a:r>
            <a:br>
              <a:rPr lang="en-US" sz="4400" dirty="0"/>
            </a:br>
            <a:endParaRPr lang="en-US" dirty="0"/>
          </a:p>
        </p:txBody>
      </p:sp>
      <p:sp>
        <p:nvSpPr>
          <p:cNvPr id="4" name="Marcador de contenido 3"/>
          <p:cNvSpPr>
            <a:spLocks noGrp="1"/>
          </p:cNvSpPr>
          <p:nvPr>
            <p:ph idx="1"/>
          </p:nvPr>
        </p:nvSpPr>
        <p:spPr/>
        <p:txBody>
          <a:bodyPr/>
          <a:lstStyle/>
          <a:p>
            <a:r>
              <a:rPr lang="es-MX" dirty="0" err="1" smtClean="0"/>
              <a:t>Power-On</a:t>
            </a:r>
            <a:r>
              <a:rPr lang="es-MX" dirty="0" smtClean="0"/>
              <a:t> </a:t>
            </a:r>
            <a:r>
              <a:rPr lang="es-MX" dirty="0" err="1" smtClean="0"/>
              <a:t>Reset</a:t>
            </a:r>
            <a:r>
              <a:rPr lang="es-MX" dirty="0" smtClean="0"/>
              <a:t> (POR)</a:t>
            </a:r>
          </a:p>
          <a:p>
            <a:r>
              <a:rPr lang="es-MX" dirty="0" smtClean="0"/>
              <a:t>Brown-</a:t>
            </a:r>
            <a:r>
              <a:rPr lang="es-MX" dirty="0" err="1" smtClean="0"/>
              <a:t>out</a:t>
            </a:r>
            <a:r>
              <a:rPr lang="es-MX" dirty="0" smtClean="0"/>
              <a:t> </a:t>
            </a:r>
            <a:r>
              <a:rPr lang="es-MX" dirty="0" err="1" smtClean="0"/>
              <a:t>Reset</a:t>
            </a:r>
            <a:r>
              <a:rPr lang="es-MX" dirty="0" smtClean="0"/>
              <a:t> (BOR)</a:t>
            </a:r>
          </a:p>
          <a:p>
            <a:r>
              <a:rPr lang="es-MX" dirty="0" smtClean="0"/>
              <a:t>MCLR </a:t>
            </a:r>
            <a:r>
              <a:rPr lang="es-MX" dirty="0" err="1" smtClean="0"/>
              <a:t>Reset</a:t>
            </a:r>
            <a:endParaRPr lang="es-MX" dirty="0" smtClean="0"/>
          </a:p>
          <a:p>
            <a:r>
              <a:rPr lang="es-MX" dirty="0" smtClean="0"/>
              <a:t>WDT </a:t>
            </a:r>
            <a:r>
              <a:rPr lang="es-MX" dirty="0" err="1" smtClean="0"/>
              <a:t>reset</a:t>
            </a:r>
            <a:endParaRPr lang="es-MX" dirty="0" smtClean="0"/>
          </a:p>
          <a:p>
            <a:r>
              <a:rPr lang="es-MX" dirty="0" smtClean="0"/>
              <a:t>Instrucción RESET </a:t>
            </a:r>
          </a:p>
          <a:p>
            <a:r>
              <a:rPr lang="es-MX" dirty="0" err="1" smtClean="0"/>
              <a:t>Stack</a:t>
            </a:r>
            <a:r>
              <a:rPr lang="es-MX" dirty="0" smtClean="0"/>
              <a:t> </a:t>
            </a:r>
            <a:r>
              <a:rPr lang="es-MX" dirty="0" err="1" smtClean="0"/>
              <a:t>overflow</a:t>
            </a:r>
            <a:endParaRPr lang="es-MX" dirty="0" smtClean="0"/>
          </a:p>
          <a:p>
            <a:r>
              <a:rPr lang="es-MX" dirty="0" err="1" smtClean="0"/>
              <a:t>Stack</a:t>
            </a:r>
            <a:r>
              <a:rPr lang="es-MX" dirty="0" smtClean="0"/>
              <a:t> </a:t>
            </a:r>
            <a:r>
              <a:rPr lang="es-MX" dirty="0" err="1" smtClean="0"/>
              <a:t>underflow</a:t>
            </a:r>
            <a:endParaRPr lang="es-MX" dirty="0" smtClean="0"/>
          </a:p>
          <a:p>
            <a:r>
              <a:rPr lang="es-MX" dirty="0" err="1" smtClean="0"/>
              <a:t>Programming</a:t>
            </a:r>
            <a:r>
              <a:rPr lang="es-MX" dirty="0" smtClean="0"/>
              <a:t> </a:t>
            </a:r>
            <a:r>
              <a:rPr lang="es-MX" dirty="0" err="1" smtClean="0"/>
              <a:t>mode</a:t>
            </a:r>
            <a:r>
              <a:rPr lang="es-MX" dirty="0" smtClean="0"/>
              <a:t> </a:t>
            </a:r>
            <a:r>
              <a:rPr lang="es-MX" dirty="0" err="1" smtClean="0"/>
              <a:t>exit</a:t>
            </a:r>
            <a:endParaRPr lang="en-US" dirty="0"/>
          </a:p>
        </p:txBody>
      </p:sp>
    </p:spTree>
    <p:extLst>
      <p:ext uri="{BB962C8B-B14F-4D97-AF65-F5344CB8AC3E}">
        <p14:creationId xmlns:p14="http://schemas.microsoft.com/office/powerpoint/2010/main" val="3432986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3" id="{5DB76DB8-E248-4364-A647-9E940F6A07D4}" vid="{172BCE0F-1159-4001-B958-CE28147C51F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Tema3</Template>
  <TotalTime>241</TotalTime>
  <Words>1541</Words>
  <Application>Microsoft Office PowerPoint</Application>
  <PresentationFormat>Panorámica</PresentationFormat>
  <Paragraphs>318</Paragraphs>
  <Slides>20</Slides>
  <Notes>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Arial</vt:lpstr>
      <vt:lpstr>Calibri</vt:lpstr>
      <vt:lpstr>Calibri Light</vt:lpstr>
      <vt:lpstr>Courier New</vt:lpstr>
      <vt:lpstr>Symbol</vt:lpstr>
      <vt:lpstr>Times New Roman</vt:lpstr>
      <vt:lpstr>Wingdings</vt:lpstr>
      <vt:lpstr>Wingdings 3</vt:lpstr>
      <vt:lpstr>Tema3</vt:lpstr>
      <vt:lpstr>Microcontroladores</vt:lpstr>
      <vt:lpstr>1.5.5  Distribución de terminales</vt:lpstr>
      <vt:lpstr>Puertos I/O</vt:lpstr>
      <vt:lpstr>¿Qué son los bits de configuración? </vt:lpstr>
      <vt:lpstr>Ejemplo de palabra de configuración</vt:lpstr>
      <vt:lpstr>Características del reloj del sistema </vt:lpstr>
      <vt:lpstr>Presentación de PowerPoint</vt:lpstr>
      <vt:lpstr>OSCILATOR CONTROL REGISTERS</vt:lpstr>
      <vt:lpstr>1.5.6 El reset y sus posibles fuentes </vt:lpstr>
      <vt:lpstr>Windowed Watchdog Timer</vt:lpstr>
      <vt:lpstr>Generación del reset interno </vt:lpstr>
      <vt:lpstr>Brown Out Reset (BOR)</vt:lpstr>
      <vt:lpstr>Reset Brown Out  Programable (PBOR)</vt:lpstr>
      <vt:lpstr>BOR Operation</vt:lpstr>
      <vt:lpstr>Modo Sleep</vt:lpstr>
      <vt:lpstr>Tarea</vt:lpstr>
      <vt:lpstr>Funcionamiento básico</vt:lpstr>
      <vt:lpstr>Funcionamiento básico</vt:lpstr>
      <vt:lpstr>Funcionamiento básico (programación)</vt:lpstr>
      <vt:lpstr>ICSP In-Circuit Serial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Gabo Casarrubias</dc:creator>
  <cp:lastModifiedBy>Gabo Casarrubias</cp:lastModifiedBy>
  <cp:revision>19</cp:revision>
  <dcterms:created xsi:type="dcterms:W3CDTF">2017-08-16T19:12:09Z</dcterms:created>
  <dcterms:modified xsi:type="dcterms:W3CDTF">2018-08-20T17:48:40Z</dcterms:modified>
</cp:coreProperties>
</file>