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9" r:id="rId9"/>
    <p:sldId id="272" r:id="rId10"/>
    <p:sldId id="273" r:id="rId11"/>
    <p:sldId id="279" r:id="rId12"/>
    <p:sldId id="276" r:id="rId13"/>
    <p:sldId id="277" r:id="rId14"/>
    <p:sldId id="278" r:id="rId15"/>
    <p:sldId id="274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26DAB-A9A5-4342-A5EA-3A2F343F319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FC04B-932C-412C-9285-16EEDA015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7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3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9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6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67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4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9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78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9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3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2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C133-802F-4A73-9DDF-300CFBD4FA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6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For these simple variable examples, declaration and definition are the same.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1096B7-8480-4100-BA58-7CA224766973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804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C133-802F-4A73-9DDF-300CFBD4FA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68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8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04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1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49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3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4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7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37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3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7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1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9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33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36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15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ADB7-1C81-4B11-8EC2-72BACAAF144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9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4B045307-4AAF-4A5C-8175-EF9EB641461D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36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C04B-932C-412C-9285-16EEDA0152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8849-8199-44B7-8E45-A1733FAA8BA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BD31-1579-4F12-B097-F45024C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B68849-8199-44B7-8E45-A1733FAA8BAD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60BD31-1579-4F12-B097-F45024C3A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B68849-8199-44B7-8E45-A1733FAA8BAD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60BD31-1579-4F12-B097-F45024C3A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4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8849-8199-44B7-8E45-A1733FAA8BA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BD31-1579-4F12-B097-F45024C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8849-8199-44B7-8E45-A1733FAA8BA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BD31-1579-4F12-B097-F45024C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8849-8199-44B7-8E45-A1733FAA8BA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BD31-1579-4F12-B097-F45024C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4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B68849-8199-44B7-8E45-A1733FAA8BAD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60BD31-1579-4F12-B097-F45024C3A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B68849-8199-44B7-8E45-A1733FAA8BAD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60BD31-1579-4F12-B097-F45024C3A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8849-8199-44B7-8E45-A1733FAA8BA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BD31-1579-4F12-B097-F45024C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B68849-8199-44B7-8E45-A1733FAA8BAD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60BD31-1579-4F12-B097-F45024C3A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B68849-8199-44B7-8E45-A1733FAA8BAD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60BD31-1579-4F12-B097-F45024C3A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26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8849-8199-44B7-8E45-A1733FAA8BA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BD31-1579-4F12-B097-F45024C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sario" panose="020C0502030302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sario" panose="020C0502030302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sario" panose="020C0502030302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sario" panose="020C0502030302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sario" panose="020C0502030302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sario" panose="020C0502030302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crma.stanford.edu/courses/250a-fall-2005/docs/ComputerLanguagesChart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Ada_Lovelace_portrait.jpg#/media/File:Ada_Lovelace_portrait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ackville_Park_Turing_plaque.jpg#/media/File:Sackville_Park_Turing_plaque.jp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uringarchive.org/viewer/?id=521&amp;title=4" TargetMode="Externa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KnuthAtOpenContentAlliance.jpg#/media/File:KnuthAtOpenContentAlliance.jp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cs.niu.edu/~mcmahon/CS241/Notes/compil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agaard.dk/service/convert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Michael Moore</a:t>
            </a:r>
          </a:p>
          <a:p>
            <a:endParaRPr lang="en-US" dirty="0"/>
          </a:p>
          <a:p>
            <a:r>
              <a:rPr lang="en-US" dirty="0" smtClean="0"/>
              <a:t>CSCE 121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https://ccrma.stanford.edu/courses/250a-fall-2005/docs/ComputerLanguagesChart.png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programmers…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Ada Lovelace</a:t>
            </a:r>
          </a:p>
        </p:txBody>
      </p:sp>
      <p:sp>
        <p:nvSpPr>
          <p:cNvPr id="29698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“First Computer Programmer”</a:t>
            </a:r>
          </a:p>
          <a:p>
            <a:pPr eaLnBrk="1" hangingPunct="1"/>
            <a:r>
              <a:rPr lang="en-US" altLang="en-US" smtClean="0"/>
              <a:t>Born 1815</a:t>
            </a:r>
          </a:p>
          <a:p>
            <a:pPr eaLnBrk="1" hangingPunct="1"/>
            <a:r>
              <a:rPr lang="en-US" altLang="en-US" smtClean="0"/>
              <a:t>Worked with Charles Babbage</a:t>
            </a:r>
          </a:p>
        </p:txBody>
      </p:sp>
      <p:pic>
        <p:nvPicPr>
          <p:cNvPr id="29699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48525" y="1825625"/>
            <a:ext cx="3028950" cy="4351338"/>
          </a:xfrm>
        </p:spPr>
      </p:pic>
      <p:sp>
        <p:nvSpPr>
          <p:cNvPr id="29700" name="TextBox 13"/>
          <p:cNvSpPr txBox="1">
            <a:spLocks noChangeArrowheads="1"/>
          </p:cNvSpPr>
          <p:nvPr/>
        </p:nvSpPr>
        <p:spPr bwMode="auto">
          <a:xfrm>
            <a:off x="3887788" y="6176963"/>
            <a:ext cx="8183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Calibri" panose="020F0502020204030204" pitchFamily="34" charset="0"/>
                <a:hlinkClick r:id="rId4"/>
              </a:rPr>
              <a:t>"Ada Lovelace portrait" by Alfred Edward Chalon - Science &amp; Society Picture Library. Licensed under Public Domain via Commons</a:t>
            </a:r>
            <a:endParaRPr lang="en-US" altLang="en-US" sz="1200">
              <a:latin typeface="Calibri" panose="020F0502020204030204" pitchFamily="34" charset="0"/>
            </a:endParaRPr>
          </a:p>
          <a:p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Alan 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British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Formalized idea of algorithm and computation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WWII codebreaker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Turing Award named in his honor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Three movies about him…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Prosecuted for being gay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hlinkClick r:id="rId3"/>
              </a:rPr>
              <a:t>"Sackville Park Turing plaque" by User </a:t>
            </a:r>
            <a:r>
              <a:rPr lang="en-US" sz="1800" dirty="0" err="1">
                <a:hlinkClick r:id="rId3"/>
              </a:rPr>
              <a:t>Lmno</a:t>
            </a:r>
            <a:r>
              <a:rPr lang="en-US" sz="1800" dirty="0">
                <a:hlinkClick r:id="rId3"/>
              </a:rPr>
              <a:t> on </a:t>
            </a:r>
            <a:r>
              <a:rPr lang="en-US" sz="1800" dirty="0" err="1">
                <a:hlinkClick r:id="rId3"/>
              </a:rPr>
              <a:t>en.wikipedia</a:t>
            </a:r>
            <a:r>
              <a:rPr lang="en-US" sz="1800" dirty="0">
                <a:hlinkClick r:id="rId3"/>
              </a:rPr>
              <a:t> - Photograph taken by </a:t>
            </a:r>
            <a:r>
              <a:rPr lang="en-US" sz="1800" dirty="0" err="1">
                <a:hlinkClick r:id="rId3"/>
              </a:rPr>
              <a:t>Lmno</a:t>
            </a:r>
            <a:r>
              <a:rPr lang="en-US" sz="1800" dirty="0">
                <a:hlinkClick r:id="rId3"/>
              </a:rPr>
              <a:t>. Licensed under CC BY-SA 3.0 via </a:t>
            </a:r>
            <a:r>
              <a:rPr lang="en-US" sz="1800" dirty="0" smtClean="0">
                <a:hlinkClick r:id="rId3"/>
              </a:rPr>
              <a:t>Commons</a:t>
            </a:r>
            <a:endParaRPr lang="en-US" sz="1800" dirty="0"/>
          </a:p>
        </p:txBody>
      </p:sp>
      <p:pic>
        <p:nvPicPr>
          <p:cNvPr id="30723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9775" y="1825625"/>
            <a:ext cx="2998788" cy="3898900"/>
          </a:xfrm>
        </p:spPr>
      </p:pic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7058025" y="5724525"/>
            <a:ext cx="303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Calibri" panose="020F0502020204030204" pitchFamily="34" charset="0"/>
                <a:hlinkClick r:id="rId5"/>
              </a:rPr>
              <a:t>"Alan Turing Aged 16" by Unknown </a:t>
            </a:r>
            <a:endParaRPr lang="en-US" altLang="en-US" sz="1200">
              <a:latin typeface="Calibri" panose="020F0502020204030204" pitchFamily="34" charset="0"/>
              <a:hlinkClick r:id=""/>
            </a:endParaRPr>
          </a:p>
          <a:p>
            <a:r>
              <a:rPr lang="en-US" altLang="en-US" sz="1200">
                <a:latin typeface="Calibri" panose="020F0502020204030204" pitchFamily="34" charset="0"/>
                <a:hlinkClick r:id=""/>
              </a:rPr>
              <a:t>Licensed under Public Domain via Commons</a:t>
            </a:r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Donald Knuth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The Art of Computer Programming</a:t>
            </a:r>
          </a:p>
          <a:p>
            <a:pPr eaLnBrk="1" hangingPunct="1"/>
            <a:r>
              <a:rPr lang="en-US" altLang="en-US" smtClean="0"/>
              <a:t>Father of analysis of algorithms</a:t>
            </a:r>
          </a:p>
          <a:p>
            <a:pPr eaLnBrk="1" hangingPunct="1"/>
            <a:r>
              <a:rPr lang="en-US" altLang="en-US" smtClean="0"/>
              <a:t>Popularized asymptotic notation</a:t>
            </a:r>
          </a:p>
          <a:p>
            <a:pPr eaLnBrk="1" hangingPunct="1"/>
            <a:r>
              <a:rPr lang="en-US" altLang="en-US" smtClean="0"/>
              <a:t>Creator of Tex</a:t>
            </a:r>
          </a:p>
        </p:txBody>
      </p:sp>
      <p:pic>
        <p:nvPicPr>
          <p:cNvPr id="3174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3088" y="1825625"/>
            <a:ext cx="3203575" cy="3787775"/>
          </a:xfrm>
        </p:spPr>
      </p:pic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6096000" y="5613400"/>
            <a:ext cx="5602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Calibri" panose="020F0502020204030204" pitchFamily="34" charset="0"/>
              </a:rPr>
              <a:t>"KnuthAtOpenContentAlliance" by Flickr user Jacob Appelbaum, </a:t>
            </a:r>
          </a:p>
          <a:p>
            <a:r>
              <a:rPr lang="en-US" altLang="en-US" sz="1200">
                <a:latin typeface="Calibri" panose="020F0502020204030204" pitchFamily="34" charset="0"/>
              </a:rPr>
              <a:t>uploaded to en.wikipedia by users BeSherman, Duozmo - Flickr.com (via en.wikipedia). </a:t>
            </a:r>
          </a:p>
          <a:p>
            <a:r>
              <a:rPr lang="en-US" altLang="en-US" sz="1200">
                <a:latin typeface="Calibri" panose="020F0502020204030204" pitchFamily="34" charset="0"/>
                <a:hlinkClick r:id="rId4"/>
              </a:rPr>
              <a:t>Licensed under CC BY-SA 2.5 via Commons</a:t>
            </a:r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slides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and Jennifer Welch </a:t>
            </a:r>
          </a:p>
          <a:p>
            <a:r>
              <a:rPr lang="en-US" dirty="0" smtClean="0"/>
              <a:t>Many images from pixabay.com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br>
              <a:rPr lang="en-US" dirty="0" smtClean="0"/>
            </a:br>
            <a:r>
              <a:rPr lang="en-US" dirty="0" smtClean="0"/>
              <a:t>&amp; Compilation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 smtClean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79336"/>
            <a:ext cx="2244436" cy="969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Input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109364" y="2079336"/>
            <a:ext cx="2244436" cy="969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Output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4239491" y="1690688"/>
            <a:ext cx="3713018" cy="47655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65518" y="2079336"/>
            <a:ext cx="2860964" cy="15378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Processor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4665518" y="4674753"/>
            <a:ext cx="2860964" cy="15378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Memory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3190009" y="2397990"/>
            <a:ext cx="942109" cy="3325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096250" y="2397989"/>
            <a:ext cx="942109" cy="3325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951826" y="3617191"/>
            <a:ext cx="288347" cy="105756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9578297">
            <a:off x="8541151" y="4603856"/>
            <a:ext cx="3055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Abstraction</a:t>
            </a:r>
            <a:endParaRPr 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stored in RAM</a:t>
            </a:r>
          </a:p>
          <a:p>
            <a:r>
              <a:rPr lang="en-US" dirty="0" smtClean="0"/>
              <a:t>Composed of ones and zeroes</a:t>
            </a:r>
          </a:p>
          <a:p>
            <a:r>
              <a:rPr lang="en-US" dirty="0" smtClean="0"/>
              <a:t>Address for each byte (group of 8 bits)</a:t>
            </a:r>
          </a:p>
          <a:p>
            <a:pPr lvl="1"/>
            <a:r>
              <a:rPr lang="en-US" dirty="0" smtClean="0"/>
              <a:t>Physical Address</a:t>
            </a:r>
          </a:p>
          <a:p>
            <a:pPr lvl="1"/>
            <a:r>
              <a:rPr lang="en-US" dirty="0" smtClean="0"/>
              <a:t>Logical Address</a:t>
            </a:r>
          </a:p>
          <a:p>
            <a:pPr lvl="1"/>
            <a:r>
              <a:rPr lang="en-US" dirty="0" smtClean="0"/>
              <a:t>Starts at zero</a:t>
            </a:r>
          </a:p>
        </p:txBody>
      </p:sp>
    </p:spTree>
    <p:extLst>
      <p:ext uri="{BB962C8B-B14F-4D97-AF65-F5344CB8AC3E}">
        <p14:creationId xmlns:p14="http://schemas.microsoft.com/office/powerpoint/2010/main" val="34149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90688"/>
            <a:ext cx="3289609" cy="4527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Memory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3289609" cy="981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Code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838200" y="2671995"/>
            <a:ext cx="3289609" cy="4795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Static Data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838200" y="3151498"/>
            <a:ext cx="3289609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Heap / </a:t>
            </a:r>
            <a:br>
              <a:rPr lang="en-US" sz="3600" dirty="0" smtClean="0"/>
            </a:br>
            <a:r>
              <a:rPr lang="en-US" sz="3600" dirty="0" smtClean="0"/>
              <a:t>Free Store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838200" y="5709424"/>
            <a:ext cx="3289609" cy="497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Stack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2292" y="3019461"/>
            <a:ext cx="5274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Stack and heap </a:t>
            </a:r>
            <a:br>
              <a:rPr lang="en-US" sz="4000" dirty="0" smtClean="0"/>
            </a:br>
            <a:r>
              <a:rPr lang="en-US" sz="4000" dirty="0" smtClean="0"/>
              <a:t>grow toward each other.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838200" y="5018049"/>
            <a:ext cx="3289609" cy="1188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Stack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200" y="3151498"/>
            <a:ext cx="3289609" cy="169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Heap / </a:t>
            </a:r>
            <a:br>
              <a:rPr lang="en-US" sz="3600" dirty="0" smtClean="0"/>
            </a:br>
            <a:r>
              <a:rPr lang="en-US" sz="3600" dirty="0" smtClean="0"/>
              <a:t>Free Store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997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/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43100" y="4146698"/>
            <a:ext cx="8305800" cy="1870765"/>
            <a:chOff x="0" y="2459532"/>
            <a:chExt cx="8305800" cy="2719731"/>
          </a:xfrm>
          <a:solidFill>
            <a:srgbClr val="7030A0"/>
          </a:solidFill>
        </p:grpSpPr>
        <p:sp>
          <p:nvSpPr>
            <p:cNvPr id="15" name="Rectangle 14"/>
            <p:cNvSpPr/>
            <p:nvPr/>
          </p:nvSpPr>
          <p:spPr>
            <a:xfrm>
              <a:off x="0" y="3127370"/>
              <a:ext cx="8305800" cy="2051893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2459532"/>
              <a:ext cx="8305800" cy="2719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6032" tIns="256032" rIns="256032" bIns="256032" numCol="1" spcCol="127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Translating this solution into a form (a program, or software) that can be executed by a computer</a:t>
              </a:r>
              <a:endParaRPr lang="en-US" sz="3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43100" y="1825625"/>
            <a:ext cx="8305800" cy="2170722"/>
            <a:chOff x="0" y="2336"/>
            <a:chExt cx="8305800" cy="3155811"/>
          </a:xfrm>
          <a:solidFill>
            <a:srgbClr val="7030A0"/>
          </a:solidFill>
        </p:grpSpPr>
        <p:sp>
          <p:nvSpPr>
            <p:cNvPr id="13" name="Up Arrow Callout 12"/>
            <p:cNvSpPr/>
            <p:nvPr/>
          </p:nvSpPr>
          <p:spPr>
            <a:xfrm rot="10800000">
              <a:off x="0" y="2336"/>
              <a:ext cx="8305800" cy="3155811"/>
            </a:xfrm>
            <a:prstGeom prst="upArrowCallou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Up Arrow Callout 6"/>
            <p:cNvSpPr/>
            <p:nvPr/>
          </p:nvSpPr>
          <p:spPr>
            <a:xfrm rot="21600000">
              <a:off x="0" y="2336"/>
              <a:ext cx="8305800" cy="20505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6032" tIns="256032" rIns="256032" bIns="256032" numCol="1" spcCol="127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Discovering how, in principle, a problem can be solved by a computer</a:t>
              </a: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5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with source code (e.g. C++) and converting it into machine code that the computer can run.</a:t>
            </a:r>
          </a:p>
          <a:p>
            <a:r>
              <a:rPr lang="en-US" dirty="0" smtClean="0"/>
              <a:t>When using our IDE, the process appears like this: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001294"/>
            <a:ext cx="2623930" cy="131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Source Code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8729870" y="4001294"/>
            <a:ext cx="2623930" cy="1311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Executable File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4694582" y="3874966"/>
            <a:ext cx="2802835" cy="15646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Compile</a:t>
            </a:r>
            <a:endParaRPr lang="en-US" sz="3600" dirty="0"/>
          </a:p>
        </p:txBody>
      </p:sp>
      <p:sp>
        <p:nvSpPr>
          <p:cNvPr id="7" name="Right Arrow 6"/>
          <p:cNvSpPr/>
          <p:nvPr/>
        </p:nvSpPr>
        <p:spPr>
          <a:xfrm>
            <a:off x="3530600" y="4472608"/>
            <a:ext cx="1036982" cy="3776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624417" y="4472608"/>
            <a:ext cx="1036982" cy="3776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4726" y="6262337"/>
            <a:ext cx="623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http://faculty.cs.niu.edu/~mcmahon/CS241/Notes/compile.html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-89022" y="2475549"/>
            <a:ext cx="2623930" cy="76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Source Code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 rot="5400000">
            <a:off x="1357769" y="3465286"/>
            <a:ext cx="4603404" cy="76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Expanded Source Code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 rot="5400000">
            <a:off x="4585250" y="2674333"/>
            <a:ext cx="3021499" cy="76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Assembler File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852946" y="2863176"/>
            <a:ext cx="3399185" cy="76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Object Code File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9269463" y="2899489"/>
            <a:ext cx="3399185" cy="76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Executable File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-149494" y="4837217"/>
            <a:ext cx="2364058" cy="1144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#included header files</a:t>
            </a:r>
            <a:endParaRPr lang="en-US" sz="3600" dirty="0"/>
          </a:p>
        </p:txBody>
      </p:sp>
      <p:sp>
        <p:nvSpPr>
          <p:cNvPr id="13" name="Oval 12"/>
          <p:cNvSpPr/>
          <p:nvPr/>
        </p:nvSpPr>
        <p:spPr>
          <a:xfrm rot="5400000">
            <a:off x="-52237" y="3692222"/>
            <a:ext cx="5006898" cy="791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C++ Preprocessor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 rot="5400000">
            <a:off x="3395397" y="2681366"/>
            <a:ext cx="2985186" cy="791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Compiler</a:t>
            </a:r>
            <a:endParaRPr lang="en-US" sz="3600" dirty="0"/>
          </a:p>
        </p:txBody>
      </p:sp>
      <p:sp>
        <p:nvSpPr>
          <p:cNvPr id="15" name="Oval 14"/>
          <p:cNvSpPr/>
          <p:nvPr/>
        </p:nvSpPr>
        <p:spPr>
          <a:xfrm rot="5400000">
            <a:off x="5813519" y="2663210"/>
            <a:ext cx="3021499" cy="791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Assembler</a:t>
            </a:r>
            <a:endParaRPr lang="en-US" sz="3600" dirty="0"/>
          </a:p>
        </p:txBody>
      </p:sp>
      <p:sp>
        <p:nvSpPr>
          <p:cNvPr id="16" name="Oval 15"/>
          <p:cNvSpPr/>
          <p:nvPr/>
        </p:nvSpPr>
        <p:spPr>
          <a:xfrm rot="5400000">
            <a:off x="8079111" y="2870209"/>
            <a:ext cx="3362873" cy="791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Linker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4892700" y="5117750"/>
            <a:ext cx="4071400" cy="1144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Object Code for Library Functions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07688" y="2860294"/>
            <a:ext cx="467917" cy="305480"/>
          </a:xfrm>
          <a:prstGeom prst="straightConnector1">
            <a:avLst/>
          </a:prstGeom>
          <a:ln w="762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</p:cNvCxnSpPr>
          <p:nvPr/>
        </p:nvCxnSpPr>
        <p:spPr>
          <a:xfrm flipV="1">
            <a:off x="1604828" y="5117750"/>
            <a:ext cx="534767" cy="291760"/>
          </a:xfrm>
          <a:prstGeom prst="straightConnector1">
            <a:avLst/>
          </a:prstGeom>
          <a:ln w="762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</p:cNvCxnSpPr>
          <p:nvPr/>
        </p:nvCxnSpPr>
        <p:spPr>
          <a:xfrm flipV="1">
            <a:off x="2847080" y="3954029"/>
            <a:ext cx="444798" cy="134061"/>
          </a:xfrm>
          <a:prstGeom prst="straightConnector1">
            <a:avLst/>
          </a:prstGeom>
          <a:ln w="762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</p:cNvCxnSpPr>
          <p:nvPr/>
        </p:nvCxnSpPr>
        <p:spPr>
          <a:xfrm flipV="1">
            <a:off x="4044216" y="3657600"/>
            <a:ext cx="489915" cy="192431"/>
          </a:xfrm>
          <a:prstGeom prst="straightConnector1">
            <a:avLst/>
          </a:prstGeom>
          <a:ln w="762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9" idx="2"/>
          </p:cNvCxnSpPr>
          <p:nvPr/>
        </p:nvCxnSpPr>
        <p:spPr>
          <a:xfrm flipV="1">
            <a:off x="5283858" y="3059078"/>
            <a:ext cx="427397" cy="18156"/>
          </a:xfrm>
          <a:prstGeom prst="straightConnector1">
            <a:avLst/>
          </a:prstGeom>
          <a:ln w="762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15" idx="4"/>
          </p:cNvCxnSpPr>
          <p:nvPr/>
        </p:nvCxnSpPr>
        <p:spPr>
          <a:xfrm>
            <a:off x="6480744" y="3059078"/>
            <a:ext cx="447657" cy="1"/>
          </a:xfrm>
          <a:prstGeom prst="straightConnector1">
            <a:avLst/>
          </a:prstGeom>
          <a:ln w="762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</p:cNvCxnSpPr>
          <p:nvPr/>
        </p:nvCxnSpPr>
        <p:spPr>
          <a:xfrm flipV="1">
            <a:off x="7720137" y="3059077"/>
            <a:ext cx="447158" cy="2"/>
          </a:xfrm>
          <a:prstGeom prst="straightConnector1">
            <a:avLst/>
          </a:prstGeom>
          <a:ln w="762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0"/>
            <a:endCxn id="16" idx="4"/>
          </p:cNvCxnSpPr>
          <p:nvPr/>
        </p:nvCxnSpPr>
        <p:spPr>
          <a:xfrm>
            <a:off x="8937283" y="3247921"/>
            <a:ext cx="427397" cy="18157"/>
          </a:xfrm>
          <a:prstGeom prst="straightConnector1">
            <a:avLst/>
          </a:prstGeom>
          <a:ln w="762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0"/>
            <a:endCxn id="11" idx="2"/>
          </p:cNvCxnSpPr>
          <p:nvPr/>
        </p:nvCxnSpPr>
        <p:spPr>
          <a:xfrm>
            <a:off x="10156416" y="3266078"/>
            <a:ext cx="427895" cy="18156"/>
          </a:xfrm>
          <a:prstGeom prst="straightConnector1">
            <a:avLst/>
          </a:prstGeom>
          <a:ln w="762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</p:cNvCxnSpPr>
          <p:nvPr/>
        </p:nvCxnSpPr>
        <p:spPr>
          <a:xfrm flipV="1">
            <a:off x="8964100" y="4823311"/>
            <a:ext cx="637100" cy="866732"/>
          </a:xfrm>
          <a:prstGeom prst="straightConnector1">
            <a:avLst/>
          </a:prstGeom>
          <a:ln w="76200"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3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smtClean="0"/>
              <a:t>with </a:t>
            </a:r>
            <a:br>
              <a:rPr lang="en-US" smtClean="0"/>
            </a:br>
            <a:r>
              <a:rPr lang="en-US" smtClean="0"/>
              <a:t>Memory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4F6228"/>
              </a:buClr>
            </a:pPr>
            <a:r>
              <a:rPr lang="en-US" altLang="en-US" b="1" dirty="0"/>
              <a:t>Object: </a:t>
            </a:r>
            <a:r>
              <a:rPr lang="en-US" altLang="en-US" dirty="0"/>
              <a:t> region of memory with a type that specifies what kind of information can be stored there and what operations can be performed on it</a:t>
            </a:r>
          </a:p>
          <a:p>
            <a:pPr>
              <a:buClr>
                <a:srgbClr val="4F6228"/>
              </a:buClr>
            </a:pPr>
            <a:r>
              <a:rPr lang="en-US" altLang="en-US" b="1" dirty="0"/>
              <a:t>Variable:  </a:t>
            </a:r>
            <a:r>
              <a:rPr lang="en-US" altLang="en-US" dirty="0"/>
              <a:t>object with a name</a:t>
            </a:r>
          </a:p>
          <a:p>
            <a:pPr>
              <a:buClr>
                <a:srgbClr val="4F6228"/>
              </a:buClr>
            </a:pPr>
            <a:r>
              <a:rPr lang="en-US" altLang="en-US" b="1" dirty="0"/>
              <a:t>Declaration:  </a:t>
            </a:r>
            <a:r>
              <a:rPr lang="en-US" altLang="en-US" dirty="0"/>
              <a:t>statement that gives a name to an object</a:t>
            </a:r>
          </a:p>
          <a:p>
            <a:pPr>
              <a:buClr>
                <a:srgbClr val="4F6228"/>
              </a:buClr>
            </a:pPr>
            <a:r>
              <a:rPr lang="en-US" altLang="en-US" b="1" dirty="0"/>
              <a:t>Definition:  </a:t>
            </a:r>
            <a:r>
              <a:rPr lang="en-US" altLang="en-US" dirty="0"/>
              <a:t>declaration that also sets aside memory for a variable</a:t>
            </a:r>
          </a:p>
          <a:p>
            <a:pPr>
              <a:buClr>
                <a:srgbClr val="4F6228"/>
              </a:buClr>
            </a:pPr>
            <a:r>
              <a:rPr lang="en-US" altLang="en-US" b="1" dirty="0"/>
              <a:t>Value:  </a:t>
            </a:r>
            <a:r>
              <a:rPr lang="en-US" altLang="en-US" dirty="0"/>
              <a:t>data item put into a </a:t>
            </a:r>
            <a:r>
              <a:rPr lang="en-US" altLang="en-US" dirty="0" smtClean="0"/>
              <a:t>variable</a:t>
            </a:r>
            <a:endParaRPr lang="en-US" altLang="en-US" dirty="0"/>
          </a:p>
        </p:txBody>
      </p:sp>
      <p:sp>
        <p:nvSpPr>
          <p:cNvPr id="16386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95D8F1-91B0-42DF-B1ED-5F634ECFC5D8}" type="slidenum">
              <a:rPr lang="en-US" altLang="en-US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0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/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variables, functions, types, …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Start with a letter</a:t>
            </a:r>
          </a:p>
          <a:p>
            <a:pPr lvl="1"/>
            <a:r>
              <a:rPr lang="en-US" dirty="0" smtClean="0"/>
              <a:t>Only composed of letters, digits and underscores (_)</a:t>
            </a:r>
          </a:p>
          <a:p>
            <a:pPr lvl="1"/>
            <a:r>
              <a:rPr lang="en-US" dirty="0" smtClean="0"/>
              <a:t>Cannot use keywords (e.g. </a:t>
            </a:r>
            <a:r>
              <a:rPr lang="en-US" dirty="0" err="1" smtClean="0"/>
              <a:t>int</a:t>
            </a:r>
            <a:r>
              <a:rPr lang="en-US" dirty="0" smtClean="0"/>
              <a:t>, if, while, double)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Identifier </a:t>
            </a:r>
            <a:r>
              <a:rPr lang="en-US" dirty="0"/>
              <a:t>is associated with a specific location in </a:t>
            </a:r>
            <a:r>
              <a:rPr lang="en-US" dirty="0" smtClean="0"/>
              <a:t>memory </a:t>
            </a:r>
            <a:br>
              <a:rPr lang="en-US" dirty="0" smtClean="0"/>
            </a:br>
            <a:r>
              <a:rPr lang="en-US" dirty="0" smtClean="0"/>
              <a:t>(i.e. address)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Use them in programs as if they were the value.</a:t>
            </a:r>
          </a:p>
          <a:p>
            <a:r>
              <a:rPr lang="en-US" altLang="en-US" dirty="0" smtClean="0"/>
              <a:t>In the background, the compiler sets things up to dereference the variable identifier (i.e. get the value held in the address).</a:t>
            </a:r>
          </a:p>
          <a:p>
            <a:r>
              <a:rPr lang="en-US" dirty="0"/>
              <a:t>The variable type dictates how the bits will be interpreted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(More on types later…)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7F181D-876F-488A-93FE-D51C88C3AEE0}" type="slidenum">
              <a:rPr lang="en-US" altLang="en-US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1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Declaration, Definition, &amp;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Declare</a:t>
            </a:r>
          </a:p>
          <a:p>
            <a:pPr lvl="1"/>
            <a:r>
              <a:rPr lang="en-US" dirty="0" smtClean="0"/>
              <a:t>Say what an identifier is and what type of object it refers to.</a:t>
            </a:r>
          </a:p>
          <a:p>
            <a:pPr lvl="1"/>
            <a:r>
              <a:rPr lang="en-US" dirty="0" smtClean="0"/>
              <a:t>Connects a name to an object.</a:t>
            </a:r>
          </a:p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Sets aside memory.</a:t>
            </a:r>
          </a:p>
          <a:p>
            <a:r>
              <a:rPr lang="en-US" dirty="0" smtClean="0"/>
              <a:t>Initialize</a:t>
            </a:r>
          </a:p>
          <a:p>
            <a:pPr lvl="1"/>
            <a:r>
              <a:rPr lang="en-US" dirty="0" smtClean="0"/>
              <a:t>Set value held in identifier for the first time.</a:t>
            </a:r>
          </a:p>
          <a:p>
            <a:pPr lvl="1"/>
            <a:endParaRPr lang="en-US" dirty="0"/>
          </a:p>
          <a:p>
            <a:r>
              <a:rPr lang="en-US" dirty="0" smtClean="0"/>
              <a:t>Note </a:t>
            </a:r>
            <a:r>
              <a:rPr lang="en-US" dirty="0" err="1" smtClean="0"/>
              <a:t>zyBook</a:t>
            </a:r>
            <a:r>
              <a:rPr lang="en-US" dirty="0" smtClean="0"/>
              <a:t> conflates Declaration and Definition, but they are DIFFERENT!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5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z; (declaration and definition)</a:t>
            </a:r>
          </a:p>
          <a:p>
            <a:r>
              <a:rPr lang="en-US" dirty="0" smtClean="0"/>
              <a:t>extern </a:t>
            </a:r>
            <a:r>
              <a:rPr lang="en-US" dirty="0" err="1" smtClean="0"/>
              <a:t>int</a:t>
            </a:r>
            <a:r>
              <a:rPr lang="en-US" dirty="0" smtClean="0"/>
              <a:t> z; (declaration)</a:t>
            </a:r>
          </a:p>
          <a:p>
            <a:pPr lvl="1"/>
            <a:r>
              <a:rPr lang="en-US" dirty="0" smtClean="0"/>
              <a:t>This is rare for variables of base types. (i.e. we won’t do this…)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z = 7; (declaration, definition, and initialization)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helpful for us to refer to specific addresses. We tend to think symbolically about the data.</a:t>
            </a:r>
          </a:p>
          <a:p>
            <a:r>
              <a:rPr lang="en-US" dirty="0" smtClean="0"/>
              <a:t>For example we think about x times x </a:t>
            </a:r>
          </a:p>
          <a:p>
            <a:pPr lvl="1"/>
            <a:r>
              <a:rPr lang="en-US" dirty="0" smtClean="0"/>
              <a:t>rather than thinking x refers to a memory address and if we get the value held at that address and multiply it by that value…</a:t>
            </a:r>
          </a:p>
          <a:p>
            <a:r>
              <a:rPr lang="en-US" dirty="0" smtClean="0"/>
              <a:t>Memory diagrams allow us to think about the variables we are using in a program without having to worry about specific memory addresses.</a:t>
            </a:r>
          </a:p>
          <a:p>
            <a:r>
              <a:rPr lang="en-US" dirty="0" smtClean="0"/>
              <a:t>They can also help us do ‘hand execution’ of the code.</a:t>
            </a:r>
          </a:p>
        </p:txBody>
      </p:sp>
    </p:spTree>
    <p:extLst>
      <p:ext uri="{BB962C8B-B14F-4D97-AF65-F5344CB8AC3E}">
        <p14:creationId xmlns:p14="http://schemas.microsoft.com/office/powerpoint/2010/main" val="396282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rank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2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04800" y="457200"/>
            <a:ext cx="11476074" cy="5768975"/>
            <a:chOff x="304800" y="457200"/>
            <a:chExt cx="8382000" cy="5769115"/>
          </a:xfrm>
          <a:solidFill>
            <a:srgbClr val="7030A0"/>
          </a:solidFill>
        </p:grpSpPr>
        <p:sp>
          <p:nvSpPr>
            <p:cNvPr id="5" name="Freeform 4"/>
            <p:cNvSpPr/>
            <p:nvPr/>
          </p:nvSpPr>
          <p:spPr>
            <a:xfrm>
              <a:off x="304800" y="457200"/>
              <a:ext cx="8382000" cy="1827357"/>
            </a:xfrm>
            <a:custGeom>
              <a:avLst/>
              <a:gdLst>
                <a:gd name="connsiteX0" fmla="*/ 0 w 8382000"/>
                <a:gd name="connsiteY0" fmla="*/ 304566 h 1827357"/>
                <a:gd name="connsiteX1" fmla="*/ 304566 w 8382000"/>
                <a:gd name="connsiteY1" fmla="*/ 0 h 1827357"/>
                <a:gd name="connsiteX2" fmla="*/ 8077434 w 8382000"/>
                <a:gd name="connsiteY2" fmla="*/ 0 h 1827357"/>
                <a:gd name="connsiteX3" fmla="*/ 8382000 w 8382000"/>
                <a:gd name="connsiteY3" fmla="*/ 304566 h 1827357"/>
                <a:gd name="connsiteX4" fmla="*/ 8382000 w 8382000"/>
                <a:gd name="connsiteY4" fmla="*/ 1522791 h 1827357"/>
                <a:gd name="connsiteX5" fmla="*/ 8077434 w 8382000"/>
                <a:gd name="connsiteY5" fmla="*/ 1827357 h 1827357"/>
                <a:gd name="connsiteX6" fmla="*/ 304566 w 8382000"/>
                <a:gd name="connsiteY6" fmla="*/ 1827357 h 1827357"/>
                <a:gd name="connsiteX7" fmla="*/ 0 w 8382000"/>
                <a:gd name="connsiteY7" fmla="*/ 1522791 h 1827357"/>
                <a:gd name="connsiteX8" fmla="*/ 0 w 8382000"/>
                <a:gd name="connsiteY8" fmla="*/ 304566 h 182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1827357">
                  <a:moveTo>
                    <a:pt x="0" y="304566"/>
                  </a:moveTo>
                  <a:cubicBezTo>
                    <a:pt x="0" y="136359"/>
                    <a:pt x="136359" y="0"/>
                    <a:pt x="304566" y="0"/>
                  </a:cubicBezTo>
                  <a:lnTo>
                    <a:pt x="8077434" y="0"/>
                  </a:lnTo>
                  <a:cubicBezTo>
                    <a:pt x="8245641" y="0"/>
                    <a:pt x="8382000" y="136359"/>
                    <a:pt x="8382000" y="304566"/>
                  </a:cubicBezTo>
                  <a:lnTo>
                    <a:pt x="8382000" y="1522791"/>
                  </a:lnTo>
                  <a:cubicBezTo>
                    <a:pt x="8382000" y="1690998"/>
                    <a:pt x="8245641" y="1827357"/>
                    <a:pt x="8077434" y="1827357"/>
                  </a:cubicBezTo>
                  <a:lnTo>
                    <a:pt x="304566" y="1827357"/>
                  </a:lnTo>
                  <a:cubicBezTo>
                    <a:pt x="136359" y="1827357"/>
                    <a:pt x="0" y="1690998"/>
                    <a:pt x="0" y="1522791"/>
                  </a:cubicBezTo>
                  <a:lnTo>
                    <a:pt x="0" y="304566"/>
                  </a:lnTo>
                  <a:close/>
                </a:path>
              </a:pathLst>
            </a:custGeom>
            <a:grpFill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64464" tIns="264464" rIns="264464" bIns="264464" spcCol="1270" anchor="ctr"/>
            <a:lstStyle/>
            <a:p>
              <a:pPr defTabSz="20447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600" dirty="0"/>
                <a:t>Our civilization runs on software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04800" y="2439121"/>
              <a:ext cx="8382000" cy="1827357"/>
            </a:xfrm>
            <a:custGeom>
              <a:avLst/>
              <a:gdLst>
                <a:gd name="connsiteX0" fmla="*/ 0 w 8382000"/>
                <a:gd name="connsiteY0" fmla="*/ 304566 h 1827357"/>
                <a:gd name="connsiteX1" fmla="*/ 304566 w 8382000"/>
                <a:gd name="connsiteY1" fmla="*/ 0 h 1827357"/>
                <a:gd name="connsiteX2" fmla="*/ 8077434 w 8382000"/>
                <a:gd name="connsiteY2" fmla="*/ 0 h 1827357"/>
                <a:gd name="connsiteX3" fmla="*/ 8382000 w 8382000"/>
                <a:gd name="connsiteY3" fmla="*/ 304566 h 1827357"/>
                <a:gd name="connsiteX4" fmla="*/ 8382000 w 8382000"/>
                <a:gd name="connsiteY4" fmla="*/ 1522791 h 1827357"/>
                <a:gd name="connsiteX5" fmla="*/ 8077434 w 8382000"/>
                <a:gd name="connsiteY5" fmla="*/ 1827357 h 1827357"/>
                <a:gd name="connsiteX6" fmla="*/ 304566 w 8382000"/>
                <a:gd name="connsiteY6" fmla="*/ 1827357 h 1827357"/>
                <a:gd name="connsiteX7" fmla="*/ 0 w 8382000"/>
                <a:gd name="connsiteY7" fmla="*/ 1522791 h 1827357"/>
                <a:gd name="connsiteX8" fmla="*/ 0 w 8382000"/>
                <a:gd name="connsiteY8" fmla="*/ 304566 h 182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1827357">
                  <a:moveTo>
                    <a:pt x="0" y="304566"/>
                  </a:moveTo>
                  <a:cubicBezTo>
                    <a:pt x="0" y="136359"/>
                    <a:pt x="136359" y="0"/>
                    <a:pt x="304566" y="0"/>
                  </a:cubicBezTo>
                  <a:lnTo>
                    <a:pt x="8077434" y="0"/>
                  </a:lnTo>
                  <a:cubicBezTo>
                    <a:pt x="8245641" y="0"/>
                    <a:pt x="8382000" y="136359"/>
                    <a:pt x="8382000" y="304566"/>
                  </a:cubicBezTo>
                  <a:lnTo>
                    <a:pt x="8382000" y="1522791"/>
                  </a:lnTo>
                  <a:cubicBezTo>
                    <a:pt x="8382000" y="1690998"/>
                    <a:pt x="8245641" y="1827357"/>
                    <a:pt x="8077434" y="1827357"/>
                  </a:cubicBezTo>
                  <a:lnTo>
                    <a:pt x="304566" y="1827357"/>
                  </a:lnTo>
                  <a:cubicBezTo>
                    <a:pt x="136359" y="1827357"/>
                    <a:pt x="0" y="1690998"/>
                    <a:pt x="0" y="1522791"/>
                  </a:cubicBezTo>
                  <a:lnTo>
                    <a:pt x="0" y="304566"/>
                  </a:lnTo>
                  <a:close/>
                </a:path>
              </a:pathLst>
            </a:custGeom>
            <a:grpFill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64464" tIns="264464" rIns="264464" bIns="264464" spcCol="1270" anchor="ctr"/>
            <a:lstStyle/>
            <a:p>
              <a:pPr defTabSz="20447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600" dirty="0"/>
                <a:t>Most engineering activities involve software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04800" y="4398958"/>
              <a:ext cx="8382000" cy="1827357"/>
            </a:xfrm>
            <a:custGeom>
              <a:avLst/>
              <a:gdLst>
                <a:gd name="connsiteX0" fmla="*/ 0 w 8382000"/>
                <a:gd name="connsiteY0" fmla="*/ 304566 h 1827357"/>
                <a:gd name="connsiteX1" fmla="*/ 304566 w 8382000"/>
                <a:gd name="connsiteY1" fmla="*/ 0 h 1827357"/>
                <a:gd name="connsiteX2" fmla="*/ 8077434 w 8382000"/>
                <a:gd name="connsiteY2" fmla="*/ 0 h 1827357"/>
                <a:gd name="connsiteX3" fmla="*/ 8382000 w 8382000"/>
                <a:gd name="connsiteY3" fmla="*/ 304566 h 1827357"/>
                <a:gd name="connsiteX4" fmla="*/ 8382000 w 8382000"/>
                <a:gd name="connsiteY4" fmla="*/ 1522791 h 1827357"/>
                <a:gd name="connsiteX5" fmla="*/ 8077434 w 8382000"/>
                <a:gd name="connsiteY5" fmla="*/ 1827357 h 1827357"/>
                <a:gd name="connsiteX6" fmla="*/ 304566 w 8382000"/>
                <a:gd name="connsiteY6" fmla="*/ 1827357 h 1827357"/>
                <a:gd name="connsiteX7" fmla="*/ 0 w 8382000"/>
                <a:gd name="connsiteY7" fmla="*/ 1522791 h 1827357"/>
                <a:gd name="connsiteX8" fmla="*/ 0 w 8382000"/>
                <a:gd name="connsiteY8" fmla="*/ 304566 h 182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1827357">
                  <a:moveTo>
                    <a:pt x="0" y="304566"/>
                  </a:moveTo>
                  <a:cubicBezTo>
                    <a:pt x="0" y="136359"/>
                    <a:pt x="136359" y="0"/>
                    <a:pt x="304566" y="0"/>
                  </a:cubicBezTo>
                  <a:lnTo>
                    <a:pt x="8077434" y="0"/>
                  </a:lnTo>
                  <a:cubicBezTo>
                    <a:pt x="8245641" y="0"/>
                    <a:pt x="8382000" y="136359"/>
                    <a:pt x="8382000" y="304566"/>
                  </a:cubicBezTo>
                  <a:lnTo>
                    <a:pt x="8382000" y="1522791"/>
                  </a:lnTo>
                  <a:cubicBezTo>
                    <a:pt x="8382000" y="1690998"/>
                    <a:pt x="8245641" y="1827357"/>
                    <a:pt x="8077434" y="1827357"/>
                  </a:cubicBezTo>
                  <a:lnTo>
                    <a:pt x="304566" y="1827357"/>
                  </a:lnTo>
                  <a:cubicBezTo>
                    <a:pt x="136359" y="1827357"/>
                    <a:pt x="0" y="1690998"/>
                    <a:pt x="0" y="1522791"/>
                  </a:cubicBezTo>
                  <a:lnTo>
                    <a:pt x="0" y="304566"/>
                  </a:lnTo>
                  <a:close/>
                </a:path>
              </a:pathLst>
            </a:custGeom>
            <a:grpFill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64464" tIns="264464" rIns="264464" bIns="264464" anchor="ctr"/>
            <a:lstStyle>
              <a:lvl1pPr defTabSz="20447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20447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20447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20447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20447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2044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2044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2044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2044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en-US" sz="4600" smtClean="0">
                  <a:solidFill>
                    <a:srgbClr val="FFFFFF"/>
                  </a:solidFill>
                  <a:latin typeface="Calibri" pitchFamily="34" charset="0"/>
                </a:rPr>
                <a:t>Most programs do not run on things that look like a PC…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1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rank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Cloud Callout 22"/>
          <p:cNvSpPr/>
          <p:nvPr/>
        </p:nvSpPr>
        <p:spPr>
          <a:xfrm>
            <a:off x="4178595" y="840509"/>
            <a:ext cx="4804853" cy="2364509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up memory diagram…</a:t>
            </a:r>
          </a:p>
          <a:p>
            <a:pPr algn="ctr"/>
            <a:r>
              <a:rPr lang="en-US" dirty="0" smtClean="0"/>
              <a:t>An area for the stack and </a:t>
            </a:r>
            <a:br>
              <a:rPr lang="en-US" dirty="0" smtClean="0"/>
            </a:br>
            <a:r>
              <a:rPr lang="en-US" dirty="0" smtClean="0"/>
              <a:t>an area for identifiers…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4263657" y="1301546"/>
            <a:ext cx="4639068" cy="1696836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up area to write output…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rank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58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rank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loud Callout 23"/>
          <p:cNvSpPr/>
          <p:nvPr/>
        </p:nvSpPr>
        <p:spPr>
          <a:xfrm>
            <a:off x="3798524" y="842270"/>
            <a:ext cx="3930408" cy="1696836"/>
          </a:xfrm>
          <a:prstGeom prst="cloudCallout">
            <a:avLst>
              <a:gd name="adj1" fmla="val 21368"/>
              <a:gd name="adj2" fmla="val 8004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identify the name of the function (only main for now).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26" name="TextBox 25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3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rank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407160" y="2780539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2555" y="2819452"/>
            <a:ext cx="1953284" cy="226973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22223" y="5219725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6" name="Cloud Callout 25"/>
          <p:cNvSpPr/>
          <p:nvPr/>
        </p:nvSpPr>
        <p:spPr>
          <a:xfrm>
            <a:off x="9593707" y="365125"/>
            <a:ext cx="2528205" cy="4610913"/>
          </a:xfrm>
          <a:prstGeom prst="cloudCallout">
            <a:avLst>
              <a:gd name="adj1" fmla="val -33815"/>
              <a:gd name="adj2" fmla="val 5536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We don’t know what value rank holds. It could be any random values for its bits. When we initialize we set it to a known value!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28" name="TextBox 27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29" name="Left Brace 28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loud Callout 23"/>
          <p:cNvSpPr/>
          <p:nvPr/>
        </p:nvSpPr>
        <p:spPr>
          <a:xfrm>
            <a:off x="4263657" y="888345"/>
            <a:ext cx="4639068" cy="2110037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variable identifiers as we encounter them…</a:t>
            </a:r>
          </a:p>
        </p:txBody>
      </p:sp>
    </p:spTree>
    <p:extLst>
      <p:ext uri="{BB962C8B-B14F-4D97-AF65-F5344CB8AC3E}">
        <p14:creationId xmlns:p14="http://schemas.microsoft.com/office/powerpoint/2010/main" val="270099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rank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407160" y="2780539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2555" y="2819452"/>
            <a:ext cx="1953284" cy="226973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loud Callout 23"/>
          <p:cNvSpPr/>
          <p:nvPr/>
        </p:nvSpPr>
        <p:spPr>
          <a:xfrm>
            <a:off x="4263657" y="888345"/>
            <a:ext cx="4639068" cy="2110037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et values when assigned…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Note: This is first value assigned so it is initialization.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18" name="TextBox 17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0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rank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0" y="3007118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42382" y="3007119"/>
            <a:ext cx="2521543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28" name="TextBox 27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29" name="Left Brace 28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3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rank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3239008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42382" y="3230408"/>
            <a:ext cx="2968111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29" name="TextBox 28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30" name="Left Brace 29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6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rank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3483567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6" y="3517487"/>
            <a:ext cx="2968111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31" name="TextBox 30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29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rank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3717493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6" y="3730147"/>
            <a:ext cx="5286010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241" y="3100133"/>
            <a:ext cx="131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10606" y="310013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33" name="TextBox 32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3983318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6" y="3985339"/>
            <a:ext cx="2286020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241" y="3100133"/>
            <a:ext cx="131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10606" y="310013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8354602" y="2582503"/>
            <a:ext cx="100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716302" y="25769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35" name="TextBox 34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36" name="Left Brace 35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40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Control</a:t>
            </a:r>
          </a:p>
          <a:p>
            <a:r>
              <a:rPr lang="en-US" dirty="0" smtClean="0"/>
              <a:t>Display</a:t>
            </a:r>
          </a:p>
          <a:p>
            <a:r>
              <a:rPr lang="en-US" dirty="0" smtClean="0"/>
              <a:t>Signal Processing</a:t>
            </a:r>
          </a:p>
          <a:p>
            <a:r>
              <a:rPr lang="en-US" dirty="0" smtClean="0"/>
              <a:t>Monitoring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897" y="2435030"/>
            <a:ext cx="6652327" cy="374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9880" y="348166"/>
            <a:ext cx="4508098" cy="29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37" name="TextBox 36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38" name="Left Brace 37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4227873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7" y="4240528"/>
            <a:ext cx="1213740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241" y="3100133"/>
            <a:ext cx="131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10606" y="310013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8354602" y="2582503"/>
            <a:ext cx="100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716302" y="25769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34" name="Cloud Callout 33"/>
          <p:cNvSpPr/>
          <p:nvPr/>
        </p:nvSpPr>
        <p:spPr>
          <a:xfrm>
            <a:off x="4263657" y="888345"/>
            <a:ext cx="4639068" cy="2110037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assigned a new value, cross out old value and write in new value.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795932" y="5338708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7431" y="52197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7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4472432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6" y="4495720"/>
            <a:ext cx="1639041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241" y="3100133"/>
            <a:ext cx="131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10606" y="310013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8354602" y="2582503"/>
            <a:ext cx="100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716302" y="25769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795932" y="5338708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7431" y="52197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9690804" y="2709252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32303" y="25902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39" name="TextBox 38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40" name="Left Brace 39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0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4727624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7" y="4740265"/>
            <a:ext cx="3297720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241" y="3100133"/>
            <a:ext cx="131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10606" y="310013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8354602" y="2582503"/>
            <a:ext cx="100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716302" y="25769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795932" y="5338708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7431" y="52197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9690804" y="2709252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32303" y="25902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24120" y="2080635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709815" y="20806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40" name="TextBox 39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41" name="Left Brace 40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6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4982811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6" y="4995457"/>
            <a:ext cx="4487949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241" y="3100133"/>
            <a:ext cx="131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10606" y="310013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8354602" y="2582503"/>
            <a:ext cx="100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716302" y="25769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795932" y="5338708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7431" y="52197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9690804" y="2709252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32303" y="25902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24120" y="2080635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709815" y="20806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sp>
        <p:nvSpPr>
          <p:cNvPr id="39" name="Cloud Callout 38"/>
          <p:cNvSpPr/>
          <p:nvPr/>
        </p:nvSpPr>
        <p:spPr>
          <a:xfrm>
            <a:off x="8166224" y="120679"/>
            <a:ext cx="3844113" cy="1773963"/>
          </a:xfrm>
          <a:prstGeom prst="cloudCallout">
            <a:avLst>
              <a:gd name="adj1" fmla="val -61492"/>
              <a:gd name="adj2" fmla="val -16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start output…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Note: </a:t>
            </a:r>
            <a:r>
              <a:rPr lang="en-US" dirty="0" err="1" smtClean="0"/>
              <a:t>endl</a:t>
            </a:r>
            <a:r>
              <a:rPr lang="en-US" dirty="0" smtClean="0"/>
              <a:t> means go to a new line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2096" y="609571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Name: 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643" y="6267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43" name="TextBox 42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44" name="Left Brace 43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7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5227366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6" y="5240012"/>
            <a:ext cx="5307275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241" y="3100133"/>
            <a:ext cx="131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10606" y="310013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8354602" y="2582503"/>
            <a:ext cx="100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716302" y="25769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795932" y="5338708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7431" y="52197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9690804" y="2709252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32303" y="25902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24120" y="2080635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709815" y="20806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3922096" y="609571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Name: 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643" y="6267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922096" y="994048"/>
            <a:ext cx="153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Average: 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0833" y="1011212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45" name="TextBox 44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46" name="Left Brace 45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3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5471921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6" y="5484567"/>
            <a:ext cx="5307275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241" y="3100133"/>
            <a:ext cx="131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10606" y="310013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8354602" y="2582503"/>
            <a:ext cx="100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716302" y="25769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795932" y="5338708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7431" y="52197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9690804" y="2709252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32303" y="25902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24120" y="2080635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709815" y="20806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3922096" y="609571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Name: 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643" y="6267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922096" y="994048"/>
            <a:ext cx="153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Average: 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0833" y="1011212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3922096" y="138950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Rank: 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4812369" y="14066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133092" y="141044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of</a:t>
            </a:r>
            <a:endParaRPr lang="en-US" sz="2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47" name="TextBox 46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48" name="Left Brace 47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34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5748369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7" y="5761015"/>
            <a:ext cx="3489106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241" y="3100133"/>
            <a:ext cx="131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10606" y="310013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8354602" y="2582503"/>
            <a:ext cx="100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716302" y="25769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795932" y="5338708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7431" y="52197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9690804" y="2709252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32303" y="25902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24120" y="2080635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709815" y="20806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3922096" y="609571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Name: 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643" y="6267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922096" y="994048"/>
            <a:ext cx="153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Average: 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0833" y="1011212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3922096" y="138950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Rank: 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4812369" y="14066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133092" y="141044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of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573620" y="141421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35</a:t>
            </a:r>
            <a:endParaRPr lang="en-US" sz="2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49" name="TextBox 48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50" name="Left Brace 49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2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617928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rank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score1 = 82.45;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score2 = 95.25;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average = (score1 + score2)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"Michael";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name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"Average: " &lt;&lt; average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"Rank: " &lt;&lt;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of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"Grade: " &lt;&lt; grade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760819" y="2080636"/>
            <a:ext cx="1047522" cy="3834718"/>
            <a:chOff x="6760819" y="2080636"/>
            <a:chExt cx="1047522" cy="3834718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6496003" y="3697343"/>
              <a:ext cx="1114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main </a:t>
              </a:r>
              <a:endParaRPr lang="en-US" sz="3200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7475481" y="2080636"/>
              <a:ext cx="332860" cy="38347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561748" y="5219725"/>
            <a:ext cx="82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373681" y="5939759"/>
            <a:ext cx="6373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1116" y="5952405"/>
            <a:ext cx="4725665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8121" y="4669793"/>
            <a:ext cx="143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classSize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3" y="52197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09815" y="46697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6225" y="414657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score1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302" y="414657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82.45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6225" y="3623353"/>
            <a:ext cx="11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16302" y="362335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95.25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241" y="3100133"/>
            <a:ext cx="131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10606" y="3100133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8354602" y="2582503"/>
            <a:ext cx="100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716302" y="25769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795932" y="5338708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7431" y="52197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9690804" y="2709252"/>
            <a:ext cx="395325" cy="3136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32303" y="25902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24120" y="2080635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709815" y="20806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3922096" y="609571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Name: 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643" y="626735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Michael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922096" y="994048"/>
            <a:ext cx="153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Average: 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0833" y="1011212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88.85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3922096" y="138950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Rank: 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4812369" y="14066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133092" y="141044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of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573620" y="141421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35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936521" y="1796391"/>
            <a:ext cx="1244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Grade: 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996918" y="180292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16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diagrams are only a tool.</a:t>
            </a:r>
          </a:p>
          <a:p>
            <a:r>
              <a:rPr lang="en-US" dirty="0" smtClean="0"/>
              <a:t>Usually do them on scratch paper.</a:t>
            </a:r>
          </a:p>
          <a:p>
            <a:r>
              <a:rPr lang="en-US" dirty="0" smtClean="0"/>
              <a:t>On an exam, make legible.</a:t>
            </a:r>
          </a:p>
          <a:p>
            <a:r>
              <a:rPr lang="en-US" dirty="0" smtClean="0"/>
              <a:t>The next slide is an example of what this example might really look like…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8" y="357182"/>
            <a:ext cx="10877106" cy="61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Design</a:t>
            </a:r>
          </a:p>
          <a:p>
            <a:r>
              <a:rPr lang="en-US" altLang="en-US" dirty="0" smtClean="0"/>
              <a:t>Construction</a:t>
            </a:r>
          </a:p>
          <a:p>
            <a:r>
              <a:rPr lang="en-US" altLang="en-US" dirty="0" smtClean="0"/>
              <a:t>Management</a:t>
            </a:r>
          </a:p>
          <a:p>
            <a:r>
              <a:rPr lang="en-US" altLang="en-US" dirty="0" smtClean="0"/>
              <a:t>Monitoring</a:t>
            </a:r>
          </a:p>
          <a:p>
            <a:r>
              <a:rPr lang="en-US" altLang="en-US" dirty="0" smtClean="0"/>
              <a:t>Hull Design</a:t>
            </a:r>
          </a:p>
          <a:p>
            <a:r>
              <a:rPr lang="en-US" altLang="en-US" dirty="0" smtClean="0"/>
              <a:t>Pumps</a:t>
            </a:r>
          </a:p>
          <a:p>
            <a:endParaRPr lang="en-US" dirty="0"/>
          </a:p>
        </p:txBody>
      </p:sp>
      <p:pic>
        <p:nvPicPr>
          <p:cNvPr id="5" name="Picture 9" descr="millenium maer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0" y="3257278"/>
            <a:ext cx="4439297" cy="305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 descr="B&amp;W dis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12" y="745047"/>
            <a:ext cx="4570373" cy="3422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35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br>
              <a:rPr lang="en-US" dirty="0" smtClean="0"/>
            </a:br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Data Is Stored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Byte:</a:t>
            </a:r>
            <a:r>
              <a:rPr lang="en-US" altLang="en-US" dirty="0"/>
              <a:t> a group of 8 bits; 2</a:t>
            </a:r>
            <a:r>
              <a:rPr lang="en-US" altLang="en-US" baseline="30000" dirty="0"/>
              <a:t>8</a:t>
            </a:r>
            <a:r>
              <a:rPr lang="en-US" altLang="en-US" dirty="0"/>
              <a:t>=256 possibilities</a:t>
            </a:r>
          </a:p>
          <a:p>
            <a:pPr lvl="1"/>
            <a:r>
              <a:rPr lang="en-US" altLang="en-US" dirty="0"/>
              <a:t>00000000, 00000001, 00000010, 00000011, … , 11111111</a:t>
            </a:r>
            <a:endParaRPr lang="en-US" altLang="en-US" b="1" dirty="0"/>
          </a:p>
          <a:p>
            <a:r>
              <a:rPr lang="en-US" altLang="en-US" b="1" dirty="0"/>
              <a:t>Memory: </a:t>
            </a:r>
            <a:r>
              <a:rPr lang="en-US" altLang="en-US" dirty="0"/>
              <a:t>long sequence of locations, each large enough to hold one byte, numbered 0, 1, 2, 3, …</a:t>
            </a:r>
          </a:p>
          <a:p>
            <a:r>
              <a:rPr lang="en-US" altLang="en-US" b="1" dirty="0"/>
              <a:t>Address: </a:t>
            </a:r>
            <a:r>
              <a:rPr lang="en-US" altLang="en-US" dirty="0"/>
              <a:t>The number of the </a:t>
            </a:r>
            <a:r>
              <a:rPr lang="en-US" altLang="en-US" dirty="0" smtClean="0"/>
              <a:t>location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Note: We are using 8 bit addresses for our example to simplify the explanation. Addresses in modern are much longer. </a:t>
            </a:r>
          </a:p>
          <a:p>
            <a:pPr lvl="1"/>
            <a:r>
              <a:rPr lang="en-US" altLang="en-US" dirty="0" smtClean="0"/>
              <a:t>A 32 bit computer has 32 bit addresses. </a:t>
            </a:r>
          </a:p>
          <a:p>
            <a:pPr lvl="1"/>
            <a:r>
              <a:rPr lang="en-US" altLang="en-US" dirty="0" smtClean="0"/>
              <a:t>A 64 bit computer has 64 bit addresses. </a:t>
            </a:r>
            <a:endParaRPr lang="en-US" altLang="en-US" dirty="0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981200" y="449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438400" y="6019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01484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How Data Is Stored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209800" y="35052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Contents of a location can change</a:t>
            </a:r>
          </a:p>
          <a:p>
            <a:pPr lvl="1"/>
            <a:r>
              <a:rPr lang="en-US" altLang="en-US"/>
              <a:t>e.g. 01011010 can become 11100001</a:t>
            </a:r>
          </a:p>
          <a:p>
            <a:r>
              <a:rPr lang="en-US" altLang="en-US"/>
              <a:t>Use consecutive locations to store longer sequences</a:t>
            </a:r>
          </a:p>
          <a:p>
            <a:pPr lvl="1"/>
            <a:r>
              <a:rPr lang="en-US" altLang="en-US"/>
              <a:t>e.g. 4 bytes = 1 word</a:t>
            </a:r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1828801" y="2133601"/>
            <a:ext cx="7356475" cy="466725"/>
            <a:chOff x="192" y="1344"/>
            <a:chExt cx="4634" cy="294"/>
          </a:xfrm>
        </p:grpSpPr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192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384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576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960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1152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1344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536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728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920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2112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2304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2496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2688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2880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3072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3264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V="1">
              <a:off x="1728" y="134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 flipV="1">
              <a:off x="3264" y="134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3456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3648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72" name="Text Box 28"/>
            <p:cNvSpPr txBox="1">
              <a:spLocks noChangeArrowheads="1"/>
            </p:cNvSpPr>
            <p:nvPr/>
          </p:nvSpPr>
          <p:spPr bwMode="auto">
            <a:xfrm>
              <a:off x="3840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4032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4224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75" name="Text Box 31"/>
            <p:cNvSpPr txBox="1">
              <a:spLocks noChangeArrowheads="1"/>
            </p:cNvSpPr>
            <p:nvPr/>
          </p:nvSpPr>
          <p:spPr bwMode="auto">
            <a:xfrm>
              <a:off x="4416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08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77" name="Text Box 33"/>
            <p:cNvSpPr txBox="1">
              <a:spLocks noChangeArrowheads="1"/>
            </p:cNvSpPr>
            <p:nvPr/>
          </p:nvSpPr>
          <p:spPr bwMode="auto">
            <a:xfrm>
              <a:off x="768" y="1344"/>
              <a:ext cx="21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9639300" y="26670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3...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191000" y="31242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bytes</a:t>
            </a:r>
          </a:p>
        </p:txBody>
      </p:sp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2727326" y="2667000"/>
            <a:ext cx="1463675" cy="685800"/>
            <a:chOff x="758" y="1680"/>
            <a:chExt cx="922" cy="432"/>
          </a:xfrm>
        </p:grpSpPr>
        <p:sp>
          <p:nvSpPr>
            <p:cNvPr id="31781" name="Text Box 37"/>
            <p:cNvSpPr txBox="1">
              <a:spLocks noChangeArrowheads="1"/>
            </p:cNvSpPr>
            <p:nvPr/>
          </p:nvSpPr>
          <p:spPr bwMode="auto">
            <a:xfrm>
              <a:off x="758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 flipH="1" flipV="1">
              <a:off x="960" y="1872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3" name="Group 39"/>
          <p:cNvGrpSpPr>
            <a:grpSpLocks/>
          </p:cNvGrpSpPr>
          <p:nvPr/>
        </p:nvGrpSpPr>
        <p:grpSpPr bwMode="auto">
          <a:xfrm>
            <a:off x="4953000" y="2667000"/>
            <a:ext cx="412750" cy="609600"/>
            <a:chOff x="2160" y="1680"/>
            <a:chExt cx="260" cy="384"/>
          </a:xfrm>
        </p:grpSpPr>
        <p:sp>
          <p:nvSpPr>
            <p:cNvPr id="31784" name="Text Box 40"/>
            <p:cNvSpPr txBox="1">
              <a:spLocks noChangeArrowheads="1"/>
            </p:cNvSpPr>
            <p:nvPr/>
          </p:nvSpPr>
          <p:spPr bwMode="auto">
            <a:xfrm>
              <a:off x="2208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 flipV="1">
              <a:off x="2160" y="19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86" name="Group 42"/>
          <p:cNvGrpSpPr>
            <a:grpSpLocks/>
          </p:cNvGrpSpPr>
          <p:nvPr/>
        </p:nvGrpSpPr>
        <p:grpSpPr bwMode="auto">
          <a:xfrm>
            <a:off x="5105400" y="2667000"/>
            <a:ext cx="2698750" cy="685800"/>
            <a:chOff x="2256" y="1680"/>
            <a:chExt cx="1700" cy="432"/>
          </a:xfrm>
        </p:grpSpPr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3744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88" name="Line 44"/>
            <p:cNvSpPr>
              <a:spLocks noChangeShapeType="1"/>
            </p:cNvSpPr>
            <p:nvPr/>
          </p:nvSpPr>
          <p:spPr bwMode="auto">
            <a:xfrm flipV="1">
              <a:off x="2256" y="1872"/>
              <a:ext cx="14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7615239" y="914400"/>
            <a:ext cx="62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bits</a:t>
            </a: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flipH="1">
            <a:off x="6934200" y="1295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H="1">
            <a:off x="7239000" y="1295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H="1">
            <a:off x="7467600" y="137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 flipH="1">
            <a:off x="7772400" y="13716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8001000" y="1295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8077200" y="1295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8153400" y="1295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8153400" y="121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build="p" autoUpdateAnimBg="0"/>
      <p:bldP spid="31778" grpId="0" autoUpdateAnimBg="0"/>
      <p:bldP spid="31779" grpId="0" autoUpdateAnimBg="0"/>
      <p:bldP spid="31789" grpId="0" autoUpdateAnimBg="0"/>
      <p:bldP spid="31790" grpId="0" animBg="1"/>
      <p:bldP spid="31791" grpId="0" animBg="1"/>
      <p:bldP spid="31792" grpId="0" animBg="1"/>
      <p:bldP spid="31793" grpId="0" animBg="1"/>
      <p:bldP spid="31794" grpId="0" animBg="1"/>
      <p:bldP spid="31795" grpId="0" animBg="1"/>
      <p:bldP spid="31796" grpId="0" animBg="1"/>
      <p:bldP spid="3179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br>
              <a:rPr lang="en-US" dirty="0" smtClean="0"/>
            </a:br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Numbers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 Ten Numbers (Integers)</a:t>
            </a:r>
          </a:p>
          <a:p>
            <a:pPr lvl="1"/>
            <a:r>
              <a:rPr lang="en-US" altLang="en-US"/>
              <a:t>characters</a:t>
            </a:r>
          </a:p>
          <a:p>
            <a:pPr lvl="2"/>
            <a:r>
              <a:rPr lang="en-US" altLang="en-US"/>
              <a:t>0 1 2 3 4 5 6 7 8 9</a:t>
            </a:r>
          </a:p>
          <a:p>
            <a:pPr lvl="1"/>
            <a:r>
              <a:rPr lang="en-US" altLang="en-US"/>
              <a:t>5401 is 5x10</a:t>
            </a:r>
            <a:r>
              <a:rPr lang="en-US" altLang="en-US" baseline="30000"/>
              <a:t>3</a:t>
            </a:r>
            <a:r>
              <a:rPr lang="en-US" altLang="en-US"/>
              <a:t> + 4x10</a:t>
            </a:r>
            <a:r>
              <a:rPr lang="en-US" altLang="en-US" baseline="30000"/>
              <a:t>2</a:t>
            </a:r>
            <a:r>
              <a:rPr lang="en-US" altLang="en-US"/>
              <a:t> + 0x10</a:t>
            </a:r>
            <a:r>
              <a:rPr lang="en-US" altLang="en-US" baseline="30000"/>
              <a:t>1</a:t>
            </a:r>
            <a:r>
              <a:rPr lang="en-US" altLang="en-US"/>
              <a:t> + 1x10</a:t>
            </a:r>
            <a:r>
              <a:rPr lang="en-US" altLang="en-US" baseline="30000"/>
              <a:t>0</a:t>
            </a:r>
            <a:endParaRPr lang="en-US" altLang="en-US"/>
          </a:p>
          <a:p>
            <a:r>
              <a:rPr lang="en-US" altLang="en-US"/>
              <a:t>Binary numbers are the same</a:t>
            </a:r>
          </a:p>
          <a:p>
            <a:pPr lvl="1"/>
            <a:r>
              <a:rPr lang="en-US" altLang="en-US"/>
              <a:t>characters</a:t>
            </a:r>
          </a:p>
          <a:p>
            <a:pPr lvl="2"/>
            <a:r>
              <a:rPr lang="en-US" altLang="en-US"/>
              <a:t>0 1</a:t>
            </a:r>
          </a:p>
          <a:p>
            <a:pPr lvl="1"/>
            <a:r>
              <a:rPr lang="en-US" altLang="en-US"/>
              <a:t>1011 is 1x2</a:t>
            </a:r>
            <a:r>
              <a:rPr lang="en-US" altLang="en-US" baseline="30000"/>
              <a:t>3</a:t>
            </a:r>
            <a:r>
              <a:rPr lang="en-US" altLang="en-US"/>
              <a:t> + 0x2</a:t>
            </a:r>
            <a:r>
              <a:rPr lang="en-US" altLang="en-US" baseline="30000"/>
              <a:t>2</a:t>
            </a:r>
            <a:r>
              <a:rPr lang="en-US" altLang="en-US"/>
              <a:t> + 1x2</a:t>
            </a:r>
            <a:r>
              <a:rPr lang="en-US" altLang="en-US" baseline="30000"/>
              <a:t>1</a:t>
            </a:r>
            <a:r>
              <a:rPr lang="en-US" altLang="en-US"/>
              <a:t> + 1x2</a:t>
            </a:r>
            <a:r>
              <a:rPr lang="en-US" altLang="en-US" baseline="30000"/>
              <a:t>0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5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Binary to Base 10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3711575" cy="4525963"/>
          </a:xfrm>
        </p:spPr>
        <p:txBody>
          <a:bodyPr/>
          <a:lstStyle/>
          <a:p>
            <a:r>
              <a:rPr lang="en-US" altLang="en-US"/>
              <a:t>2</a:t>
            </a:r>
            <a:r>
              <a:rPr lang="en-US" altLang="en-US" baseline="30000"/>
              <a:t>3</a:t>
            </a:r>
            <a:r>
              <a:rPr lang="en-US" altLang="en-US"/>
              <a:t> = 8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2</a:t>
            </a:r>
            <a:r>
              <a:rPr lang="en-US" altLang="en-US"/>
              <a:t> = 4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1</a:t>
            </a:r>
            <a:r>
              <a:rPr lang="en-US" altLang="en-US"/>
              <a:t> = 2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0</a:t>
            </a:r>
            <a:r>
              <a:rPr lang="en-US" altLang="en-US"/>
              <a:t> = 1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191000" y="1981200"/>
            <a:ext cx="5943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1001</a:t>
            </a:r>
            <a:r>
              <a:rPr lang="en-US" altLang="en-US" baseline="-25000"/>
              <a:t>2</a:t>
            </a:r>
            <a:r>
              <a:rPr lang="en-US" altLang="en-US"/>
              <a:t> = ____</a:t>
            </a:r>
            <a:r>
              <a:rPr lang="en-US" altLang="en-US" baseline="-25000"/>
              <a:t>10</a:t>
            </a:r>
            <a:r>
              <a:rPr lang="en-US" altLang="en-US"/>
              <a:t> =</a:t>
            </a:r>
          </a:p>
          <a:p>
            <a:pPr>
              <a:buFontTx/>
              <a:buAutoNum type="arabicPeriod"/>
            </a:pPr>
            <a:r>
              <a:rPr lang="en-US" altLang="en-US"/>
              <a:t>1x2</a:t>
            </a:r>
            <a:r>
              <a:rPr lang="en-US" altLang="en-US" baseline="30000"/>
              <a:t>3</a:t>
            </a:r>
            <a:r>
              <a:rPr lang="en-US" altLang="en-US"/>
              <a:t> + 0x2</a:t>
            </a:r>
            <a:r>
              <a:rPr lang="en-US" altLang="en-US" baseline="30000"/>
              <a:t>2</a:t>
            </a:r>
            <a:r>
              <a:rPr lang="en-US" altLang="en-US"/>
              <a:t> + 0x2</a:t>
            </a:r>
            <a:r>
              <a:rPr lang="en-US" altLang="en-US" baseline="30000"/>
              <a:t>1</a:t>
            </a:r>
            <a:r>
              <a:rPr lang="en-US" altLang="en-US"/>
              <a:t>+ 1x2</a:t>
            </a:r>
            <a:r>
              <a:rPr lang="en-US" altLang="en-US" baseline="30000"/>
              <a:t>0</a:t>
            </a:r>
            <a:r>
              <a:rPr lang="en-US" altLang="en-US"/>
              <a:t> =</a:t>
            </a:r>
          </a:p>
          <a:p>
            <a:pPr>
              <a:buFontTx/>
              <a:buAutoNum type="arabicPeriod"/>
            </a:pPr>
            <a:r>
              <a:rPr lang="en-US" altLang="en-US"/>
              <a:t>1x8 + 0x4 + 0x2 + 1x1 =</a:t>
            </a:r>
          </a:p>
          <a:p>
            <a:pPr>
              <a:buFontTx/>
              <a:buAutoNum type="arabicPeriod"/>
            </a:pPr>
            <a:r>
              <a:rPr lang="en-US" altLang="en-US"/>
              <a:t>8 + 0 + 0 + 1 =</a:t>
            </a:r>
          </a:p>
          <a:p>
            <a:pPr>
              <a:buFontTx/>
              <a:buAutoNum type="arabicPeriod"/>
            </a:pPr>
            <a:r>
              <a:rPr lang="en-US" altLang="en-US"/>
              <a:t>9</a:t>
            </a:r>
            <a:r>
              <a:rPr lang="en-US" altLang="en-US" baseline="-25000"/>
              <a:t>10</a:t>
            </a:r>
            <a:endParaRPr lang="en-US" altLang="en-US"/>
          </a:p>
          <a:p>
            <a:r>
              <a:rPr lang="en-US" altLang="en-US"/>
              <a:t>0110</a:t>
            </a:r>
            <a:r>
              <a:rPr lang="en-US" altLang="en-US" baseline="-25000"/>
              <a:t>2</a:t>
            </a:r>
            <a:r>
              <a:rPr lang="en-US" altLang="en-US"/>
              <a:t> = ____</a:t>
            </a:r>
            <a:r>
              <a:rPr lang="en-US" altLang="en-US" baseline="-25000"/>
              <a:t>10</a:t>
            </a:r>
            <a:r>
              <a:rPr lang="en-US" altLang="en-US"/>
              <a:t> (Try yourself)</a:t>
            </a:r>
          </a:p>
          <a:p>
            <a:r>
              <a:rPr lang="en-US" altLang="en-US"/>
              <a:t>0110</a:t>
            </a:r>
            <a:r>
              <a:rPr lang="en-US" altLang="en-US" baseline="-25000"/>
              <a:t>2</a:t>
            </a:r>
            <a:r>
              <a:rPr lang="en-US" altLang="en-US"/>
              <a:t> = 6</a:t>
            </a:r>
            <a:r>
              <a:rPr lang="en-US" altLang="en-US" baseline="-25000"/>
              <a:t>10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21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Base 10 to Binary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3711575" cy="4525963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8</a:t>
            </a:r>
            <a:r>
              <a:rPr lang="en-US" altLang="en-US"/>
              <a:t> = 256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7</a:t>
            </a:r>
            <a:r>
              <a:rPr lang="en-US" altLang="en-US"/>
              <a:t> = 128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6</a:t>
            </a:r>
            <a:r>
              <a:rPr lang="en-US" altLang="en-US"/>
              <a:t> = 64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5</a:t>
            </a:r>
            <a:r>
              <a:rPr lang="en-US" altLang="en-US"/>
              <a:t> = 32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4</a:t>
            </a:r>
            <a:r>
              <a:rPr lang="en-US" altLang="en-US"/>
              <a:t> = 16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3</a:t>
            </a:r>
            <a:r>
              <a:rPr lang="en-US" altLang="en-US"/>
              <a:t> = 8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2</a:t>
            </a:r>
            <a:r>
              <a:rPr lang="en-US" altLang="en-US"/>
              <a:t> = 4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1</a:t>
            </a:r>
            <a:r>
              <a:rPr lang="en-US" altLang="en-US"/>
              <a:t> = 2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0</a:t>
            </a:r>
            <a:r>
              <a:rPr lang="en-US" altLang="en-US"/>
              <a:t> = 1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419600" y="1981200"/>
            <a:ext cx="579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388</a:t>
            </a:r>
            <a:r>
              <a:rPr lang="en-US" altLang="en-US" baseline="-25000"/>
              <a:t>10</a:t>
            </a:r>
            <a:r>
              <a:rPr lang="en-US" altLang="en-US"/>
              <a:t> = ____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5397502" y="5256225"/>
            <a:ext cx="2227263" cy="415926"/>
            <a:chOff x="2064" y="3205"/>
            <a:chExt cx="1403" cy="262"/>
          </a:xfrm>
        </p:grpSpPr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2064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2208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2352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2640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2495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2928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2784" y="320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3216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3072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5438775" y="5562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  <a:endParaRPr lang="en-US" altLang="en-US" sz="2000" baseline="30000">
              <a:latin typeface="Times New Roman" panose="02020603050405020304" pitchFamily="18" charset="0"/>
            </a:endParaRP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5667375" y="5562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  <a:endParaRPr lang="en-US" altLang="en-US" sz="2000" baseline="30000">
              <a:latin typeface="Times New Roman" panose="02020603050405020304" pitchFamily="18" charset="0"/>
            </a:endParaRP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6810375" y="5562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  <a:endParaRPr lang="en-US" altLang="en-US" sz="2000" baseline="30000">
              <a:latin typeface="Times New Roman" panose="02020603050405020304" pitchFamily="18" charset="0"/>
            </a:endParaRPr>
          </a:p>
        </p:txBody>
      </p:sp>
      <p:grpSp>
        <p:nvGrpSpPr>
          <p:cNvPr id="38930" name="Group 18"/>
          <p:cNvGrpSpPr>
            <a:grpSpLocks/>
          </p:cNvGrpSpPr>
          <p:nvPr/>
        </p:nvGrpSpPr>
        <p:grpSpPr bwMode="auto">
          <a:xfrm>
            <a:off x="5895975" y="5562601"/>
            <a:ext cx="996950" cy="396875"/>
            <a:chOff x="2378" y="3398"/>
            <a:chExt cx="628" cy="250"/>
          </a:xfrm>
        </p:grpSpPr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2378" y="33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2666" y="33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2522" y="33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2810" y="33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7038975" y="5562601"/>
            <a:ext cx="539750" cy="396875"/>
            <a:chOff x="3474" y="3504"/>
            <a:chExt cx="340" cy="250"/>
          </a:xfrm>
        </p:grpSpPr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3618" y="35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474" y="35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</p:grp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4419600" y="2590800"/>
            <a:ext cx="579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388 -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</a:t>
            </a:r>
            <a:r>
              <a:rPr lang="en-US" altLang="en-US" dirty="0"/>
              <a:t>= 132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4419600" y="3200400"/>
            <a:ext cx="579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132 -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7</a:t>
            </a:r>
            <a:r>
              <a:rPr lang="en-US" altLang="en-US" dirty="0" smtClean="0"/>
              <a:t> </a:t>
            </a:r>
            <a:r>
              <a:rPr lang="en-US" altLang="en-US" dirty="0"/>
              <a:t>= 4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4419600" y="3810000"/>
            <a:ext cx="579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4 -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9291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27" grpId="0" autoUpdateAnimBg="0"/>
      <p:bldP spid="38928" grpId="0" autoUpdateAnimBg="0"/>
      <p:bldP spid="38929" grpId="0" autoUpdateAnimBg="0"/>
      <p:bldP spid="38938" grpId="0" autoUpdateAnimBg="0"/>
      <p:bldP spid="38939" grpId="0" autoUpdateAnimBg="0"/>
      <p:bldP spid="3894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Base 10 to Binary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057400" y="1371600"/>
            <a:ext cx="579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388</a:t>
            </a:r>
            <a:r>
              <a:rPr lang="en-US" altLang="en-US" baseline="-25000"/>
              <a:t>10</a:t>
            </a:r>
            <a:r>
              <a:rPr lang="en-US" altLang="en-US"/>
              <a:t> = ____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057400" y="18288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388</a:t>
            </a:r>
            <a:r>
              <a:rPr lang="en-US" altLang="en-US" baseline="-25000"/>
              <a:t>10</a:t>
            </a:r>
            <a:r>
              <a:rPr lang="en-US" altLang="en-US"/>
              <a:t> / 2 = 194</a:t>
            </a:r>
            <a:r>
              <a:rPr lang="en-US" altLang="en-US" baseline="-25000"/>
              <a:t>10</a:t>
            </a:r>
            <a:r>
              <a:rPr lang="en-US" altLang="en-US"/>
              <a:t> Remainder </a:t>
            </a:r>
            <a:r>
              <a:rPr lang="en-US" altLang="en-US" b="1"/>
              <a:t>0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2057400" y="22860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194</a:t>
            </a:r>
            <a:r>
              <a:rPr lang="en-US" altLang="en-US" baseline="-25000"/>
              <a:t>10</a:t>
            </a:r>
            <a:r>
              <a:rPr lang="en-US" altLang="en-US"/>
              <a:t> / 2 = 97</a:t>
            </a:r>
            <a:r>
              <a:rPr lang="en-US" altLang="en-US" baseline="-25000"/>
              <a:t>10</a:t>
            </a:r>
            <a:r>
              <a:rPr lang="en-US" altLang="en-US"/>
              <a:t> Remainder </a:t>
            </a:r>
            <a:r>
              <a:rPr lang="en-US" altLang="en-US" b="1"/>
              <a:t>0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057400" y="27432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97</a:t>
            </a:r>
            <a:r>
              <a:rPr lang="en-US" altLang="en-US" baseline="-25000"/>
              <a:t>10</a:t>
            </a:r>
            <a:r>
              <a:rPr lang="en-US" altLang="en-US"/>
              <a:t> / 2 = 48</a:t>
            </a:r>
            <a:r>
              <a:rPr lang="en-US" altLang="en-US" baseline="-25000"/>
              <a:t>10</a:t>
            </a:r>
            <a:r>
              <a:rPr lang="en-US" altLang="en-US"/>
              <a:t> Remainder </a:t>
            </a:r>
            <a:r>
              <a:rPr lang="en-US" altLang="en-US" b="1"/>
              <a:t>1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2057400" y="3200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48</a:t>
            </a:r>
            <a:r>
              <a:rPr lang="en-US" altLang="en-US" baseline="-25000"/>
              <a:t>10</a:t>
            </a:r>
            <a:r>
              <a:rPr lang="en-US" altLang="en-US"/>
              <a:t> / 2 = 24</a:t>
            </a:r>
            <a:r>
              <a:rPr lang="en-US" altLang="en-US" baseline="-25000"/>
              <a:t>10</a:t>
            </a:r>
            <a:r>
              <a:rPr lang="en-US" altLang="en-US"/>
              <a:t> Remainder </a:t>
            </a:r>
            <a:r>
              <a:rPr lang="en-US" altLang="en-US" b="1"/>
              <a:t>0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057400" y="36576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24</a:t>
            </a:r>
            <a:r>
              <a:rPr lang="en-US" altLang="en-US" baseline="-25000"/>
              <a:t>10</a:t>
            </a:r>
            <a:r>
              <a:rPr lang="en-US" altLang="en-US"/>
              <a:t> / 2 = 12</a:t>
            </a:r>
            <a:r>
              <a:rPr lang="en-US" altLang="en-US" baseline="-25000"/>
              <a:t>10</a:t>
            </a:r>
            <a:r>
              <a:rPr lang="en-US" altLang="en-US"/>
              <a:t> Remainder </a:t>
            </a:r>
            <a:r>
              <a:rPr lang="en-US" altLang="en-US" b="1"/>
              <a:t>0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2057400" y="41148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r>
              <a:rPr lang="en-US" altLang="en-US" baseline="-25000"/>
              <a:t>10</a:t>
            </a:r>
            <a:r>
              <a:rPr lang="en-US" altLang="en-US"/>
              <a:t> / 2 = 6</a:t>
            </a:r>
            <a:r>
              <a:rPr lang="en-US" altLang="en-US" baseline="-25000"/>
              <a:t>10</a:t>
            </a:r>
            <a:r>
              <a:rPr lang="en-US" altLang="en-US"/>
              <a:t> Remainder </a:t>
            </a:r>
            <a:r>
              <a:rPr lang="en-US" altLang="en-US" b="1"/>
              <a:t>0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057400" y="45720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  <a:r>
              <a:rPr lang="en-US" altLang="en-US" baseline="-25000"/>
              <a:t>10</a:t>
            </a:r>
            <a:r>
              <a:rPr lang="en-US" altLang="en-US"/>
              <a:t> / 2 = 3</a:t>
            </a:r>
            <a:r>
              <a:rPr lang="en-US" altLang="en-US" baseline="-25000"/>
              <a:t>10</a:t>
            </a:r>
            <a:r>
              <a:rPr lang="en-US" altLang="en-US"/>
              <a:t> Remainder </a:t>
            </a:r>
            <a:r>
              <a:rPr lang="en-US" altLang="en-US" b="1"/>
              <a:t>0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2057400" y="50292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  <a:r>
              <a:rPr lang="en-US" altLang="en-US" baseline="-25000"/>
              <a:t>10</a:t>
            </a:r>
            <a:r>
              <a:rPr lang="en-US" altLang="en-US"/>
              <a:t> / 2 = 1</a:t>
            </a:r>
            <a:r>
              <a:rPr lang="en-US" altLang="en-US" baseline="-25000"/>
              <a:t>10</a:t>
            </a:r>
            <a:r>
              <a:rPr lang="en-US" altLang="en-US"/>
              <a:t> Remainder </a:t>
            </a:r>
            <a:r>
              <a:rPr lang="en-US" altLang="en-US" b="1"/>
              <a:t>1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057400" y="5486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  <a:r>
              <a:rPr lang="en-US" altLang="en-US" baseline="-25000"/>
              <a:t>10</a:t>
            </a:r>
            <a:r>
              <a:rPr lang="en-US" altLang="en-US"/>
              <a:t> / 2 = 0</a:t>
            </a:r>
            <a:r>
              <a:rPr lang="en-US" altLang="en-US" baseline="-25000"/>
              <a:t>10</a:t>
            </a:r>
            <a:r>
              <a:rPr lang="en-US" altLang="en-US"/>
              <a:t> Remainder </a:t>
            </a:r>
            <a:r>
              <a:rPr lang="en-US" altLang="en-US" b="1"/>
              <a:t>1</a:t>
            </a:r>
          </a:p>
        </p:txBody>
      </p:sp>
      <p:grpSp>
        <p:nvGrpSpPr>
          <p:cNvPr id="39952" name="Group 16"/>
          <p:cNvGrpSpPr>
            <a:grpSpLocks/>
          </p:cNvGrpSpPr>
          <p:nvPr/>
        </p:nvGrpSpPr>
        <p:grpSpPr bwMode="auto">
          <a:xfrm>
            <a:off x="7654927" y="5256225"/>
            <a:ext cx="2227263" cy="415926"/>
            <a:chOff x="2064" y="3205"/>
            <a:chExt cx="1403" cy="262"/>
          </a:xfrm>
        </p:grpSpPr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2064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>
              <a:off x="2208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2352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2640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2495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2928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784" y="320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9960" name="Text Box 24"/>
            <p:cNvSpPr txBox="1">
              <a:spLocks noChangeArrowheads="1"/>
            </p:cNvSpPr>
            <p:nvPr/>
          </p:nvSpPr>
          <p:spPr bwMode="auto">
            <a:xfrm>
              <a:off x="3216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961" name="Text Box 25"/>
            <p:cNvSpPr txBox="1">
              <a:spLocks noChangeArrowheads="1"/>
            </p:cNvSpPr>
            <p:nvPr/>
          </p:nvSpPr>
          <p:spPr bwMode="auto">
            <a:xfrm>
              <a:off x="3072" y="321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aseline="30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7696200" y="5562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  <a:endParaRPr lang="en-US" altLang="en-US" sz="2000" baseline="30000">
              <a:latin typeface="Times New Roman" panose="02020603050405020304" pitchFamily="18" charset="0"/>
            </a:endParaRP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7924800" y="5562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  <a:endParaRPr lang="en-US" altLang="en-US" sz="2000" baseline="30000">
              <a:latin typeface="Times New Roman" panose="02020603050405020304" pitchFamily="18" charset="0"/>
            </a:endParaRP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9067800" y="5562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  <a:endParaRPr lang="en-US" altLang="en-US" sz="2000" baseline="30000">
              <a:latin typeface="Times New Roman" panose="02020603050405020304" pitchFamily="18" charset="0"/>
            </a:endParaRPr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8153400" y="5562601"/>
            <a:ext cx="996950" cy="396875"/>
            <a:chOff x="2378" y="3398"/>
            <a:chExt cx="628" cy="250"/>
          </a:xfrm>
        </p:grpSpPr>
        <p:sp>
          <p:nvSpPr>
            <p:cNvPr id="39966" name="Text Box 30"/>
            <p:cNvSpPr txBox="1">
              <a:spLocks noChangeArrowheads="1"/>
            </p:cNvSpPr>
            <p:nvPr/>
          </p:nvSpPr>
          <p:spPr bwMode="auto">
            <a:xfrm>
              <a:off x="2378" y="33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2666" y="33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9968" name="Text Box 32"/>
            <p:cNvSpPr txBox="1">
              <a:spLocks noChangeArrowheads="1"/>
            </p:cNvSpPr>
            <p:nvPr/>
          </p:nvSpPr>
          <p:spPr bwMode="auto">
            <a:xfrm>
              <a:off x="2522" y="33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9969" name="Text Box 33"/>
            <p:cNvSpPr txBox="1">
              <a:spLocks noChangeArrowheads="1"/>
            </p:cNvSpPr>
            <p:nvPr/>
          </p:nvSpPr>
          <p:spPr bwMode="auto">
            <a:xfrm>
              <a:off x="2810" y="33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970" name="Group 34"/>
          <p:cNvGrpSpPr>
            <a:grpSpLocks/>
          </p:cNvGrpSpPr>
          <p:nvPr/>
        </p:nvGrpSpPr>
        <p:grpSpPr bwMode="auto">
          <a:xfrm>
            <a:off x="9296400" y="5562601"/>
            <a:ext cx="539750" cy="396875"/>
            <a:chOff x="3474" y="3504"/>
            <a:chExt cx="340" cy="250"/>
          </a:xfrm>
        </p:grpSpPr>
        <p:sp>
          <p:nvSpPr>
            <p:cNvPr id="39971" name="Text Box 35"/>
            <p:cNvSpPr txBox="1">
              <a:spLocks noChangeArrowheads="1"/>
            </p:cNvSpPr>
            <p:nvPr/>
          </p:nvSpPr>
          <p:spPr bwMode="auto">
            <a:xfrm>
              <a:off x="3618" y="35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9972" name="Text Box 36"/>
            <p:cNvSpPr txBox="1">
              <a:spLocks noChangeArrowheads="1"/>
            </p:cNvSpPr>
            <p:nvPr/>
          </p:nvSpPr>
          <p:spPr bwMode="auto">
            <a:xfrm>
              <a:off x="3474" y="35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0</a:t>
              </a:r>
              <a:endParaRPr lang="en-US" altLang="en-US" sz="2000" baseline="30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6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42" grpId="0" autoUpdateAnimBg="0"/>
      <p:bldP spid="39944" grpId="0" autoUpdateAnimBg="0"/>
      <p:bldP spid="39945" grpId="0" autoUpdateAnimBg="0"/>
      <p:bldP spid="39946" grpId="0" autoUpdateAnimBg="0"/>
      <p:bldP spid="39947" grpId="0" autoUpdateAnimBg="0"/>
      <p:bldP spid="39948" grpId="0" autoUpdateAnimBg="0"/>
      <p:bldP spid="39949" grpId="0" autoUpdateAnimBg="0"/>
      <p:bldP spid="39950" grpId="0" autoUpdateAnimBg="0"/>
      <p:bldP spid="39951" grpId="0" autoUpdateAnimBg="0"/>
      <p:bldP spid="39962" grpId="0" autoUpdateAnimBg="0"/>
      <p:bldP spid="39963" grpId="0" autoUpdateAnimBg="0"/>
      <p:bldP spid="3996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Other common number representations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52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Octal Numbers</a:t>
            </a:r>
          </a:p>
          <a:p>
            <a:pPr lvl="1"/>
            <a:r>
              <a:rPr lang="en-US" altLang="en-US" dirty="0"/>
              <a:t>characters</a:t>
            </a:r>
          </a:p>
          <a:p>
            <a:pPr lvl="2"/>
            <a:r>
              <a:rPr lang="en-US" altLang="en-US" dirty="0"/>
              <a:t>0 1 2 3 4 5 6 7 8</a:t>
            </a:r>
          </a:p>
          <a:p>
            <a:pPr lvl="1"/>
            <a:r>
              <a:rPr lang="en-US" altLang="en-US" dirty="0" smtClean="0"/>
              <a:t>7820 is 7x8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+ 8x8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+ 2x8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+ 0x8</a:t>
            </a:r>
            <a:r>
              <a:rPr lang="en-US" altLang="en-US" baseline="30000" dirty="0" smtClean="0"/>
              <a:t>0</a:t>
            </a:r>
          </a:p>
          <a:p>
            <a:pPr lvl="1"/>
            <a:r>
              <a:rPr lang="en-US" altLang="en-US" dirty="0" smtClean="0"/>
              <a:t>4112 (base 10)</a:t>
            </a:r>
          </a:p>
          <a:p>
            <a:r>
              <a:rPr lang="en-US" altLang="en-US" dirty="0" smtClean="0"/>
              <a:t>Hexadecimal </a:t>
            </a:r>
            <a:r>
              <a:rPr lang="en-US" altLang="en-US" dirty="0"/>
              <a:t>Numbers</a:t>
            </a:r>
          </a:p>
          <a:p>
            <a:pPr lvl="1"/>
            <a:r>
              <a:rPr lang="en-US" altLang="en-US" dirty="0"/>
              <a:t>characters</a:t>
            </a:r>
          </a:p>
          <a:p>
            <a:pPr lvl="2"/>
            <a:r>
              <a:rPr lang="en-US" altLang="en-US" dirty="0"/>
              <a:t>0 1 2 3 4 5 6 7 8 9 A B C D E F</a:t>
            </a:r>
          </a:p>
          <a:p>
            <a:pPr lvl="1"/>
            <a:r>
              <a:rPr lang="en-US" altLang="en-US" dirty="0" smtClean="0"/>
              <a:t>2FD6 is 2x16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Fx16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+ Dx16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+ 6x16</a:t>
            </a:r>
            <a:r>
              <a:rPr lang="en-US" altLang="en-US" baseline="30000" dirty="0" smtClean="0"/>
              <a:t>0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12,246 (base 10)</a:t>
            </a:r>
          </a:p>
          <a:p>
            <a:pPr>
              <a:buFontTx/>
              <a:buNone/>
            </a:pPr>
            <a:endParaRPr lang="en-US" altLang="en-US" baseline="30000" dirty="0"/>
          </a:p>
          <a:p>
            <a:pPr>
              <a:buFontTx/>
              <a:buNone/>
            </a:pPr>
            <a:r>
              <a:rPr lang="en-US" altLang="en-US" sz="1600" dirty="0" smtClean="0">
                <a:hlinkClick r:id="rId3"/>
              </a:rPr>
              <a:t>http://www.kaagaard.dk/service/convert.htm</a:t>
            </a:r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7680882" y="2296903"/>
            <a:ext cx="3148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Note: We will not ask you to do number conversions on the exam.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Numbers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Can we store a negative sign?</a:t>
            </a:r>
          </a:p>
          <a:p>
            <a:r>
              <a:rPr lang="en-US" altLang="en-US" dirty="0"/>
              <a:t>What can we do?</a:t>
            </a:r>
          </a:p>
          <a:p>
            <a:pPr lvl="1"/>
            <a:r>
              <a:rPr lang="en-US" altLang="en-US" dirty="0"/>
              <a:t>Use a </a:t>
            </a:r>
            <a:r>
              <a:rPr lang="en-US" altLang="en-US" dirty="0" smtClean="0"/>
              <a:t>bit</a:t>
            </a:r>
          </a:p>
          <a:p>
            <a:pPr lvl="1"/>
            <a:r>
              <a:rPr lang="en-US" altLang="en-US" dirty="0" smtClean="0"/>
              <a:t>Negative: leftmost bit set to 1</a:t>
            </a:r>
          </a:p>
          <a:p>
            <a:pPr lvl="1"/>
            <a:r>
              <a:rPr lang="en-US" altLang="en-US" dirty="0" smtClean="0"/>
              <a:t>Positive: leftmost bit set to 0</a:t>
            </a:r>
            <a:endParaRPr lang="en-US" altLang="en-US" dirty="0"/>
          </a:p>
          <a:p>
            <a:r>
              <a:rPr lang="en-US" altLang="en-US" dirty="0"/>
              <a:t>Most common is 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68113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Manufacturing</a:t>
            </a:r>
          </a:p>
          <a:p>
            <a:r>
              <a:rPr lang="en-US" dirty="0" err="1" smtClean="0"/>
              <a:t>Vizualization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En_solrig_s_ndag_p__23796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58" y="365125"/>
            <a:ext cx="4899746" cy="318483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82" y="638117"/>
            <a:ext cx="4062373" cy="304678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0814" y="2865863"/>
            <a:ext cx="5443703" cy="36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8305800" cy="1143000"/>
          </a:xfrm>
        </p:spPr>
        <p:txBody>
          <a:bodyPr/>
          <a:lstStyle/>
          <a:p>
            <a:r>
              <a:rPr lang="en-US" altLang="en-US"/>
              <a:t>Representing Negative Numbers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Two’s Complement</a:t>
            </a:r>
            <a:endParaRPr lang="en-US" altLang="en-US" sz="2400" dirty="0"/>
          </a:p>
          <a:p>
            <a:pPr lvl="1"/>
            <a:r>
              <a:rPr lang="en-US" altLang="en-US" dirty="0" smtClean="0"/>
              <a:t>To convert binary number to its negative…</a:t>
            </a:r>
          </a:p>
          <a:p>
            <a:pPr lvl="1"/>
            <a:r>
              <a:rPr lang="en-US" altLang="en-US" dirty="0" smtClean="0"/>
              <a:t>flip </a:t>
            </a:r>
            <a:r>
              <a:rPr lang="en-US" altLang="en-US" dirty="0"/>
              <a:t>all the bits</a:t>
            </a:r>
          </a:p>
          <a:p>
            <a:pPr lvl="2"/>
            <a:r>
              <a:rPr lang="en-US" altLang="en-US" dirty="0"/>
              <a:t>change 0 to 1 and 1 to </a:t>
            </a:r>
            <a:r>
              <a:rPr lang="en-US" altLang="en-US" dirty="0" smtClean="0"/>
              <a:t>0</a:t>
            </a:r>
            <a:endParaRPr lang="en-US" altLang="en-US" dirty="0"/>
          </a:p>
          <a:p>
            <a:pPr lvl="1"/>
            <a:r>
              <a:rPr lang="en-US" altLang="en-US" dirty="0"/>
              <a:t>add 1</a:t>
            </a:r>
          </a:p>
          <a:p>
            <a:pPr lvl="1"/>
            <a:r>
              <a:rPr lang="en-US" altLang="en-US" dirty="0"/>
              <a:t>if the leftmost bit is 0, the number is 0 or positive</a:t>
            </a:r>
          </a:p>
          <a:p>
            <a:pPr lvl="1"/>
            <a:r>
              <a:rPr lang="en-US" altLang="en-US" dirty="0"/>
              <a:t>if the leftmost bit is 1, the number is negative</a:t>
            </a:r>
          </a:p>
        </p:txBody>
      </p:sp>
    </p:spTree>
    <p:extLst>
      <p:ext uri="{BB962C8B-B14F-4D97-AF65-F5344CB8AC3E}">
        <p14:creationId xmlns:p14="http://schemas.microsoft.com/office/powerpoint/2010/main" val="154491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Two’s Complement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is -9?</a:t>
            </a:r>
          </a:p>
          <a:p>
            <a:pPr lvl="1"/>
            <a:r>
              <a:rPr lang="en-US" altLang="en-US" dirty="0"/>
              <a:t>9 is 00001001 in binary</a:t>
            </a:r>
          </a:p>
          <a:p>
            <a:pPr lvl="1"/>
            <a:r>
              <a:rPr lang="en-US" altLang="en-US" dirty="0"/>
              <a:t>flip the bits </a:t>
            </a:r>
            <a:r>
              <a:rPr lang="en-US" altLang="en-US" dirty="0" smtClean="0"/>
              <a:t>→ </a:t>
            </a:r>
            <a:r>
              <a:rPr lang="en-US" altLang="en-US" dirty="0"/>
              <a:t>11110110</a:t>
            </a:r>
          </a:p>
          <a:p>
            <a:pPr lvl="1"/>
            <a:r>
              <a:rPr lang="en-US" altLang="en-US" dirty="0"/>
              <a:t>add 1 </a:t>
            </a:r>
            <a:r>
              <a:rPr lang="en-US" altLang="en-US" dirty="0" smtClean="0"/>
              <a:t>→ </a:t>
            </a:r>
            <a:r>
              <a:rPr lang="en-US" altLang="en-US" dirty="0"/>
              <a:t>11110111</a:t>
            </a:r>
          </a:p>
          <a:p>
            <a:r>
              <a:rPr lang="en-US" altLang="en-US" dirty="0"/>
              <a:t>Addition and Subtraction are easy</a:t>
            </a:r>
          </a:p>
          <a:p>
            <a:pPr lvl="1"/>
            <a:r>
              <a:rPr lang="en-US" altLang="en-US" dirty="0"/>
              <a:t>always </a:t>
            </a:r>
            <a:r>
              <a:rPr lang="en-US" altLang="en-US" dirty="0" smtClean="0"/>
              <a:t>addition</a:t>
            </a:r>
          </a:p>
          <a:p>
            <a:pPr lvl="2"/>
            <a:r>
              <a:rPr lang="en-US" altLang="en-US" dirty="0" smtClean="0"/>
              <a:t>If it is subtraction, first take negative of number being subtracted</a:t>
            </a:r>
          </a:p>
          <a:p>
            <a:pPr lvl="2"/>
            <a:r>
              <a:rPr lang="en-US" altLang="en-US" dirty="0" smtClean="0"/>
              <a:t>Then add!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3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Two’s Complement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076" y="1683700"/>
            <a:ext cx="4972055" cy="184467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Subtraction</a:t>
            </a:r>
            <a:endParaRPr lang="en-US" altLang="en-US" dirty="0"/>
          </a:p>
          <a:p>
            <a:pPr lvl="1"/>
            <a:r>
              <a:rPr lang="en-US" altLang="en-US" dirty="0" smtClean="0"/>
              <a:t>4 </a:t>
            </a:r>
            <a:r>
              <a:rPr lang="en-US" altLang="en-US" dirty="0"/>
              <a:t>- 9 = </a:t>
            </a:r>
            <a:r>
              <a:rPr lang="en-US" altLang="en-US" dirty="0" smtClean="0"/>
              <a:t>-5</a:t>
            </a:r>
            <a:endParaRPr lang="en-US" altLang="en-US" dirty="0"/>
          </a:p>
          <a:p>
            <a:pPr lvl="1"/>
            <a:r>
              <a:rPr lang="en-US" altLang="en-US" dirty="0" smtClean="0"/>
              <a:t>4 </a:t>
            </a:r>
            <a:r>
              <a:rPr lang="en-US" altLang="en-US" dirty="0"/>
              <a:t>+ (-9) = </a:t>
            </a:r>
            <a:r>
              <a:rPr lang="en-US" altLang="en-US" dirty="0" smtClean="0"/>
              <a:t>-5 (becomes addition)</a:t>
            </a:r>
            <a:endParaRPr lang="en-US" altLang="en-US" dirty="0"/>
          </a:p>
          <a:p>
            <a:pPr lvl="1"/>
            <a:r>
              <a:rPr lang="en-US" altLang="en-US" dirty="0" smtClean="0"/>
              <a:t>00000100 </a:t>
            </a:r>
            <a:r>
              <a:rPr lang="en-US" altLang="en-US" dirty="0"/>
              <a:t>+ 11110111 = ?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242924" y="50310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 dirty="0" smtClean="0">
                <a:latin typeface="Times New Roman" panose="02020603050405020304" pitchFamily="18" charset="0"/>
              </a:rPr>
              <a:t>1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2109324" y="3961051"/>
            <a:ext cx="2520950" cy="584201"/>
            <a:chOff x="1152" y="2446"/>
            <a:chExt cx="1588" cy="368"/>
          </a:xfrm>
        </p:grpSpPr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152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1920" y="2446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 dirty="0" smtClean="0">
                  <a:latin typeface="Times New Roman" panose="02020603050405020304" pitchFamily="18" charset="0"/>
                </a:rPr>
                <a:t>0</a:t>
              </a:r>
              <a:endParaRPr lang="en-US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15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134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1728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230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249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 dirty="0" smtClean="0">
                  <a:latin typeface="Times New Roman" panose="02020603050405020304" pitchFamily="18" charset="0"/>
                </a:rPr>
                <a:t>0</a:t>
              </a:r>
              <a:endParaRPr lang="en-US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2112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633324" y="50310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 dirty="0" smtClean="0">
                <a:latin typeface="Times New Roman" panose="02020603050405020304" pitchFamily="18" charset="0"/>
              </a:rPr>
              <a:t>0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033124" y="5031023"/>
            <a:ext cx="2667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4014324" y="373562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 dirty="0" smtClean="0">
                <a:latin typeface="Times New Roman" panose="02020603050405020304" pitchFamily="18" charset="0"/>
              </a:rPr>
              <a:t>0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3938124" y="50310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 dirty="0" smtClean="0">
                <a:latin typeface="Times New Roman" panose="02020603050405020304" pitchFamily="18" charset="0"/>
              </a:rPr>
              <a:t>1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709524" y="373562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 dirty="0" smtClean="0">
                <a:latin typeface="Times New Roman" panose="02020603050405020304" pitchFamily="18" charset="0"/>
              </a:rPr>
              <a:t>0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46099" name="Group 19"/>
          <p:cNvGrpSpPr>
            <a:grpSpLocks/>
          </p:cNvGrpSpPr>
          <p:nvPr/>
        </p:nvGrpSpPr>
        <p:grpSpPr bwMode="auto">
          <a:xfrm>
            <a:off x="2109324" y="4421423"/>
            <a:ext cx="2520950" cy="579438"/>
            <a:chOff x="1152" y="2736"/>
            <a:chExt cx="1588" cy="365"/>
          </a:xfrm>
        </p:grpSpPr>
        <p:sp>
          <p:nvSpPr>
            <p:cNvPr id="46100" name="Text Box 20"/>
            <p:cNvSpPr txBox="1">
              <a:spLocks noChangeArrowheads="1"/>
            </p:cNvSpPr>
            <p:nvPr/>
          </p:nvSpPr>
          <p:spPr bwMode="auto">
            <a:xfrm>
              <a:off x="1920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1152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1344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1536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2112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1728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2304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2496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2185524" y="373562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 dirty="0" smtClean="0">
                <a:latin typeface="Times New Roman" panose="02020603050405020304" pitchFamily="18" charset="0"/>
              </a:rPr>
              <a:t>0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3328524" y="50310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 dirty="0" smtClean="0">
                <a:latin typeface="Times New Roman" panose="02020603050405020304" pitchFamily="18" charset="0"/>
              </a:rPr>
              <a:t>1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3404724" y="373562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2490324" y="373562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 dirty="0" smtClean="0">
                <a:latin typeface="Times New Roman" panose="02020603050405020304" pitchFamily="18" charset="0"/>
              </a:rPr>
              <a:t>0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2795124" y="3734007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3099924" y="373562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 dirty="0" smtClean="0">
                <a:latin typeface="Times New Roman" panose="02020603050405020304" pitchFamily="18" charset="0"/>
              </a:rPr>
              <a:t>0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023724" y="50310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 dirty="0" smtClean="0">
                <a:latin typeface="Times New Roman" panose="02020603050405020304" pitchFamily="18" charset="0"/>
              </a:rPr>
              <a:t>1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2718924" y="50310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 dirty="0" smtClean="0">
                <a:latin typeface="Times New Roman" panose="02020603050405020304" pitchFamily="18" charset="0"/>
              </a:rPr>
              <a:t>1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2414124" y="50310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 dirty="0" smtClean="0">
                <a:latin typeface="Times New Roman" panose="02020603050405020304" pitchFamily="18" charset="0"/>
              </a:rPr>
              <a:t>1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2109324" y="50310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 dirty="0" smtClean="0">
                <a:latin typeface="Times New Roman" panose="02020603050405020304" pitchFamily="18" charset="0"/>
              </a:rPr>
              <a:t>1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309724" y="5028355"/>
            <a:ext cx="3674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 dirty="0" smtClean="0">
                <a:latin typeface="Times New Roman" panose="02020603050405020304" pitchFamily="18" charset="0"/>
              </a:rPr>
              <a:t>?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4776324" y="5031023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5531544" y="1690688"/>
            <a:ext cx="5917275" cy="351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Flip bits</a:t>
            </a:r>
          </a:p>
          <a:p>
            <a:pPr lvl="1"/>
            <a:r>
              <a:rPr lang="en-US" altLang="en-US" dirty="0" smtClean="0"/>
              <a:t>11111011 → 00000100</a:t>
            </a:r>
          </a:p>
          <a:p>
            <a:pPr lvl="1"/>
            <a:r>
              <a:rPr lang="en-US" altLang="en-US" dirty="0" smtClean="0"/>
              <a:t>Add one → 00000101</a:t>
            </a:r>
          </a:p>
          <a:p>
            <a:pPr lvl="1"/>
            <a:r>
              <a:rPr lang="en-US" altLang="en-US" dirty="0" smtClean="0"/>
              <a:t>Which is 5</a:t>
            </a:r>
          </a:p>
          <a:p>
            <a:pPr lvl="1"/>
            <a:r>
              <a:rPr lang="en-US" altLang="en-US" dirty="0" smtClean="0"/>
              <a:t>Since its positive two’s complement is 5, the number is -5!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5217" y="5987018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since it starts with a 1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84484" y="5407581"/>
            <a:ext cx="624840" cy="462579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 autoUpdateAnimBg="0"/>
      <p:bldP spid="46084" grpId="0" autoUpdateAnimBg="0"/>
      <p:bldP spid="46094" grpId="0" autoUpdateAnimBg="0"/>
      <p:bldP spid="46095" grpId="0" animBg="1"/>
      <p:bldP spid="46096" grpId="0" autoUpdateAnimBg="0"/>
      <p:bldP spid="46097" grpId="0" autoUpdateAnimBg="0"/>
      <p:bldP spid="46098" grpId="0" autoUpdateAnimBg="0"/>
      <p:bldP spid="46108" grpId="0" autoUpdateAnimBg="0"/>
      <p:bldP spid="46109" grpId="0" autoUpdateAnimBg="0"/>
      <p:bldP spid="46110" grpId="0" autoUpdateAnimBg="0"/>
      <p:bldP spid="46111" grpId="0" autoUpdateAnimBg="0"/>
      <p:bldP spid="46112" grpId="0" autoUpdateAnimBg="0"/>
      <p:bldP spid="46113" grpId="0" autoUpdateAnimBg="0"/>
      <p:bldP spid="46114" grpId="0" autoUpdateAnimBg="0"/>
      <p:bldP spid="46115" grpId="0" autoUpdateAnimBg="0"/>
      <p:bldP spid="46116" grpId="0" autoUpdateAnimBg="0"/>
      <p:bldP spid="46117" grpId="0" autoUpdateAnimBg="0"/>
      <p:bldP spid="46118" grpId="0" autoUpdateAnimBg="0"/>
      <p:bldP spid="46119" grpId="0" autoUpdateAnimBg="0"/>
      <p:bldP spid="45" grpId="0" build="p" bldLvl="2" autoUpdateAnimBg="0"/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Michael Moore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Two’s Complement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844675"/>
          </a:xfrm>
        </p:spPr>
        <p:txBody>
          <a:bodyPr/>
          <a:lstStyle/>
          <a:p>
            <a:r>
              <a:rPr lang="en-US" altLang="en-US" dirty="0" smtClean="0"/>
              <a:t>Subtraction</a:t>
            </a:r>
            <a:endParaRPr lang="en-US" altLang="en-US" dirty="0"/>
          </a:p>
          <a:p>
            <a:pPr lvl="1"/>
            <a:r>
              <a:rPr lang="en-US" altLang="en-US" dirty="0"/>
              <a:t>13 - 9 = 4</a:t>
            </a:r>
          </a:p>
          <a:p>
            <a:pPr lvl="1"/>
            <a:r>
              <a:rPr lang="en-US" altLang="en-US" dirty="0"/>
              <a:t>13 + (-9) = </a:t>
            </a:r>
            <a:r>
              <a:rPr lang="en-US" altLang="en-US" dirty="0" smtClean="0"/>
              <a:t>4 (becomes addition)</a:t>
            </a:r>
            <a:endParaRPr lang="en-US" altLang="en-US" dirty="0"/>
          </a:p>
          <a:p>
            <a:pPr lvl="1"/>
            <a:r>
              <a:rPr lang="en-US" altLang="en-US" dirty="0"/>
              <a:t>00001101 + 11110111 = ?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0104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4876800" y="3962400"/>
            <a:ext cx="2520950" cy="579438"/>
            <a:chOff x="1152" y="2448"/>
            <a:chExt cx="1588" cy="365"/>
          </a:xfrm>
        </p:grpSpPr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152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1920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15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134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1728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230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249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2112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64008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4800600" y="5029200"/>
            <a:ext cx="2667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781800" y="3733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67056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6477000" y="3733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46099" name="Group 19"/>
          <p:cNvGrpSpPr>
            <a:grpSpLocks/>
          </p:cNvGrpSpPr>
          <p:nvPr/>
        </p:nvGrpSpPr>
        <p:grpSpPr bwMode="auto">
          <a:xfrm>
            <a:off x="4876800" y="4419600"/>
            <a:ext cx="2520950" cy="579438"/>
            <a:chOff x="1152" y="2736"/>
            <a:chExt cx="1588" cy="365"/>
          </a:xfrm>
        </p:grpSpPr>
        <p:sp>
          <p:nvSpPr>
            <p:cNvPr id="46100" name="Text Box 20"/>
            <p:cNvSpPr txBox="1">
              <a:spLocks noChangeArrowheads="1"/>
            </p:cNvSpPr>
            <p:nvPr/>
          </p:nvSpPr>
          <p:spPr bwMode="auto">
            <a:xfrm>
              <a:off x="1920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1152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1344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1536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2112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1728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2304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2496" y="27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en-US" sz="32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4953000" y="3733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60960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6172200" y="3733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5257800" y="3733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5562600" y="3733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5867400" y="3733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57912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54864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51816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48768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80772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7543800" y="5029200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32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4419600" y="3886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2590800" y="4495800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This bit is lost</a:t>
            </a:r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 flipV="1">
            <a:off x="3429000" y="41148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8001000" y="2808754"/>
            <a:ext cx="22197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But that doesn’t </a:t>
            </a:r>
          </a:p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matter since</a:t>
            </a:r>
          </a:p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 we get the </a:t>
            </a:r>
          </a:p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correct answer</a:t>
            </a:r>
          </a:p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 anyway</a:t>
            </a:r>
          </a:p>
        </p:txBody>
      </p:sp>
    </p:spTree>
    <p:extLst>
      <p:ext uri="{BB962C8B-B14F-4D97-AF65-F5344CB8AC3E}">
        <p14:creationId xmlns:p14="http://schemas.microsoft.com/office/powerpoint/2010/main" val="35997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 autoUpdateAnimBg="0"/>
      <p:bldP spid="46084" grpId="0" autoUpdateAnimBg="0"/>
      <p:bldP spid="46094" grpId="0" autoUpdateAnimBg="0"/>
      <p:bldP spid="46095" grpId="0" animBg="1"/>
      <p:bldP spid="46096" grpId="0" autoUpdateAnimBg="0"/>
      <p:bldP spid="46097" grpId="0" autoUpdateAnimBg="0"/>
      <p:bldP spid="46098" grpId="0" autoUpdateAnimBg="0"/>
      <p:bldP spid="46108" grpId="0" autoUpdateAnimBg="0"/>
      <p:bldP spid="46109" grpId="0" autoUpdateAnimBg="0"/>
      <p:bldP spid="46110" grpId="0" autoUpdateAnimBg="0"/>
      <p:bldP spid="46111" grpId="0" autoUpdateAnimBg="0"/>
      <p:bldP spid="46112" grpId="0" autoUpdateAnimBg="0"/>
      <p:bldP spid="46113" grpId="0" autoUpdateAnimBg="0"/>
      <p:bldP spid="46114" grpId="0" autoUpdateAnimBg="0"/>
      <p:bldP spid="46115" grpId="0" autoUpdateAnimBg="0"/>
      <p:bldP spid="46116" grpId="0" autoUpdateAnimBg="0"/>
      <p:bldP spid="46117" grpId="0" autoUpdateAnimBg="0"/>
      <p:bldP spid="46118" grpId="0" autoUpdateAnimBg="0"/>
      <p:bldP spid="46119" grpId="0" autoUpdateAnimBg="0"/>
      <p:bldP spid="46120" grpId="0" autoUpdateAnimBg="0"/>
      <p:bldP spid="46121" grpId="0" autoUpdateAnimBg="0"/>
      <p:bldP spid="46122" grpId="0" animBg="1"/>
      <p:bldP spid="4612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did not use two’s complement and used the left most bit to indicate negative:</a:t>
            </a:r>
          </a:p>
          <a:p>
            <a:pPr lvl="1"/>
            <a:r>
              <a:rPr lang="en-US" dirty="0" smtClean="0"/>
              <a:t>Negative 1111111 to positive 1111111</a:t>
            </a:r>
          </a:p>
          <a:p>
            <a:pPr lvl="1"/>
            <a:r>
              <a:rPr lang="en-US" dirty="0" smtClean="0"/>
              <a:t>-127 to 127</a:t>
            </a:r>
          </a:p>
          <a:p>
            <a:r>
              <a:rPr lang="en-US" dirty="0" smtClean="0"/>
              <a:t>With two’s complement</a:t>
            </a:r>
          </a:p>
          <a:p>
            <a:pPr lvl="1"/>
            <a:r>
              <a:rPr lang="en-US" dirty="0" smtClean="0"/>
              <a:t>-128 to 127</a:t>
            </a:r>
          </a:p>
          <a:p>
            <a:pPr lvl="1"/>
            <a:r>
              <a:rPr lang="en-US" dirty="0" smtClean="0"/>
              <a:t>Gain an extra digit in the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datatypes can be positive or negative</a:t>
            </a:r>
          </a:p>
          <a:p>
            <a:r>
              <a:rPr lang="en-US" dirty="0" smtClean="0"/>
              <a:t>What if you don’t need negative numbers?</a:t>
            </a:r>
          </a:p>
          <a:p>
            <a:pPr lvl="1"/>
            <a:r>
              <a:rPr lang="en-US" dirty="0" smtClean="0"/>
              <a:t>short</a:t>
            </a:r>
          </a:p>
          <a:p>
            <a:pPr lvl="2"/>
            <a:r>
              <a:rPr lang="en-US" dirty="0" smtClean="0"/>
              <a:t>Max: 32,767</a:t>
            </a:r>
          </a:p>
          <a:p>
            <a:pPr lvl="2"/>
            <a:r>
              <a:rPr lang="en-US" dirty="0" smtClean="0"/>
              <a:t>Min: -32,768</a:t>
            </a:r>
          </a:p>
          <a:p>
            <a:pPr lvl="1"/>
            <a:endParaRPr lang="en-US" dirty="0"/>
          </a:p>
          <a:p>
            <a:r>
              <a:rPr lang="en-US" dirty="0" smtClean="0"/>
              <a:t>Unsigned!!!</a:t>
            </a:r>
          </a:p>
          <a:p>
            <a:pPr lvl="1"/>
            <a:r>
              <a:rPr lang="en-US" dirty="0" smtClean="0"/>
              <a:t>unsigned short</a:t>
            </a:r>
          </a:p>
          <a:p>
            <a:pPr lvl="2"/>
            <a:r>
              <a:rPr lang="en-US" dirty="0" smtClean="0"/>
              <a:t>Max: 65,535</a:t>
            </a:r>
          </a:p>
          <a:p>
            <a:pPr lvl="2"/>
            <a:r>
              <a:rPr lang="en-US" dirty="0" smtClean="0"/>
              <a:t>Min: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Quality</a:t>
            </a:r>
          </a:p>
          <a:p>
            <a:r>
              <a:rPr lang="en-US" dirty="0" smtClean="0"/>
              <a:t>User Interfaces</a:t>
            </a:r>
          </a:p>
          <a:p>
            <a:r>
              <a:rPr lang="en-US" dirty="0" smtClean="0"/>
              <a:t>Billing</a:t>
            </a:r>
          </a:p>
          <a:p>
            <a:r>
              <a:rPr lang="en-US" dirty="0" smtClean="0"/>
              <a:t>Mobility</a:t>
            </a:r>
          </a:p>
          <a:p>
            <a:r>
              <a:rPr lang="en-US" dirty="0" smtClean="0"/>
              <a:t>Switching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Provisioning</a:t>
            </a:r>
          </a:p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Picture 7" descr="5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83" y="758283"/>
            <a:ext cx="4465577" cy="2788802"/>
          </a:xfrm>
          <a:prstGeom prst="rect">
            <a:avLst/>
          </a:prstGeom>
          <a:noFill/>
        </p:spPr>
      </p:pic>
      <p:pic>
        <p:nvPicPr>
          <p:cNvPr id="5" name="Picture 10" descr="C:\Documents and Settings\bs\Desktop\112 book\Chapter Photos\Ch 1\1-6 cell pho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49" y="851397"/>
            <a:ext cx="3021980" cy="354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99" y="3125579"/>
            <a:ext cx="2941105" cy="34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0" y="512130"/>
            <a:ext cx="8382000" cy="5681340"/>
            <a:chOff x="304800" y="512130"/>
            <a:chExt cx="8382000" cy="5681340"/>
          </a:xfrm>
          <a:solidFill>
            <a:srgbClr val="7030A0"/>
          </a:solidFill>
        </p:grpSpPr>
        <p:sp>
          <p:nvSpPr>
            <p:cNvPr id="9" name="Freeform 8"/>
            <p:cNvSpPr/>
            <p:nvPr/>
          </p:nvSpPr>
          <p:spPr>
            <a:xfrm>
              <a:off x="304800" y="512130"/>
              <a:ext cx="8382000" cy="1074060"/>
            </a:xfrm>
            <a:custGeom>
              <a:avLst/>
              <a:gdLst>
                <a:gd name="connsiteX0" fmla="*/ 0 w 8382000"/>
                <a:gd name="connsiteY0" fmla="*/ 179014 h 1074060"/>
                <a:gd name="connsiteX1" fmla="*/ 179014 w 8382000"/>
                <a:gd name="connsiteY1" fmla="*/ 0 h 1074060"/>
                <a:gd name="connsiteX2" fmla="*/ 8202986 w 8382000"/>
                <a:gd name="connsiteY2" fmla="*/ 0 h 1074060"/>
                <a:gd name="connsiteX3" fmla="*/ 8382000 w 8382000"/>
                <a:gd name="connsiteY3" fmla="*/ 179014 h 1074060"/>
                <a:gd name="connsiteX4" fmla="*/ 8382000 w 8382000"/>
                <a:gd name="connsiteY4" fmla="*/ 895046 h 1074060"/>
                <a:gd name="connsiteX5" fmla="*/ 8202986 w 8382000"/>
                <a:gd name="connsiteY5" fmla="*/ 1074060 h 1074060"/>
                <a:gd name="connsiteX6" fmla="*/ 179014 w 8382000"/>
                <a:gd name="connsiteY6" fmla="*/ 1074060 h 1074060"/>
                <a:gd name="connsiteX7" fmla="*/ 0 w 8382000"/>
                <a:gd name="connsiteY7" fmla="*/ 895046 h 1074060"/>
                <a:gd name="connsiteX8" fmla="*/ 0 w 8382000"/>
                <a:gd name="connsiteY8" fmla="*/ 179014 h 107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1074060">
                  <a:moveTo>
                    <a:pt x="0" y="179014"/>
                  </a:moveTo>
                  <a:cubicBezTo>
                    <a:pt x="0" y="80147"/>
                    <a:pt x="80147" y="0"/>
                    <a:pt x="179014" y="0"/>
                  </a:cubicBezTo>
                  <a:lnTo>
                    <a:pt x="8202986" y="0"/>
                  </a:lnTo>
                  <a:cubicBezTo>
                    <a:pt x="8301853" y="0"/>
                    <a:pt x="8382000" y="80147"/>
                    <a:pt x="8382000" y="179014"/>
                  </a:cubicBezTo>
                  <a:lnTo>
                    <a:pt x="8382000" y="895046"/>
                  </a:lnTo>
                  <a:cubicBezTo>
                    <a:pt x="8382000" y="993913"/>
                    <a:pt x="8301853" y="1074060"/>
                    <a:pt x="8202986" y="1074060"/>
                  </a:cubicBezTo>
                  <a:lnTo>
                    <a:pt x="179014" y="1074060"/>
                  </a:lnTo>
                  <a:cubicBezTo>
                    <a:pt x="80147" y="1074060"/>
                    <a:pt x="0" y="993913"/>
                    <a:pt x="0" y="895046"/>
                  </a:cubicBezTo>
                  <a:lnTo>
                    <a:pt x="0" y="179014"/>
                  </a:lnTo>
                  <a:close/>
                </a:path>
              </a:pathLst>
            </a:custGeom>
            <a:grpFill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5301" tIns="155301" rIns="155301" bIns="155301" spcCol="1270" anchor="ctr"/>
            <a:lstStyle/>
            <a:p>
              <a:pPr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700" dirty="0"/>
                <a:t>C++ allows direct expression of ideas from many application areas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04800" y="1663950"/>
              <a:ext cx="8382000" cy="1074060"/>
            </a:xfrm>
            <a:custGeom>
              <a:avLst/>
              <a:gdLst>
                <a:gd name="connsiteX0" fmla="*/ 0 w 8382000"/>
                <a:gd name="connsiteY0" fmla="*/ 179014 h 1074060"/>
                <a:gd name="connsiteX1" fmla="*/ 179014 w 8382000"/>
                <a:gd name="connsiteY1" fmla="*/ 0 h 1074060"/>
                <a:gd name="connsiteX2" fmla="*/ 8202986 w 8382000"/>
                <a:gd name="connsiteY2" fmla="*/ 0 h 1074060"/>
                <a:gd name="connsiteX3" fmla="*/ 8382000 w 8382000"/>
                <a:gd name="connsiteY3" fmla="*/ 179014 h 1074060"/>
                <a:gd name="connsiteX4" fmla="*/ 8382000 w 8382000"/>
                <a:gd name="connsiteY4" fmla="*/ 895046 h 1074060"/>
                <a:gd name="connsiteX5" fmla="*/ 8202986 w 8382000"/>
                <a:gd name="connsiteY5" fmla="*/ 1074060 h 1074060"/>
                <a:gd name="connsiteX6" fmla="*/ 179014 w 8382000"/>
                <a:gd name="connsiteY6" fmla="*/ 1074060 h 1074060"/>
                <a:gd name="connsiteX7" fmla="*/ 0 w 8382000"/>
                <a:gd name="connsiteY7" fmla="*/ 895046 h 1074060"/>
                <a:gd name="connsiteX8" fmla="*/ 0 w 8382000"/>
                <a:gd name="connsiteY8" fmla="*/ 179014 h 107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1074060">
                  <a:moveTo>
                    <a:pt x="0" y="179014"/>
                  </a:moveTo>
                  <a:cubicBezTo>
                    <a:pt x="0" y="80147"/>
                    <a:pt x="80147" y="0"/>
                    <a:pt x="179014" y="0"/>
                  </a:cubicBezTo>
                  <a:lnTo>
                    <a:pt x="8202986" y="0"/>
                  </a:lnTo>
                  <a:cubicBezTo>
                    <a:pt x="8301853" y="0"/>
                    <a:pt x="8382000" y="80147"/>
                    <a:pt x="8382000" y="179014"/>
                  </a:cubicBezTo>
                  <a:lnTo>
                    <a:pt x="8382000" y="895046"/>
                  </a:lnTo>
                  <a:cubicBezTo>
                    <a:pt x="8382000" y="993913"/>
                    <a:pt x="8301853" y="1074060"/>
                    <a:pt x="8202986" y="1074060"/>
                  </a:cubicBezTo>
                  <a:lnTo>
                    <a:pt x="179014" y="1074060"/>
                  </a:lnTo>
                  <a:cubicBezTo>
                    <a:pt x="80147" y="1074060"/>
                    <a:pt x="0" y="993913"/>
                    <a:pt x="0" y="895046"/>
                  </a:cubicBezTo>
                  <a:lnTo>
                    <a:pt x="0" y="179014"/>
                  </a:lnTo>
                  <a:close/>
                </a:path>
              </a:pathLst>
            </a:custGeom>
            <a:grpFill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5301" tIns="155301" rIns="155301" bIns="155301" spcCol="1270" anchor="ctr"/>
            <a:lstStyle/>
            <a:p>
              <a:pPr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700" dirty="0"/>
                <a:t>C++ is most widely used language in engineering areas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04800" y="2815770"/>
              <a:ext cx="8382000" cy="1074060"/>
            </a:xfrm>
            <a:custGeom>
              <a:avLst/>
              <a:gdLst>
                <a:gd name="connsiteX0" fmla="*/ 0 w 8382000"/>
                <a:gd name="connsiteY0" fmla="*/ 179014 h 1074060"/>
                <a:gd name="connsiteX1" fmla="*/ 179014 w 8382000"/>
                <a:gd name="connsiteY1" fmla="*/ 0 h 1074060"/>
                <a:gd name="connsiteX2" fmla="*/ 8202986 w 8382000"/>
                <a:gd name="connsiteY2" fmla="*/ 0 h 1074060"/>
                <a:gd name="connsiteX3" fmla="*/ 8382000 w 8382000"/>
                <a:gd name="connsiteY3" fmla="*/ 179014 h 1074060"/>
                <a:gd name="connsiteX4" fmla="*/ 8382000 w 8382000"/>
                <a:gd name="connsiteY4" fmla="*/ 895046 h 1074060"/>
                <a:gd name="connsiteX5" fmla="*/ 8202986 w 8382000"/>
                <a:gd name="connsiteY5" fmla="*/ 1074060 h 1074060"/>
                <a:gd name="connsiteX6" fmla="*/ 179014 w 8382000"/>
                <a:gd name="connsiteY6" fmla="*/ 1074060 h 1074060"/>
                <a:gd name="connsiteX7" fmla="*/ 0 w 8382000"/>
                <a:gd name="connsiteY7" fmla="*/ 895046 h 1074060"/>
                <a:gd name="connsiteX8" fmla="*/ 0 w 8382000"/>
                <a:gd name="connsiteY8" fmla="*/ 179014 h 107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1074060">
                  <a:moveTo>
                    <a:pt x="0" y="179014"/>
                  </a:moveTo>
                  <a:cubicBezTo>
                    <a:pt x="0" y="80147"/>
                    <a:pt x="80147" y="0"/>
                    <a:pt x="179014" y="0"/>
                  </a:cubicBezTo>
                  <a:lnTo>
                    <a:pt x="8202986" y="0"/>
                  </a:lnTo>
                  <a:cubicBezTo>
                    <a:pt x="8301853" y="0"/>
                    <a:pt x="8382000" y="80147"/>
                    <a:pt x="8382000" y="179014"/>
                  </a:cubicBezTo>
                  <a:lnTo>
                    <a:pt x="8382000" y="895046"/>
                  </a:lnTo>
                  <a:cubicBezTo>
                    <a:pt x="8382000" y="993913"/>
                    <a:pt x="8301853" y="1074060"/>
                    <a:pt x="8202986" y="1074060"/>
                  </a:cubicBezTo>
                  <a:lnTo>
                    <a:pt x="179014" y="1074060"/>
                  </a:lnTo>
                  <a:cubicBezTo>
                    <a:pt x="80147" y="1074060"/>
                    <a:pt x="0" y="993913"/>
                    <a:pt x="0" y="895046"/>
                  </a:cubicBezTo>
                  <a:lnTo>
                    <a:pt x="0" y="179014"/>
                  </a:lnTo>
                  <a:close/>
                </a:path>
              </a:pathLst>
            </a:custGeom>
            <a:grpFill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5301" tIns="155301" rIns="155301" bIns="155301" spcCol="1270" anchor="ctr"/>
            <a:lstStyle/>
            <a:p>
              <a:pPr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700" dirty="0"/>
                <a:t>C++ is precisely and completely defined by an ISO standard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4800" y="3967590"/>
              <a:ext cx="8382000" cy="1074060"/>
            </a:xfrm>
            <a:custGeom>
              <a:avLst/>
              <a:gdLst>
                <a:gd name="connsiteX0" fmla="*/ 0 w 8382000"/>
                <a:gd name="connsiteY0" fmla="*/ 179014 h 1074060"/>
                <a:gd name="connsiteX1" fmla="*/ 179014 w 8382000"/>
                <a:gd name="connsiteY1" fmla="*/ 0 h 1074060"/>
                <a:gd name="connsiteX2" fmla="*/ 8202986 w 8382000"/>
                <a:gd name="connsiteY2" fmla="*/ 0 h 1074060"/>
                <a:gd name="connsiteX3" fmla="*/ 8382000 w 8382000"/>
                <a:gd name="connsiteY3" fmla="*/ 179014 h 1074060"/>
                <a:gd name="connsiteX4" fmla="*/ 8382000 w 8382000"/>
                <a:gd name="connsiteY4" fmla="*/ 895046 h 1074060"/>
                <a:gd name="connsiteX5" fmla="*/ 8202986 w 8382000"/>
                <a:gd name="connsiteY5" fmla="*/ 1074060 h 1074060"/>
                <a:gd name="connsiteX6" fmla="*/ 179014 w 8382000"/>
                <a:gd name="connsiteY6" fmla="*/ 1074060 h 1074060"/>
                <a:gd name="connsiteX7" fmla="*/ 0 w 8382000"/>
                <a:gd name="connsiteY7" fmla="*/ 895046 h 1074060"/>
                <a:gd name="connsiteX8" fmla="*/ 0 w 8382000"/>
                <a:gd name="connsiteY8" fmla="*/ 179014 h 107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1074060">
                  <a:moveTo>
                    <a:pt x="0" y="179014"/>
                  </a:moveTo>
                  <a:cubicBezTo>
                    <a:pt x="0" y="80147"/>
                    <a:pt x="80147" y="0"/>
                    <a:pt x="179014" y="0"/>
                  </a:cubicBezTo>
                  <a:lnTo>
                    <a:pt x="8202986" y="0"/>
                  </a:lnTo>
                  <a:cubicBezTo>
                    <a:pt x="8301853" y="0"/>
                    <a:pt x="8382000" y="80147"/>
                    <a:pt x="8382000" y="179014"/>
                  </a:cubicBezTo>
                  <a:lnTo>
                    <a:pt x="8382000" y="895046"/>
                  </a:lnTo>
                  <a:cubicBezTo>
                    <a:pt x="8382000" y="993913"/>
                    <a:pt x="8301853" y="1074060"/>
                    <a:pt x="8202986" y="1074060"/>
                  </a:cubicBezTo>
                  <a:lnTo>
                    <a:pt x="179014" y="1074060"/>
                  </a:lnTo>
                  <a:cubicBezTo>
                    <a:pt x="80147" y="1074060"/>
                    <a:pt x="0" y="993913"/>
                    <a:pt x="0" y="895046"/>
                  </a:cubicBezTo>
                  <a:lnTo>
                    <a:pt x="0" y="179014"/>
                  </a:lnTo>
                  <a:close/>
                </a:path>
              </a:pathLst>
            </a:custGeom>
            <a:grpFill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5301" tIns="155301" rIns="155301" bIns="155301" spcCol="1270" anchor="ctr"/>
            <a:lstStyle/>
            <a:p>
              <a:pPr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700" dirty="0"/>
                <a:t>C++ is widely available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4800" y="5119410"/>
              <a:ext cx="8382000" cy="1074060"/>
            </a:xfrm>
            <a:custGeom>
              <a:avLst/>
              <a:gdLst>
                <a:gd name="connsiteX0" fmla="*/ 0 w 8382000"/>
                <a:gd name="connsiteY0" fmla="*/ 179014 h 1074060"/>
                <a:gd name="connsiteX1" fmla="*/ 179014 w 8382000"/>
                <a:gd name="connsiteY1" fmla="*/ 0 h 1074060"/>
                <a:gd name="connsiteX2" fmla="*/ 8202986 w 8382000"/>
                <a:gd name="connsiteY2" fmla="*/ 0 h 1074060"/>
                <a:gd name="connsiteX3" fmla="*/ 8382000 w 8382000"/>
                <a:gd name="connsiteY3" fmla="*/ 179014 h 1074060"/>
                <a:gd name="connsiteX4" fmla="*/ 8382000 w 8382000"/>
                <a:gd name="connsiteY4" fmla="*/ 895046 h 1074060"/>
                <a:gd name="connsiteX5" fmla="*/ 8202986 w 8382000"/>
                <a:gd name="connsiteY5" fmla="*/ 1074060 h 1074060"/>
                <a:gd name="connsiteX6" fmla="*/ 179014 w 8382000"/>
                <a:gd name="connsiteY6" fmla="*/ 1074060 h 1074060"/>
                <a:gd name="connsiteX7" fmla="*/ 0 w 8382000"/>
                <a:gd name="connsiteY7" fmla="*/ 895046 h 1074060"/>
                <a:gd name="connsiteX8" fmla="*/ 0 w 8382000"/>
                <a:gd name="connsiteY8" fmla="*/ 179014 h 107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1074060">
                  <a:moveTo>
                    <a:pt x="0" y="179014"/>
                  </a:moveTo>
                  <a:cubicBezTo>
                    <a:pt x="0" y="80147"/>
                    <a:pt x="80147" y="0"/>
                    <a:pt x="179014" y="0"/>
                  </a:cubicBezTo>
                  <a:lnTo>
                    <a:pt x="8202986" y="0"/>
                  </a:lnTo>
                  <a:cubicBezTo>
                    <a:pt x="8301853" y="0"/>
                    <a:pt x="8382000" y="80147"/>
                    <a:pt x="8382000" y="179014"/>
                  </a:cubicBezTo>
                  <a:lnTo>
                    <a:pt x="8382000" y="895046"/>
                  </a:lnTo>
                  <a:cubicBezTo>
                    <a:pt x="8382000" y="993913"/>
                    <a:pt x="8301853" y="1074060"/>
                    <a:pt x="8202986" y="1074060"/>
                  </a:cubicBezTo>
                  <a:lnTo>
                    <a:pt x="179014" y="1074060"/>
                  </a:lnTo>
                  <a:cubicBezTo>
                    <a:pt x="80147" y="1074060"/>
                    <a:pt x="0" y="993913"/>
                    <a:pt x="0" y="895046"/>
                  </a:cubicBezTo>
                  <a:lnTo>
                    <a:pt x="0" y="179014"/>
                  </a:lnTo>
                  <a:close/>
                </a:path>
              </a:pathLst>
            </a:custGeom>
            <a:grpFill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5301" tIns="155301" rIns="155301" bIns="155301" spcCol="1270" anchor="ctr"/>
            <a:lstStyle/>
            <a:p>
              <a:pPr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700" dirty="0"/>
                <a:t>Concepts you learn with C++ are directly applicable to many other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51" y="1825625"/>
            <a:ext cx="5716020" cy="4039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C++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Mars Rovers,</a:t>
            </a:r>
          </a:p>
          <a:p>
            <a:r>
              <a:rPr lang="en-US" dirty="0" smtClean="0"/>
              <a:t>Animation,</a:t>
            </a:r>
          </a:p>
          <a:p>
            <a:r>
              <a:rPr lang="en-US" dirty="0" smtClean="0"/>
              <a:t>Graphics,</a:t>
            </a:r>
          </a:p>
          <a:p>
            <a:r>
              <a:rPr lang="en-US" dirty="0" smtClean="0"/>
              <a:t>Photoshop,</a:t>
            </a:r>
          </a:p>
          <a:p>
            <a:r>
              <a:rPr lang="en-US" dirty="0" smtClean="0"/>
              <a:t>GUIs,</a:t>
            </a:r>
          </a:p>
          <a:p>
            <a:r>
              <a:rPr lang="en-US" smtClean="0"/>
              <a:t>Embedded Systems,</a:t>
            </a:r>
            <a:endParaRPr lang="en-US" dirty="0" smtClean="0"/>
          </a:p>
          <a:p>
            <a:r>
              <a:rPr lang="en-US" dirty="0" smtClean="0"/>
              <a:t>OS’s, Compilers, Slides, </a:t>
            </a:r>
            <a:br>
              <a:rPr lang="en-US" dirty="0" smtClean="0"/>
            </a:br>
            <a:r>
              <a:rPr lang="en-US" dirty="0" smtClean="0"/>
              <a:t>Chip Design, </a:t>
            </a:r>
            <a:br>
              <a:rPr lang="en-US" dirty="0" smtClean="0"/>
            </a:br>
            <a:r>
              <a:rPr lang="en-US" dirty="0" smtClean="0"/>
              <a:t>Chip Manufacturing, </a:t>
            </a:r>
            <a:br>
              <a:rPr lang="en-US" dirty="0" smtClean="0"/>
            </a:br>
            <a:r>
              <a:rPr lang="en-US" dirty="0" smtClean="0"/>
              <a:t>Semiconductor Tools,…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48" y="365125"/>
            <a:ext cx="3412737" cy="2730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73" y="4253044"/>
            <a:ext cx="3489707" cy="23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4792</Words>
  <Application>Microsoft Office PowerPoint</Application>
  <PresentationFormat>Widescreen</PresentationFormat>
  <Paragraphs>1187</Paragraphs>
  <Slides>65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ＭＳ Ｐゴシック</vt:lpstr>
      <vt:lpstr>ＭＳ Ｐゴシック</vt:lpstr>
      <vt:lpstr>Arial</vt:lpstr>
      <vt:lpstr>Calibri</vt:lpstr>
      <vt:lpstr>Courier New</vt:lpstr>
      <vt:lpstr>Rosario</vt:lpstr>
      <vt:lpstr>Times New Roman</vt:lpstr>
      <vt:lpstr>Office Theme</vt:lpstr>
      <vt:lpstr>Programming</vt:lpstr>
      <vt:lpstr>Programming</vt:lpstr>
      <vt:lpstr>PowerPoint Presentation</vt:lpstr>
      <vt:lpstr>Aircraft</vt:lpstr>
      <vt:lpstr>Ships</vt:lpstr>
      <vt:lpstr>Energy</vt:lpstr>
      <vt:lpstr>Phones</vt:lpstr>
      <vt:lpstr>PowerPoint Presentation</vt:lpstr>
      <vt:lpstr>Where is C++ Used</vt:lpstr>
      <vt:lpstr>Programming Language Tree</vt:lpstr>
      <vt:lpstr>Who are programmers…</vt:lpstr>
      <vt:lpstr>Ada Lovelace</vt:lpstr>
      <vt:lpstr>Alan Turing</vt:lpstr>
      <vt:lpstr>Donald Knuth</vt:lpstr>
      <vt:lpstr>Acknowledgement</vt:lpstr>
      <vt:lpstr>Computer Organization &amp; Compilation Process</vt:lpstr>
      <vt:lpstr>Simplified Model</vt:lpstr>
      <vt:lpstr>Memory</vt:lpstr>
      <vt:lpstr>Memory Layout</vt:lpstr>
      <vt:lpstr>Compilation Process</vt:lpstr>
      <vt:lpstr>Actual Process</vt:lpstr>
      <vt:lpstr>Variables with  Memory Diagram</vt:lpstr>
      <vt:lpstr>Some Definitions</vt:lpstr>
      <vt:lpstr>Names / Identifiers</vt:lpstr>
      <vt:lpstr>Variables</vt:lpstr>
      <vt:lpstr>Declaration, Definition, &amp; Initialization</vt:lpstr>
      <vt:lpstr>Examples</vt:lpstr>
      <vt:lpstr>Memory Diagram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A tool</vt:lpstr>
      <vt:lpstr>PowerPoint Presentation</vt:lpstr>
      <vt:lpstr>Data Representation Bits</vt:lpstr>
      <vt:lpstr>How Data Is Stored</vt:lpstr>
      <vt:lpstr>How Data Is Stored </vt:lpstr>
      <vt:lpstr>Data Representation Integers</vt:lpstr>
      <vt:lpstr>Binary Numbers</vt:lpstr>
      <vt:lpstr>Converting Binary to Base 10</vt:lpstr>
      <vt:lpstr>Converting Base 10 to Binary</vt:lpstr>
      <vt:lpstr>Converting Base 10 to Binary</vt:lpstr>
      <vt:lpstr>Other common number representations</vt:lpstr>
      <vt:lpstr>Negative Numbers</vt:lpstr>
      <vt:lpstr>Representing Negative Numbers</vt:lpstr>
      <vt:lpstr>Two’s Complement</vt:lpstr>
      <vt:lpstr>Two’s Complement</vt:lpstr>
      <vt:lpstr>Two’s Complement</vt:lpstr>
      <vt:lpstr>Two’s Complement Range</vt:lpstr>
      <vt:lpstr>Ranges of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jmichael</dc:creator>
  <cp:lastModifiedBy>Westerfield, Jonathan Glen</cp:lastModifiedBy>
  <cp:revision>21</cp:revision>
  <dcterms:created xsi:type="dcterms:W3CDTF">2016-01-20T05:55:12Z</dcterms:created>
  <dcterms:modified xsi:type="dcterms:W3CDTF">2016-10-04T00:43:41Z</dcterms:modified>
</cp:coreProperties>
</file>