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0" d="100"/>
          <a:sy n="60" d="100"/>
        </p:scale>
        <p:origin x="96" y="1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75344-1345-44D2-8AE7-5CBE940DA102}" type="datetimeFigureOut">
              <a:rPr lang="en-US" smtClean="0"/>
              <a:t>10/3/2016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CB640-6FDA-4A16-AA28-6287BE8A0554}" type="slidenum">
              <a:rPr lang="en-US" smtClean="0"/>
              <a:t>‹#›</a:t>
            </a:fld>
            <a:endParaRPr lang="en-US"/>
          </a:p>
        </p:txBody>
      </p:sp>
    </p:spTree>
    <p:extLst>
      <p:ext uri="{BB962C8B-B14F-4D97-AF65-F5344CB8AC3E}">
        <p14:creationId xmlns:p14="http://schemas.microsoft.com/office/powerpoint/2010/main" val="4022281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BBADB7-1C81-4B11-8EC2-72BACAAF144D}" type="slidenum">
              <a:rPr lang="en-US" smtClean="0"/>
              <a:t>1</a:t>
            </a:fld>
            <a:endParaRPr lang="en-US"/>
          </a:p>
        </p:txBody>
      </p:sp>
    </p:spTree>
    <p:extLst>
      <p:ext uri="{BB962C8B-B14F-4D97-AF65-F5344CB8AC3E}">
        <p14:creationId xmlns:p14="http://schemas.microsoft.com/office/powerpoint/2010/main" val="294731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289E35-733C-4033-A0C8-9FACB2C8F5FE}" type="slidenum">
              <a:rPr lang="en-US" smtClean="0"/>
              <a:t>10</a:t>
            </a:fld>
            <a:endParaRPr lang="en-US"/>
          </a:p>
        </p:txBody>
      </p:sp>
    </p:spTree>
    <p:extLst>
      <p:ext uri="{BB962C8B-B14F-4D97-AF65-F5344CB8AC3E}">
        <p14:creationId xmlns:p14="http://schemas.microsoft.com/office/powerpoint/2010/main" val="594829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289E35-733C-4033-A0C8-9FACB2C8F5FE}" type="slidenum">
              <a:rPr lang="en-US" smtClean="0"/>
              <a:t>11</a:t>
            </a:fld>
            <a:endParaRPr lang="en-US"/>
          </a:p>
        </p:txBody>
      </p:sp>
    </p:spTree>
    <p:extLst>
      <p:ext uri="{BB962C8B-B14F-4D97-AF65-F5344CB8AC3E}">
        <p14:creationId xmlns:p14="http://schemas.microsoft.com/office/powerpoint/2010/main" val="3844385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289E35-733C-4033-A0C8-9FACB2C8F5FE}" type="slidenum">
              <a:rPr lang="en-US" smtClean="0"/>
              <a:t>12</a:t>
            </a:fld>
            <a:endParaRPr lang="en-US"/>
          </a:p>
        </p:txBody>
      </p:sp>
    </p:spTree>
    <p:extLst>
      <p:ext uri="{BB962C8B-B14F-4D97-AF65-F5344CB8AC3E}">
        <p14:creationId xmlns:p14="http://schemas.microsoft.com/office/powerpoint/2010/main" val="2632647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E62AF7-5E1E-41C5-A595-3AEAC74DD2F9}" type="slidenum">
              <a:rPr lang="en-US" smtClean="0"/>
              <a:t>13</a:t>
            </a:fld>
            <a:endParaRPr lang="en-US"/>
          </a:p>
        </p:txBody>
      </p:sp>
    </p:spTree>
    <p:extLst>
      <p:ext uri="{BB962C8B-B14F-4D97-AF65-F5344CB8AC3E}">
        <p14:creationId xmlns:p14="http://schemas.microsoft.com/office/powerpoint/2010/main" val="3795142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you’ve been</a:t>
            </a:r>
            <a:r>
              <a:rPr lang="en-US" baseline="0" dirty="0" smtClean="0"/>
              <a:t> keeping up with your reading..</a:t>
            </a:r>
            <a:endParaRPr lang="en-US" dirty="0"/>
          </a:p>
        </p:txBody>
      </p:sp>
      <p:sp>
        <p:nvSpPr>
          <p:cNvPr id="4" name="Slide Number Placeholder 3"/>
          <p:cNvSpPr>
            <a:spLocks noGrp="1"/>
          </p:cNvSpPr>
          <p:nvPr>
            <p:ph type="sldNum" sz="quarter" idx="10"/>
          </p:nvPr>
        </p:nvSpPr>
        <p:spPr/>
        <p:txBody>
          <a:bodyPr/>
          <a:lstStyle/>
          <a:p>
            <a:fld id="{50E62AF7-5E1E-41C5-A595-3AEAC74DD2F9}" type="slidenum">
              <a:rPr lang="en-US" smtClean="0"/>
              <a:t>14</a:t>
            </a:fld>
            <a:endParaRPr lang="en-US"/>
          </a:p>
        </p:txBody>
      </p:sp>
    </p:spTree>
    <p:extLst>
      <p:ext uri="{BB962C8B-B14F-4D97-AF65-F5344CB8AC3E}">
        <p14:creationId xmlns:p14="http://schemas.microsoft.com/office/powerpoint/2010/main" val="2795106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E62AF7-5E1E-41C5-A595-3AEAC74DD2F9}" type="slidenum">
              <a:rPr lang="en-US" smtClean="0"/>
              <a:t>15</a:t>
            </a:fld>
            <a:endParaRPr lang="en-US"/>
          </a:p>
        </p:txBody>
      </p:sp>
    </p:spTree>
    <p:extLst>
      <p:ext uri="{BB962C8B-B14F-4D97-AF65-F5344CB8AC3E}">
        <p14:creationId xmlns:p14="http://schemas.microsoft.com/office/powerpoint/2010/main" val="2080334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E62AF7-5E1E-41C5-A595-3AEAC74DD2F9}" type="slidenum">
              <a:rPr lang="en-US" smtClean="0"/>
              <a:t>16</a:t>
            </a:fld>
            <a:endParaRPr lang="en-US"/>
          </a:p>
        </p:txBody>
      </p:sp>
    </p:spTree>
    <p:extLst>
      <p:ext uri="{BB962C8B-B14F-4D97-AF65-F5344CB8AC3E}">
        <p14:creationId xmlns:p14="http://schemas.microsoft.com/office/powerpoint/2010/main" val="2457785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E62AF7-5E1E-41C5-A595-3AEAC74DD2F9}" type="slidenum">
              <a:rPr lang="en-US" smtClean="0"/>
              <a:t>17</a:t>
            </a:fld>
            <a:endParaRPr lang="en-US"/>
          </a:p>
        </p:txBody>
      </p:sp>
    </p:spTree>
    <p:extLst>
      <p:ext uri="{BB962C8B-B14F-4D97-AF65-F5344CB8AC3E}">
        <p14:creationId xmlns:p14="http://schemas.microsoft.com/office/powerpoint/2010/main" val="2935354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E62AF7-5E1E-41C5-A595-3AEAC74DD2F9}" type="slidenum">
              <a:rPr lang="en-US" smtClean="0"/>
              <a:t>18</a:t>
            </a:fld>
            <a:endParaRPr lang="en-US"/>
          </a:p>
        </p:txBody>
      </p:sp>
    </p:spTree>
    <p:extLst>
      <p:ext uri="{BB962C8B-B14F-4D97-AF65-F5344CB8AC3E}">
        <p14:creationId xmlns:p14="http://schemas.microsoft.com/office/powerpoint/2010/main" val="3990369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Pointers and references are complex topics, and we are only covering them lightly for now.</a:t>
            </a:r>
            <a:r>
              <a:rPr lang="en-US" sz="1200" baseline="0" dirty="0" smtClean="0"/>
              <a:t> It may not seem apparent yet why they are useful, </a:t>
            </a:r>
            <a:r>
              <a:rPr lang="en-US" sz="1200" dirty="0" smtClean="0"/>
              <a:t>but they become very important later on.</a:t>
            </a:r>
          </a:p>
        </p:txBody>
      </p:sp>
      <p:sp>
        <p:nvSpPr>
          <p:cNvPr id="4" name="Slide Number Placeholder 3"/>
          <p:cNvSpPr>
            <a:spLocks noGrp="1"/>
          </p:cNvSpPr>
          <p:nvPr>
            <p:ph type="sldNum" sz="quarter" idx="10"/>
          </p:nvPr>
        </p:nvSpPr>
        <p:spPr/>
        <p:txBody>
          <a:bodyPr/>
          <a:lstStyle/>
          <a:p>
            <a:fld id="{50E62AF7-5E1E-41C5-A595-3AEAC74DD2F9}" type="slidenum">
              <a:rPr lang="en-US" smtClean="0"/>
              <a:t>19</a:t>
            </a:fld>
            <a:endParaRPr lang="en-US"/>
          </a:p>
        </p:txBody>
      </p:sp>
    </p:spTree>
    <p:extLst>
      <p:ext uri="{BB962C8B-B14F-4D97-AF65-F5344CB8AC3E}">
        <p14:creationId xmlns:p14="http://schemas.microsoft.com/office/powerpoint/2010/main" val="2086374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BBADB7-1C81-4B11-8EC2-72BACAAF144D}" type="slidenum">
              <a:rPr lang="en-US" smtClean="0"/>
              <a:t>2</a:t>
            </a:fld>
            <a:endParaRPr lang="en-US"/>
          </a:p>
        </p:txBody>
      </p:sp>
    </p:spTree>
    <p:extLst>
      <p:ext uri="{BB962C8B-B14F-4D97-AF65-F5344CB8AC3E}">
        <p14:creationId xmlns:p14="http://schemas.microsoft.com/office/powerpoint/2010/main" val="2571134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value of a pointer is always a memory address.</a:t>
            </a:r>
            <a:r>
              <a:rPr lang="en-US" baseline="0" dirty="0" smtClean="0"/>
              <a:t> That is, a</a:t>
            </a:r>
            <a:r>
              <a:rPr lang="en-US" dirty="0" smtClean="0"/>
              <a:t> number. Making sure that this</a:t>
            </a:r>
            <a:r>
              <a:rPr lang="en-US" baseline="0" dirty="0" smtClean="0"/>
              <a:t> number is a valid address that your program has access to becomes important later for programming safety.</a:t>
            </a:r>
          </a:p>
          <a:p>
            <a:endParaRPr lang="en-US" baseline="0" dirty="0" smtClean="0"/>
          </a:p>
          <a:p>
            <a:r>
              <a:rPr lang="en-US" baseline="0" dirty="0" smtClean="0"/>
              <a:t>References are basically nick-names (or second names) for variables you already have in your program,  so you can use them just like you’d use the original variable. The difference is that references have the special property that references work across </a:t>
            </a:r>
            <a:r>
              <a:rPr lang="en-US" baseline="0" dirty="0" err="1" smtClean="0"/>
              <a:t>diference</a:t>
            </a:r>
            <a:r>
              <a:rPr lang="en-US" baseline="0" dirty="0" smtClean="0"/>
              <a:t> scopes, as we’ll see later.</a:t>
            </a:r>
          </a:p>
          <a:p>
            <a:endParaRPr lang="en-US" baseline="0" dirty="0" smtClean="0"/>
          </a:p>
          <a:p>
            <a:r>
              <a:rPr lang="en-US" baseline="0" dirty="0" smtClean="0"/>
              <a:t>I’m going to show you guys what it looks like to use pointers and references, but don’t worry too much about them for now.</a:t>
            </a:r>
            <a:endParaRPr lang="en-US" dirty="0"/>
          </a:p>
        </p:txBody>
      </p:sp>
      <p:sp>
        <p:nvSpPr>
          <p:cNvPr id="4" name="Slide Number Placeholder 3"/>
          <p:cNvSpPr>
            <a:spLocks noGrp="1"/>
          </p:cNvSpPr>
          <p:nvPr>
            <p:ph type="sldNum" sz="quarter" idx="10"/>
          </p:nvPr>
        </p:nvSpPr>
        <p:spPr/>
        <p:txBody>
          <a:bodyPr/>
          <a:lstStyle/>
          <a:p>
            <a:fld id="{50E62AF7-5E1E-41C5-A595-3AEAC74DD2F9}" type="slidenum">
              <a:rPr lang="en-US" smtClean="0"/>
              <a:t>20</a:t>
            </a:fld>
            <a:endParaRPr lang="en-US"/>
          </a:p>
        </p:txBody>
      </p:sp>
    </p:spTree>
    <p:extLst>
      <p:ext uri="{BB962C8B-B14F-4D97-AF65-F5344CB8AC3E}">
        <p14:creationId xmlns:p14="http://schemas.microsoft.com/office/powerpoint/2010/main" val="1293506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would also work for char</a:t>
            </a:r>
            <a:r>
              <a:rPr lang="en-US" smtClean="0"/>
              <a:t>, string, etc.</a:t>
            </a:r>
          </a:p>
          <a:p>
            <a:endParaRPr lang="en-US" dirty="0" smtClean="0"/>
          </a:p>
          <a:p>
            <a:r>
              <a:rPr lang="en-US" dirty="0" err="1" smtClean="0"/>
              <a:t>countPtr</a:t>
            </a:r>
            <a:r>
              <a:rPr lang="en-US" dirty="0" smtClean="0"/>
              <a:t> and countPtr2</a:t>
            </a:r>
            <a:r>
              <a:rPr lang="en-US" baseline="0" dirty="0" smtClean="0"/>
              <a:t> are both storing the address of count.</a:t>
            </a:r>
            <a:endParaRPr lang="en-US" dirty="0"/>
          </a:p>
        </p:txBody>
      </p:sp>
      <p:sp>
        <p:nvSpPr>
          <p:cNvPr id="4" name="Slide Number Placeholder 3"/>
          <p:cNvSpPr>
            <a:spLocks noGrp="1"/>
          </p:cNvSpPr>
          <p:nvPr>
            <p:ph type="sldNum" sz="quarter" idx="10"/>
          </p:nvPr>
        </p:nvSpPr>
        <p:spPr/>
        <p:txBody>
          <a:bodyPr/>
          <a:lstStyle/>
          <a:p>
            <a:fld id="{50E62AF7-5E1E-41C5-A595-3AEAC74DD2F9}" type="slidenum">
              <a:rPr lang="en-US" smtClean="0"/>
              <a:t>21</a:t>
            </a:fld>
            <a:endParaRPr lang="en-US"/>
          </a:p>
        </p:txBody>
      </p:sp>
    </p:spTree>
    <p:extLst>
      <p:ext uri="{BB962C8B-B14F-4D97-AF65-F5344CB8AC3E}">
        <p14:creationId xmlns:p14="http://schemas.microsoft.com/office/powerpoint/2010/main" val="155905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62AF7-5E1E-41C5-A595-3AEAC74DD2F9}" type="slidenum">
              <a:rPr lang="en-US" smtClean="0"/>
              <a:t>22</a:t>
            </a:fld>
            <a:endParaRPr lang="en-US"/>
          </a:p>
        </p:txBody>
      </p:sp>
    </p:spTree>
    <p:extLst>
      <p:ext uri="{BB962C8B-B14F-4D97-AF65-F5344CB8AC3E}">
        <p14:creationId xmlns:p14="http://schemas.microsoft.com/office/powerpoint/2010/main" val="3054238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62AF7-5E1E-41C5-A595-3AEAC74DD2F9}" type="slidenum">
              <a:rPr lang="en-US" smtClean="0"/>
              <a:t>23</a:t>
            </a:fld>
            <a:endParaRPr lang="en-US"/>
          </a:p>
        </p:txBody>
      </p:sp>
    </p:spTree>
    <p:extLst>
      <p:ext uri="{BB962C8B-B14F-4D97-AF65-F5344CB8AC3E}">
        <p14:creationId xmlns:p14="http://schemas.microsoft.com/office/powerpoint/2010/main" val="4036406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instead assigned the value of</a:t>
            </a:r>
            <a:r>
              <a:rPr lang="en-US" baseline="0" dirty="0" smtClean="0"/>
              <a:t> </a:t>
            </a:r>
            <a:r>
              <a:rPr lang="en-US" dirty="0" smtClean="0"/>
              <a:t>count, we’d have an invalid address.</a:t>
            </a:r>
            <a:endParaRPr lang="en-US" dirty="0"/>
          </a:p>
        </p:txBody>
      </p:sp>
      <p:sp>
        <p:nvSpPr>
          <p:cNvPr id="4" name="Slide Number Placeholder 3"/>
          <p:cNvSpPr>
            <a:spLocks noGrp="1"/>
          </p:cNvSpPr>
          <p:nvPr>
            <p:ph type="sldNum" sz="quarter" idx="10"/>
          </p:nvPr>
        </p:nvSpPr>
        <p:spPr/>
        <p:txBody>
          <a:bodyPr/>
          <a:lstStyle/>
          <a:p>
            <a:fld id="{50E62AF7-5E1E-41C5-A595-3AEAC74DD2F9}" type="slidenum">
              <a:rPr lang="en-US" smtClean="0"/>
              <a:t>24</a:t>
            </a:fld>
            <a:endParaRPr lang="en-US"/>
          </a:p>
        </p:txBody>
      </p:sp>
    </p:spTree>
    <p:extLst>
      <p:ext uri="{BB962C8B-B14F-4D97-AF65-F5344CB8AC3E}">
        <p14:creationId xmlns:p14="http://schemas.microsoft.com/office/powerpoint/2010/main" val="775540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would happen if we</a:t>
            </a:r>
            <a:r>
              <a:rPr lang="en-US" baseline="0" dirty="0" smtClean="0"/>
              <a:t> printed </a:t>
            </a:r>
            <a:r>
              <a:rPr lang="en-US" baseline="0" dirty="0" err="1" smtClean="0"/>
              <a:t>countPtr</a:t>
            </a:r>
            <a:r>
              <a:rPr lang="en-US" baseline="0" dirty="0" smtClean="0"/>
              <a:t> without dereferencing.</a:t>
            </a:r>
            <a:endParaRPr lang="en-US" dirty="0"/>
          </a:p>
        </p:txBody>
      </p:sp>
      <p:sp>
        <p:nvSpPr>
          <p:cNvPr id="4" name="Slide Number Placeholder 3"/>
          <p:cNvSpPr>
            <a:spLocks noGrp="1"/>
          </p:cNvSpPr>
          <p:nvPr>
            <p:ph type="sldNum" sz="quarter" idx="10"/>
          </p:nvPr>
        </p:nvSpPr>
        <p:spPr/>
        <p:txBody>
          <a:bodyPr/>
          <a:lstStyle/>
          <a:p>
            <a:fld id="{50E62AF7-5E1E-41C5-A595-3AEAC74DD2F9}" type="slidenum">
              <a:rPr lang="en-US" smtClean="0"/>
              <a:t>25</a:t>
            </a:fld>
            <a:endParaRPr lang="en-US"/>
          </a:p>
        </p:txBody>
      </p:sp>
    </p:spTree>
    <p:extLst>
      <p:ext uri="{BB962C8B-B14F-4D97-AF65-F5344CB8AC3E}">
        <p14:creationId xmlns:p14="http://schemas.microsoft.com/office/powerpoint/2010/main" val="2951837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62AF7-5E1E-41C5-A595-3AEAC74DD2F9}" type="slidenum">
              <a:rPr lang="en-US" smtClean="0"/>
              <a:t>26</a:t>
            </a:fld>
            <a:endParaRPr lang="en-US"/>
          </a:p>
        </p:txBody>
      </p:sp>
    </p:spTree>
    <p:extLst>
      <p:ext uri="{BB962C8B-B14F-4D97-AF65-F5344CB8AC3E}">
        <p14:creationId xmlns:p14="http://schemas.microsoft.com/office/powerpoint/2010/main" val="3878231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62AF7-5E1E-41C5-A595-3AEAC74DD2F9}" type="slidenum">
              <a:rPr lang="en-US" smtClean="0"/>
              <a:t>27</a:t>
            </a:fld>
            <a:endParaRPr lang="en-US"/>
          </a:p>
        </p:txBody>
      </p:sp>
    </p:spTree>
    <p:extLst>
      <p:ext uri="{BB962C8B-B14F-4D97-AF65-F5344CB8AC3E}">
        <p14:creationId xmlns:p14="http://schemas.microsoft.com/office/powerpoint/2010/main" val="3916055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62AF7-5E1E-41C5-A595-3AEAC74DD2F9}" type="slidenum">
              <a:rPr lang="en-US" smtClean="0"/>
              <a:t>28</a:t>
            </a:fld>
            <a:endParaRPr lang="en-US"/>
          </a:p>
        </p:txBody>
      </p:sp>
    </p:spTree>
    <p:extLst>
      <p:ext uri="{BB962C8B-B14F-4D97-AF65-F5344CB8AC3E}">
        <p14:creationId xmlns:p14="http://schemas.microsoft.com/office/powerpoint/2010/main" val="350921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62AF7-5E1E-41C5-A595-3AEAC74DD2F9}" type="slidenum">
              <a:rPr lang="en-US" smtClean="0"/>
              <a:t>29</a:t>
            </a:fld>
            <a:endParaRPr lang="en-US"/>
          </a:p>
        </p:txBody>
      </p:sp>
    </p:spTree>
    <p:extLst>
      <p:ext uri="{BB962C8B-B14F-4D97-AF65-F5344CB8AC3E}">
        <p14:creationId xmlns:p14="http://schemas.microsoft.com/office/powerpoint/2010/main" val="2246034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BBADB7-1C81-4B11-8EC2-72BACAAF144D}" type="slidenum">
              <a:rPr lang="en-US" smtClean="0"/>
              <a:t>3</a:t>
            </a:fld>
            <a:endParaRPr lang="en-US"/>
          </a:p>
        </p:txBody>
      </p:sp>
    </p:spTree>
    <p:extLst>
      <p:ext uri="{BB962C8B-B14F-4D97-AF65-F5344CB8AC3E}">
        <p14:creationId xmlns:p14="http://schemas.microsoft.com/office/powerpoint/2010/main" val="25105396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E62AF7-5E1E-41C5-A595-3AEAC74DD2F9}" type="slidenum">
              <a:rPr lang="en-US" smtClean="0"/>
              <a:t>30</a:t>
            </a:fld>
            <a:endParaRPr lang="en-US"/>
          </a:p>
        </p:txBody>
      </p:sp>
    </p:spTree>
    <p:extLst>
      <p:ext uri="{BB962C8B-B14F-4D97-AF65-F5344CB8AC3E}">
        <p14:creationId xmlns:p14="http://schemas.microsoft.com/office/powerpoint/2010/main" val="3118451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54501B-DB3D-471E-9C60-34EEECD6CA0F}" type="slidenum">
              <a:rPr lang="en-US" smtClean="0"/>
              <a:t>44</a:t>
            </a:fld>
            <a:endParaRPr lang="en-US"/>
          </a:p>
        </p:txBody>
      </p:sp>
    </p:spTree>
    <p:extLst>
      <p:ext uri="{BB962C8B-B14F-4D97-AF65-F5344CB8AC3E}">
        <p14:creationId xmlns:p14="http://schemas.microsoft.com/office/powerpoint/2010/main" val="3642771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54501B-DB3D-471E-9C60-34EEECD6CA0F}" type="slidenum">
              <a:rPr lang="en-US" smtClean="0"/>
              <a:t>45</a:t>
            </a:fld>
            <a:endParaRPr lang="en-US"/>
          </a:p>
        </p:txBody>
      </p:sp>
    </p:spTree>
    <p:extLst>
      <p:ext uri="{BB962C8B-B14F-4D97-AF65-F5344CB8AC3E}">
        <p14:creationId xmlns:p14="http://schemas.microsoft.com/office/powerpoint/2010/main" val="1990361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54501B-DB3D-471E-9C60-34EEECD6CA0F}" type="slidenum">
              <a:rPr lang="en-US" smtClean="0"/>
              <a:t>46</a:t>
            </a:fld>
            <a:endParaRPr lang="en-US"/>
          </a:p>
        </p:txBody>
      </p:sp>
    </p:spTree>
    <p:extLst>
      <p:ext uri="{BB962C8B-B14F-4D97-AF65-F5344CB8AC3E}">
        <p14:creationId xmlns:p14="http://schemas.microsoft.com/office/powerpoint/2010/main" val="3124998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54501B-DB3D-471E-9C60-34EEECD6CA0F}" type="slidenum">
              <a:rPr lang="en-US" smtClean="0"/>
              <a:t>47</a:t>
            </a:fld>
            <a:endParaRPr lang="en-US"/>
          </a:p>
        </p:txBody>
      </p:sp>
    </p:spTree>
    <p:extLst>
      <p:ext uri="{BB962C8B-B14F-4D97-AF65-F5344CB8AC3E}">
        <p14:creationId xmlns:p14="http://schemas.microsoft.com/office/powerpoint/2010/main" val="1030610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54501B-DB3D-471E-9C60-34EEECD6CA0F}" type="slidenum">
              <a:rPr lang="en-US" smtClean="0"/>
              <a:t>48</a:t>
            </a:fld>
            <a:endParaRPr lang="en-US"/>
          </a:p>
        </p:txBody>
      </p:sp>
    </p:spTree>
    <p:extLst>
      <p:ext uri="{BB962C8B-B14F-4D97-AF65-F5344CB8AC3E}">
        <p14:creationId xmlns:p14="http://schemas.microsoft.com/office/powerpoint/2010/main" val="6575503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54501B-DB3D-471E-9C60-34EEECD6CA0F}" type="slidenum">
              <a:rPr lang="en-US" smtClean="0"/>
              <a:t>49</a:t>
            </a:fld>
            <a:endParaRPr lang="en-US"/>
          </a:p>
        </p:txBody>
      </p:sp>
    </p:spTree>
    <p:extLst>
      <p:ext uri="{BB962C8B-B14F-4D97-AF65-F5344CB8AC3E}">
        <p14:creationId xmlns:p14="http://schemas.microsoft.com/office/powerpoint/2010/main" val="819789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54501B-DB3D-471E-9C60-34EEECD6CA0F}" type="slidenum">
              <a:rPr lang="en-US" smtClean="0"/>
              <a:t>50</a:t>
            </a:fld>
            <a:endParaRPr lang="en-US"/>
          </a:p>
        </p:txBody>
      </p:sp>
    </p:spTree>
    <p:extLst>
      <p:ext uri="{BB962C8B-B14F-4D97-AF65-F5344CB8AC3E}">
        <p14:creationId xmlns:p14="http://schemas.microsoft.com/office/powerpoint/2010/main" val="2558512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091AC-97E5-4FC9-A14B-79A4A7332501}" type="slidenum">
              <a:rPr lang="en-US" smtClean="0"/>
              <a:t>51</a:t>
            </a:fld>
            <a:endParaRPr lang="en-US"/>
          </a:p>
        </p:txBody>
      </p:sp>
    </p:spTree>
    <p:extLst>
      <p:ext uri="{BB962C8B-B14F-4D97-AF65-F5344CB8AC3E}">
        <p14:creationId xmlns:p14="http://schemas.microsoft.com/office/powerpoint/2010/main" val="38836871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091AC-97E5-4FC9-A14B-79A4A7332501}" type="slidenum">
              <a:rPr lang="en-US" smtClean="0"/>
              <a:t>52</a:t>
            </a:fld>
            <a:endParaRPr lang="en-US"/>
          </a:p>
        </p:txBody>
      </p:sp>
    </p:spTree>
    <p:extLst>
      <p:ext uri="{BB962C8B-B14F-4D97-AF65-F5344CB8AC3E}">
        <p14:creationId xmlns:p14="http://schemas.microsoft.com/office/powerpoint/2010/main" val="1661352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BBADB7-1C81-4B11-8EC2-72BACAAF144D}" type="slidenum">
              <a:rPr lang="en-US" smtClean="0"/>
              <a:t>4</a:t>
            </a:fld>
            <a:endParaRPr lang="en-US"/>
          </a:p>
        </p:txBody>
      </p:sp>
    </p:spTree>
    <p:extLst>
      <p:ext uri="{BB962C8B-B14F-4D97-AF65-F5344CB8AC3E}">
        <p14:creationId xmlns:p14="http://schemas.microsoft.com/office/powerpoint/2010/main" val="35849784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091AC-97E5-4FC9-A14B-79A4A7332501}" type="slidenum">
              <a:rPr lang="en-US" smtClean="0"/>
              <a:t>53</a:t>
            </a:fld>
            <a:endParaRPr lang="en-US"/>
          </a:p>
        </p:txBody>
      </p:sp>
    </p:spTree>
    <p:extLst>
      <p:ext uri="{BB962C8B-B14F-4D97-AF65-F5344CB8AC3E}">
        <p14:creationId xmlns:p14="http://schemas.microsoft.com/office/powerpoint/2010/main" val="6490718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091AC-97E5-4FC9-A14B-79A4A7332501}" type="slidenum">
              <a:rPr lang="en-US" smtClean="0"/>
              <a:t>54</a:t>
            </a:fld>
            <a:endParaRPr lang="en-US"/>
          </a:p>
        </p:txBody>
      </p:sp>
    </p:spTree>
    <p:extLst>
      <p:ext uri="{BB962C8B-B14F-4D97-AF65-F5344CB8AC3E}">
        <p14:creationId xmlns:p14="http://schemas.microsoft.com/office/powerpoint/2010/main" val="27034159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4A94B-EAFF-49A0-AAE8-6C9AC5DEBC0E}" type="slidenum">
              <a:rPr lang="en-US" smtClean="0"/>
              <a:t>55</a:t>
            </a:fld>
            <a:endParaRPr lang="en-US"/>
          </a:p>
        </p:txBody>
      </p:sp>
    </p:spTree>
    <p:extLst>
      <p:ext uri="{BB962C8B-B14F-4D97-AF65-F5344CB8AC3E}">
        <p14:creationId xmlns:p14="http://schemas.microsoft.com/office/powerpoint/2010/main" val="11764953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4A94B-EAFF-49A0-AAE8-6C9AC5DEBC0E}" type="slidenum">
              <a:rPr lang="en-US" smtClean="0"/>
              <a:t>56</a:t>
            </a:fld>
            <a:endParaRPr lang="en-US"/>
          </a:p>
        </p:txBody>
      </p:sp>
    </p:spTree>
    <p:extLst>
      <p:ext uri="{BB962C8B-B14F-4D97-AF65-F5344CB8AC3E}">
        <p14:creationId xmlns:p14="http://schemas.microsoft.com/office/powerpoint/2010/main" val="8923303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4A94B-EAFF-49A0-AAE8-6C9AC5DEBC0E}" type="slidenum">
              <a:rPr lang="en-US" smtClean="0"/>
              <a:t>57</a:t>
            </a:fld>
            <a:endParaRPr lang="en-US"/>
          </a:p>
        </p:txBody>
      </p:sp>
    </p:spTree>
    <p:extLst>
      <p:ext uri="{BB962C8B-B14F-4D97-AF65-F5344CB8AC3E}">
        <p14:creationId xmlns:p14="http://schemas.microsoft.com/office/powerpoint/2010/main" val="21698255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4A94B-EAFF-49A0-AAE8-6C9AC5DEBC0E}" type="slidenum">
              <a:rPr lang="en-US" smtClean="0"/>
              <a:t>58</a:t>
            </a:fld>
            <a:endParaRPr lang="en-US"/>
          </a:p>
        </p:txBody>
      </p:sp>
    </p:spTree>
    <p:extLst>
      <p:ext uri="{BB962C8B-B14F-4D97-AF65-F5344CB8AC3E}">
        <p14:creationId xmlns:p14="http://schemas.microsoft.com/office/powerpoint/2010/main" val="37418595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4A94B-EAFF-49A0-AAE8-6C9AC5DEBC0E}" type="slidenum">
              <a:rPr lang="en-US" smtClean="0"/>
              <a:t>59</a:t>
            </a:fld>
            <a:endParaRPr lang="en-US"/>
          </a:p>
        </p:txBody>
      </p:sp>
    </p:spTree>
    <p:extLst>
      <p:ext uri="{BB962C8B-B14F-4D97-AF65-F5344CB8AC3E}">
        <p14:creationId xmlns:p14="http://schemas.microsoft.com/office/powerpoint/2010/main" val="20477923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4A94B-EAFF-49A0-AAE8-6C9AC5DEBC0E}" type="slidenum">
              <a:rPr lang="en-US" smtClean="0"/>
              <a:t>60</a:t>
            </a:fld>
            <a:endParaRPr lang="en-US"/>
          </a:p>
        </p:txBody>
      </p:sp>
    </p:spTree>
    <p:extLst>
      <p:ext uri="{BB962C8B-B14F-4D97-AF65-F5344CB8AC3E}">
        <p14:creationId xmlns:p14="http://schemas.microsoft.com/office/powerpoint/2010/main" val="14408070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4A94B-EAFF-49A0-AAE8-6C9AC5DEBC0E}" type="slidenum">
              <a:rPr lang="en-US" smtClean="0"/>
              <a:t>61</a:t>
            </a:fld>
            <a:endParaRPr lang="en-US"/>
          </a:p>
        </p:txBody>
      </p:sp>
    </p:spTree>
    <p:extLst>
      <p:ext uri="{BB962C8B-B14F-4D97-AF65-F5344CB8AC3E}">
        <p14:creationId xmlns:p14="http://schemas.microsoft.com/office/powerpoint/2010/main" val="547679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4A94B-EAFF-49A0-AAE8-6C9AC5DEBC0E}" type="slidenum">
              <a:rPr lang="en-US" smtClean="0"/>
              <a:t>62</a:t>
            </a:fld>
            <a:endParaRPr lang="en-US"/>
          </a:p>
        </p:txBody>
      </p:sp>
    </p:spTree>
    <p:extLst>
      <p:ext uri="{BB962C8B-B14F-4D97-AF65-F5344CB8AC3E}">
        <p14:creationId xmlns:p14="http://schemas.microsoft.com/office/powerpoint/2010/main" val="3336479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BBADB7-1C81-4B11-8EC2-72BACAAF144D}" type="slidenum">
              <a:rPr lang="en-US" smtClean="0"/>
              <a:t>5</a:t>
            </a:fld>
            <a:endParaRPr lang="en-US"/>
          </a:p>
        </p:txBody>
      </p:sp>
    </p:spTree>
    <p:extLst>
      <p:ext uri="{BB962C8B-B14F-4D97-AF65-F5344CB8AC3E}">
        <p14:creationId xmlns:p14="http://schemas.microsoft.com/office/powerpoint/2010/main" val="6806432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4A94B-EAFF-49A0-AAE8-6C9AC5DEBC0E}" type="slidenum">
              <a:rPr lang="en-US" smtClean="0"/>
              <a:t>63</a:t>
            </a:fld>
            <a:endParaRPr lang="en-US"/>
          </a:p>
        </p:txBody>
      </p:sp>
    </p:spTree>
    <p:extLst>
      <p:ext uri="{BB962C8B-B14F-4D97-AF65-F5344CB8AC3E}">
        <p14:creationId xmlns:p14="http://schemas.microsoft.com/office/powerpoint/2010/main" val="27773605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4A94B-EAFF-49A0-AAE8-6C9AC5DEBC0E}" type="slidenum">
              <a:rPr lang="en-US" smtClean="0"/>
              <a:t>64</a:t>
            </a:fld>
            <a:endParaRPr lang="en-US"/>
          </a:p>
        </p:txBody>
      </p:sp>
    </p:spTree>
    <p:extLst>
      <p:ext uri="{BB962C8B-B14F-4D97-AF65-F5344CB8AC3E}">
        <p14:creationId xmlns:p14="http://schemas.microsoft.com/office/powerpoint/2010/main" val="2359651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BBADB7-1C81-4B11-8EC2-72BACAAF144D}" type="slidenum">
              <a:rPr lang="en-US" smtClean="0"/>
              <a:t>6</a:t>
            </a:fld>
            <a:endParaRPr lang="en-US"/>
          </a:p>
        </p:txBody>
      </p:sp>
    </p:spTree>
    <p:extLst>
      <p:ext uri="{BB962C8B-B14F-4D97-AF65-F5344CB8AC3E}">
        <p14:creationId xmlns:p14="http://schemas.microsoft.com/office/powerpoint/2010/main" val="1866149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BBADB7-1C81-4B11-8EC2-72BACAAF144D}" type="slidenum">
              <a:rPr lang="en-US" smtClean="0"/>
              <a:t>7</a:t>
            </a:fld>
            <a:endParaRPr lang="en-US"/>
          </a:p>
        </p:txBody>
      </p:sp>
    </p:spTree>
    <p:extLst>
      <p:ext uri="{BB962C8B-B14F-4D97-AF65-F5344CB8AC3E}">
        <p14:creationId xmlns:p14="http://schemas.microsoft.com/office/powerpoint/2010/main" val="3501647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289E35-733C-4033-A0C8-9FACB2C8F5FE}" type="slidenum">
              <a:rPr lang="en-US" smtClean="0"/>
              <a:t>8</a:t>
            </a:fld>
            <a:endParaRPr lang="en-US"/>
          </a:p>
        </p:txBody>
      </p:sp>
    </p:spTree>
    <p:extLst>
      <p:ext uri="{BB962C8B-B14F-4D97-AF65-F5344CB8AC3E}">
        <p14:creationId xmlns:p14="http://schemas.microsoft.com/office/powerpoint/2010/main" val="2026868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289E35-733C-4033-A0C8-9FACB2C8F5FE}" type="slidenum">
              <a:rPr lang="en-US" smtClean="0"/>
              <a:t>9</a:t>
            </a:fld>
            <a:endParaRPr lang="en-US"/>
          </a:p>
        </p:txBody>
      </p:sp>
    </p:spTree>
    <p:extLst>
      <p:ext uri="{BB962C8B-B14F-4D97-AF65-F5344CB8AC3E}">
        <p14:creationId xmlns:p14="http://schemas.microsoft.com/office/powerpoint/2010/main" val="2713513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5AD201-6015-49FA-A0F1-39BE707E55D9}"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62BBA-D47B-48E9-9AA3-232F5E01F235}" type="slidenum">
              <a:rPr lang="en-US" smtClean="0"/>
              <a:t>‹#›</a:t>
            </a:fld>
            <a:endParaRPr lang="en-US"/>
          </a:p>
        </p:txBody>
      </p:sp>
    </p:spTree>
    <p:extLst>
      <p:ext uri="{BB962C8B-B14F-4D97-AF65-F5344CB8AC3E}">
        <p14:creationId xmlns:p14="http://schemas.microsoft.com/office/powerpoint/2010/main" val="1256678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AD201-6015-49FA-A0F1-39BE707E55D9}"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62BBA-D47B-48E9-9AA3-232F5E01F235}" type="slidenum">
              <a:rPr lang="en-US" smtClean="0"/>
              <a:t>‹#›</a:t>
            </a:fld>
            <a:endParaRPr lang="en-US"/>
          </a:p>
        </p:txBody>
      </p:sp>
    </p:spTree>
    <p:extLst>
      <p:ext uri="{BB962C8B-B14F-4D97-AF65-F5344CB8AC3E}">
        <p14:creationId xmlns:p14="http://schemas.microsoft.com/office/powerpoint/2010/main" val="147814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AD201-6015-49FA-A0F1-39BE707E55D9}"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62BBA-D47B-48E9-9AA3-232F5E01F235}" type="slidenum">
              <a:rPr lang="en-US" smtClean="0"/>
              <a:t>‹#›</a:t>
            </a:fld>
            <a:endParaRPr lang="en-US"/>
          </a:p>
        </p:txBody>
      </p:sp>
    </p:spTree>
    <p:extLst>
      <p:ext uri="{BB962C8B-B14F-4D97-AF65-F5344CB8AC3E}">
        <p14:creationId xmlns:p14="http://schemas.microsoft.com/office/powerpoint/2010/main" val="194192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AD201-6015-49FA-A0F1-39BE707E55D9}"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62BBA-D47B-48E9-9AA3-232F5E01F235}" type="slidenum">
              <a:rPr lang="en-US" smtClean="0"/>
              <a:t>‹#›</a:t>
            </a:fld>
            <a:endParaRPr lang="en-US"/>
          </a:p>
        </p:txBody>
      </p:sp>
    </p:spTree>
    <p:extLst>
      <p:ext uri="{BB962C8B-B14F-4D97-AF65-F5344CB8AC3E}">
        <p14:creationId xmlns:p14="http://schemas.microsoft.com/office/powerpoint/2010/main" val="3787370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5AD201-6015-49FA-A0F1-39BE707E55D9}"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62BBA-D47B-48E9-9AA3-232F5E01F235}" type="slidenum">
              <a:rPr lang="en-US" smtClean="0"/>
              <a:t>‹#›</a:t>
            </a:fld>
            <a:endParaRPr lang="en-US"/>
          </a:p>
        </p:txBody>
      </p:sp>
    </p:spTree>
    <p:extLst>
      <p:ext uri="{BB962C8B-B14F-4D97-AF65-F5344CB8AC3E}">
        <p14:creationId xmlns:p14="http://schemas.microsoft.com/office/powerpoint/2010/main" val="3111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5AD201-6015-49FA-A0F1-39BE707E55D9}" type="datetimeFigureOut">
              <a:rPr lang="en-US" smtClean="0"/>
              <a:t>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62BBA-D47B-48E9-9AA3-232F5E01F235}" type="slidenum">
              <a:rPr lang="en-US" smtClean="0"/>
              <a:t>‹#›</a:t>
            </a:fld>
            <a:endParaRPr lang="en-US"/>
          </a:p>
        </p:txBody>
      </p:sp>
    </p:spTree>
    <p:extLst>
      <p:ext uri="{BB962C8B-B14F-4D97-AF65-F5344CB8AC3E}">
        <p14:creationId xmlns:p14="http://schemas.microsoft.com/office/powerpoint/2010/main" val="566029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5AD201-6015-49FA-A0F1-39BE707E55D9}" type="datetimeFigureOut">
              <a:rPr lang="en-US" smtClean="0"/>
              <a:t>10/3/2016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F62BBA-D47B-48E9-9AA3-232F5E01F235}" type="slidenum">
              <a:rPr lang="en-US" smtClean="0"/>
              <a:t>‹#›</a:t>
            </a:fld>
            <a:endParaRPr lang="en-US"/>
          </a:p>
        </p:txBody>
      </p:sp>
    </p:spTree>
    <p:extLst>
      <p:ext uri="{BB962C8B-B14F-4D97-AF65-F5344CB8AC3E}">
        <p14:creationId xmlns:p14="http://schemas.microsoft.com/office/powerpoint/2010/main" val="327259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5AD201-6015-49FA-A0F1-39BE707E55D9}" type="datetimeFigureOut">
              <a:rPr lang="en-US" smtClean="0"/>
              <a:t>10/3/2016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F62BBA-D47B-48E9-9AA3-232F5E01F235}" type="slidenum">
              <a:rPr lang="en-US" smtClean="0"/>
              <a:t>‹#›</a:t>
            </a:fld>
            <a:endParaRPr lang="en-US"/>
          </a:p>
        </p:txBody>
      </p:sp>
    </p:spTree>
    <p:extLst>
      <p:ext uri="{BB962C8B-B14F-4D97-AF65-F5344CB8AC3E}">
        <p14:creationId xmlns:p14="http://schemas.microsoft.com/office/powerpoint/2010/main" val="3632268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AD201-6015-49FA-A0F1-39BE707E55D9}" type="datetimeFigureOut">
              <a:rPr lang="en-US" smtClean="0"/>
              <a:t>10/3/2016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F62BBA-D47B-48E9-9AA3-232F5E01F235}" type="slidenum">
              <a:rPr lang="en-US" smtClean="0"/>
              <a:t>‹#›</a:t>
            </a:fld>
            <a:endParaRPr lang="en-US"/>
          </a:p>
        </p:txBody>
      </p:sp>
    </p:spTree>
    <p:extLst>
      <p:ext uri="{BB962C8B-B14F-4D97-AF65-F5344CB8AC3E}">
        <p14:creationId xmlns:p14="http://schemas.microsoft.com/office/powerpoint/2010/main" val="126516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5AD201-6015-49FA-A0F1-39BE707E55D9}" type="datetimeFigureOut">
              <a:rPr lang="en-US" smtClean="0"/>
              <a:t>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62BBA-D47B-48E9-9AA3-232F5E01F235}" type="slidenum">
              <a:rPr lang="en-US" smtClean="0"/>
              <a:t>‹#›</a:t>
            </a:fld>
            <a:endParaRPr lang="en-US"/>
          </a:p>
        </p:txBody>
      </p:sp>
    </p:spTree>
    <p:extLst>
      <p:ext uri="{BB962C8B-B14F-4D97-AF65-F5344CB8AC3E}">
        <p14:creationId xmlns:p14="http://schemas.microsoft.com/office/powerpoint/2010/main" val="254970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5AD201-6015-49FA-A0F1-39BE707E55D9}" type="datetimeFigureOut">
              <a:rPr lang="en-US" smtClean="0"/>
              <a:t>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62BBA-D47B-48E9-9AA3-232F5E01F235}" type="slidenum">
              <a:rPr lang="en-US" smtClean="0"/>
              <a:t>‹#›</a:t>
            </a:fld>
            <a:endParaRPr lang="en-US"/>
          </a:p>
        </p:txBody>
      </p:sp>
    </p:spTree>
    <p:extLst>
      <p:ext uri="{BB962C8B-B14F-4D97-AF65-F5344CB8AC3E}">
        <p14:creationId xmlns:p14="http://schemas.microsoft.com/office/powerpoint/2010/main" val="110668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AD201-6015-49FA-A0F1-39BE707E55D9}" type="datetimeFigureOut">
              <a:rPr lang="en-US" smtClean="0"/>
              <a:t>10/3/2016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62BBA-D47B-48E9-9AA3-232F5E01F235}" type="slidenum">
              <a:rPr lang="en-US" smtClean="0"/>
              <a:t>‹#›</a:t>
            </a:fld>
            <a:endParaRPr lang="en-US"/>
          </a:p>
        </p:txBody>
      </p:sp>
    </p:spTree>
    <p:extLst>
      <p:ext uri="{BB962C8B-B14F-4D97-AF65-F5344CB8AC3E}">
        <p14:creationId xmlns:p14="http://schemas.microsoft.com/office/powerpoint/2010/main" val="493248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rapidtables.com/code/text/ascii-table.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utf8-chartable.de/unicode-utf8-table.pl?number=1024&amp;utf8=bin"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zybooks.zyante.com/#/zybook/TAMUCSCE121MooreSummer2016/chapter/4/section/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www.dictionary.com/browse/algorithm"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Data Representation</a:t>
            </a:r>
            <a:br>
              <a:rPr lang="en-US" dirty="0" smtClean="0"/>
            </a:br>
            <a:r>
              <a:rPr lang="en-US" dirty="0" smtClean="0"/>
              <a:t>Characters &amp; </a:t>
            </a:r>
            <a:br>
              <a:rPr lang="en-US" dirty="0" smtClean="0"/>
            </a:br>
            <a:r>
              <a:rPr lang="en-US" dirty="0" smtClean="0"/>
              <a:t>Floating Point Numbers</a:t>
            </a:r>
            <a:endParaRPr lang="en-US" dirty="0"/>
          </a:p>
        </p:txBody>
      </p:sp>
      <p:sp>
        <p:nvSpPr>
          <p:cNvPr id="3" name="Subtitle 2"/>
          <p:cNvSpPr>
            <a:spLocks noGrp="1"/>
          </p:cNvSpPr>
          <p:nvPr>
            <p:ph type="subTitle" idx="1"/>
          </p:nvPr>
        </p:nvSpPr>
        <p:spPr/>
        <p:txBody>
          <a:bodyPr/>
          <a:lstStyle/>
          <a:p>
            <a:r>
              <a:rPr lang="en-US" dirty="0" smtClean="0"/>
              <a:t>CSCE 121</a:t>
            </a:r>
          </a:p>
          <a:p>
            <a:endParaRPr lang="en-US" dirty="0"/>
          </a:p>
          <a:p>
            <a:r>
              <a:rPr lang="en-US" dirty="0" smtClean="0"/>
              <a:t>J. Michael Moore</a:t>
            </a:r>
            <a:endParaRPr lang="en-US" dirty="0"/>
          </a:p>
        </p:txBody>
      </p:sp>
    </p:spTree>
    <p:extLst>
      <p:ext uri="{BB962C8B-B14F-4D97-AF65-F5344CB8AC3E}">
        <p14:creationId xmlns:p14="http://schemas.microsoft.com/office/powerpoint/2010/main" val="1623620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Safety</a:t>
            </a:r>
            <a:endParaRPr lang="en-US" dirty="0"/>
          </a:p>
        </p:txBody>
      </p:sp>
      <p:sp>
        <p:nvSpPr>
          <p:cNvPr id="3" name="Content Placeholder 2"/>
          <p:cNvSpPr>
            <a:spLocks noGrp="1"/>
          </p:cNvSpPr>
          <p:nvPr>
            <p:ph idx="1"/>
          </p:nvPr>
        </p:nvSpPr>
        <p:spPr/>
        <p:txBody>
          <a:bodyPr>
            <a:normAutofit lnSpcReduction="10000"/>
          </a:bodyPr>
          <a:lstStyle/>
          <a:p>
            <a:r>
              <a:rPr lang="en-US" dirty="0" smtClean="0"/>
              <a:t>Important!</a:t>
            </a:r>
          </a:p>
          <a:p>
            <a:pPr lvl="1"/>
            <a:r>
              <a:rPr lang="en-US" dirty="0" smtClean="0"/>
              <a:t>Try hard not to violate</a:t>
            </a:r>
          </a:p>
          <a:p>
            <a:pPr lvl="1"/>
            <a:r>
              <a:rPr lang="en-US" dirty="0" smtClean="0"/>
              <a:t>Compiler can help</a:t>
            </a:r>
          </a:p>
          <a:p>
            <a:r>
              <a:rPr lang="en-US" dirty="0" smtClean="0"/>
              <a:t>C++ not completely statically type safe</a:t>
            </a:r>
          </a:p>
          <a:p>
            <a:pPr lvl="1"/>
            <a:r>
              <a:rPr lang="en-US" dirty="0" smtClean="0"/>
              <a:t>Most languages are not</a:t>
            </a:r>
          </a:p>
          <a:p>
            <a:pPr lvl="1"/>
            <a:r>
              <a:rPr lang="en-US" dirty="0" smtClean="0"/>
              <a:t>Reduces ability to express ideas</a:t>
            </a:r>
          </a:p>
          <a:p>
            <a:r>
              <a:rPr lang="en-US" dirty="0" smtClean="0"/>
              <a:t>C++ is not completely dynamically type safe</a:t>
            </a:r>
          </a:p>
          <a:p>
            <a:pPr lvl="1"/>
            <a:r>
              <a:rPr lang="en-US" dirty="0" smtClean="0"/>
              <a:t>Many languages are, but…</a:t>
            </a:r>
          </a:p>
          <a:p>
            <a:pPr lvl="1"/>
            <a:r>
              <a:rPr lang="en-US" altLang="en-US" dirty="0" smtClean="0">
                <a:solidFill>
                  <a:srgbClr val="000000"/>
                </a:solidFill>
                <a:latin typeface="Calibri" panose="020F0502020204030204" pitchFamily="34" charset="0"/>
              </a:rPr>
              <a:t>Being dynamically type safe can cause performance problems</a:t>
            </a:r>
          </a:p>
          <a:p>
            <a:r>
              <a:rPr lang="en-US" dirty="0" smtClean="0">
                <a:solidFill>
                  <a:srgbClr val="000000"/>
                </a:solidFill>
                <a:latin typeface="Calibri" panose="020F0502020204030204" pitchFamily="34" charset="0"/>
              </a:rPr>
              <a:t>Most things in class will be type safe</a:t>
            </a:r>
            <a:endParaRPr lang="en-US" dirty="0" smtClean="0"/>
          </a:p>
          <a:p>
            <a:endParaRPr lang="en-US" dirty="0"/>
          </a:p>
        </p:txBody>
      </p:sp>
    </p:spTree>
    <p:extLst>
      <p:ext uri="{BB962C8B-B14F-4D97-AF65-F5344CB8AC3E}">
        <p14:creationId xmlns:p14="http://schemas.microsoft.com/office/powerpoint/2010/main" val="373332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a:t>
            </a:r>
            <a:endParaRPr lang="en-US" dirty="0"/>
          </a:p>
        </p:txBody>
      </p:sp>
      <p:sp>
        <p:nvSpPr>
          <p:cNvPr id="3" name="Content Placeholder 2"/>
          <p:cNvSpPr>
            <a:spLocks noGrp="1"/>
          </p:cNvSpPr>
          <p:nvPr>
            <p:ph idx="1"/>
          </p:nvPr>
        </p:nvSpPr>
        <p:spPr/>
        <p:txBody>
          <a:bodyPr/>
          <a:lstStyle/>
          <a:p>
            <a:r>
              <a:rPr lang="en-US" dirty="0" smtClean="0"/>
              <a:t>Implicit conversion</a:t>
            </a:r>
          </a:p>
          <a:p>
            <a:pPr lvl="1"/>
            <a:r>
              <a:rPr lang="en-US" dirty="0" smtClean="0"/>
              <a:t>One type automatically converted to another type</a:t>
            </a:r>
          </a:p>
          <a:p>
            <a:pPr lvl="1"/>
            <a:r>
              <a:rPr lang="en-US" dirty="0" smtClean="0"/>
              <a:t>BEWARE!!!</a:t>
            </a:r>
          </a:p>
          <a:p>
            <a:pPr lvl="1"/>
            <a:endParaRPr lang="en-US" dirty="0"/>
          </a:p>
          <a:p>
            <a:r>
              <a:rPr lang="en-US" dirty="0" smtClean="0"/>
              <a:t>Explicit conversion</a:t>
            </a:r>
          </a:p>
          <a:p>
            <a:pPr lvl="1"/>
            <a:r>
              <a:rPr lang="en-US" dirty="0" smtClean="0"/>
              <a:t>While not recommended almost everything can be cast</a:t>
            </a:r>
            <a:endParaRPr lang="en-US" dirty="0"/>
          </a:p>
        </p:txBody>
      </p:sp>
    </p:spTree>
    <p:extLst>
      <p:ext uri="{BB962C8B-B14F-4D97-AF65-F5344CB8AC3E}">
        <p14:creationId xmlns:p14="http://schemas.microsoft.com/office/powerpoint/2010/main" val="404560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Unsafe Conversions</a:t>
            </a:r>
            <a:endParaRPr lang="en-US" dirty="0"/>
          </a:p>
        </p:txBody>
      </p:sp>
      <p:sp>
        <p:nvSpPr>
          <p:cNvPr id="3" name="Content Placeholder 2"/>
          <p:cNvSpPr>
            <a:spLocks noGrp="1"/>
          </p:cNvSpPr>
          <p:nvPr>
            <p:ph idx="1"/>
          </p:nvPr>
        </p:nvSpPr>
        <p:spPr/>
        <p:txBody>
          <a:bodyPr/>
          <a:lstStyle/>
          <a:p>
            <a:r>
              <a:rPr lang="en-US" dirty="0" smtClean="0"/>
              <a:t>“Narrowing” conversions</a:t>
            </a:r>
          </a:p>
          <a:p>
            <a:pPr lvl="1"/>
            <a:r>
              <a:rPr lang="en-US" dirty="0" smtClean="0"/>
              <a:t>double x = 2.7;</a:t>
            </a:r>
          </a:p>
          <a:p>
            <a:pPr lvl="1"/>
            <a:r>
              <a:rPr lang="en-US" dirty="0" err="1" smtClean="0"/>
              <a:t>int</a:t>
            </a:r>
            <a:r>
              <a:rPr lang="en-US" dirty="0" smtClean="0"/>
              <a:t> y = x; // truncation</a:t>
            </a:r>
          </a:p>
          <a:p>
            <a:pPr lvl="1"/>
            <a:endParaRPr lang="en-US" dirty="0"/>
          </a:p>
          <a:p>
            <a:pPr lvl="1"/>
            <a:r>
              <a:rPr lang="en-US" dirty="0" err="1" smtClean="0"/>
              <a:t>int</a:t>
            </a:r>
            <a:r>
              <a:rPr lang="en-US" dirty="0" smtClean="0"/>
              <a:t> a = 1000;</a:t>
            </a:r>
          </a:p>
          <a:p>
            <a:pPr lvl="1"/>
            <a:r>
              <a:rPr lang="en-US" dirty="0" smtClean="0"/>
              <a:t>char b = a;</a:t>
            </a:r>
          </a:p>
          <a:p>
            <a:pPr lvl="1"/>
            <a:endParaRPr lang="en-US" dirty="0"/>
          </a:p>
          <a:p>
            <a:r>
              <a:rPr lang="en-US" dirty="0" smtClean="0"/>
              <a:t>How to ‘outlaw’ unsafe conversions?</a:t>
            </a:r>
          </a:p>
          <a:p>
            <a:pPr lvl="1"/>
            <a:r>
              <a:rPr lang="en-US" dirty="0" smtClean="0"/>
              <a:t>See </a:t>
            </a:r>
            <a:r>
              <a:rPr lang="en-US" dirty="0" err="1" smtClean="0"/>
              <a:t>Stroustrup</a:t>
            </a:r>
            <a:r>
              <a:rPr lang="en-US" dirty="0" smtClean="0"/>
              <a:t> book. (Possible test question…)</a:t>
            </a:r>
            <a:endParaRPr lang="en-US" dirty="0"/>
          </a:p>
        </p:txBody>
      </p:sp>
    </p:spTree>
    <p:extLst>
      <p:ext uri="{BB962C8B-B14F-4D97-AF65-F5344CB8AC3E}">
        <p14:creationId xmlns:p14="http://schemas.microsoft.com/office/powerpoint/2010/main" val="384807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References and Pointers</a:t>
            </a:r>
            <a:endParaRPr lang="en-US" dirty="0"/>
          </a:p>
        </p:txBody>
      </p:sp>
      <p:sp>
        <p:nvSpPr>
          <p:cNvPr id="3" name="Subtitle 2"/>
          <p:cNvSpPr>
            <a:spLocks noGrp="1"/>
          </p:cNvSpPr>
          <p:nvPr>
            <p:ph type="subTitle" idx="1"/>
          </p:nvPr>
        </p:nvSpPr>
        <p:spPr/>
        <p:txBody>
          <a:bodyPr/>
          <a:lstStyle/>
          <a:p>
            <a:r>
              <a:rPr lang="en-US" dirty="0" smtClean="0"/>
              <a:t>CSCE 121</a:t>
            </a:r>
          </a:p>
          <a:p>
            <a:endParaRPr lang="en-US" dirty="0"/>
          </a:p>
          <a:p>
            <a:r>
              <a:rPr lang="en-US" dirty="0" smtClean="0"/>
              <a:t>Modified from slides created by Carlos Soto</a:t>
            </a:r>
          </a:p>
        </p:txBody>
      </p:sp>
    </p:spTree>
    <p:extLst>
      <p:ext uri="{BB962C8B-B14F-4D97-AF65-F5344CB8AC3E}">
        <p14:creationId xmlns:p14="http://schemas.microsoft.com/office/powerpoint/2010/main" val="1604255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You’ve already seen some datatypes:</a:t>
            </a:r>
            <a:endParaRPr lang="en-US" dirty="0"/>
          </a:p>
        </p:txBody>
      </p:sp>
      <p:sp>
        <p:nvSpPr>
          <p:cNvPr id="3" name="Content Placeholder 2"/>
          <p:cNvSpPr>
            <a:spLocks noGrp="1"/>
          </p:cNvSpPr>
          <p:nvPr>
            <p:ph idx="1"/>
          </p:nvPr>
        </p:nvSpPr>
        <p:spPr/>
        <p:txBody>
          <a:bodyPr>
            <a:normAutofit/>
          </a:bodyPr>
          <a:lstStyle/>
          <a:p>
            <a:r>
              <a:rPr lang="en-US" b="1" dirty="0" err="1" smtClean="0">
                <a:latin typeface="Courier New" panose="02070309020205020404" pitchFamily="49" charset="0"/>
                <a:cs typeface="Courier New" panose="02070309020205020404" pitchFamily="49" charset="0"/>
              </a:rPr>
              <a:t>int</a:t>
            </a:r>
            <a:endParaRPr lang="en-US" b="1"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long </a:t>
            </a:r>
            <a:r>
              <a:rPr lang="en-US" dirty="0" err="1" smtClean="0">
                <a:latin typeface="Courier New" panose="02070309020205020404" pitchFamily="49" charset="0"/>
                <a:cs typeface="Courier New" panose="02070309020205020404" pitchFamily="49" charset="0"/>
              </a:rPr>
              <a:t>long</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float</a:t>
            </a:r>
          </a:p>
          <a:p>
            <a:r>
              <a:rPr lang="en-US" b="1" dirty="0" smtClean="0">
                <a:latin typeface="Courier New" panose="02070309020205020404" pitchFamily="49" charset="0"/>
                <a:cs typeface="Courier New" panose="02070309020205020404" pitchFamily="49" charset="0"/>
              </a:rPr>
              <a:t>double</a:t>
            </a:r>
          </a:p>
          <a:p>
            <a:r>
              <a:rPr lang="en-US" b="1" dirty="0" smtClean="0">
                <a:latin typeface="Courier New" panose="02070309020205020404" pitchFamily="49" charset="0"/>
                <a:cs typeface="Courier New" panose="02070309020205020404" pitchFamily="49" charset="0"/>
              </a:rPr>
              <a:t>char</a:t>
            </a:r>
          </a:p>
          <a:p>
            <a:r>
              <a:rPr lang="en-US" b="1" dirty="0" smtClean="0">
                <a:latin typeface="Courier New" panose="02070309020205020404" pitchFamily="49" charset="0"/>
                <a:cs typeface="Courier New" panose="02070309020205020404" pitchFamily="49" charset="0"/>
              </a:rPr>
              <a:t>string</a:t>
            </a:r>
          </a:p>
          <a:p>
            <a:endParaRPr lang="en-US" b="1" dirty="0" smtClean="0"/>
          </a:p>
          <a:p>
            <a:pPr marL="0" indent="0">
              <a:buNone/>
            </a:pPr>
            <a:r>
              <a:rPr lang="en-US" dirty="0" smtClean="0"/>
              <a:t>*you’ll usually want to stick to the ones in bold</a:t>
            </a:r>
            <a:endParaRPr lang="en-US" dirty="0"/>
          </a:p>
        </p:txBody>
      </p:sp>
    </p:spTree>
    <p:extLst>
      <p:ext uri="{BB962C8B-B14F-4D97-AF65-F5344CB8AC3E}">
        <p14:creationId xmlns:p14="http://schemas.microsoft.com/office/powerpoint/2010/main" val="2663646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2825"/>
            <a:ext cx="10515600" cy="5274138"/>
          </a:xfrm>
        </p:spPr>
        <p:txBody>
          <a:bodyPr>
            <a:normAutofit/>
          </a:bodyPr>
          <a:lstStyle/>
          <a:p>
            <a:pPr marL="0" indent="0">
              <a:buNone/>
            </a:pPr>
            <a:r>
              <a:rPr lang="en-US" sz="4400" dirty="0" smtClean="0"/>
              <a:t>We can create a variable in our code by specifying a datatype and a variable identifier or name.</a:t>
            </a:r>
            <a:endParaRPr lang="en-US" sz="4400" dirty="0"/>
          </a:p>
          <a:p>
            <a:pPr marL="0" indent="0">
              <a:buNone/>
            </a:pPr>
            <a:r>
              <a:rPr lang="en-US" sz="4400" dirty="0" smtClean="0"/>
              <a:t>For example:</a:t>
            </a:r>
          </a:p>
          <a:p>
            <a:pPr marL="0" indent="0">
              <a:buNone/>
            </a:pPr>
            <a:endParaRPr lang="en-US" sz="4400" dirty="0"/>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count;</a:t>
            </a:r>
          </a:p>
          <a:p>
            <a:pPr marL="0" indent="0">
              <a:buNone/>
            </a:pPr>
            <a:r>
              <a:rPr lang="en-US" sz="4400" dirty="0" smtClean="0">
                <a:latin typeface="Courier New" panose="02070309020205020404" pitchFamily="49" charset="0"/>
                <a:cs typeface="Courier New" panose="02070309020205020404" pitchFamily="49" charset="0"/>
              </a:rPr>
              <a:t>string name;</a:t>
            </a:r>
            <a:endParaRPr lang="en-US" sz="4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7465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2825"/>
            <a:ext cx="10515600" cy="5274138"/>
          </a:xfrm>
        </p:spPr>
        <p:txBody>
          <a:bodyPr>
            <a:normAutofit/>
          </a:bodyPr>
          <a:lstStyle/>
          <a:p>
            <a:pPr marL="0" indent="0">
              <a:buNone/>
            </a:pPr>
            <a:r>
              <a:rPr lang="en-US" sz="4400" dirty="0" smtClean="0"/>
              <a:t>We can create a variable in our code by specifying a datatype and a variable identifier or name.</a:t>
            </a:r>
            <a:endParaRPr lang="en-US" sz="4400" dirty="0"/>
          </a:p>
          <a:p>
            <a:pPr marL="0" indent="0">
              <a:buNone/>
            </a:pPr>
            <a:r>
              <a:rPr lang="en-US" sz="4400" dirty="0" smtClean="0"/>
              <a:t>For example:</a:t>
            </a:r>
          </a:p>
          <a:p>
            <a:pPr marL="0" indent="0">
              <a:buNone/>
            </a:pPr>
            <a:endParaRPr lang="en-US" sz="4400" dirty="0"/>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count;</a:t>
            </a:r>
          </a:p>
          <a:p>
            <a:pPr marL="0" indent="0">
              <a:buNone/>
            </a:pPr>
            <a:r>
              <a:rPr lang="en-US" sz="4400" dirty="0" smtClean="0">
                <a:latin typeface="Courier New" panose="02070309020205020404" pitchFamily="49" charset="0"/>
                <a:cs typeface="Courier New" panose="02070309020205020404" pitchFamily="49" charset="0"/>
              </a:rPr>
              <a:t>string name;</a:t>
            </a:r>
            <a:endParaRPr lang="en-US" sz="4400" dirty="0">
              <a:latin typeface="Courier New" panose="02070309020205020404" pitchFamily="49" charset="0"/>
              <a:cs typeface="Courier New" panose="02070309020205020404" pitchFamily="49" charset="0"/>
            </a:endParaRPr>
          </a:p>
        </p:txBody>
      </p:sp>
      <p:cxnSp>
        <p:nvCxnSpPr>
          <p:cNvPr id="4" name="Straight Arrow Connector 3"/>
          <p:cNvCxnSpPr/>
          <p:nvPr/>
        </p:nvCxnSpPr>
        <p:spPr>
          <a:xfrm flipH="1">
            <a:off x="2286000" y="3788229"/>
            <a:ext cx="1267097" cy="398416"/>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 name="TextBox 4"/>
          <p:cNvSpPr txBox="1"/>
          <p:nvPr/>
        </p:nvSpPr>
        <p:spPr>
          <a:xfrm>
            <a:off x="3744687" y="3465063"/>
            <a:ext cx="3280770" cy="646331"/>
          </a:xfrm>
          <a:prstGeom prst="rect">
            <a:avLst/>
          </a:prstGeom>
          <a:noFill/>
        </p:spPr>
        <p:txBody>
          <a:bodyPr wrap="none" rtlCol="0">
            <a:spAutoFit/>
          </a:bodyPr>
          <a:lstStyle/>
          <a:p>
            <a:r>
              <a:rPr lang="en-US" sz="3600" dirty="0" smtClean="0"/>
              <a:t>Datatype is “</a:t>
            </a:r>
            <a:r>
              <a:rPr lang="en-US" sz="3600" dirty="0" err="1" smtClean="0"/>
              <a:t>int</a:t>
            </a:r>
            <a:r>
              <a:rPr lang="en-US" sz="3600" dirty="0" smtClean="0"/>
              <a:t>”</a:t>
            </a:r>
            <a:endParaRPr lang="en-US" sz="3600" dirty="0"/>
          </a:p>
        </p:txBody>
      </p:sp>
      <p:sp>
        <p:nvSpPr>
          <p:cNvPr id="6" name="Rectangle 5"/>
          <p:cNvSpPr/>
          <p:nvPr/>
        </p:nvSpPr>
        <p:spPr>
          <a:xfrm>
            <a:off x="733697" y="4186645"/>
            <a:ext cx="1360713" cy="87521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02209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2825"/>
            <a:ext cx="10515600" cy="5274138"/>
          </a:xfrm>
        </p:spPr>
        <p:txBody>
          <a:bodyPr>
            <a:normAutofit/>
          </a:bodyPr>
          <a:lstStyle/>
          <a:p>
            <a:pPr marL="0" indent="0">
              <a:buNone/>
            </a:pPr>
            <a:r>
              <a:rPr lang="en-US" sz="4400" dirty="0" smtClean="0"/>
              <a:t>We can also initialize our variables.</a:t>
            </a:r>
          </a:p>
          <a:p>
            <a:pPr marL="0" indent="0">
              <a:buNone/>
            </a:pPr>
            <a:r>
              <a:rPr lang="en-US" sz="4400" dirty="0" smtClean="0"/>
              <a:t>For example:</a:t>
            </a:r>
          </a:p>
          <a:p>
            <a:pPr marL="0" indent="0">
              <a:buNone/>
            </a:pPr>
            <a:endParaRPr lang="en-US" sz="4400" dirty="0"/>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count = 1;</a:t>
            </a:r>
          </a:p>
          <a:p>
            <a:pPr marL="0" indent="0">
              <a:buNone/>
            </a:pPr>
            <a:r>
              <a:rPr lang="en-US" sz="4400" dirty="0" smtClean="0">
                <a:latin typeface="Courier New" panose="02070309020205020404" pitchFamily="49" charset="0"/>
                <a:cs typeface="Courier New" panose="02070309020205020404" pitchFamily="49" charset="0"/>
              </a:rPr>
              <a:t>string name = </a:t>
            </a:r>
            <a:r>
              <a:rPr lang="en-US" sz="4400" dirty="0">
                <a:latin typeface="Courier New" panose="02070309020205020404" pitchFamily="49" charset="0"/>
                <a:cs typeface="Courier New" panose="02070309020205020404" pitchFamily="49" charset="0"/>
              </a:rPr>
              <a:t>"</a:t>
            </a:r>
            <a:r>
              <a:rPr lang="en-US" sz="4400" dirty="0" smtClean="0">
                <a:latin typeface="Courier New" panose="02070309020205020404" pitchFamily="49" charset="0"/>
                <a:cs typeface="Courier New" panose="02070309020205020404" pitchFamily="49" charset="0"/>
              </a:rPr>
              <a:t>Adam";</a:t>
            </a:r>
            <a:endParaRPr lang="en-US" sz="4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2454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2825"/>
            <a:ext cx="10515600" cy="5274138"/>
          </a:xfrm>
        </p:spPr>
        <p:txBody>
          <a:bodyPr>
            <a:normAutofit/>
          </a:bodyPr>
          <a:lstStyle/>
          <a:p>
            <a:pPr marL="0" indent="0">
              <a:buNone/>
            </a:pPr>
            <a:r>
              <a:rPr lang="en-US" sz="4400" dirty="0" smtClean="0"/>
              <a:t>Our variables hold values, and we can use those values directly.</a:t>
            </a:r>
          </a:p>
          <a:p>
            <a:pPr marL="0" indent="0">
              <a:buNone/>
            </a:pPr>
            <a:r>
              <a:rPr lang="en-US" sz="4400" dirty="0" smtClean="0"/>
              <a:t>For example:</a:t>
            </a:r>
          </a:p>
          <a:p>
            <a:pPr marL="0" indent="0">
              <a:buNone/>
            </a:pPr>
            <a:endParaRPr lang="en-US" sz="4400" dirty="0"/>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total = count + 10;</a:t>
            </a:r>
          </a:p>
          <a:p>
            <a:pPr marL="0" indent="0">
              <a:buNone/>
            </a:pPr>
            <a:r>
              <a:rPr lang="en-US" sz="4400" dirty="0" err="1" smtClean="0">
                <a:latin typeface="Courier New" panose="02070309020205020404" pitchFamily="49" charset="0"/>
                <a:cs typeface="Courier New" panose="02070309020205020404" pitchFamily="49" charset="0"/>
              </a:rPr>
              <a:t>cout</a:t>
            </a:r>
            <a:r>
              <a:rPr lang="en-US" sz="4400" dirty="0" smtClean="0">
                <a:latin typeface="Courier New" panose="02070309020205020404" pitchFamily="49" charset="0"/>
                <a:cs typeface="Courier New" panose="02070309020205020404" pitchFamily="49" charset="0"/>
              </a:rPr>
              <a:t> &lt;&lt; "My name is </a:t>
            </a:r>
            <a:r>
              <a:rPr lang="en-US" sz="4400" dirty="0">
                <a:latin typeface="Courier New" panose="02070309020205020404" pitchFamily="49" charset="0"/>
                <a:cs typeface="Courier New" panose="02070309020205020404" pitchFamily="49" charset="0"/>
              </a:rPr>
              <a:t>" </a:t>
            </a:r>
            <a:r>
              <a:rPr lang="en-US" sz="4400" dirty="0" smtClean="0">
                <a:latin typeface="Courier New" panose="02070309020205020404" pitchFamily="49" charset="0"/>
                <a:cs typeface="Courier New" panose="02070309020205020404" pitchFamily="49" charset="0"/>
              </a:rPr>
              <a:t>&lt;&lt; name;</a:t>
            </a:r>
            <a:endParaRPr lang="en-US" sz="4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0976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2825"/>
            <a:ext cx="10515600" cy="5274138"/>
          </a:xfrm>
        </p:spPr>
        <p:txBody>
          <a:bodyPr>
            <a:normAutofit/>
          </a:bodyPr>
          <a:lstStyle/>
          <a:p>
            <a:pPr marL="0" indent="0">
              <a:buNone/>
            </a:pPr>
            <a:r>
              <a:rPr lang="en-US" sz="4400" dirty="0" smtClean="0"/>
              <a:t>We can also access values indirectly with two important programming language constructs:</a:t>
            </a:r>
          </a:p>
          <a:p>
            <a:pPr marL="0" indent="0">
              <a:buNone/>
            </a:pPr>
            <a:endParaRPr lang="en-US" sz="4400" dirty="0"/>
          </a:p>
          <a:p>
            <a:pPr marL="0" indent="0">
              <a:buNone/>
            </a:pPr>
            <a:r>
              <a:rPr lang="en-US" sz="5400" b="1" dirty="0" smtClean="0"/>
              <a:t>Pointers</a:t>
            </a:r>
          </a:p>
          <a:p>
            <a:pPr marL="0" indent="0">
              <a:buNone/>
            </a:pPr>
            <a:r>
              <a:rPr lang="en-US" sz="4400" dirty="0" smtClean="0"/>
              <a:t>and</a:t>
            </a:r>
          </a:p>
          <a:p>
            <a:pPr marL="0" indent="0">
              <a:buNone/>
            </a:pPr>
            <a:r>
              <a:rPr lang="en-US" sz="5400" b="1" dirty="0" smtClean="0"/>
              <a:t>References</a:t>
            </a:r>
            <a:endParaRPr lang="en-US" sz="4400" b="1" dirty="0" smtClean="0"/>
          </a:p>
        </p:txBody>
      </p:sp>
    </p:spTree>
    <p:extLst>
      <p:ext uri="{BB962C8B-B14F-4D97-AF65-F5344CB8AC3E}">
        <p14:creationId xmlns:p14="http://schemas.microsoft.com/office/powerpoint/2010/main" val="4289180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ASCII</a:t>
            </a:r>
          </a:p>
          <a:p>
            <a:r>
              <a:rPr lang="en-US" dirty="0" smtClean="0"/>
              <a:t>Only 256 options???</a:t>
            </a:r>
          </a:p>
          <a:p>
            <a:r>
              <a:rPr lang="en-US" dirty="0">
                <a:hlinkClick r:id="rId3"/>
              </a:rPr>
              <a:t>http://</a:t>
            </a:r>
            <a:r>
              <a:rPr lang="en-US" dirty="0" smtClean="0">
                <a:hlinkClick r:id="rId3"/>
              </a:rPr>
              <a:t>www.rapidtables.com/code/text/ascii-table.htm</a:t>
            </a:r>
            <a:r>
              <a:rPr lang="en-US" dirty="0" smtClean="0"/>
              <a:t> </a:t>
            </a:r>
          </a:p>
          <a:p>
            <a:endParaRPr lang="en-US" dirty="0"/>
          </a:p>
          <a:p>
            <a:r>
              <a:rPr lang="en-US" dirty="0" smtClean="0"/>
              <a:t>Unicode</a:t>
            </a:r>
          </a:p>
          <a:p>
            <a:r>
              <a:rPr lang="en-US" dirty="0">
                <a:hlinkClick r:id="rId4"/>
              </a:rPr>
              <a:t>http://</a:t>
            </a:r>
            <a:r>
              <a:rPr lang="en-US" dirty="0" smtClean="0">
                <a:hlinkClick r:id="rId4"/>
              </a:rPr>
              <a:t>www.utf8-chartable.de/unicode-utf8-table.pl?number=1024&amp;utf8=bin</a:t>
            </a:r>
            <a:r>
              <a:rPr lang="en-US" dirty="0" smtClean="0"/>
              <a:t> </a:t>
            </a:r>
          </a:p>
          <a:p>
            <a:endParaRPr lang="en-US" dirty="0"/>
          </a:p>
          <a:p>
            <a:r>
              <a:rPr lang="en-US" dirty="0" smtClean="0"/>
              <a:t>C++ 11 supports </a:t>
            </a:r>
          </a:p>
          <a:p>
            <a:pPr lvl="1"/>
            <a:r>
              <a:rPr lang="en-US" dirty="0" err="1" smtClean="0"/>
              <a:t>wchar_t</a:t>
            </a:r>
            <a:endParaRPr lang="en-US" dirty="0" smtClean="0"/>
          </a:p>
          <a:p>
            <a:pPr lvl="1"/>
            <a:r>
              <a:rPr lang="en-US" dirty="0" smtClean="0"/>
              <a:t>char16_t</a:t>
            </a:r>
          </a:p>
          <a:p>
            <a:pPr lvl="1"/>
            <a:r>
              <a:rPr lang="en-US" dirty="0" smtClean="0"/>
              <a:t>char32_t </a:t>
            </a:r>
            <a:endParaRPr lang="en-US" dirty="0"/>
          </a:p>
        </p:txBody>
      </p:sp>
    </p:spTree>
    <p:extLst>
      <p:ext uri="{BB962C8B-B14F-4D97-AF65-F5344CB8AC3E}">
        <p14:creationId xmlns:p14="http://schemas.microsoft.com/office/powerpoint/2010/main" val="234103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2825"/>
            <a:ext cx="10515600" cy="5274138"/>
          </a:xfrm>
        </p:spPr>
        <p:txBody>
          <a:bodyPr>
            <a:normAutofit/>
          </a:bodyPr>
          <a:lstStyle/>
          <a:p>
            <a:pPr marL="0" indent="0">
              <a:buNone/>
            </a:pPr>
            <a:r>
              <a:rPr lang="en-US" sz="4400" b="1" dirty="0" smtClean="0"/>
              <a:t>Pointers</a:t>
            </a:r>
            <a:r>
              <a:rPr lang="en-US" sz="4400" dirty="0" smtClean="0"/>
              <a:t> are variables whose value is the </a:t>
            </a:r>
            <a:r>
              <a:rPr lang="en-US" sz="4400" i="1" dirty="0" smtClean="0"/>
              <a:t>address in memory </a:t>
            </a:r>
            <a:r>
              <a:rPr lang="en-US" sz="4400" dirty="0" smtClean="0"/>
              <a:t>of another variable.</a:t>
            </a:r>
          </a:p>
          <a:p>
            <a:pPr marL="0" indent="0">
              <a:buNone/>
            </a:pPr>
            <a:endParaRPr lang="en-US" sz="4400" dirty="0"/>
          </a:p>
          <a:p>
            <a:pPr marL="0" indent="0">
              <a:buNone/>
            </a:pPr>
            <a:r>
              <a:rPr lang="en-US" sz="4400" b="1" dirty="0" smtClean="0"/>
              <a:t>References</a:t>
            </a:r>
            <a:r>
              <a:rPr lang="en-US" sz="4400" dirty="0" smtClean="0"/>
              <a:t> are special variables that act as </a:t>
            </a:r>
            <a:r>
              <a:rPr lang="en-US" sz="4400" i="1" dirty="0" smtClean="0"/>
              <a:t>aliases</a:t>
            </a:r>
            <a:r>
              <a:rPr lang="en-US" sz="4400" dirty="0" smtClean="0"/>
              <a:t> to another variable. (But also have a value that </a:t>
            </a:r>
            <a:r>
              <a:rPr lang="en-US" sz="4400" dirty="0"/>
              <a:t>is the </a:t>
            </a:r>
            <a:r>
              <a:rPr lang="en-US" sz="4400" i="1" dirty="0"/>
              <a:t>address in memory </a:t>
            </a:r>
            <a:r>
              <a:rPr lang="en-US" sz="4400" dirty="0"/>
              <a:t>of another </a:t>
            </a:r>
            <a:r>
              <a:rPr lang="en-US" sz="4400" dirty="0" smtClean="0"/>
              <a:t>variable.)</a:t>
            </a:r>
          </a:p>
        </p:txBody>
      </p:sp>
    </p:spTree>
    <p:extLst>
      <p:ext uri="{BB962C8B-B14F-4D97-AF65-F5344CB8AC3E}">
        <p14:creationId xmlns:p14="http://schemas.microsoft.com/office/powerpoint/2010/main" val="979962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2825"/>
            <a:ext cx="10515600" cy="5274138"/>
          </a:xfrm>
        </p:spPr>
        <p:txBody>
          <a:bodyPr>
            <a:normAutofit/>
          </a:bodyPr>
          <a:lstStyle/>
          <a:p>
            <a:pPr marL="0" indent="0">
              <a:buNone/>
            </a:pPr>
            <a:r>
              <a:rPr lang="en-US" sz="4400" dirty="0" smtClean="0"/>
              <a:t>Using pointers:</a:t>
            </a:r>
          </a:p>
          <a:p>
            <a:pPr marL="0" indent="0">
              <a:buNone/>
            </a:pPr>
            <a:endParaRPr lang="en-US" sz="4400" dirty="0"/>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count = 1;</a:t>
            </a:r>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a:t>
            </a:r>
            <a:r>
              <a:rPr lang="en-US" sz="4400" dirty="0" err="1" smtClean="0">
                <a:latin typeface="Courier New" panose="02070309020205020404" pitchFamily="49" charset="0"/>
                <a:cs typeface="Courier New" panose="02070309020205020404" pitchFamily="49" charset="0"/>
              </a:rPr>
              <a:t>countPtr</a:t>
            </a:r>
            <a:r>
              <a:rPr lang="en-US" sz="4400" dirty="0" smtClean="0">
                <a:latin typeface="Courier New" panose="02070309020205020404" pitchFamily="49" charset="0"/>
                <a:cs typeface="Courier New" panose="02070309020205020404" pitchFamily="49" charset="0"/>
              </a:rPr>
              <a:t> = &amp;count;</a:t>
            </a:r>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*countPtr2 = </a:t>
            </a:r>
            <a:r>
              <a:rPr lang="en-US" sz="4400" dirty="0" err="1" smtClean="0">
                <a:latin typeface="Courier New" panose="02070309020205020404" pitchFamily="49" charset="0"/>
                <a:cs typeface="Courier New" panose="02070309020205020404" pitchFamily="49" charset="0"/>
              </a:rPr>
              <a:t>countPtr</a:t>
            </a:r>
            <a:r>
              <a:rPr lang="en-US" sz="4400" dirty="0" smtClean="0">
                <a:latin typeface="Courier New" panose="02070309020205020404" pitchFamily="49" charset="0"/>
                <a:cs typeface="Courier New" panose="02070309020205020404" pitchFamily="49" charset="0"/>
              </a:rPr>
              <a:t>;</a:t>
            </a:r>
          </a:p>
          <a:p>
            <a:pPr marL="0" indent="0">
              <a:buNone/>
            </a:pPr>
            <a:endParaRPr lang="en-US" sz="4400" dirty="0">
              <a:latin typeface="Courier New" panose="02070309020205020404" pitchFamily="49" charset="0"/>
              <a:cs typeface="Courier New" panose="02070309020205020404" pitchFamily="49" charset="0"/>
            </a:endParaRPr>
          </a:p>
          <a:p>
            <a:pPr marL="0" indent="0">
              <a:buNone/>
            </a:pPr>
            <a:r>
              <a:rPr lang="en-US" sz="4400" dirty="0" err="1" smtClean="0">
                <a:latin typeface="Courier New" panose="02070309020205020404" pitchFamily="49" charset="0"/>
                <a:cs typeface="Courier New" panose="02070309020205020404" pitchFamily="49" charset="0"/>
              </a:rPr>
              <a:t>cout</a:t>
            </a:r>
            <a:r>
              <a:rPr lang="en-US" sz="4400" dirty="0" smtClean="0">
                <a:latin typeface="Courier New" panose="02070309020205020404" pitchFamily="49" charset="0"/>
                <a:cs typeface="Courier New" panose="02070309020205020404" pitchFamily="49" charset="0"/>
              </a:rPr>
              <a:t> &lt;&lt; *</a:t>
            </a:r>
            <a:r>
              <a:rPr lang="en-US" sz="4400" dirty="0" err="1" smtClean="0">
                <a:latin typeface="Courier New" panose="02070309020205020404" pitchFamily="49" charset="0"/>
                <a:cs typeface="Courier New" panose="02070309020205020404" pitchFamily="49" charset="0"/>
              </a:rPr>
              <a:t>countPtr</a:t>
            </a:r>
            <a:r>
              <a:rPr lang="en-US" sz="4400" dirty="0" smtClean="0">
                <a:latin typeface="Courier New" panose="02070309020205020404" pitchFamily="49" charset="0"/>
                <a:cs typeface="Courier New" panose="02070309020205020404" pitchFamily="49" charset="0"/>
              </a:rPr>
              <a:t>;</a:t>
            </a:r>
            <a:endParaRPr lang="en-US" sz="4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2757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2825"/>
            <a:ext cx="10515600" cy="5274138"/>
          </a:xfrm>
        </p:spPr>
        <p:txBody>
          <a:bodyPr>
            <a:normAutofit/>
          </a:bodyPr>
          <a:lstStyle/>
          <a:p>
            <a:pPr marL="0" indent="0">
              <a:buNone/>
            </a:pPr>
            <a:r>
              <a:rPr lang="en-US" sz="4400" dirty="0" smtClean="0"/>
              <a:t>Using pointers:</a:t>
            </a:r>
          </a:p>
          <a:p>
            <a:pPr marL="0" indent="0">
              <a:buNone/>
            </a:pPr>
            <a:endParaRPr lang="en-US" sz="4400" dirty="0"/>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count = 1;</a:t>
            </a:r>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a:t>
            </a:r>
            <a:r>
              <a:rPr lang="en-US" sz="4400" dirty="0" err="1" smtClean="0">
                <a:latin typeface="Courier New" panose="02070309020205020404" pitchFamily="49" charset="0"/>
                <a:cs typeface="Courier New" panose="02070309020205020404" pitchFamily="49" charset="0"/>
              </a:rPr>
              <a:t>countPtr</a:t>
            </a:r>
            <a:r>
              <a:rPr lang="en-US" sz="4400" dirty="0" smtClean="0">
                <a:latin typeface="Courier New" panose="02070309020205020404" pitchFamily="49" charset="0"/>
                <a:cs typeface="Courier New" panose="02070309020205020404" pitchFamily="49" charset="0"/>
              </a:rPr>
              <a:t> = &amp;count;</a:t>
            </a:r>
          </a:p>
          <a:p>
            <a:pPr marL="0" indent="0">
              <a:buNone/>
            </a:pPr>
            <a:endParaRPr lang="en-US" sz="4400" dirty="0">
              <a:latin typeface="Courier New" panose="02070309020205020404" pitchFamily="49" charset="0"/>
              <a:cs typeface="Courier New" panose="02070309020205020404" pitchFamily="49" charset="0"/>
            </a:endParaRPr>
          </a:p>
        </p:txBody>
      </p:sp>
      <p:cxnSp>
        <p:nvCxnSpPr>
          <p:cNvPr id="4" name="Straight Arrow Connector 3"/>
          <p:cNvCxnSpPr/>
          <p:nvPr/>
        </p:nvCxnSpPr>
        <p:spPr>
          <a:xfrm flipH="1" flipV="1">
            <a:off x="2196736" y="4075611"/>
            <a:ext cx="862149" cy="109728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3058885" y="5028595"/>
            <a:ext cx="5791778" cy="646331"/>
          </a:xfrm>
          <a:prstGeom prst="rect">
            <a:avLst/>
          </a:prstGeom>
          <a:noFill/>
        </p:spPr>
        <p:txBody>
          <a:bodyPr wrap="none" rtlCol="0">
            <a:spAutoFit/>
          </a:bodyPr>
          <a:lstStyle/>
          <a:p>
            <a:r>
              <a:rPr lang="en-US" sz="3600" dirty="0" smtClean="0"/>
              <a:t>Datatype is “pointer to an </a:t>
            </a:r>
            <a:r>
              <a:rPr lang="en-US" sz="3600" dirty="0" err="1" smtClean="0"/>
              <a:t>int</a:t>
            </a:r>
            <a:r>
              <a:rPr lang="en-US" sz="3600" dirty="0" smtClean="0"/>
              <a:t>”</a:t>
            </a:r>
            <a:endParaRPr lang="en-US" sz="3600" dirty="0"/>
          </a:p>
        </p:txBody>
      </p:sp>
      <p:sp>
        <p:nvSpPr>
          <p:cNvPr id="5" name="Rectangle 4"/>
          <p:cNvSpPr/>
          <p:nvPr/>
        </p:nvSpPr>
        <p:spPr>
          <a:xfrm>
            <a:off x="838200" y="2978331"/>
            <a:ext cx="1789611" cy="87521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40606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2825"/>
            <a:ext cx="10515600" cy="5274138"/>
          </a:xfrm>
        </p:spPr>
        <p:txBody>
          <a:bodyPr>
            <a:normAutofit/>
          </a:bodyPr>
          <a:lstStyle/>
          <a:p>
            <a:pPr marL="0" indent="0">
              <a:buNone/>
            </a:pPr>
            <a:r>
              <a:rPr lang="en-US" sz="4400" dirty="0" smtClean="0"/>
              <a:t>Using pointers:</a:t>
            </a:r>
          </a:p>
          <a:p>
            <a:pPr marL="0" indent="0">
              <a:buNone/>
            </a:pPr>
            <a:endParaRPr lang="en-US" sz="4400" dirty="0"/>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count = 1;</a:t>
            </a:r>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a:t>
            </a:r>
            <a:r>
              <a:rPr lang="en-US" sz="4400" dirty="0" err="1" smtClean="0">
                <a:latin typeface="Courier New" panose="02070309020205020404" pitchFamily="49" charset="0"/>
                <a:cs typeface="Courier New" panose="02070309020205020404" pitchFamily="49" charset="0"/>
              </a:rPr>
              <a:t>countPtr</a:t>
            </a:r>
            <a:r>
              <a:rPr lang="en-US" sz="4400" dirty="0" smtClean="0">
                <a:latin typeface="Courier New" panose="02070309020205020404" pitchFamily="49" charset="0"/>
                <a:cs typeface="Courier New" panose="02070309020205020404" pitchFamily="49" charset="0"/>
              </a:rPr>
              <a:t> = &amp;count;</a:t>
            </a:r>
          </a:p>
          <a:p>
            <a:pPr marL="0" indent="0">
              <a:buNone/>
            </a:pPr>
            <a:endParaRPr lang="en-US" sz="4400" dirty="0">
              <a:latin typeface="Courier New" panose="02070309020205020404" pitchFamily="49" charset="0"/>
              <a:cs typeface="Courier New" panose="02070309020205020404" pitchFamily="49" charset="0"/>
            </a:endParaRPr>
          </a:p>
        </p:txBody>
      </p:sp>
      <p:cxnSp>
        <p:nvCxnSpPr>
          <p:cNvPr id="4" name="Straight Arrow Connector 3"/>
          <p:cNvCxnSpPr/>
          <p:nvPr/>
        </p:nvCxnSpPr>
        <p:spPr>
          <a:xfrm flipH="1" flipV="1">
            <a:off x="2196736" y="4075611"/>
            <a:ext cx="862149" cy="109728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3058885" y="5028595"/>
            <a:ext cx="5791778" cy="646331"/>
          </a:xfrm>
          <a:prstGeom prst="rect">
            <a:avLst/>
          </a:prstGeom>
          <a:noFill/>
        </p:spPr>
        <p:txBody>
          <a:bodyPr wrap="none" rtlCol="0">
            <a:spAutoFit/>
          </a:bodyPr>
          <a:lstStyle/>
          <a:p>
            <a:r>
              <a:rPr lang="en-US" sz="3600" dirty="0" smtClean="0"/>
              <a:t>Datatype is “pointer to an </a:t>
            </a:r>
            <a:r>
              <a:rPr lang="en-US" sz="3600" dirty="0" err="1" smtClean="0"/>
              <a:t>int</a:t>
            </a:r>
            <a:r>
              <a:rPr lang="en-US" sz="3600" dirty="0" smtClean="0"/>
              <a:t>”</a:t>
            </a:r>
            <a:endParaRPr lang="en-US" sz="3600" dirty="0"/>
          </a:p>
        </p:txBody>
      </p:sp>
      <p:sp>
        <p:nvSpPr>
          <p:cNvPr id="5" name="Rectangle 4"/>
          <p:cNvSpPr/>
          <p:nvPr/>
        </p:nvSpPr>
        <p:spPr>
          <a:xfrm>
            <a:off x="838201" y="2978331"/>
            <a:ext cx="1503066" cy="87521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p:cNvSpPr txBox="1"/>
          <p:nvPr/>
        </p:nvSpPr>
        <p:spPr>
          <a:xfrm>
            <a:off x="6096000" y="902825"/>
            <a:ext cx="5126340" cy="1384995"/>
          </a:xfrm>
          <a:prstGeom prst="rect">
            <a:avLst/>
          </a:prstGeom>
          <a:noFill/>
        </p:spPr>
        <p:txBody>
          <a:bodyPr wrap="none" rtlCol="0">
            <a:spAutoFit/>
          </a:bodyPr>
          <a:lstStyle/>
          <a:p>
            <a:r>
              <a:rPr lang="en-US" sz="2800" dirty="0" smtClean="0">
                <a:solidFill>
                  <a:srgbClr val="0070C0"/>
                </a:solidFill>
              </a:rPr>
              <a:t>This is equivalent, </a:t>
            </a:r>
            <a:br>
              <a:rPr lang="en-US" sz="2800" dirty="0" smtClean="0">
                <a:solidFill>
                  <a:srgbClr val="0070C0"/>
                </a:solidFill>
              </a:rPr>
            </a:br>
            <a:r>
              <a:rPr lang="en-US" sz="2800" dirty="0" smtClean="0">
                <a:solidFill>
                  <a:srgbClr val="0070C0"/>
                </a:solidFill>
              </a:rPr>
              <a:t>so the * can go with the datatype </a:t>
            </a:r>
            <a:br>
              <a:rPr lang="en-US" sz="2800" dirty="0" smtClean="0">
                <a:solidFill>
                  <a:srgbClr val="0070C0"/>
                </a:solidFill>
              </a:rPr>
            </a:br>
            <a:r>
              <a:rPr lang="en-US" sz="2800" dirty="0" smtClean="0">
                <a:solidFill>
                  <a:srgbClr val="0070C0"/>
                </a:solidFill>
              </a:rPr>
              <a:t>or with the identifier.</a:t>
            </a:r>
            <a:endParaRPr lang="en-US" sz="2800" dirty="0">
              <a:solidFill>
                <a:srgbClr val="0070C0"/>
              </a:solidFill>
            </a:endParaRPr>
          </a:p>
        </p:txBody>
      </p:sp>
    </p:spTree>
    <p:extLst>
      <p:ext uri="{BB962C8B-B14F-4D97-AF65-F5344CB8AC3E}">
        <p14:creationId xmlns:p14="http://schemas.microsoft.com/office/powerpoint/2010/main" val="1016369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2825"/>
            <a:ext cx="10515600" cy="5274138"/>
          </a:xfrm>
        </p:spPr>
        <p:txBody>
          <a:bodyPr>
            <a:normAutofit/>
          </a:bodyPr>
          <a:lstStyle/>
          <a:p>
            <a:pPr marL="0" indent="0">
              <a:buNone/>
            </a:pPr>
            <a:r>
              <a:rPr lang="en-US" sz="4400" dirty="0" smtClean="0"/>
              <a:t>Using pointers:</a:t>
            </a:r>
          </a:p>
          <a:p>
            <a:pPr marL="0" indent="0">
              <a:buNone/>
            </a:pPr>
            <a:endParaRPr lang="en-US" sz="4400" dirty="0"/>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count = 1;</a:t>
            </a:r>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a:t>
            </a:r>
            <a:r>
              <a:rPr lang="en-US" sz="4400" dirty="0" err="1" smtClean="0">
                <a:latin typeface="Courier New" panose="02070309020205020404" pitchFamily="49" charset="0"/>
                <a:cs typeface="Courier New" panose="02070309020205020404" pitchFamily="49" charset="0"/>
              </a:rPr>
              <a:t>countPtr</a:t>
            </a:r>
            <a:r>
              <a:rPr lang="en-US" sz="4400" dirty="0" smtClean="0">
                <a:latin typeface="Courier New" panose="02070309020205020404" pitchFamily="49" charset="0"/>
                <a:cs typeface="Courier New" panose="02070309020205020404" pitchFamily="49" charset="0"/>
              </a:rPr>
              <a:t> = &amp;count;</a:t>
            </a:r>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*countPtr2 = </a:t>
            </a:r>
            <a:r>
              <a:rPr lang="en-US" sz="4400" dirty="0" err="1" smtClean="0">
                <a:latin typeface="Courier New" panose="02070309020205020404" pitchFamily="49" charset="0"/>
                <a:cs typeface="Courier New" panose="02070309020205020404" pitchFamily="49" charset="0"/>
              </a:rPr>
              <a:t>countPtr</a:t>
            </a:r>
            <a:r>
              <a:rPr lang="en-US" sz="4400" dirty="0" smtClean="0">
                <a:latin typeface="Courier New" panose="02070309020205020404" pitchFamily="49" charset="0"/>
                <a:cs typeface="Courier New" panose="02070309020205020404" pitchFamily="49" charset="0"/>
              </a:rPr>
              <a:t>;</a:t>
            </a:r>
          </a:p>
          <a:p>
            <a:pPr marL="0" indent="0">
              <a:buNone/>
            </a:pPr>
            <a:endParaRPr lang="en-US" sz="4400" dirty="0">
              <a:latin typeface="Courier New" panose="02070309020205020404" pitchFamily="49" charset="0"/>
              <a:cs typeface="Courier New" panose="02070309020205020404" pitchFamily="49" charset="0"/>
            </a:endParaRPr>
          </a:p>
          <a:p>
            <a:pPr marL="0" indent="0">
              <a:buNone/>
            </a:pPr>
            <a:r>
              <a:rPr lang="en-US" sz="4400" dirty="0" err="1" smtClean="0">
                <a:latin typeface="Courier New" panose="02070309020205020404" pitchFamily="49" charset="0"/>
                <a:cs typeface="Courier New" panose="02070309020205020404" pitchFamily="49" charset="0"/>
              </a:rPr>
              <a:t>cout</a:t>
            </a:r>
            <a:r>
              <a:rPr lang="en-US" sz="4400" dirty="0" smtClean="0">
                <a:latin typeface="Courier New" panose="02070309020205020404" pitchFamily="49" charset="0"/>
                <a:cs typeface="Courier New" panose="02070309020205020404" pitchFamily="49" charset="0"/>
              </a:rPr>
              <a:t> &lt;&lt; *</a:t>
            </a:r>
            <a:r>
              <a:rPr lang="en-US" sz="4400" dirty="0" err="1" smtClean="0">
                <a:latin typeface="Courier New" panose="02070309020205020404" pitchFamily="49" charset="0"/>
                <a:cs typeface="Courier New" panose="02070309020205020404" pitchFamily="49" charset="0"/>
              </a:rPr>
              <a:t>countPtr</a:t>
            </a:r>
            <a:r>
              <a:rPr lang="en-US" sz="4400" dirty="0" smtClean="0">
                <a:latin typeface="Courier New" panose="02070309020205020404" pitchFamily="49" charset="0"/>
                <a:cs typeface="Courier New" panose="02070309020205020404" pitchFamily="49" charset="0"/>
              </a:rPr>
              <a:t>;</a:t>
            </a:r>
            <a:endParaRPr lang="en-US" sz="4400" dirty="0">
              <a:latin typeface="Courier New" panose="02070309020205020404" pitchFamily="49" charset="0"/>
              <a:cs typeface="Courier New" panose="02070309020205020404" pitchFamily="49" charset="0"/>
            </a:endParaRPr>
          </a:p>
        </p:txBody>
      </p:sp>
      <p:cxnSp>
        <p:nvCxnSpPr>
          <p:cNvPr id="4" name="Straight Arrow Connector 3"/>
          <p:cNvCxnSpPr/>
          <p:nvPr/>
        </p:nvCxnSpPr>
        <p:spPr>
          <a:xfrm flipH="1">
            <a:off x="6635931" y="1815737"/>
            <a:ext cx="992778" cy="1293223"/>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6858000" y="1036116"/>
            <a:ext cx="4266040" cy="646331"/>
          </a:xfrm>
          <a:prstGeom prst="rect">
            <a:avLst/>
          </a:prstGeom>
          <a:noFill/>
        </p:spPr>
        <p:txBody>
          <a:bodyPr wrap="none" rtlCol="0">
            <a:spAutoFit/>
          </a:bodyPr>
          <a:lstStyle/>
          <a:p>
            <a:r>
              <a:rPr lang="en-US" sz="3600" dirty="0" smtClean="0"/>
              <a:t>“address of” operator</a:t>
            </a:r>
            <a:endParaRPr lang="en-US" sz="3600" dirty="0"/>
          </a:p>
        </p:txBody>
      </p:sp>
    </p:spTree>
    <p:extLst>
      <p:ext uri="{BB962C8B-B14F-4D97-AF65-F5344CB8AC3E}">
        <p14:creationId xmlns:p14="http://schemas.microsoft.com/office/powerpoint/2010/main" val="2433809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2825"/>
            <a:ext cx="10515600" cy="5274138"/>
          </a:xfrm>
        </p:spPr>
        <p:txBody>
          <a:bodyPr>
            <a:normAutofit/>
          </a:bodyPr>
          <a:lstStyle/>
          <a:p>
            <a:pPr marL="0" indent="0">
              <a:buNone/>
            </a:pPr>
            <a:r>
              <a:rPr lang="en-US" sz="4400" dirty="0" smtClean="0"/>
              <a:t>Using pointers:</a:t>
            </a:r>
          </a:p>
          <a:p>
            <a:pPr marL="0" indent="0">
              <a:buNone/>
            </a:pPr>
            <a:endParaRPr lang="en-US" sz="4400" dirty="0"/>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count = 1;</a:t>
            </a:r>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a:t>
            </a:r>
            <a:r>
              <a:rPr lang="en-US" sz="4400" dirty="0" err="1" smtClean="0">
                <a:latin typeface="Courier New" panose="02070309020205020404" pitchFamily="49" charset="0"/>
                <a:cs typeface="Courier New" panose="02070309020205020404" pitchFamily="49" charset="0"/>
              </a:rPr>
              <a:t>countPtr</a:t>
            </a:r>
            <a:r>
              <a:rPr lang="en-US" sz="4400" dirty="0" smtClean="0">
                <a:latin typeface="Courier New" panose="02070309020205020404" pitchFamily="49" charset="0"/>
                <a:cs typeface="Courier New" panose="02070309020205020404" pitchFamily="49" charset="0"/>
              </a:rPr>
              <a:t> = &amp;count;</a:t>
            </a:r>
          </a:p>
          <a:p>
            <a:pPr marL="0" indent="0">
              <a:buNone/>
            </a:pPr>
            <a:endParaRPr lang="en-US" sz="4400" dirty="0">
              <a:latin typeface="Courier New" panose="02070309020205020404" pitchFamily="49" charset="0"/>
              <a:cs typeface="Courier New" panose="02070309020205020404" pitchFamily="49" charset="0"/>
            </a:endParaRPr>
          </a:p>
          <a:p>
            <a:pPr marL="0" indent="0">
              <a:buNone/>
            </a:pPr>
            <a:endParaRPr lang="en-US" sz="4400" dirty="0" smtClean="0">
              <a:latin typeface="Courier New" panose="02070309020205020404" pitchFamily="49" charset="0"/>
              <a:cs typeface="Courier New" panose="02070309020205020404" pitchFamily="49" charset="0"/>
            </a:endParaRPr>
          </a:p>
          <a:p>
            <a:pPr marL="0" indent="0">
              <a:buNone/>
            </a:pPr>
            <a:r>
              <a:rPr lang="en-US" sz="4400" dirty="0" err="1" smtClean="0">
                <a:latin typeface="Courier New" panose="02070309020205020404" pitchFamily="49" charset="0"/>
                <a:cs typeface="Courier New" panose="02070309020205020404" pitchFamily="49" charset="0"/>
              </a:rPr>
              <a:t>cout</a:t>
            </a:r>
            <a:r>
              <a:rPr lang="en-US" sz="4400" dirty="0" smtClean="0">
                <a:latin typeface="Courier New" panose="02070309020205020404" pitchFamily="49" charset="0"/>
                <a:cs typeface="Courier New" panose="02070309020205020404" pitchFamily="49" charset="0"/>
              </a:rPr>
              <a:t> &lt;&lt; *</a:t>
            </a:r>
            <a:r>
              <a:rPr lang="en-US" sz="4400" dirty="0" err="1" smtClean="0">
                <a:latin typeface="Courier New" panose="02070309020205020404" pitchFamily="49" charset="0"/>
                <a:cs typeface="Courier New" panose="02070309020205020404" pitchFamily="49" charset="0"/>
              </a:rPr>
              <a:t>countPtr</a:t>
            </a:r>
            <a:r>
              <a:rPr lang="en-US" sz="4400" dirty="0" smtClean="0">
                <a:latin typeface="Courier New" panose="02070309020205020404" pitchFamily="49" charset="0"/>
                <a:cs typeface="Courier New" panose="02070309020205020404" pitchFamily="49" charset="0"/>
              </a:rPr>
              <a:t>;</a:t>
            </a:r>
            <a:endParaRPr lang="en-US" sz="4400" dirty="0">
              <a:latin typeface="Courier New" panose="02070309020205020404" pitchFamily="49" charset="0"/>
              <a:cs typeface="Courier New" panose="02070309020205020404" pitchFamily="49" charset="0"/>
            </a:endParaRPr>
          </a:p>
        </p:txBody>
      </p:sp>
      <p:cxnSp>
        <p:nvCxnSpPr>
          <p:cNvPr id="4" name="Straight Arrow Connector 3"/>
          <p:cNvCxnSpPr/>
          <p:nvPr/>
        </p:nvCxnSpPr>
        <p:spPr>
          <a:xfrm flipH="1">
            <a:off x="3958045" y="4725348"/>
            <a:ext cx="1384664" cy="666205"/>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5342709" y="4079017"/>
            <a:ext cx="5193858" cy="646331"/>
          </a:xfrm>
          <a:prstGeom prst="rect">
            <a:avLst/>
          </a:prstGeom>
          <a:noFill/>
        </p:spPr>
        <p:txBody>
          <a:bodyPr wrap="none" rtlCol="0">
            <a:spAutoFit/>
          </a:bodyPr>
          <a:lstStyle/>
          <a:p>
            <a:r>
              <a:rPr lang="en-US" sz="3600" dirty="0" smtClean="0"/>
              <a:t>“dereferences” the pointer</a:t>
            </a:r>
            <a:endParaRPr lang="en-US" sz="3600" dirty="0"/>
          </a:p>
        </p:txBody>
      </p:sp>
    </p:spTree>
    <p:extLst>
      <p:ext uri="{BB962C8B-B14F-4D97-AF65-F5344CB8AC3E}">
        <p14:creationId xmlns:p14="http://schemas.microsoft.com/office/powerpoint/2010/main" val="4211845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2825"/>
            <a:ext cx="10515600" cy="5274138"/>
          </a:xfrm>
        </p:spPr>
        <p:txBody>
          <a:bodyPr>
            <a:normAutofit/>
          </a:bodyPr>
          <a:lstStyle/>
          <a:p>
            <a:pPr marL="0" indent="0">
              <a:buNone/>
            </a:pPr>
            <a:r>
              <a:rPr lang="en-US" sz="4400" dirty="0" smtClean="0"/>
              <a:t>Pointers are considered dangerous because it is easy to lose track of the addresses you’re pointing to, and try to dereference memory you don’t “own”. That’s a big no </a:t>
            </a:r>
            <a:r>
              <a:rPr lang="en-US" sz="4400" dirty="0" err="1" smtClean="0"/>
              <a:t>no</a:t>
            </a:r>
            <a:r>
              <a:rPr lang="en-US" sz="4400" dirty="0" smtClean="0"/>
              <a:t>.</a:t>
            </a:r>
          </a:p>
          <a:p>
            <a:pPr marL="0" indent="0">
              <a:buNone/>
            </a:pPr>
            <a:endParaRPr lang="en-US" sz="4400" dirty="0" smtClean="0"/>
          </a:p>
          <a:p>
            <a:pPr marL="0" indent="0">
              <a:buNone/>
            </a:pPr>
            <a:r>
              <a:rPr lang="en-US" sz="4400" dirty="0" smtClean="0"/>
              <a:t>So C++ also has </a:t>
            </a:r>
            <a:r>
              <a:rPr lang="en-US" sz="4400" b="1" dirty="0" smtClean="0"/>
              <a:t>References</a:t>
            </a:r>
            <a:r>
              <a:rPr lang="en-US" sz="4400" dirty="0" smtClean="0"/>
              <a:t>, which some people think of as safer pointers.</a:t>
            </a:r>
            <a:endParaRPr lang="en-US" sz="4400" b="1" dirty="0"/>
          </a:p>
        </p:txBody>
      </p:sp>
    </p:spTree>
    <p:extLst>
      <p:ext uri="{BB962C8B-B14F-4D97-AF65-F5344CB8AC3E}">
        <p14:creationId xmlns:p14="http://schemas.microsoft.com/office/powerpoint/2010/main" val="34271715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2825"/>
            <a:ext cx="10515600" cy="5274138"/>
          </a:xfrm>
        </p:spPr>
        <p:txBody>
          <a:bodyPr>
            <a:normAutofit lnSpcReduction="10000"/>
          </a:bodyPr>
          <a:lstStyle/>
          <a:p>
            <a:pPr marL="0" indent="0">
              <a:buNone/>
            </a:pPr>
            <a:r>
              <a:rPr lang="en-US" sz="4400" dirty="0" smtClean="0"/>
              <a:t>Using references</a:t>
            </a:r>
          </a:p>
          <a:p>
            <a:pPr marL="0" indent="0">
              <a:buNone/>
            </a:pPr>
            <a:endParaRPr lang="en-US" sz="4400" b="1" dirty="0"/>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count = 1;</a:t>
            </a:r>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&amp; </a:t>
            </a:r>
            <a:r>
              <a:rPr lang="en-US" sz="4400" dirty="0" err="1" smtClean="0">
                <a:latin typeface="Courier New" panose="02070309020205020404" pitchFamily="49" charset="0"/>
                <a:cs typeface="Courier New" panose="02070309020205020404" pitchFamily="49" charset="0"/>
              </a:rPr>
              <a:t>countRef</a:t>
            </a:r>
            <a:r>
              <a:rPr lang="en-US" sz="4400" dirty="0" smtClean="0">
                <a:latin typeface="Courier New" panose="02070309020205020404" pitchFamily="49" charset="0"/>
                <a:cs typeface="Courier New" panose="02070309020205020404" pitchFamily="49" charset="0"/>
              </a:rPr>
              <a:t> = count;</a:t>
            </a:r>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&amp; countRef2 = count;</a:t>
            </a:r>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&amp; countRef2 = </a:t>
            </a:r>
            <a:r>
              <a:rPr lang="en-US" sz="4400" dirty="0" err="1" smtClean="0">
                <a:latin typeface="Courier New" panose="02070309020205020404" pitchFamily="49" charset="0"/>
                <a:cs typeface="Courier New" panose="02070309020205020404" pitchFamily="49" charset="0"/>
              </a:rPr>
              <a:t>countRef</a:t>
            </a:r>
            <a:r>
              <a:rPr lang="en-US" sz="4400" dirty="0" smtClean="0">
                <a:latin typeface="Courier New" panose="02070309020205020404" pitchFamily="49" charset="0"/>
                <a:cs typeface="Courier New" panose="02070309020205020404" pitchFamily="49" charset="0"/>
              </a:rPr>
              <a:t>;</a:t>
            </a:r>
          </a:p>
          <a:p>
            <a:pPr marL="0" indent="0">
              <a:buNone/>
            </a:pPr>
            <a:endParaRPr lang="en-US" sz="4400" dirty="0" smtClean="0">
              <a:latin typeface="Courier New" panose="02070309020205020404" pitchFamily="49" charset="0"/>
              <a:cs typeface="Courier New" panose="02070309020205020404" pitchFamily="49" charset="0"/>
            </a:endParaRPr>
          </a:p>
          <a:p>
            <a:pPr marL="0" indent="0">
              <a:buNone/>
            </a:pPr>
            <a:r>
              <a:rPr lang="en-US" sz="4400" dirty="0" err="1" smtClean="0">
                <a:latin typeface="Courier New" panose="02070309020205020404" pitchFamily="49" charset="0"/>
                <a:cs typeface="Courier New" panose="02070309020205020404" pitchFamily="49" charset="0"/>
              </a:rPr>
              <a:t>cout</a:t>
            </a:r>
            <a:r>
              <a:rPr lang="en-US" sz="4400" dirty="0" smtClean="0">
                <a:latin typeface="Courier New" panose="02070309020205020404" pitchFamily="49" charset="0"/>
                <a:cs typeface="Courier New" panose="02070309020205020404" pitchFamily="49" charset="0"/>
              </a:rPr>
              <a:t> &lt;&lt; </a:t>
            </a:r>
            <a:r>
              <a:rPr lang="en-US" sz="4400" dirty="0" err="1" smtClean="0">
                <a:latin typeface="Courier New" panose="02070309020205020404" pitchFamily="49" charset="0"/>
                <a:cs typeface="Courier New" panose="02070309020205020404" pitchFamily="49" charset="0"/>
              </a:rPr>
              <a:t>countRef</a:t>
            </a:r>
            <a:r>
              <a:rPr lang="en-US" sz="4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03133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2825"/>
            <a:ext cx="10515600" cy="5274138"/>
          </a:xfrm>
        </p:spPr>
        <p:txBody>
          <a:bodyPr>
            <a:normAutofit/>
          </a:bodyPr>
          <a:lstStyle/>
          <a:p>
            <a:pPr marL="0" indent="0">
              <a:buNone/>
            </a:pPr>
            <a:r>
              <a:rPr lang="en-US" sz="4400" dirty="0" smtClean="0"/>
              <a:t>Using references</a:t>
            </a:r>
          </a:p>
          <a:p>
            <a:pPr marL="0" indent="0">
              <a:buNone/>
            </a:pPr>
            <a:endParaRPr lang="en-US" sz="4400" b="1" dirty="0"/>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count = 1;</a:t>
            </a:r>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&amp; </a:t>
            </a:r>
            <a:r>
              <a:rPr lang="en-US" sz="4400" dirty="0" err="1" smtClean="0">
                <a:latin typeface="Courier New" panose="02070309020205020404" pitchFamily="49" charset="0"/>
                <a:cs typeface="Courier New" panose="02070309020205020404" pitchFamily="49" charset="0"/>
              </a:rPr>
              <a:t>countRef</a:t>
            </a:r>
            <a:r>
              <a:rPr lang="en-US" sz="4400" dirty="0" smtClean="0">
                <a:latin typeface="Courier New" panose="02070309020205020404" pitchFamily="49" charset="0"/>
                <a:cs typeface="Courier New" panose="02070309020205020404" pitchFamily="49" charset="0"/>
              </a:rPr>
              <a:t> = count;</a:t>
            </a:r>
          </a:p>
          <a:p>
            <a:pPr marL="0" indent="0">
              <a:buNone/>
            </a:pPr>
            <a:endParaRPr lang="en-US" sz="4400" dirty="0">
              <a:latin typeface="Courier New" panose="02070309020205020404" pitchFamily="49" charset="0"/>
              <a:cs typeface="Courier New" panose="02070309020205020404" pitchFamily="49" charset="0"/>
            </a:endParaRPr>
          </a:p>
          <a:p>
            <a:pPr marL="0" indent="0">
              <a:buNone/>
            </a:pPr>
            <a:endParaRPr lang="en-US" sz="4400" dirty="0" smtClean="0">
              <a:latin typeface="Courier New" panose="02070309020205020404" pitchFamily="49" charset="0"/>
              <a:cs typeface="Courier New" panose="02070309020205020404" pitchFamily="49" charset="0"/>
            </a:endParaRPr>
          </a:p>
        </p:txBody>
      </p:sp>
      <p:cxnSp>
        <p:nvCxnSpPr>
          <p:cNvPr id="4" name="Straight Arrow Connector 3"/>
          <p:cNvCxnSpPr/>
          <p:nvPr/>
        </p:nvCxnSpPr>
        <p:spPr>
          <a:xfrm flipH="1" flipV="1">
            <a:off x="2233749" y="3944983"/>
            <a:ext cx="1920240" cy="1371599"/>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 name="TextBox 4"/>
          <p:cNvSpPr txBox="1"/>
          <p:nvPr/>
        </p:nvSpPr>
        <p:spPr>
          <a:xfrm>
            <a:off x="4297679" y="4993417"/>
            <a:ext cx="6468291" cy="646331"/>
          </a:xfrm>
          <a:prstGeom prst="rect">
            <a:avLst/>
          </a:prstGeom>
          <a:noFill/>
        </p:spPr>
        <p:txBody>
          <a:bodyPr wrap="square" rtlCol="0">
            <a:spAutoFit/>
          </a:bodyPr>
          <a:lstStyle/>
          <a:p>
            <a:r>
              <a:rPr lang="en-US" sz="3600" dirty="0" smtClean="0"/>
              <a:t>Datatype is “reference to an </a:t>
            </a:r>
            <a:r>
              <a:rPr lang="en-US" sz="3600" dirty="0" err="1" smtClean="0"/>
              <a:t>int</a:t>
            </a:r>
            <a:r>
              <a:rPr lang="en-US" sz="3600" dirty="0" smtClean="0"/>
              <a:t>”</a:t>
            </a:r>
            <a:endParaRPr lang="en-US" sz="3600" dirty="0"/>
          </a:p>
        </p:txBody>
      </p:sp>
      <p:sp>
        <p:nvSpPr>
          <p:cNvPr id="9" name="Rectangle 8"/>
          <p:cNvSpPr/>
          <p:nvPr/>
        </p:nvSpPr>
        <p:spPr>
          <a:xfrm>
            <a:off x="707571" y="2978331"/>
            <a:ext cx="1789611" cy="87521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52127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2825"/>
            <a:ext cx="10515600" cy="5274138"/>
          </a:xfrm>
        </p:spPr>
        <p:txBody>
          <a:bodyPr>
            <a:normAutofit/>
          </a:bodyPr>
          <a:lstStyle/>
          <a:p>
            <a:pPr marL="0" indent="0">
              <a:buNone/>
            </a:pPr>
            <a:r>
              <a:rPr lang="en-US" sz="4400" dirty="0" smtClean="0"/>
              <a:t>Using references</a:t>
            </a:r>
          </a:p>
          <a:p>
            <a:pPr marL="0" indent="0">
              <a:buNone/>
            </a:pPr>
            <a:endParaRPr lang="en-US" sz="4400" b="1" dirty="0"/>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 count = 1;</a:t>
            </a:r>
          </a:p>
          <a:p>
            <a:pPr marL="0" indent="0">
              <a:buNone/>
            </a:pPr>
            <a:r>
              <a:rPr lang="en-US" sz="4400" dirty="0" err="1" smtClean="0">
                <a:latin typeface="Courier New" panose="02070309020205020404" pitchFamily="49" charset="0"/>
                <a:cs typeface="Courier New" panose="02070309020205020404" pitchFamily="49" charset="0"/>
              </a:rPr>
              <a:t>int</a:t>
            </a:r>
            <a:r>
              <a:rPr lang="en-US" sz="4400" dirty="0" smtClean="0">
                <a:latin typeface="Courier New" panose="02070309020205020404" pitchFamily="49" charset="0"/>
                <a:cs typeface="Courier New" panose="02070309020205020404" pitchFamily="49" charset="0"/>
              </a:rPr>
              <a:t>&amp; </a:t>
            </a:r>
            <a:r>
              <a:rPr lang="en-US" sz="4400" dirty="0" err="1" smtClean="0">
                <a:latin typeface="Courier New" panose="02070309020205020404" pitchFamily="49" charset="0"/>
                <a:cs typeface="Courier New" panose="02070309020205020404" pitchFamily="49" charset="0"/>
              </a:rPr>
              <a:t>countRef</a:t>
            </a:r>
            <a:r>
              <a:rPr lang="en-US" sz="4400" dirty="0" smtClean="0">
                <a:latin typeface="Courier New" panose="02070309020205020404" pitchFamily="49" charset="0"/>
                <a:cs typeface="Courier New" panose="02070309020205020404" pitchFamily="49" charset="0"/>
              </a:rPr>
              <a:t> = count;</a:t>
            </a:r>
          </a:p>
          <a:p>
            <a:pPr marL="0" indent="0">
              <a:buNone/>
            </a:pPr>
            <a:endParaRPr lang="en-US" sz="4400" dirty="0">
              <a:latin typeface="Courier New" panose="02070309020205020404" pitchFamily="49" charset="0"/>
              <a:cs typeface="Courier New" panose="02070309020205020404" pitchFamily="49" charset="0"/>
            </a:endParaRPr>
          </a:p>
          <a:p>
            <a:pPr marL="0" indent="0">
              <a:buNone/>
            </a:pPr>
            <a:endParaRPr lang="en-US" sz="4400" dirty="0" smtClean="0">
              <a:latin typeface="Courier New" panose="02070309020205020404" pitchFamily="49" charset="0"/>
              <a:cs typeface="Courier New" panose="02070309020205020404" pitchFamily="49" charset="0"/>
            </a:endParaRPr>
          </a:p>
          <a:p>
            <a:pPr marL="0" indent="0">
              <a:buNone/>
            </a:pPr>
            <a:r>
              <a:rPr lang="en-US" sz="4400" dirty="0" err="1" smtClean="0">
                <a:latin typeface="Courier New" panose="02070309020205020404" pitchFamily="49" charset="0"/>
                <a:cs typeface="Courier New" panose="02070309020205020404" pitchFamily="49" charset="0"/>
              </a:rPr>
              <a:t>cout</a:t>
            </a:r>
            <a:r>
              <a:rPr lang="en-US" sz="4400" dirty="0" smtClean="0">
                <a:latin typeface="Courier New" panose="02070309020205020404" pitchFamily="49" charset="0"/>
                <a:cs typeface="Courier New" panose="02070309020205020404" pitchFamily="49" charset="0"/>
              </a:rPr>
              <a:t> &lt;&lt; </a:t>
            </a:r>
            <a:r>
              <a:rPr lang="en-US" sz="4400" dirty="0" err="1" smtClean="0">
                <a:latin typeface="Courier New" panose="02070309020205020404" pitchFamily="49" charset="0"/>
                <a:cs typeface="Courier New" panose="02070309020205020404" pitchFamily="49" charset="0"/>
              </a:rPr>
              <a:t>countRef</a:t>
            </a:r>
            <a:r>
              <a:rPr lang="en-US" sz="4400" dirty="0">
                <a:latin typeface="Courier New" panose="02070309020205020404" pitchFamily="49" charset="0"/>
                <a:cs typeface="Courier New" panose="02070309020205020404" pitchFamily="49" charset="0"/>
              </a:rPr>
              <a:t>;</a:t>
            </a:r>
          </a:p>
        </p:txBody>
      </p:sp>
      <p:cxnSp>
        <p:nvCxnSpPr>
          <p:cNvPr id="4" name="Straight Arrow Connector 3"/>
          <p:cNvCxnSpPr/>
          <p:nvPr/>
        </p:nvCxnSpPr>
        <p:spPr>
          <a:xfrm flipH="1">
            <a:off x="3631474" y="4630782"/>
            <a:ext cx="888275" cy="868681"/>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 name="TextBox 4"/>
          <p:cNvSpPr txBox="1"/>
          <p:nvPr/>
        </p:nvSpPr>
        <p:spPr>
          <a:xfrm>
            <a:off x="4519749" y="4176988"/>
            <a:ext cx="6468291" cy="646331"/>
          </a:xfrm>
          <a:prstGeom prst="rect">
            <a:avLst/>
          </a:prstGeom>
          <a:noFill/>
        </p:spPr>
        <p:txBody>
          <a:bodyPr wrap="square" rtlCol="0">
            <a:spAutoFit/>
          </a:bodyPr>
          <a:lstStyle/>
          <a:p>
            <a:r>
              <a:rPr lang="en-US" sz="3600" dirty="0" smtClean="0"/>
              <a:t>No dereferencing needed</a:t>
            </a:r>
            <a:endParaRPr lang="en-US" sz="3600" dirty="0"/>
          </a:p>
        </p:txBody>
      </p:sp>
      <p:cxnSp>
        <p:nvCxnSpPr>
          <p:cNvPr id="7" name="Straight Arrow Connector 6"/>
          <p:cNvCxnSpPr/>
          <p:nvPr/>
        </p:nvCxnSpPr>
        <p:spPr>
          <a:xfrm flipH="1">
            <a:off x="6285412" y="2036577"/>
            <a:ext cx="585651" cy="1221107"/>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6625047" y="1390246"/>
            <a:ext cx="4935582" cy="646331"/>
          </a:xfrm>
          <a:prstGeom prst="rect">
            <a:avLst/>
          </a:prstGeom>
          <a:noFill/>
        </p:spPr>
        <p:txBody>
          <a:bodyPr wrap="square" rtlCol="0">
            <a:spAutoFit/>
          </a:bodyPr>
          <a:lstStyle/>
          <a:p>
            <a:r>
              <a:rPr lang="en-US" sz="3600" dirty="0" smtClean="0"/>
              <a:t>No “address of” needed</a:t>
            </a:r>
            <a:endParaRPr lang="en-US" sz="3600" dirty="0"/>
          </a:p>
        </p:txBody>
      </p:sp>
    </p:spTree>
    <p:extLst>
      <p:ext uri="{BB962C8B-B14F-4D97-AF65-F5344CB8AC3E}">
        <p14:creationId xmlns:p14="http://schemas.microsoft.com/office/powerpoint/2010/main" val="1273327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en-US" altLang="en-US"/>
              <a:t>J. Michael Moore</a:t>
            </a:r>
          </a:p>
        </p:txBody>
      </p:sp>
      <p:sp>
        <p:nvSpPr>
          <p:cNvPr id="48130" name="Rectangle 2"/>
          <p:cNvSpPr>
            <a:spLocks noGrp="1" noChangeArrowheads="1"/>
          </p:cNvSpPr>
          <p:nvPr>
            <p:ph type="title"/>
          </p:nvPr>
        </p:nvSpPr>
        <p:spPr/>
        <p:txBody>
          <a:bodyPr/>
          <a:lstStyle/>
          <a:p>
            <a:r>
              <a:rPr lang="en-US" altLang="en-US"/>
              <a:t>Real (Floating point) numbers</a:t>
            </a:r>
          </a:p>
        </p:txBody>
      </p:sp>
      <p:sp>
        <p:nvSpPr>
          <p:cNvPr id="48131" name="Rectangle 3"/>
          <p:cNvSpPr>
            <a:spLocks noGrp="1" noChangeArrowheads="1"/>
          </p:cNvSpPr>
          <p:nvPr>
            <p:ph type="body" idx="1"/>
          </p:nvPr>
        </p:nvSpPr>
        <p:spPr>
          <a:xfrm>
            <a:off x="645459" y="1600199"/>
            <a:ext cx="11209468" cy="3057861"/>
          </a:xfrm>
        </p:spPr>
        <p:txBody>
          <a:bodyPr>
            <a:normAutofit/>
          </a:bodyPr>
          <a:lstStyle/>
          <a:p>
            <a:r>
              <a:rPr lang="en-US" altLang="en-US" dirty="0" smtClean="0"/>
              <a:t>Participation Activity 4.6.2</a:t>
            </a:r>
            <a:endParaRPr lang="en-US" altLang="en-US" dirty="0" smtClean="0">
              <a:hlinkClick r:id="rId3"/>
            </a:endParaRPr>
          </a:p>
          <a:p>
            <a:r>
              <a:rPr lang="en-US" altLang="en-US" dirty="0">
                <a:hlinkClick r:id="rId3"/>
              </a:rPr>
              <a:t>https://zybooks.zyante.com/#/</a:t>
            </a:r>
            <a:r>
              <a:rPr lang="en-US" altLang="en-US" dirty="0" smtClean="0">
                <a:hlinkClick r:id="rId3"/>
              </a:rPr>
              <a:t>zybook/TAMUCSCE121MooreSummer2016/chapter/4/section/6</a:t>
            </a:r>
            <a:endParaRPr lang="en-US" altLang="en-US" dirty="0" smtClean="0"/>
          </a:p>
          <a:p>
            <a:r>
              <a:rPr lang="en-US" altLang="en-US" dirty="0" smtClean="0"/>
              <a:t>Note that floating point number are approximations!</a:t>
            </a:r>
            <a:endParaRPr lang="en-US" altLang="en-US" dirty="0"/>
          </a:p>
        </p:txBody>
      </p:sp>
    </p:spTree>
    <p:extLst>
      <p:ext uri="{BB962C8B-B14F-4D97-AF65-F5344CB8AC3E}">
        <p14:creationId xmlns:p14="http://schemas.microsoft.com/office/powerpoint/2010/main" val="220789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 messages for now:</a:t>
            </a:r>
            <a:endParaRPr lang="en-US" dirty="0"/>
          </a:p>
        </p:txBody>
      </p:sp>
      <p:sp>
        <p:nvSpPr>
          <p:cNvPr id="3" name="Content Placeholder 2"/>
          <p:cNvSpPr>
            <a:spLocks noGrp="1"/>
          </p:cNvSpPr>
          <p:nvPr>
            <p:ph idx="1"/>
          </p:nvPr>
        </p:nvSpPr>
        <p:spPr>
          <a:xfrm>
            <a:off x="838200" y="1825624"/>
            <a:ext cx="10515600" cy="4758055"/>
          </a:xfrm>
        </p:spPr>
        <p:txBody>
          <a:bodyPr>
            <a:normAutofit/>
          </a:bodyPr>
          <a:lstStyle/>
          <a:p>
            <a:r>
              <a:rPr lang="en-US" sz="4000" dirty="0" smtClean="0"/>
              <a:t>C++  has two special datatypes called </a:t>
            </a:r>
            <a:r>
              <a:rPr lang="en-US" sz="4000" b="1" dirty="0" smtClean="0"/>
              <a:t>Pointers </a:t>
            </a:r>
            <a:r>
              <a:rPr lang="en-US" sz="4000" dirty="0" smtClean="0"/>
              <a:t>and </a:t>
            </a:r>
            <a:r>
              <a:rPr lang="en-US" sz="4000" b="1" dirty="0" smtClean="0"/>
              <a:t>References</a:t>
            </a:r>
            <a:r>
              <a:rPr lang="en-US" sz="4000" dirty="0" smtClean="0"/>
              <a:t>. They let you access values indirectly.</a:t>
            </a:r>
            <a:endParaRPr lang="en-US" sz="4000" b="1" dirty="0" smtClean="0"/>
          </a:p>
          <a:p>
            <a:r>
              <a:rPr lang="en-US" sz="4000" dirty="0" smtClean="0"/>
              <a:t>You need to at least know they exist for now</a:t>
            </a:r>
          </a:p>
          <a:p>
            <a:r>
              <a:rPr lang="en-US" sz="4000" dirty="0" smtClean="0"/>
              <a:t>References are safer, usually better than pointers</a:t>
            </a:r>
          </a:p>
          <a:p>
            <a:r>
              <a:rPr lang="en-US" sz="4000" dirty="0" smtClean="0"/>
              <a:t>The symbols you’ll see when using pointers and references are: </a:t>
            </a:r>
            <a:r>
              <a:rPr lang="en-US" sz="4000" b="1" dirty="0" smtClean="0"/>
              <a:t>&amp;</a:t>
            </a:r>
            <a:r>
              <a:rPr lang="en-US" sz="4000" dirty="0" smtClean="0"/>
              <a:t> and </a:t>
            </a:r>
            <a:r>
              <a:rPr lang="en-US" sz="4000" b="1" dirty="0" smtClean="0"/>
              <a:t>*</a:t>
            </a:r>
            <a:endParaRPr lang="en-US" sz="4000" b="1" dirty="0"/>
          </a:p>
        </p:txBody>
      </p:sp>
    </p:spTree>
    <p:extLst>
      <p:ext uri="{BB962C8B-B14F-4D97-AF65-F5344CB8AC3E}">
        <p14:creationId xmlns:p14="http://schemas.microsoft.com/office/powerpoint/2010/main" val="33490545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Development Process</a:t>
            </a:r>
            <a:endParaRPr lang="en-US" dirty="0"/>
          </a:p>
        </p:txBody>
      </p:sp>
      <p:sp>
        <p:nvSpPr>
          <p:cNvPr id="3" name="Subtitle 2"/>
          <p:cNvSpPr>
            <a:spLocks noGrp="1"/>
          </p:cNvSpPr>
          <p:nvPr>
            <p:ph type="subTitle" idx="1"/>
          </p:nvPr>
        </p:nvSpPr>
        <p:spPr/>
        <p:txBody>
          <a:bodyPr/>
          <a:lstStyle/>
          <a:p>
            <a:r>
              <a:rPr lang="en-US" dirty="0" smtClean="0"/>
              <a:t>CSCE 121</a:t>
            </a:r>
          </a:p>
          <a:p>
            <a:endParaRPr lang="en-US" dirty="0"/>
          </a:p>
          <a:p>
            <a:r>
              <a:rPr lang="en-US" dirty="0" smtClean="0"/>
              <a:t>J. Michael Moore</a:t>
            </a:r>
            <a:endParaRPr lang="en-US" dirty="0"/>
          </a:p>
        </p:txBody>
      </p:sp>
    </p:spTree>
    <p:extLst>
      <p:ext uri="{BB962C8B-B14F-4D97-AF65-F5344CB8AC3E}">
        <p14:creationId xmlns:p14="http://schemas.microsoft.com/office/powerpoint/2010/main" val="31451464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Process</a:t>
            </a:r>
          </a:p>
        </p:txBody>
      </p:sp>
      <p:sp>
        <p:nvSpPr>
          <p:cNvPr id="3" name="Content Placeholder 2"/>
          <p:cNvSpPr>
            <a:spLocks noGrp="1"/>
          </p:cNvSpPr>
          <p:nvPr>
            <p:ph sz="half" idx="1"/>
          </p:nvPr>
        </p:nvSpPr>
        <p:spPr>
          <a:xfrm>
            <a:off x="838200" y="1825625"/>
            <a:ext cx="5941742" cy="4351338"/>
          </a:xfrm>
        </p:spPr>
        <p:txBody>
          <a:bodyPr/>
          <a:lstStyle/>
          <a:p>
            <a:r>
              <a:rPr lang="en-US" dirty="0" smtClean="0"/>
              <a:t>Figure out what needs to be done (requirements/specifications)</a:t>
            </a:r>
          </a:p>
          <a:p>
            <a:r>
              <a:rPr lang="en-US" dirty="0" smtClean="0"/>
              <a:t>Look at the problem carefully</a:t>
            </a:r>
          </a:p>
          <a:p>
            <a:r>
              <a:rPr lang="en-US" dirty="0" smtClean="0"/>
              <a:t>What are possible problems?</a:t>
            </a:r>
          </a:p>
          <a:p>
            <a:r>
              <a:rPr lang="en-US" dirty="0" smtClean="0"/>
              <a:t>How do you solve the problem by hand?</a:t>
            </a:r>
          </a:p>
        </p:txBody>
      </p:sp>
      <p:sp>
        <p:nvSpPr>
          <p:cNvPr id="4" name="Content Placeholder 3"/>
          <p:cNvSpPr>
            <a:spLocks noGrp="1"/>
          </p:cNvSpPr>
          <p:nvPr>
            <p:ph sz="half" idx="2"/>
          </p:nvPr>
        </p:nvSpPr>
        <p:spPr>
          <a:xfrm>
            <a:off x="6779941" y="1825625"/>
            <a:ext cx="4573859" cy="4351338"/>
          </a:xfrm>
        </p:spPr>
        <p:txBody>
          <a:bodyPr>
            <a:normAutofit/>
          </a:bodyPr>
          <a:lstStyle/>
          <a:p>
            <a:pPr marL="514350" indent="-514350">
              <a:buFont typeface="+mj-lt"/>
              <a:buAutoNum type="arabicPeriod"/>
            </a:pPr>
            <a:r>
              <a:rPr lang="en-US" sz="4400" dirty="0" smtClean="0">
                <a:solidFill>
                  <a:srgbClr val="7030A0"/>
                </a:solidFill>
              </a:rPr>
              <a:t>Analysis</a:t>
            </a:r>
          </a:p>
          <a:p>
            <a:pPr marL="514350" indent="-514350">
              <a:buFont typeface="+mj-lt"/>
              <a:buAutoNum type="arabicPeriod"/>
            </a:pPr>
            <a:r>
              <a:rPr lang="en-US" sz="4400" dirty="0" smtClean="0">
                <a:solidFill>
                  <a:schemeClr val="bg1">
                    <a:lumMod val="85000"/>
                  </a:schemeClr>
                </a:solidFill>
              </a:rPr>
              <a:t>Design</a:t>
            </a:r>
          </a:p>
          <a:p>
            <a:pPr marL="514350" indent="-514350">
              <a:buFont typeface="+mj-lt"/>
              <a:buAutoNum type="arabicPeriod"/>
            </a:pPr>
            <a:r>
              <a:rPr lang="en-US" sz="4400" dirty="0" smtClean="0">
                <a:solidFill>
                  <a:schemeClr val="bg1">
                    <a:lumMod val="85000"/>
                  </a:schemeClr>
                </a:solidFill>
              </a:rPr>
              <a:t>Implementation</a:t>
            </a:r>
          </a:p>
          <a:p>
            <a:pPr marL="514350" indent="-514350">
              <a:buFont typeface="+mj-lt"/>
              <a:buAutoNum type="arabicPeriod"/>
            </a:pPr>
            <a:r>
              <a:rPr lang="en-US" sz="4400" dirty="0" smtClean="0">
                <a:solidFill>
                  <a:schemeClr val="bg1">
                    <a:lumMod val="85000"/>
                  </a:schemeClr>
                </a:solidFill>
              </a:rPr>
              <a:t>Repeat</a:t>
            </a:r>
          </a:p>
        </p:txBody>
      </p:sp>
    </p:spTree>
    <p:extLst>
      <p:ext uri="{BB962C8B-B14F-4D97-AF65-F5344CB8AC3E}">
        <p14:creationId xmlns:p14="http://schemas.microsoft.com/office/powerpoint/2010/main" val="2581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Process</a:t>
            </a:r>
          </a:p>
        </p:txBody>
      </p:sp>
      <p:sp>
        <p:nvSpPr>
          <p:cNvPr id="3" name="Content Placeholder 2"/>
          <p:cNvSpPr>
            <a:spLocks noGrp="1"/>
          </p:cNvSpPr>
          <p:nvPr>
            <p:ph sz="half" idx="1"/>
          </p:nvPr>
        </p:nvSpPr>
        <p:spPr>
          <a:xfrm>
            <a:off x="838200" y="1825625"/>
            <a:ext cx="5941742" cy="4351338"/>
          </a:xfrm>
        </p:spPr>
        <p:txBody>
          <a:bodyPr/>
          <a:lstStyle/>
          <a:p>
            <a:r>
              <a:rPr lang="en-US" dirty="0" smtClean="0"/>
              <a:t>Overall structure of system</a:t>
            </a:r>
          </a:p>
          <a:p>
            <a:r>
              <a:rPr lang="en-US" dirty="0" smtClean="0"/>
              <a:t>How do the parts interact?</a:t>
            </a:r>
          </a:p>
          <a:p>
            <a:r>
              <a:rPr lang="en-US" dirty="0" smtClean="0"/>
              <a:t>What is the flow?</a:t>
            </a:r>
          </a:p>
          <a:p>
            <a:r>
              <a:rPr lang="en-US" dirty="0" smtClean="0"/>
              <a:t>What libraries can help solve the problem?</a:t>
            </a:r>
          </a:p>
        </p:txBody>
      </p:sp>
      <p:sp>
        <p:nvSpPr>
          <p:cNvPr id="4" name="Content Placeholder 3"/>
          <p:cNvSpPr>
            <a:spLocks noGrp="1"/>
          </p:cNvSpPr>
          <p:nvPr>
            <p:ph sz="half" idx="2"/>
          </p:nvPr>
        </p:nvSpPr>
        <p:spPr>
          <a:xfrm>
            <a:off x="6779941" y="1825625"/>
            <a:ext cx="4573859" cy="4351338"/>
          </a:xfrm>
        </p:spPr>
        <p:txBody>
          <a:bodyPr>
            <a:normAutofit/>
          </a:bodyPr>
          <a:lstStyle/>
          <a:p>
            <a:pPr marL="514350" indent="-514350">
              <a:buFont typeface="+mj-lt"/>
              <a:buAutoNum type="arabicPeriod"/>
            </a:pPr>
            <a:r>
              <a:rPr lang="en-US" sz="4400" dirty="0" smtClean="0">
                <a:solidFill>
                  <a:schemeClr val="bg1">
                    <a:lumMod val="85000"/>
                  </a:schemeClr>
                </a:solidFill>
              </a:rPr>
              <a:t>Analysis</a:t>
            </a:r>
          </a:p>
          <a:p>
            <a:pPr marL="514350" indent="-514350">
              <a:buFont typeface="+mj-lt"/>
              <a:buAutoNum type="arabicPeriod"/>
            </a:pPr>
            <a:r>
              <a:rPr lang="en-US" sz="4400" dirty="0" smtClean="0">
                <a:solidFill>
                  <a:srgbClr val="7030A0"/>
                </a:solidFill>
              </a:rPr>
              <a:t>Design</a:t>
            </a:r>
          </a:p>
          <a:p>
            <a:pPr marL="514350" indent="-514350">
              <a:buFont typeface="+mj-lt"/>
              <a:buAutoNum type="arabicPeriod"/>
            </a:pPr>
            <a:r>
              <a:rPr lang="en-US" sz="4400" dirty="0" smtClean="0">
                <a:solidFill>
                  <a:schemeClr val="bg1">
                    <a:lumMod val="85000"/>
                  </a:schemeClr>
                </a:solidFill>
              </a:rPr>
              <a:t>Implementation</a:t>
            </a:r>
          </a:p>
          <a:p>
            <a:pPr marL="514350" indent="-514350">
              <a:buFont typeface="+mj-lt"/>
              <a:buAutoNum type="arabicPeriod"/>
            </a:pPr>
            <a:r>
              <a:rPr lang="en-US" sz="4400" dirty="0" smtClean="0">
                <a:solidFill>
                  <a:schemeClr val="bg1">
                    <a:lumMod val="85000"/>
                  </a:schemeClr>
                </a:solidFill>
              </a:rPr>
              <a:t>Repeat</a:t>
            </a:r>
          </a:p>
        </p:txBody>
      </p:sp>
    </p:spTree>
    <p:extLst>
      <p:ext uri="{BB962C8B-B14F-4D97-AF65-F5344CB8AC3E}">
        <p14:creationId xmlns:p14="http://schemas.microsoft.com/office/powerpoint/2010/main" val="221712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Process</a:t>
            </a:r>
            <a:endParaRPr lang="en-US" dirty="0"/>
          </a:p>
        </p:txBody>
      </p:sp>
      <p:sp>
        <p:nvSpPr>
          <p:cNvPr id="3" name="Content Placeholder 2"/>
          <p:cNvSpPr>
            <a:spLocks noGrp="1"/>
          </p:cNvSpPr>
          <p:nvPr>
            <p:ph sz="half" idx="1"/>
          </p:nvPr>
        </p:nvSpPr>
        <p:spPr>
          <a:xfrm>
            <a:off x="838200" y="1825625"/>
            <a:ext cx="5941742" cy="4351338"/>
          </a:xfrm>
        </p:spPr>
        <p:txBody>
          <a:bodyPr>
            <a:normAutofit lnSpcReduction="10000"/>
          </a:bodyPr>
          <a:lstStyle/>
          <a:p>
            <a:r>
              <a:rPr lang="en-US" dirty="0" smtClean="0"/>
              <a:t>Focus on problem solving, </a:t>
            </a:r>
            <a:br>
              <a:rPr lang="en-US" dirty="0" smtClean="0"/>
            </a:br>
            <a:r>
              <a:rPr lang="en-US" b="1" i="1" dirty="0" smtClean="0"/>
              <a:t>not </a:t>
            </a:r>
            <a:r>
              <a:rPr lang="en-US" dirty="0" smtClean="0"/>
              <a:t>on coding details.</a:t>
            </a:r>
          </a:p>
          <a:p>
            <a:endParaRPr lang="en-US" dirty="0" smtClean="0"/>
          </a:p>
          <a:p>
            <a:r>
              <a:rPr lang="en-US" dirty="0" smtClean="0"/>
              <a:t>Should </a:t>
            </a:r>
            <a:r>
              <a:rPr lang="en-US" dirty="0"/>
              <a:t>be readable by anyone, even if they are not familiar with C++ </a:t>
            </a:r>
            <a:r>
              <a:rPr lang="en-US" dirty="0" smtClean="0"/>
              <a:t/>
            </a:r>
            <a:br>
              <a:rPr lang="en-US" dirty="0" smtClean="0"/>
            </a:br>
            <a:r>
              <a:rPr lang="en-US" dirty="0" smtClean="0"/>
              <a:t>(or </a:t>
            </a:r>
            <a:r>
              <a:rPr lang="en-US" dirty="0"/>
              <a:t>any programming </a:t>
            </a:r>
            <a:r>
              <a:rPr lang="en-US" dirty="0" smtClean="0"/>
              <a:t>language).</a:t>
            </a:r>
            <a:endParaRPr lang="en-US" dirty="0"/>
          </a:p>
          <a:p>
            <a:pPr lvl="1"/>
            <a:endParaRPr lang="en-US" dirty="0" smtClean="0"/>
          </a:p>
          <a:p>
            <a:r>
              <a:rPr lang="en-US" smtClean="0"/>
              <a:t>Algorithm</a:t>
            </a:r>
            <a:endParaRPr lang="en-US" dirty="0" smtClean="0"/>
          </a:p>
          <a:p>
            <a:pPr lvl="1"/>
            <a:r>
              <a:rPr lang="en-US" dirty="0"/>
              <a:t>A detailed sequence of actions to perform to accomplish some task</a:t>
            </a:r>
            <a:r>
              <a:rPr lang="en-US" dirty="0" smtClean="0"/>
              <a:t>. (</a:t>
            </a:r>
            <a:r>
              <a:rPr lang="en-US" dirty="0" smtClean="0">
                <a:hlinkClick r:id="rId2"/>
              </a:rPr>
              <a:t>Dictionary.com</a:t>
            </a:r>
            <a:r>
              <a:rPr lang="en-US" dirty="0" smtClean="0"/>
              <a:t>)</a:t>
            </a:r>
            <a:endParaRPr lang="en-US" dirty="0"/>
          </a:p>
        </p:txBody>
      </p:sp>
      <p:sp>
        <p:nvSpPr>
          <p:cNvPr id="4" name="Content Placeholder 3"/>
          <p:cNvSpPr>
            <a:spLocks noGrp="1"/>
          </p:cNvSpPr>
          <p:nvPr>
            <p:ph sz="half" idx="2"/>
          </p:nvPr>
        </p:nvSpPr>
        <p:spPr>
          <a:xfrm>
            <a:off x="6779941" y="1825625"/>
            <a:ext cx="4573859" cy="4351338"/>
          </a:xfrm>
        </p:spPr>
        <p:txBody>
          <a:bodyPr>
            <a:normAutofit lnSpcReduction="10000"/>
          </a:bodyPr>
          <a:lstStyle/>
          <a:p>
            <a:pPr marL="514350" indent="-514350">
              <a:buFont typeface="+mj-lt"/>
              <a:buAutoNum type="arabicPeriod"/>
            </a:pPr>
            <a:r>
              <a:rPr lang="en-US" sz="4400" dirty="0" smtClean="0">
                <a:solidFill>
                  <a:schemeClr val="bg1">
                    <a:lumMod val="85000"/>
                  </a:schemeClr>
                </a:solidFill>
              </a:rPr>
              <a:t>Analysis</a:t>
            </a:r>
          </a:p>
          <a:p>
            <a:pPr marL="514350" indent="-514350">
              <a:buFont typeface="+mj-lt"/>
              <a:buAutoNum type="arabicPeriod"/>
            </a:pPr>
            <a:r>
              <a:rPr lang="en-US" sz="4400" dirty="0" smtClean="0">
                <a:solidFill>
                  <a:srgbClr val="7030A0"/>
                </a:solidFill>
              </a:rPr>
              <a:t>Design</a:t>
            </a:r>
          </a:p>
          <a:p>
            <a:pPr marL="514350" indent="-514350">
              <a:buFont typeface="+mj-lt"/>
              <a:buAutoNum type="arabicPeriod"/>
            </a:pPr>
            <a:r>
              <a:rPr lang="en-US" sz="4400" dirty="0" smtClean="0">
                <a:solidFill>
                  <a:schemeClr val="bg1">
                    <a:lumMod val="85000"/>
                  </a:schemeClr>
                </a:solidFill>
              </a:rPr>
              <a:t>Implementation</a:t>
            </a:r>
          </a:p>
          <a:p>
            <a:pPr marL="514350" indent="-514350">
              <a:buFont typeface="+mj-lt"/>
              <a:buAutoNum type="arabicPeriod"/>
            </a:pPr>
            <a:r>
              <a:rPr lang="en-US" sz="4400" dirty="0" smtClean="0">
                <a:solidFill>
                  <a:schemeClr val="bg1">
                    <a:lumMod val="85000"/>
                  </a:schemeClr>
                </a:solidFill>
              </a:rPr>
              <a:t>Repeat</a:t>
            </a:r>
          </a:p>
        </p:txBody>
      </p:sp>
    </p:spTree>
    <p:extLst>
      <p:ext uri="{BB962C8B-B14F-4D97-AF65-F5344CB8AC3E}">
        <p14:creationId xmlns:p14="http://schemas.microsoft.com/office/powerpoint/2010/main" val="3919563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Process</a:t>
            </a:r>
          </a:p>
        </p:txBody>
      </p:sp>
      <p:sp>
        <p:nvSpPr>
          <p:cNvPr id="3" name="Content Placeholder 2"/>
          <p:cNvSpPr>
            <a:spLocks noGrp="1"/>
          </p:cNvSpPr>
          <p:nvPr>
            <p:ph sz="half" idx="1"/>
          </p:nvPr>
        </p:nvSpPr>
        <p:spPr>
          <a:xfrm>
            <a:off x="838200" y="1825625"/>
            <a:ext cx="5941742" cy="4351338"/>
          </a:xfrm>
        </p:spPr>
        <p:txBody>
          <a:bodyPr/>
          <a:lstStyle/>
          <a:p>
            <a:r>
              <a:rPr lang="en-US" dirty="0" smtClean="0"/>
              <a:t>Tools</a:t>
            </a:r>
          </a:p>
          <a:p>
            <a:pPr lvl="1"/>
            <a:r>
              <a:rPr lang="en-US" dirty="0" smtClean="0"/>
              <a:t>Pseudocode</a:t>
            </a:r>
          </a:p>
          <a:p>
            <a:pPr lvl="2"/>
            <a:r>
              <a:rPr lang="en-US" dirty="0" smtClean="0"/>
              <a:t>Simple English</a:t>
            </a:r>
            <a:endParaRPr lang="en-US" dirty="0"/>
          </a:p>
          <a:p>
            <a:pPr lvl="1"/>
            <a:r>
              <a:rPr lang="en-US" dirty="0"/>
              <a:t>Flowchart</a:t>
            </a:r>
          </a:p>
          <a:p>
            <a:endParaRPr lang="en-US" dirty="0" smtClean="0"/>
          </a:p>
        </p:txBody>
      </p:sp>
      <p:sp>
        <p:nvSpPr>
          <p:cNvPr id="4" name="Content Placeholder 3"/>
          <p:cNvSpPr>
            <a:spLocks noGrp="1"/>
          </p:cNvSpPr>
          <p:nvPr>
            <p:ph sz="half" idx="2"/>
          </p:nvPr>
        </p:nvSpPr>
        <p:spPr>
          <a:xfrm>
            <a:off x="6779941" y="1825625"/>
            <a:ext cx="4573859" cy="4351338"/>
          </a:xfrm>
        </p:spPr>
        <p:txBody>
          <a:bodyPr>
            <a:normAutofit/>
          </a:bodyPr>
          <a:lstStyle/>
          <a:p>
            <a:pPr marL="514350" indent="-514350">
              <a:buFont typeface="+mj-lt"/>
              <a:buAutoNum type="arabicPeriod"/>
            </a:pPr>
            <a:r>
              <a:rPr lang="en-US" sz="4400" dirty="0" smtClean="0">
                <a:solidFill>
                  <a:schemeClr val="bg1">
                    <a:lumMod val="85000"/>
                  </a:schemeClr>
                </a:solidFill>
              </a:rPr>
              <a:t>Analysis</a:t>
            </a:r>
          </a:p>
          <a:p>
            <a:pPr marL="514350" indent="-514350">
              <a:buFont typeface="+mj-lt"/>
              <a:buAutoNum type="arabicPeriod"/>
            </a:pPr>
            <a:r>
              <a:rPr lang="en-US" sz="4400" dirty="0" smtClean="0">
                <a:solidFill>
                  <a:srgbClr val="7030A0"/>
                </a:solidFill>
              </a:rPr>
              <a:t>Design</a:t>
            </a:r>
          </a:p>
          <a:p>
            <a:pPr marL="514350" indent="-514350">
              <a:buFont typeface="+mj-lt"/>
              <a:buAutoNum type="arabicPeriod"/>
            </a:pPr>
            <a:r>
              <a:rPr lang="en-US" sz="4400" dirty="0" smtClean="0">
                <a:solidFill>
                  <a:schemeClr val="bg1">
                    <a:lumMod val="85000"/>
                  </a:schemeClr>
                </a:solidFill>
              </a:rPr>
              <a:t>Implementation</a:t>
            </a:r>
          </a:p>
          <a:p>
            <a:pPr marL="514350" indent="-514350">
              <a:buFont typeface="+mj-lt"/>
              <a:buAutoNum type="arabicPeriod"/>
            </a:pPr>
            <a:r>
              <a:rPr lang="en-US" sz="4400" dirty="0" smtClean="0">
                <a:solidFill>
                  <a:schemeClr val="bg1">
                    <a:lumMod val="85000"/>
                  </a:schemeClr>
                </a:solidFill>
              </a:rPr>
              <a:t>Repeat</a:t>
            </a:r>
          </a:p>
        </p:txBody>
      </p:sp>
    </p:spTree>
    <p:extLst>
      <p:ext uri="{BB962C8B-B14F-4D97-AF65-F5344CB8AC3E}">
        <p14:creationId xmlns:p14="http://schemas.microsoft.com/office/powerpoint/2010/main" val="30324212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Process</a:t>
            </a:r>
          </a:p>
        </p:txBody>
      </p:sp>
      <p:sp>
        <p:nvSpPr>
          <p:cNvPr id="3" name="Content Placeholder 2"/>
          <p:cNvSpPr>
            <a:spLocks noGrp="1"/>
          </p:cNvSpPr>
          <p:nvPr>
            <p:ph sz="half" idx="1"/>
          </p:nvPr>
        </p:nvSpPr>
        <p:spPr>
          <a:xfrm>
            <a:off x="838200" y="1825625"/>
            <a:ext cx="5941742" cy="4351338"/>
          </a:xfrm>
        </p:spPr>
        <p:txBody>
          <a:bodyPr/>
          <a:lstStyle/>
          <a:p>
            <a:r>
              <a:rPr lang="en-US" dirty="0" smtClean="0"/>
              <a:t>Now that we know what to do…</a:t>
            </a:r>
            <a:br>
              <a:rPr lang="en-US" dirty="0" smtClean="0"/>
            </a:br>
            <a:endParaRPr lang="en-US" dirty="0" smtClean="0"/>
          </a:p>
          <a:p>
            <a:r>
              <a:rPr lang="en-US" dirty="0" smtClean="0"/>
              <a:t>Write Code</a:t>
            </a:r>
          </a:p>
          <a:p>
            <a:r>
              <a:rPr lang="en-US" dirty="0" smtClean="0"/>
              <a:t>Debug</a:t>
            </a:r>
          </a:p>
          <a:p>
            <a:r>
              <a:rPr lang="en-US" dirty="0" smtClean="0"/>
              <a:t>Test</a:t>
            </a:r>
          </a:p>
          <a:p>
            <a:pPr lvl="1"/>
            <a:r>
              <a:rPr lang="en-US" dirty="0" smtClean="0"/>
              <a:t>Does it do what it should?</a:t>
            </a:r>
          </a:p>
        </p:txBody>
      </p:sp>
      <p:sp>
        <p:nvSpPr>
          <p:cNvPr id="4" name="Content Placeholder 3"/>
          <p:cNvSpPr>
            <a:spLocks noGrp="1"/>
          </p:cNvSpPr>
          <p:nvPr>
            <p:ph sz="half" idx="2"/>
          </p:nvPr>
        </p:nvSpPr>
        <p:spPr>
          <a:xfrm>
            <a:off x="6779941" y="1825625"/>
            <a:ext cx="4573859" cy="4351338"/>
          </a:xfrm>
        </p:spPr>
        <p:txBody>
          <a:bodyPr>
            <a:normAutofit/>
          </a:bodyPr>
          <a:lstStyle/>
          <a:p>
            <a:pPr marL="514350" indent="-514350">
              <a:buFont typeface="+mj-lt"/>
              <a:buAutoNum type="arabicPeriod"/>
            </a:pPr>
            <a:r>
              <a:rPr lang="en-US" sz="4400" dirty="0" smtClean="0">
                <a:solidFill>
                  <a:schemeClr val="bg1">
                    <a:lumMod val="85000"/>
                  </a:schemeClr>
                </a:solidFill>
              </a:rPr>
              <a:t>Analysis</a:t>
            </a:r>
          </a:p>
          <a:p>
            <a:pPr marL="514350" indent="-514350">
              <a:buFont typeface="+mj-lt"/>
              <a:buAutoNum type="arabicPeriod"/>
            </a:pPr>
            <a:r>
              <a:rPr lang="en-US" sz="4400" dirty="0" smtClean="0">
                <a:solidFill>
                  <a:schemeClr val="bg1">
                    <a:lumMod val="85000"/>
                  </a:schemeClr>
                </a:solidFill>
              </a:rPr>
              <a:t>Design</a:t>
            </a:r>
          </a:p>
          <a:p>
            <a:pPr marL="514350" indent="-514350">
              <a:buFont typeface="+mj-lt"/>
              <a:buAutoNum type="arabicPeriod"/>
            </a:pPr>
            <a:r>
              <a:rPr lang="en-US" sz="4400" dirty="0" smtClean="0">
                <a:solidFill>
                  <a:srgbClr val="7030A0"/>
                </a:solidFill>
              </a:rPr>
              <a:t>Implementation</a:t>
            </a:r>
          </a:p>
          <a:p>
            <a:pPr marL="514350" indent="-514350">
              <a:buFont typeface="+mj-lt"/>
              <a:buAutoNum type="arabicPeriod"/>
            </a:pPr>
            <a:r>
              <a:rPr lang="en-US" sz="4400" dirty="0" smtClean="0">
                <a:solidFill>
                  <a:schemeClr val="bg1">
                    <a:lumMod val="85000"/>
                  </a:schemeClr>
                </a:solidFill>
              </a:rPr>
              <a:t>Repeat</a:t>
            </a:r>
          </a:p>
        </p:txBody>
      </p:sp>
    </p:spTree>
    <p:extLst>
      <p:ext uri="{BB962C8B-B14F-4D97-AF65-F5344CB8AC3E}">
        <p14:creationId xmlns:p14="http://schemas.microsoft.com/office/powerpoint/2010/main" val="250688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Process</a:t>
            </a:r>
          </a:p>
        </p:txBody>
      </p:sp>
      <p:sp>
        <p:nvSpPr>
          <p:cNvPr id="3" name="Content Placeholder 2"/>
          <p:cNvSpPr>
            <a:spLocks noGrp="1"/>
          </p:cNvSpPr>
          <p:nvPr>
            <p:ph sz="half" idx="1"/>
          </p:nvPr>
        </p:nvSpPr>
        <p:spPr>
          <a:xfrm>
            <a:off x="838200" y="1825625"/>
            <a:ext cx="5941742" cy="4351338"/>
          </a:xfrm>
        </p:spPr>
        <p:txBody>
          <a:bodyPr/>
          <a:lstStyle/>
          <a:p>
            <a:r>
              <a:rPr lang="en-US" dirty="0" smtClean="0"/>
              <a:t>Most important thing to remember</a:t>
            </a:r>
          </a:p>
          <a:p>
            <a:r>
              <a:rPr lang="en-US" dirty="0" smtClean="0"/>
              <a:t>Repeat!!!</a:t>
            </a:r>
          </a:p>
          <a:p>
            <a:pPr lvl="1"/>
            <a:r>
              <a:rPr lang="en-US" dirty="0" smtClean="0"/>
              <a:t>Go back to any step at any time</a:t>
            </a:r>
          </a:p>
        </p:txBody>
      </p:sp>
      <p:sp>
        <p:nvSpPr>
          <p:cNvPr id="4" name="Content Placeholder 3"/>
          <p:cNvSpPr>
            <a:spLocks noGrp="1"/>
          </p:cNvSpPr>
          <p:nvPr>
            <p:ph sz="half" idx="2"/>
          </p:nvPr>
        </p:nvSpPr>
        <p:spPr>
          <a:xfrm>
            <a:off x="6779941" y="1825625"/>
            <a:ext cx="4573859" cy="4351338"/>
          </a:xfrm>
        </p:spPr>
        <p:txBody>
          <a:bodyPr>
            <a:normAutofit/>
          </a:bodyPr>
          <a:lstStyle/>
          <a:p>
            <a:pPr marL="514350" indent="-514350">
              <a:buFont typeface="+mj-lt"/>
              <a:buAutoNum type="arabicPeriod"/>
            </a:pPr>
            <a:r>
              <a:rPr lang="en-US" sz="4400" dirty="0" smtClean="0">
                <a:solidFill>
                  <a:schemeClr val="bg1">
                    <a:lumMod val="85000"/>
                  </a:schemeClr>
                </a:solidFill>
              </a:rPr>
              <a:t>Analysis</a:t>
            </a:r>
          </a:p>
          <a:p>
            <a:pPr marL="514350" indent="-514350">
              <a:buFont typeface="+mj-lt"/>
              <a:buAutoNum type="arabicPeriod"/>
            </a:pPr>
            <a:r>
              <a:rPr lang="en-US" sz="4400" dirty="0" smtClean="0">
                <a:solidFill>
                  <a:schemeClr val="bg1">
                    <a:lumMod val="85000"/>
                  </a:schemeClr>
                </a:solidFill>
              </a:rPr>
              <a:t>Design</a:t>
            </a:r>
          </a:p>
          <a:p>
            <a:pPr marL="514350" indent="-514350">
              <a:buFont typeface="+mj-lt"/>
              <a:buAutoNum type="arabicPeriod"/>
            </a:pPr>
            <a:r>
              <a:rPr lang="en-US" sz="4400" dirty="0" smtClean="0">
                <a:solidFill>
                  <a:schemeClr val="bg1">
                    <a:lumMod val="85000"/>
                  </a:schemeClr>
                </a:solidFill>
              </a:rPr>
              <a:t>Implementation</a:t>
            </a:r>
          </a:p>
          <a:p>
            <a:pPr marL="514350" indent="-514350">
              <a:buFont typeface="+mj-lt"/>
              <a:buAutoNum type="arabicPeriod"/>
            </a:pPr>
            <a:r>
              <a:rPr lang="en-US" sz="4400" dirty="0" smtClean="0">
                <a:solidFill>
                  <a:srgbClr val="7030A0"/>
                </a:solidFill>
              </a:rPr>
              <a:t>Repeat</a:t>
            </a:r>
          </a:p>
        </p:txBody>
      </p:sp>
    </p:spTree>
    <p:extLst>
      <p:ext uri="{BB962C8B-B14F-4D97-AF65-F5344CB8AC3E}">
        <p14:creationId xmlns:p14="http://schemas.microsoft.com/office/powerpoint/2010/main" val="254484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 Flow</a:t>
            </a:r>
            <a:endParaRPr lang="en-US" dirty="0"/>
          </a:p>
        </p:txBody>
      </p:sp>
      <p:sp>
        <p:nvSpPr>
          <p:cNvPr id="3" name="Subtitle 2"/>
          <p:cNvSpPr>
            <a:spLocks noGrp="1"/>
          </p:cNvSpPr>
          <p:nvPr>
            <p:ph type="subTitle" idx="1"/>
          </p:nvPr>
        </p:nvSpPr>
        <p:spPr/>
        <p:txBody>
          <a:bodyPr>
            <a:normAutofit/>
          </a:bodyPr>
          <a:lstStyle/>
          <a:p>
            <a:r>
              <a:rPr lang="en-US" dirty="0" smtClean="0"/>
              <a:t>CSCE 121 </a:t>
            </a:r>
          </a:p>
          <a:p>
            <a:endParaRPr lang="en-US" dirty="0"/>
          </a:p>
          <a:p>
            <a:r>
              <a:rPr lang="en-US" dirty="0" smtClean="0"/>
              <a:t>J. Michael Moore</a:t>
            </a:r>
            <a:endParaRPr lang="en-US" dirty="0"/>
          </a:p>
        </p:txBody>
      </p:sp>
    </p:spTree>
    <p:extLst>
      <p:ext uri="{BB962C8B-B14F-4D97-AF65-F5344CB8AC3E}">
        <p14:creationId xmlns:p14="http://schemas.microsoft.com/office/powerpoint/2010/main" val="5183506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Programming</a:t>
            </a:r>
            <a:endParaRPr lang="en-US" dirty="0"/>
          </a:p>
        </p:txBody>
      </p:sp>
      <p:sp>
        <p:nvSpPr>
          <p:cNvPr id="3" name="Content Placeholder 2"/>
          <p:cNvSpPr>
            <a:spLocks noGrp="1"/>
          </p:cNvSpPr>
          <p:nvPr>
            <p:ph idx="1"/>
          </p:nvPr>
        </p:nvSpPr>
        <p:spPr/>
        <p:txBody>
          <a:bodyPr/>
          <a:lstStyle/>
          <a:p>
            <a:r>
              <a:rPr lang="en-US" dirty="0" smtClean="0"/>
              <a:t>Programmers used to use ‘</a:t>
            </a:r>
            <a:r>
              <a:rPr lang="en-US" dirty="0" err="1" smtClean="0"/>
              <a:t>goto</a:t>
            </a:r>
            <a:r>
              <a:rPr lang="en-US" dirty="0" smtClean="0"/>
              <a:t>’ a lot. This is universally considered BAD PRACTICE. </a:t>
            </a:r>
          </a:p>
          <a:p>
            <a:r>
              <a:rPr lang="en-US" dirty="0" smtClean="0"/>
              <a:t>This resulted in “Spaghetti code” that was hard to </a:t>
            </a:r>
            <a:br>
              <a:rPr lang="en-US" dirty="0" smtClean="0"/>
            </a:br>
            <a:r>
              <a:rPr lang="en-US" dirty="0" smtClean="0"/>
              <a:t>follow / understand / debug.</a:t>
            </a:r>
          </a:p>
          <a:p>
            <a:r>
              <a:rPr lang="en-US" dirty="0" smtClean="0"/>
              <a:t>Structured programming saw all programs as composed of three control structures.</a:t>
            </a:r>
          </a:p>
          <a:p>
            <a:r>
              <a:rPr lang="en-US" dirty="0" smtClean="0"/>
              <a:t>While not the only programming paradigm, aspects of structured programming still apply today.</a:t>
            </a:r>
          </a:p>
          <a:p>
            <a:endParaRPr lang="en-US" dirty="0"/>
          </a:p>
        </p:txBody>
      </p:sp>
    </p:spTree>
    <p:extLst>
      <p:ext uri="{BB962C8B-B14F-4D97-AF65-F5344CB8AC3E}">
        <p14:creationId xmlns:p14="http://schemas.microsoft.com/office/powerpoint/2010/main" val="1535266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Representation</a:t>
            </a:r>
            <a:br>
              <a:rPr lang="en-US" dirty="0" smtClean="0"/>
            </a:br>
            <a:r>
              <a:rPr lang="en-US" dirty="0" smtClean="0"/>
              <a:t>Limitations</a:t>
            </a:r>
            <a:endParaRPr lang="en-US" dirty="0"/>
          </a:p>
        </p:txBody>
      </p:sp>
      <p:sp>
        <p:nvSpPr>
          <p:cNvPr id="3" name="Subtitle 2"/>
          <p:cNvSpPr>
            <a:spLocks noGrp="1"/>
          </p:cNvSpPr>
          <p:nvPr>
            <p:ph type="subTitle" idx="1"/>
          </p:nvPr>
        </p:nvSpPr>
        <p:spPr/>
        <p:txBody>
          <a:bodyPr/>
          <a:lstStyle/>
          <a:p>
            <a:r>
              <a:rPr lang="en-US" dirty="0" smtClean="0"/>
              <a:t>CSCE 121</a:t>
            </a:r>
          </a:p>
          <a:p>
            <a:endParaRPr lang="en-US" dirty="0"/>
          </a:p>
          <a:p>
            <a:r>
              <a:rPr lang="en-US" dirty="0" smtClean="0"/>
              <a:t>J. Michael Moore</a:t>
            </a:r>
            <a:endParaRPr lang="en-US" dirty="0"/>
          </a:p>
        </p:txBody>
      </p:sp>
    </p:spTree>
    <p:extLst>
      <p:ext uri="{BB962C8B-B14F-4D97-AF65-F5344CB8AC3E}">
        <p14:creationId xmlns:p14="http://schemas.microsoft.com/office/powerpoint/2010/main" val="22806097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4" name="Content Placeholder 3"/>
          <p:cNvSpPr>
            <a:spLocks noGrp="1"/>
          </p:cNvSpPr>
          <p:nvPr>
            <p:ph sz="half" idx="1"/>
          </p:nvPr>
        </p:nvSpPr>
        <p:spPr/>
        <p:txBody>
          <a:bodyPr>
            <a:normAutofit/>
          </a:bodyPr>
          <a:lstStyle/>
          <a:p>
            <a:r>
              <a:rPr lang="en-US" sz="6600" dirty="0" smtClean="0"/>
              <a:t>Sequence</a:t>
            </a:r>
          </a:p>
          <a:p>
            <a:r>
              <a:rPr lang="en-US" sz="6600" dirty="0" smtClean="0"/>
              <a:t>Selection</a:t>
            </a:r>
          </a:p>
          <a:p>
            <a:r>
              <a:rPr lang="en-US" sz="6600" dirty="0" smtClean="0"/>
              <a:t>Iteration</a:t>
            </a:r>
            <a:endParaRPr lang="en-US" sz="6600" dirty="0"/>
          </a:p>
        </p:txBody>
      </p:sp>
      <p:sp>
        <p:nvSpPr>
          <p:cNvPr id="5" name="Content Placeholder 4"/>
          <p:cNvSpPr>
            <a:spLocks noGrp="1"/>
          </p:cNvSpPr>
          <p:nvPr>
            <p:ph sz="half" idx="2"/>
          </p:nvPr>
        </p:nvSpPr>
        <p:spPr/>
        <p:txBody>
          <a:bodyPr/>
          <a:lstStyle/>
          <a:p>
            <a:endParaRPr lang="en-US" dirty="0"/>
          </a:p>
        </p:txBody>
      </p:sp>
    </p:spTree>
    <p:extLst>
      <p:ext uri="{BB962C8B-B14F-4D97-AF65-F5344CB8AC3E}">
        <p14:creationId xmlns:p14="http://schemas.microsoft.com/office/powerpoint/2010/main" val="22407988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4" name="Content Placeholder 3"/>
          <p:cNvSpPr>
            <a:spLocks noGrp="1"/>
          </p:cNvSpPr>
          <p:nvPr>
            <p:ph sz="half" idx="1"/>
          </p:nvPr>
        </p:nvSpPr>
        <p:spPr/>
        <p:txBody>
          <a:bodyPr>
            <a:normAutofit/>
          </a:bodyPr>
          <a:lstStyle/>
          <a:p>
            <a:r>
              <a:rPr lang="en-US" sz="6600" dirty="0" smtClean="0"/>
              <a:t>Sequence</a:t>
            </a:r>
          </a:p>
          <a:p>
            <a:r>
              <a:rPr lang="en-US" sz="6600" dirty="0" smtClean="0">
                <a:solidFill>
                  <a:schemeClr val="bg1">
                    <a:lumMod val="75000"/>
                  </a:schemeClr>
                </a:solidFill>
              </a:rPr>
              <a:t>Selection</a:t>
            </a:r>
          </a:p>
          <a:p>
            <a:r>
              <a:rPr lang="en-US" sz="6600" dirty="0" smtClean="0">
                <a:solidFill>
                  <a:schemeClr val="bg1">
                    <a:lumMod val="75000"/>
                  </a:schemeClr>
                </a:solidFill>
              </a:rPr>
              <a:t>Iteration</a:t>
            </a:r>
            <a:endParaRPr lang="en-US" sz="6600" dirty="0">
              <a:solidFill>
                <a:schemeClr val="bg1">
                  <a:lumMod val="75000"/>
                </a:schemeClr>
              </a:solidFill>
            </a:endParaRPr>
          </a:p>
        </p:txBody>
      </p:sp>
      <p:sp>
        <p:nvSpPr>
          <p:cNvPr id="5" name="Content Placeholder 4"/>
          <p:cNvSpPr>
            <a:spLocks noGrp="1"/>
          </p:cNvSpPr>
          <p:nvPr>
            <p:ph sz="half" idx="2"/>
          </p:nvPr>
        </p:nvSpPr>
        <p:spPr/>
        <p:txBody>
          <a:bodyPr/>
          <a:lstStyle/>
          <a:p>
            <a:r>
              <a:rPr lang="en-US" dirty="0" smtClean="0"/>
              <a:t>The ordering of statements</a:t>
            </a:r>
          </a:p>
          <a:p>
            <a:r>
              <a:rPr lang="en-US" dirty="0" smtClean="0"/>
              <a:t>Can include function calls</a:t>
            </a:r>
          </a:p>
          <a:p>
            <a:r>
              <a:rPr lang="en-US" dirty="0" smtClean="0"/>
              <a:t>Essentially no “Decisions” are made.</a:t>
            </a:r>
            <a:endParaRPr lang="en-US" dirty="0"/>
          </a:p>
        </p:txBody>
      </p:sp>
    </p:spTree>
    <p:extLst>
      <p:ext uri="{BB962C8B-B14F-4D97-AF65-F5344CB8AC3E}">
        <p14:creationId xmlns:p14="http://schemas.microsoft.com/office/powerpoint/2010/main" val="17873192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4" name="Content Placeholder 3"/>
          <p:cNvSpPr>
            <a:spLocks noGrp="1"/>
          </p:cNvSpPr>
          <p:nvPr>
            <p:ph sz="half" idx="1"/>
          </p:nvPr>
        </p:nvSpPr>
        <p:spPr/>
        <p:txBody>
          <a:bodyPr>
            <a:normAutofit/>
          </a:bodyPr>
          <a:lstStyle/>
          <a:p>
            <a:r>
              <a:rPr lang="en-US" sz="6600" dirty="0" smtClean="0">
                <a:solidFill>
                  <a:schemeClr val="bg1">
                    <a:lumMod val="75000"/>
                  </a:schemeClr>
                </a:solidFill>
              </a:rPr>
              <a:t>Sequence</a:t>
            </a:r>
          </a:p>
          <a:p>
            <a:r>
              <a:rPr lang="en-US" sz="6600" dirty="0" smtClean="0"/>
              <a:t>Selection</a:t>
            </a:r>
          </a:p>
          <a:p>
            <a:r>
              <a:rPr lang="en-US" sz="6600" dirty="0" smtClean="0">
                <a:solidFill>
                  <a:schemeClr val="bg1">
                    <a:lumMod val="75000"/>
                  </a:schemeClr>
                </a:solidFill>
              </a:rPr>
              <a:t>Iteration</a:t>
            </a:r>
            <a:endParaRPr lang="en-US" sz="6600" dirty="0">
              <a:solidFill>
                <a:schemeClr val="bg1">
                  <a:lumMod val="75000"/>
                </a:schemeClr>
              </a:solidFill>
            </a:endParaRPr>
          </a:p>
        </p:txBody>
      </p:sp>
      <p:sp>
        <p:nvSpPr>
          <p:cNvPr id="5" name="Content Placeholder 4"/>
          <p:cNvSpPr>
            <a:spLocks noGrp="1"/>
          </p:cNvSpPr>
          <p:nvPr>
            <p:ph sz="half" idx="2"/>
          </p:nvPr>
        </p:nvSpPr>
        <p:spPr/>
        <p:txBody>
          <a:bodyPr/>
          <a:lstStyle/>
          <a:p>
            <a:r>
              <a:rPr lang="en-US" dirty="0" smtClean="0"/>
              <a:t>Also called branching</a:t>
            </a:r>
          </a:p>
          <a:p>
            <a:r>
              <a:rPr lang="en-US" dirty="0" smtClean="0"/>
              <a:t>Allows a block of code to be executed or not based on a “Decision/Question”</a:t>
            </a:r>
          </a:p>
          <a:p>
            <a:r>
              <a:rPr lang="en-US" dirty="0" smtClean="0"/>
              <a:t>Allows for different paths through the code</a:t>
            </a:r>
            <a:endParaRPr lang="en-US" dirty="0"/>
          </a:p>
        </p:txBody>
      </p:sp>
    </p:spTree>
    <p:extLst>
      <p:ext uri="{BB962C8B-B14F-4D97-AF65-F5344CB8AC3E}">
        <p14:creationId xmlns:p14="http://schemas.microsoft.com/office/powerpoint/2010/main" val="32491213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4" name="Content Placeholder 3"/>
          <p:cNvSpPr>
            <a:spLocks noGrp="1"/>
          </p:cNvSpPr>
          <p:nvPr>
            <p:ph sz="half" idx="1"/>
          </p:nvPr>
        </p:nvSpPr>
        <p:spPr/>
        <p:txBody>
          <a:bodyPr>
            <a:normAutofit/>
          </a:bodyPr>
          <a:lstStyle/>
          <a:p>
            <a:r>
              <a:rPr lang="en-US" sz="6600" dirty="0" smtClean="0">
                <a:solidFill>
                  <a:schemeClr val="bg1">
                    <a:lumMod val="75000"/>
                  </a:schemeClr>
                </a:solidFill>
              </a:rPr>
              <a:t>Sequence</a:t>
            </a:r>
          </a:p>
          <a:p>
            <a:r>
              <a:rPr lang="en-US" sz="6600" dirty="0" smtClean="0">
                <a:solidFill>
                  <a:schemeClr val="bg1">
                    <a:lumMod val="75000"/>
                  </a:schemeClr>
                </a:solidFill>
              </a:rPr>
              <a:t>Selection</a:t>
            </a:r>
          </a:p>
          <a:p>
            <a:r>
              <a:rPr lang="en-US" sz="6600" dirty="0" smtClean="0"/>
              <a:t>Iteration</a:t>
            </a:r>
            <a:endParaRPr lang="en-US" sz="6600" dirty="0"/>
          </a:p>
        </p:txBody>
      </p:sp>
      <p:sp>
        <p:nvSpPr>
          <p:cNvPr id="5" name="Content Placeholder 4"/>
          <p:cNvSpPr>
            <a:spLocks noGrp="1"/>
          </p:cNvSpPr>
          <p:nvPr>
            <p:ph sz="half" idx="2"/>
          </p:nvPr>
        </p:nvSpPr>
        <p:spPr/>
        <p:txBody>
          <a:bodyPr/>
          <a:lstStyle/>
          <a:p>
            <a:r>
              <a:rPr lang="en-US" dirty="0" smtClean="0"/>
              <a:t>Also called looping</a:t>
            </a:r>
          </a:p>
          <a:p>
            <a:r>
              <a:rPr lang="en-US" dirty="0" smtClean="0"/>
              <a:t>Allows a block of code to be run repeatedly until a condition is satisfied</a:t>
            </a:r>
            <a:endParaRPr lang="en-US" dirty="0"/>
          </a:p>
        </p:txBody>
      </p:sp>
    </p:spTree>
    <p:extLst>
      <p:ext uri="{BB962C8B-B14F-4D97-AF65-F5344CB8AC3E}">
        <p14:creationId xmlns:p14="http://schemas.microsoft.com/office/powerpoint/2010/main" val="24866501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Selection</a:t>
            </a:r>
            <a:endParaRPr lang="en-US" dirty="0"/>
          </a:p>
        </p:txBody>
      </p:sp>
      <p:sp>
        <p:nvSpPr>
          <p:cNvPr id="3" name="Subtitle 2"/>
          <p:cNvSpPr>
            <a:spLocks noGrp="1"/>
          </p:cNvSpPr>
          <p:nvPr>
            <p:ph type="subTitle" idx="1"/>
          </p:nvPr>
        </p:nvSpPr>
        <p:spPr/>
        <p:txBody>
          <a:bodyPr>
            <a:normAutofit/>
          </a:bodyPr>
          <a:lstStyle/>
          <a:p>
            <a:r>
              <a:rPr lang="en-US" dirty="0" smtClean="0"/>
              <a:t>CSCE 121</a:t>
            </a:r>
          </a:p>
          <a:p>
            <a:endParaRPr lang="en-US" dirty="0" smtClean="0"/>
          </a:p>
          <a:p>
            <a:r>
              <a:rPr lang="en-US" dirty="0" smtClean="0"/>
              <a:t>J. Michael Moore</a:t>
            </a:r>
          </a:p>
          <a:p>
            <a:endParaRPr lang="en-US" dirty="0"/>
          </a:p>
        </p:txBody>
      </p:sp>
    </p:spTree>
    <p:extLst>
      <p:ext uri="{BB962C8B-B14F-4D97-AF65-F5344CB8AC3E}">
        <p14:creationId xmlns:p14="http://schemas.microsoft.com/office/powerpoint/2010/main" val="10585318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a:t>
            </a:r>
            <a:endParaRPr lang="en-US" dirty="0"/>
          </a:p>
        </p:txBody>
      </p:sp>
      <p:sp>
        <p:nvSpPr>
          <p:cNvPr id="4" name="Content Placeholder 3"/>
          <p:cNvSpPr>
            <a:spLocks noGrp="1"/>
          </p:cNvSpPr>
          <p:nvPr>
            <p:ph sz="half" idx="2"/>
          </p:nvPr>
        </p:nvSpPr>
        <p:spPr/>
        <p:txBody>
          <a:bodyPr/>
          <a:lstStyle/>
          <a:p>
            <a:pPr marL="0" indent="0">
              <a:buNone/>
            </a:pPr>
            <a:r>
              <a:rPr lang="en-US" dirty="0" smtClean="0">
                <a:latin typeface="Source Code Pro" panose="020B0509030403020204" pitchFamily="49" charset="0"/>
              </a:rPr>
              <a:t>if (bool expression) {</a:t>
            </a:r>
            <a:br>
              <a:rPr lang="en-US" dirty="0" smtClean="0">
                <a:latin typeface="Source Code Pro" panose="020B0509030403020204" pitchFamily="49" charset="0"/>
              </a:rPr>
            </a:br>
            <a:r>
              <a:rPr lang="en-US" dirty="0" smtClean="0">
                <a:latin typeface="Source Code Pro" panose="020B0509030403020204" pitchFamily="49" charset="0"/>
              </a:rPr>
              <a:t/>
            </a:r>
            <a:br>
              <a:rPr lang="en-US" dirty="0" smtClean="0">
                <a:latin typeface="Source Code Pro" panose="020B0509030403020204" pitchFamily="49" charset="0"/>
              </a:rPr>
            </a:br>
            <a:r>
              <a:rPr lang="en-US" dirty="0" smtClean="0">
                <a:latin typeface="Source Code Pro" panose="020B0509030403020204" pitchFamily="49" charset="0"/>
              </a:rPr>
              <a:t>}</a:t>
            </a:r>
          </a:p>
          <a:p>
            <a:pPr marL="0" indent="0">
              <a:buNone/>
            </a:pPr>
            <a:endParaRPr lang="en-US" dirty="0">
              <a:latin typeface="Source Code Pro" panose="020B0509030403020204" pitchFamily="49" charset="0"/>
            </a:endParaRPr>
          </a:p>
          <a:p>
            <a:pPr marL="0" indent="0">
              <a:buNone/>
            </a:pPr>
            <a:endParaRPr lang="en-US" dirty="0" smtClean="0">
              <a:latin typeface="Source Code Pro" panose="020B0509030403020204" pitchFamily="49" charset="0"/>
            </a:endParaRPr>
          </a:p>
          <a:p>
            <a:pPr marL="0" indent="0">
              <a:buNone/>
            </a:pPr>
            <a:endParaRPr lang="en-US" dirty="0">
              <a:latin typeface="Source Code Pro" panose="020B0509030403020204" pitchFamily="49" charset="0"/>
            </a:endParaRPr>
          </a:p>
          <a:p>
            <a:pPr marL="0" indent="0">
              <a:buNone/>
            </a:pPr>
            <a:r>
              <a:rPr lang="en-US" dirty="0">
                <a:latin typeface="Source Code Pro" panose="020B0509030403020204" pitchFamily="49" charset="0"/>
              </a:rPr>
              <a:t>if (bool expression) </a:t>
            </a:r>
            <a:br>
              <a:rPr lang="en-US" dirty="0">
                <a:latin typeface="Source Code Pro" panose="020B0509030403020204" pitchFamily="49" charset="0"/>
              </a:rPr>
            </a:br>
            <a:r>
              <a:rPr lang="en-US" dirty="0" smtClean="0">
                <a:latin typeface="Source Code Pro" panose="020B0509030403020204" pitchFamily="49" charset="0"/>
              </a:rPr>
              <a:t>   // single statement</a:t>
            </a:r>
            <a:r>
              <a:rPr lang="en-US" dirty="0">
                <a:latin typeface="Source Code Pro" panose="020B0509030403020204" pitchFamily="49" charset="0"/>
              </a:rPr>
              <a:t/>
            </a:r>
            <a:br>
              <a:rPr lang="en-US" dirty="0">
                <a:latin typeface="Source Code Pro" panose="020B0509030403020204" pitchFamily="49" charset="0"/>
              </a:rPr>
            </a:br>
            <a:endParaRPr lang="en-US" dirty="0">
              <a:latin typeface="Source Code Pro" panose="020B0509030403020204" pitchFamily="49" charset="0"/>
            </a:endParaRPr>
          </a:p>
          <a:p>
            <a:pPr marL="0" indent="0">
              <a:buNone/>
            </a:pPr>
            <a:endParaRPr lang="en-US" dirty="0" smtClean="0">
              <a:latin typeface="Source Code Pro" panose="020B0509030403020204" pitchFamily="49" charset="0"/>
            </a:endParaRPr>
          </a:p>
        </p:txBody>
      </p:sp>
      <p:pic>
        <p:nvPicPr>
          <p:cNvPr id="8" name="Picture 7"/>
          <p:cNvPicPr>
            <a:picLocks noChangeAspect="1"/>
          </p:cNvPicPr>
          <p:nvPr/>
        </p:nvPicPr>
        <p:blipFill>
          <a:blip r:embed="rId3"/>
          <a:stretch>
            <a:fillRect/>
          </a:stretch>
        </p:blipFill>
        <p:spPr>
          <a:xfrm>
            <a:off x="1903760" y="1825625"/>
            <a:ext cx="2831742" cy="4361482"/>
          </a:xfrm>
          <a:prstGeom prst="rect">
            <a:avLst/>
          </a:prstGeom>
        </p:spPr>
      </p:pic>
      <p:sp>
        <p:nvSpPr>
          <p:cNvPr id="9" name="TextBox 8"/>
          <p:cNvSpPr txBox="1"/>
          <p:nvPr/>
        </p:nvSpPr>
        <p:spPr>
          <a:xfrm>
            <a:off x="3150073" y="3106539"/>
            <a:ext cx="797013" cy="523220"/>
          </a:xfrm>
          <a:prstGeom prst="rect">
            <a:avLst/>
          </a:prstGeom>
          <a:noFill/>
        </p:spPr>
        <p:txBody>
          <a:bodyPr wrap="none" rtlCol="0">
            <a:spAutoFit/>
          </a:bodyPr>
          <a:lstStyle/>
          <a:p>
            <a:r>
              <a:rPr lang="en-US" sz="2800" dirty="0" smtClean="0"/>
              <a:t>true</a:t>
            </a:r>
            <a:endParaRPr lang="en-US" sz="2800" dirty="0"/>
          </a:p>
        </p:txBody>
      </p:sp>
      <p:sp>
        <p:nvSpPr>
          <p:cNvPr id="10" name="TextBox 9"/>
          <p:cNvSpPr txBox="1"/>
          <p:nvPr/>
        </p:nvSpPr>
        <p:spPr>
          <a:xfrm>
            <a:off x="1474283" y="4246007"/>
            <a:ext cx="858953" cy="523220"/>
          </a:xfrm>
          <a:prstGeom prst="rect">
            <a:avLst/>
          </a:prstGeom>
          <a:noFill/>
        </p:spPr>
        <p:txBody>
          <a:bodyPr wrap="none" rtlCol="0">
            <a:spAutoFit/>
          </a:bodyPr>
          <a:lstStyle/>
          <a:p>
            <a:r>
              <a:rPr lang="en-US" sz="2800" dirty="0" smtClean="0"/>
              <a:t>false</a:t>
            </a:r>
            <a:endParaRPr lang="en-US" sz="2800" dirty="0"/>
          </a:p>
        </p:txBody>
      </p:sp>
      <p:sp>
        <p:nvSpPr>
          <p:cNvPr id="3" name="TextBox 2"/>
          <p:cNvSpPr txBox="1"/>
          <p:nvPr/>
        </p:nvSpPr>
        <p:spPr>
          <a:xfrm rot="572072">
            <a:off x="7055942" y="3214260"/>
            <a:ext cx="4124271" cy="830997"/>
          </a:xfrm>
          <a:prstGeom prst="rect">
            <a:avLst/>
          </a:prstGeom>
          <a:noFill/>
        </p:spPr>
        <p:txBody>
          <a:bodyPr wrap="none" rtlCol="0">
            <a:spAutoFit/>
          </a:bodyPr>
          <a:lstStyle/>
          <a:p>
            <a:r>
              <a:rPr lang="en-US" sz="2400" dirty="0" smtClean="0">
                <a:solidFill>
                  <a:srgbClr val="C00000"/>
                </a:solidFill>
              </a:rPr>
              <a:t>Note: Curly braces are optional </a:t>
            </a:r>
            <a:br>
              <a:rPr lang="en-US" sz="2400" dirty="0" smtClean="0">
                <a:solidFill>
                  <a:srgbClr val="C00000"/>
                </a:solidFill>
              </a:rPr>
            </a:br>
            <a:r>
              <a:rPr lang="en-US" sz="2400" dirty="0" smtClean="0">
                <a:solidFill>
                  <a:srgbClr val="C00000"/>
                </a:solidFill>
              </a:rPr>
              <a:t>if there is a single statement.</a:t>
            </a:r>
            <a:endParaRPr lang="en-US" sz="2400" dirty="0">
              <a:solidFill>
                <a:srgbClr val="C00000"/>
              </a:solidFill>
            </a:endParaRPr>
          </a:p>
        </p:txBody>
      </p:sp>
      <p:sp>
        <p:nvSpPr>
          <p:cNvPr id="11" name="TextBox 10"/>
          <p:cNvSpPr txBox="1"/>
          <p:nvPr/>
        </p:nvSpPr>
        <p:spPr>
          <a:xfrm>
            <a:off x="2162160" y="468229"/>
            <a:ext cx="9706888" cy="830997"/>
          </a:xfrm>
          <a:prstGeom prst="rect">
            <a:avLst/>
          </a:prstGeom>
          <a:noFill/>
        </p:spPr>
        <p:txBody>
          <a:bodyPr wrap="none" rtlCol="0">
            <a:spAutoFit/>
          </a:bodyPr>
          <a:lstStyle/>
          <a:p>
            <a:r>
              <a:rPr lang="en-US" sz="2400" dirty="0" smtClean="0">
                <a:solidFill>
                  <a:srgbClr val="C00000"/>
                </a:solidFill>
              </a:rPr>
              <a:t>However, it is good practice to go ahead and use them. </a:t>
            </a:r>
            <a:br>
              <a:rPr lang="en-US" sz="2400" dirty="0" smtClean="0">
                <a:solidFill>
                  <a:srgbClr val="C00000"/>
                </a:solidFill>
              </a:rPr>
            </a:br>
            <a:r>
              <a:rPr lang="en-US" sz="2400" dirty="0" smtClean="0">
                <a:solidFill>
                  <a:srgbClr val="C00000"/>
                </a:solidFill>
              </a:rPr>
              <a:t>You might need to add more statements later and forget to add curly braces.</a:t>
            </a:r>
            <a:endParaRPr lang="en-US" sz="2400" dirty="0">
              <a:solidFill>
                <a:srgbClr val="C00000"/>
              </a:solidFill>
            </a:endParaRPr>
          </a:p>
        </p:txBody>
      </p:sp>
    </p:spTree>
    <p:extLst>
      <p:ext uri="{BB962C8B-B14F-4D97-AF65-F5344CB8AC3E}">
        <p14:creationId xmlns:p14="http://schemas.microsoft.com/office/powerpoint/2010/main" val="116329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If-else</a:t>
            </a:r>
            <a:endParaRPr lang="en-US" dirty="0"/>
          </a:p>
        </p:txBody>
      </p:sp>
      <p:pic>
        <p:nvPicPr>
          <p:cNvPr id="8" name="Content Placeholder 7"/>
          <p:cNvPicPr>
            <a:picLocks noGrp="1" noChangeAspect="1"/>
          </p:cNvPicPr>
          <p:nvPr>
            <p:ph sz="half" idx="1"/>
          </p:nvPr>
        </p:nvPicPr>
        <p:blipFill>
          <a:blip r:embed="rId3"/>
          <a:stretch>
            <a:fillRect/>
          </a:stretch>
        </p:blipFill>
        <p:spPr>
          <a:xfrm>
            <a:off x="2198889" y="1825625"/>
            <a:ext cx="2460222" cy="4351338"/>
          </a:xfrm>
          <a:prstGeom prst="rect">
            <a:avLst/>
          </a:prstGeom>
        </p:spPr>
      </p:pic>
      <p:sp>
        <p:nvSpPr>
          <p:cNvPr id="7" name="Content Placeholder 6"/>
          <p:cNvSpPr>
            <a:spLocks noGrp="1"/>
          </p:cNvSpPr>
          <p:nvPr>
            <p:ph sz="half" idx="2"/>
          </p:nvPr>
        </p:nvSpPr>
        <p:spPr>
          <a:xfrm>
            <a:off x="5752848" y="1825625"/>
            <a:ext cx="5600952" cy="4351338"/>
          </a:xfrm>
        </p:spPr>
        <p:txBody>
          <a:bodyPr/>
          <a:lstStyle/>
          <a:p>
            <a:pPr marL="0" indent="0">
              <a:buNone/>
            </a:pPr>
            <a:r>
              <a:rPr lang="en-US" dirty="0" smtClean="0">
                <a:latin typeface="Source Code Pro" panose="020B0509030403020204" pitchFamily="49" charset="0"/>
              </a:rPr>
              <a:t>if (</a:t>
            </a:r>
            <a:r>
              <a:rPr lang="en-US" dirty="0" err="1" smtClean="0">
                <a:latin typeface="Source Code Pro" panose="020B0509030403020204" pitchFamily="49" charset="0"/>
              </a:rPr>
              <a:t>boolean</a:t>
            </a:r>
            <a:r>
              <a:rPr lang="en-US" dirty="0" smtClean="0">
                <a:latin typeface="Source Code Pro" panose="020B0509030403020204" pitchFamily="49" charset="0"/>
              </a:rPr>
              <a:t> expression) {</a:t>
            </a:r>
          </a:p>
          <a:p>
            <a:pPr marL="0" indent="0">
              <a:buNone/>
            </a:pPr>
            <a:r>
              <a:rPr lang="en-US" dirty="0" smtClean="0">
                <a:latin typeface="Source Code Pro" panose="020B0509030403020204" pitchFamily="49" charset="0"/>
              </a:rPr>
              <a:t>  // do if true</a:t>
            </a:r>
            <a:endParaRPr lang="en-US" dirty="0">
              <a:latin typeface="Source Code Pro" panose="020B0509030403020204" pitchFamily="49" charset="0"/>
            </a:endParaRPr>
          </a:p>
          <a:p>
            <a:pPr marL="0" indent="0">
              <a:buNone/>
            </a:pPr>
            <a:r>
              <a:rPr lang="en-US" dirty="0" smtClean="0">
                <a:latin typeface="Source Code Pro" panose="020B0509030403020204" pitchFamily="49" charset="0"/>
              </a:rPr>
              <a:t>} else {</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 do if false</a:t>
            </a:r>
          </a:p>
          <a:p>
            <a:pPr marL="0" indent="0">
              <a:buNone/>
            </a:pPr>
            <a:r>
              <a:rPr lang="en-US" dirty="0">
                <a:latin typeface="Source Code Pro" panose="020B0509030403020204" pitchFamily="49" charset="0"/>
              </a:rPr>
              <a:t>}</a:t>
            </a:r>
          </a:p>
        </p:txBody>
      </p:sp>
      <p:sp>
        <p:nvSpPr>
          <p:cNvPr id="9" name="TextBox 8"/>
          <p:cNvSpPr txBox="1"/>
          <p:nvPr/>
        </p:nvSpPr>
        <p:spPr>
          <a:xfrm>
            <a:off x="1684611" y="3478074"/>
            <a:ext cx="797013" cy="523220"/>
          </a:xfrm>
          <a:prstGeom prst="rect">
            <a:avLst/>
          </a:prstGeom>
          <a:noFill/>
        </p:spPr>
        <p:txBody>
          <a:bodyPr wrap="none" rtlCol="0">
            <a:spAutoFit/>
          </a:bodyPr>
          <a:lstStyle/>
          <a:p>
            <a:r>
              <a:rPr lang="en-US" sz="2800" dirty="0" smtClean="0"/>
              <a:t>true</a:t>
            </a:r>
            <a:endParaRPr lang="en-US" sz="2800" dirty="0"/>
          </a:p>
        </p:txBody>
      </p:sp>
      <p:sp>
        <p:nvSpPr>
          <p:cNvPr id="10" name="TextBox 9"/>
          <p:cNvSpPr txBox="1"/>
          <p:nvPr/>
        </p:nvSpPr>
        <p:spPr>
          <a:xfrm>
            <a:off x="3188066" y="2786600"/>
            <a:ext cx="858953" cy="523220"/>
          </a:xfrm>
          <a:prstGeom prst="rect">
            <a:avLst/>
          </a:prstGeom>
          <a:noFill/>
        </p:spPr>
        <p:txBody>
          <a:bodyPr wrap="none" rtlCol="0">
            <a:spAutoFit/>
          </a:bodyPr>
          <a:lstStyle/>
          <a:p>
            <a:r>
              <a:rPr lang="en-US" sz="2800" dirty="0" smtClean="0"/>
              <a:t>false</a:t>
            </a:r>
            <a:endParaRPr lang="en-US" sz="2800" dirty="0"/>
          </a:p>
        </p:txBody>
      </p:sp>
      <p:sp>
        <p:nvSpPr>
          <p:cNvPr id="11" name="TextBox 10"/>
          <p:cNvSpPr txBox="1"/>
          <p:nvPr/>
        </p:nvSpPr>
        <p:spPr>
          <a:xfrm rot="572072">
            <a:off x="6652531" y="5145066"/>
            <a:ext cx="4124271" cy="830997"/>
          </a:xfrm>
          <a:prstGeom prst="rect">
            <a:avLst/>
          </a:prstGeom>
          <a:noFill/>
        </p:spPr>
        <p:txBody>
          <a:bodyPr wrap="none" rtlCol="0">
            <a:spAutoFit/>
          </a:bodyPr>
          <a:lstStyle/>
          <a:p>
            <a:r>
              <a:rPr lang="en-US" sz="2400" dirty="0" smtClean="0">
                <a:solidFill>
                  <a:srgbClr val="C00000"/>
                </a:solidFill>
              </a:rPr>
              <a:t>Note: Curly braces are optional </a:t>
            </a:r>
            <a:br>
              <a:rPr lang="en-US" sz="2400" dirty="0" smtClean="0">
                <a:solidFill>
                  <a:srgbClr val="C00000"/>
                </a:solidFill>
              </a:rPr>
            </a:br>
            <a:r>
              <a:rPr lang="en-US" sz="2400" dirty="0" smtClean="0">
                <a:solidFill>
                  <a:srgbClr val="C00000"/>
                </a:solidFill>
              </a:rPr>
              <a:t>if there is a single statement.</a:t>
            </a:r>
            <a:endParaRPr lang="en-US" sz="2400" dirty="0">
              <a:solidFill>
                <a:srgbClr val="C00000"/>
              </a:solidFill>
            </a:endParaRPr>
          </a:p>
        </p:txBody>
      </p:sp>
    </p:spTree>
    <p:extLst>
      <p:ext uri="{BB962C8B-B14F-4D97-AF65-F5344CB8AC3E}">
        <p14:creationId xmlns:p14="http://schemas.microsoft.com/office/powerpoint/2010/main" val="185392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if-else</a:t>
            </a:r>
            <a:endParaRPr lang="en-US" dirty="0"/>
          </a:p>
        </p:txBody>
      </p:sp>
      <p:pic>
        <p:nvPicPr>
          <p:cNvPr id="5" name="Content Placeholder 4"/>
          <p:cNvPicPr>
            <a:picLocks noGrp="1" noChangeAspect="1"/>
          </p:cNvPicPr>
          <p:nvPr>
            <p:ph sz="half" idx="1"/>
          </p:nvPr>
        </p:nvPicPr>
        <p:blipFill>
          <a:blip r:embed="rId3"/>
          <a:stretch>
            <a:fillRect/>
          </a:stretch>
        </p:blipFill>
        <p:spPr>
          <a:xfrm>
            <a:off x="1446628" y="1825625"/>
            <a:ext cx="3964744" cy="4351338"/>
          </a:xfrm>
          <a:prstGeom prst="rect">
            <a:avLst/>
          </a:prstGeom>
        </p:spPr>
      </p:pic>
      <p:sp>
        <p:nvSpPr>
          <p:cNvPr id="4" name="Content Placeholder 3"/>
          <p:cNvSpPr>
            <a:spLocks noGrp="1"/>
          </p:cNvSpPr>
          <p:nvPr>
            <p:ph sz="half" idx="2"/>
          </p:nvPr>
        </p:nvSpPr>
        <p:spPr>
          <a:xfrm>
            <a:off x="5995073" y="1825625"/>
            <a:ext cx="5358727" cy="4351338"/>
          </a:xfrm>
        </p:spPr>
        <p:txBody>
          <a:bodyPr/>
          <a:lstStyle/>
          <a:p>
            <a:pPr marL="0" indent="0">
              <a:buNone/>
            </a:pPr>
            <a:r>
              <a:rPr lang="en-US" dirty="0" smtClean="0">
                <a:latin typeface="Source Code Pro" panose="020B0509030403020204" pitchFamily="49" charset="0"/>
              </a:rPr>
              <a:t>if (</a:t>
            </a:r>
            <a:r>
              <a:rPr lang="en-US" dirty="0" err="1" smtClean="0">
                <a:latin typeface="Source Code Pro" panose="020B0509030403020204" pitchFamily="49" charset="0"/>
              </a:rPr>
              <a:t>boolean</a:t>
            </a:r>
            <a:r>
              <a:rPr lang="en-US" dirty="0" smtClean="0">
                <a:latin typeface="Source Code Pro" panose="020B0509030403020204" pitchFamily="49" charset="0"/>
              </a:rPr>
              <a:t> expression) {</a:t>
            </a:r>
          </a:p>
          <a:p>
            <a:pPr marL="0" indent="0">
              <a:buNone/>
            </a:pPr>
            <a:r>
              <a:rPr lang="en-US" dirty="0" smtClean="0">
                <a:latin typeface="Source Code Pro" panose="020B0509030403020204" pitchFamily="49" charset="0"/>
              </a:rPr>
              <a:t>  // do stuff</a:t>
            </a:r>
          </a:p>
          <a:p>
            <a:pPr marL="0" indent="0">
              <a:buNone/>
            </a:pPr>
            <a:r>
              <a:rPr lang="en-US" dirty="0" smtClean="0">
                <a:latin typeface="Source Code Pro" panose="020B0509030403020204" pitchFamily="49" charset="0"/>
              </a:rPr>
              <a:t>} else if (bool expr) {</a:t>
            </a:r>
          </a:p>
          <a:p>
            <a:pPr marL="0" indent="0">
              <a:buNone/>
            </a:pPr>
            <a:r>
              <a:rPr lang="en-US" dirty="0" smtClean="0">
                <a:latin typeface="Source Code Pro" panose="020B0509030403020204" pitchFamily="49" charset="0"/>
              </a:rPr>
              <a:t>  // do other stuff</a:t>
            </a:r>
          </a:p>
          <a:p>
            <a:pPr marL="0" indent="0">
              <a:buNone/>
            </a:pPr>
            <a:r>
              <a:rPr lang="en-US" dirty="0" smtClean="0">
                <a:latin typeface="Source Code Pro" panose="020B0509030403020204" pitchFamily="49" charset="0"/>
              </a:rPr>
              <a:t>} else {</a:t>
            </a:r>
          </a:p>
          <a:p>
            <a:pPr marL="0" indent="0">
              <a:buNone/>
            </a:pPr>
            <a:r>
              <a:rPr lang="en-US" dirty="0" smtClean="0">
                <a:latin typeface="Source Code Pro" panose="020B0509030403020204" pitchFamily="49" charset="0"/>
              </a:rPr>
              <a:t>  // do yet other stuff</a:t>
            </a:r>
          </a:p>
          <a:p>
            <a:pPr marL="0" indent="0">
              <a:buNone/>
            </a:pPr>
            <a:r>
              <a:rPr lang="en-US" dirty="0" smtClean="0">
                <a:latin typeface="Source Code Pro" panose="020B0509030403020204" pitchFamily="49" charset="0"/>
              </a:rPr>
              <a:t>}</a:t>
            </a:r>
          </a:p>
          <a:p>
            <a:pPr marL="0" indent="0">
              <a:buNone/>
            </a:pPr>
            <a:endParaRPr lang="en-US" dirty="0"/>
          </a:p>
        </p:txBody>
      </p:sp>
      <p:sp>
        <p:nvSpPr>
          <p:cNvPr id="6" name="TextBox 5"/>
          <p:cNvSpPr txBox="1"/>
          <p:nvPr/>
        </p:nvSpPr>
        <p:spPr>
          <a:xfrm>
            <a:off x="946741" y="3586952"/>
            <a:ext cx="797013" cy="523220"/>
          </a:xfrm>
          <a:prstGeom prst="rect">
            <a:avLst/>
          </a:prstGeom>
          <a:noFill/>
        </p:spPr>
        <p:txBody>
          <a:bodyPr wrap="none" rtlCol="0">
            <a:spAutoFit/>
          </a:bodyPr>
          <a:lstStyle/>
          <a:p>
            <a:r>
              <a:rPr lang="en-US" sz="2800" dirty="0" smtClean="0"/>
              <a:t>true</a:t>
            </a:r>
            <a:endParaRPr lang="en-US" sz="2800" dirty="0"/>
          </a:p>
        </p:txBody>
      </p:sp>
      <p:sp>
        <p:nvSpPr>
          <p:cNvPr id="7" name="TextBox 6"/>
          <p:cNvSpPr txBox="1"/>
          <p:nvPr/>
        </p:nvSpPr>
        <p:spPr>
          <a:xfrm>
            <a:off x="3938682" y="2797701"/>
            <a:ext cx="858953" cy="523220"/>
          </a:xfrm>
          <a:prstGeom prst="rect">
            <a:avLst/>
          </a:prstGeom>
          <a:noFill/>
        </p:spPr>
        <p:txBody>
          <a:bodyPr wrap="none" rtlCol="0">
            <a:spAutoFit/>
          </a:bodyPr>
          <a:lstStyle/>
          <a:p>
            <a:r>
              <a:rPr lang="en-US" sz="2800" dirty="0" smtClean="0"/>
              <a:t>false</a:t>
            </a:r>
            <a:endParaRPr lang="en-US" sz="2800" dirty="0"/>
          </a:p>
        </p:txBody>
      </p:sp>
      <p:sp>
        <p:nvSpPr>
          <p:cNvPr id="8" name="TextBox 7"/>
          <p:cNvSpPr txBox="1"/>
          <p:nvPr/>
        </p:nvSpPr>
        <p:spPr>
          <a:xfrm>
            <a:off x="2213837" y="2797701"/>
            <a:ext cx="858953" cy="523220"/>
          </a:xfrm>
          <a:prstGeom prst="rect">
            <a:avLst/>
          </a:prstGeom>
          <a:noFill/>
        </p:spPr>
        <p:txBody>
          <a:bodyPr wrap="none" rtlCol="0">
            <a:spAutoFit/>
          </a:bodyPr>
          <a:lstStyle/>
          <a:p>
            <a:r>
              <a:rPr lang="en-US" sz="2800" dirty="0" smtClean="0"/>
              <a:t>false</a:t>
            </a:r>
            <a:endParaRPr lang="en-US" sz="2800" dirty="0"/>
          </a:p>
        </p:txBody>
      </p:sp>
      <p:sp>
        <p:nvSpPr>
          <p:cNvPr id="9" name="TextBox 8"/>
          <p:cNvSpPr txBox="1"/>
          <p:nvPr/>
        </p:nvSpPr>
        <p:spPr>
          <a:xfrm>
            <a:off x="2570659" y="3586952"/>
            <a:ext cx="797013" cy="523220"/>
          </a:xfrm>
          <a:prstGeom prst="rect">
            <a:avLst/>
          </a:prstGeom>
          <a:noFill/>
        </p:spPr>
        <p:txBody>
          <a:bodyPr wrap="none" rtlCol="0">
            <a:spAutoFit/>
          </a:bodyPr>
          <a:lstStyle/>
          <a:p>
            <a:r>
              <a:rPr lang="en-US" sz="2800" dirty="0" smtClean="0"/>
              <a:t>true</a:t>
            </a:r>
            <a:endParaRPr lang="en-US" sz="2800" dirty="0"/>
          </a:p>
        </p:txBody>
      </p:sp>
      <p:sp>
        <p:nvSpPr>
          <p:cNvPr id="10" name="TextBox 9"/>
          <p:cNvSpPr txBox="1"/>
          <p:nvPr/>
        </p:nvSpPr>
        <p:spPr>
          <a:xfrm rot="572072">
            <a:off x="5245072" y="523854"/>
            <a:ext cx="4124271" cy="830997"/>
          </a:xfrm>
          <a:prstGeom prst="rect">
            <a:avLst/>
          </a:prstGeom>
          <a:noFill/>
        </p:spPr>
        <p:txBody>
          <a:bodyPr wrap="none" rtlCol="0">
            <a:spAutoFit/>
          </a:bodyPr>
          <a:lstStyle/>
          <a:p>
            <a:r>
              <a:rPr lang="en-US" sz="2400" dirty="0" smtClean="0">
                <a:solidFill>
                  <a:srgbClr val="C00000"/>
                </a:solidFill>
              </a:rPr>
              <a:t>Note: Curly braces are optional </a:t>
            </a:r>
            <a:br>
              <a:rPr lang="en-US" sz="2400" dirty="0" smtClean="0">
                <a:solidFill>
                  <a:srgbClr val="C00000"/>
                </a:solidFill>
              </a:rPr>
            </a:br>
            <a:r>
              <a:rPr lang="en-US" sz="2400" dirty="0" smtClean="0">
                <a:solidFill>
                  <a:srgbClr val="C00000"/>
                </a:solidFill>
              </a:rPr>
              <a:t>if there is a single statement.</a:t>
            </a:r>
            <a:endParaRPr lang="en-US" sz="2400" dirty="0">
              <a:solidFill>
                <a:srgbClr val="C00000"/>
              </a:solidFill>
            </a:endParaRPr>
          </a:p>
        </p:txBody>
      </p:sp>
    </p:spTree>
    <p:extLst>
      <p:ext uri="{BB962C8B-B14F-4D97-AF65-F5344CB8AC3E}">
        <p14:creationId xmlns:p14="http://schemas.microsoft.com/office/powerpoint/2010/main" val="213338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4" name="Content Placeholder 3"/>
          <p:cNvSpPr>
            <a:spLocks noGrp="1"/>
          </p:cNvSpPr>
          <p:nvPr>
            <p:ph sz="half" idx="2"/>
          </p:nvPr>
        </p:nvSpPr>
        <p:spPr/>
        <p:txBody>
          <a:bodyPr>
            <a:normAutofit fontScale="92500" lnSpcReduction="20000"/>
          </a:bodyPr>
          <a:lstStyle/>
          <a:p>
            <a:pPr marL="0" indent="0">
              <a:buNone/>
            </a:pPr>
            <a:r>
              <a:rPr lang="en-US" dirty="0" smtClean="0">
                <a:latin typeface="Source Code Pro" panose="020B0509030403020204" pitchFamily="49" charset="0"/>
              </a:rPr>
              <a:t>switch (value) {</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case val1:</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do stuff</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break;</a:t>
            </a:r>
          </a:p>
          <a:p>
            <a:pPr marL="0" indent="0">
              <a:buNone/>
            </a:pPr>
            <a:r>
              <a:rPr lang="en-US" dirty="0" smtClean="0">
                <a:latin typeface="Source Code Pro" panose="020B0509030403020204" pitchFamily="49" charset="0"/>
              </a:rPr>
              <a:t>  case val2:</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do other stuff</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break;</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default:</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yet other stuff</a:t>
            </a:r>
          </a:p>
          <a:p>
            <a:pPr marL="0" indent="0">
              <a:buNone/>
            </a:pPr>
            <a:r>
              <a:rPr lang="en-US" dirty="0" smtClean="0">
                <a:latin typeface="Source Code Pro" panose="020B0509030403020204" pitchFamily="49" charset="0"/>
              </a:rPr>
              <a:t>}</a:t>
            </a:r>
            <a:endParaRPr lang="en-US" dirty="0">
              <a:latin typeface="Source Code Pro" panose="020B0509030403020204" pitchFamily="49" charset="0"/>
            </a:endParaRPr>
          </a:p>
        </p:txBody>
      </p:sp>
      <p:sp>
        <p:nvSpPr>
          <p:cNvPr id="8" name="TextBox 7"/>
          <p:cNvSpPr txBox="1"/>
          <p:nvPr/>
        </p:nvSpPr>
        <p:spPr>
          <a:xfrm>
            <a:off x="692469" y="3254901"/>
            <a:ext cx="858953" cy="523220"/>
          </a:xfrm>
          <a:prstGeom prst="rect">
            <a:avLst/>
          </a:prstGeom>
          <a:noFill/>
        </p:spPr>
        <p:txBody>
          <a:bodyPr wrap="none" rtlCol="0">
            <a:spAutoFit/>
          </a:bodyPr>
          <a:lstStyle/>
          <a:p>
            <a:r>
              <a:rPr lang="en-US" sz="2800" dirty="0" smtClean="0"/>
              <a:t>false</a:t>
            </a:r>
            <a:endParaRPr lang="en-US" sz="2800" dirty="0"/>
          </a:p>
        </p:txBody>
      </p:sp>
      <p:sp>
        <p:nvSpPr>
          <p:cNvPr id="9" name="TextBox 8"/>
          <p:cNvSpPr txBox="1"/>
          <p:nvPr/>
        </p:nvSpPr>
        <p:spPr>
          <a:xfrm>
            <a:off x="2129230" y="2493031"/>
            <a:ext cx="797013" cy="523220"/>
          </a:xfrm>
          <a:prstGeom prst="rect">
            <a:avLst/>
          </a:prstGeom>
          <a:noFill/>
        </p:spPr>
        <p:txBody>
          <a:bodyPr wrap="none" rtlCol="0">
            <a:spAutoFit/>
          </a:bodyPr>
          <a:lstStyle/>
          <a:p>
            <a:r>
              <a:rPr lang="en-US" sz="2800" dirty="0" smtClean="0"/>
              <a:t>true</a:t>
            </a:r>
            <a:endParaRPr lang="en-US" sz="2800" dirty="0"/>
          </a:p>
        </p:txBody>
      </p:sp>
      <p:sp>
        <p:nvSpPr>
          <p:cNvPr id="10" name="TextBox 9"/>
          <p:cNvSpPr txBox="1"/>
          <p:nvPr/>
        </p:nvSpPr>
        <p:spPr>
          <a:xfrm>
            <a:off x="692469" y="4397901"/>
            <a:ext cx="858953" cy="523220"/>
          </a:xfrm>
          <a:prstGeom prst="rect">
            <a:avLst/>
          </a:prstGeom>
          <a:noFill/>
        </p:spPr>
        <p:txBody>
          <a:bodyPr wrap="none" rtlCol="0">
            <a:spAutoFit/>
          </a:bodyPr>
          <a:lstStyle/>
          <a:p>
            <a:r>
              <a:rPr lang="en-US" sz="2800" dirty="0" smtClean="0"/>
              <a:t>false</a:t>
            </a:r>
            <a:endParaRPr lang="en-US" sz="2800" dirty="0"/>
          </a:p>
        </p:txBody>
      </p:sp>
      <p:sp>
        <p:nvSpPr>
          <p:cNvPr id="11" name="TextBox 10"/>
          <p:cNvSpPr txBox="1"/>
          <p:nvPr/>
        </p:nvSpPr>
        <p:spPr>
          <a:xfrm>
            <a:off x="2129229" y="3556984"/>
            <a:ext cx="797013" cy="523220"/>
          </a:xfrm>
          <a:prstGeom prst="rect">
            <a:avLst/>
          </a:prstGeom>
          <a:noFill/>
        </p:spPr>
        <p:txBody>
          <a:bodyPr wrap="none" rtlCol="0">
            <a:spAutoFit/>
          </a:bodyPr>
          <a:lstStyle/>
          <a:p>
            <a:r>
              <a:rPr lang="en-US" sz="2800" dirty="0" smtClean="0"/>
              <a:t>true</a:t>
            </a:r>
            <a:endParaRPr lang="en-US" sz="2800" dirty="0"/>
          </a:p>
        </p:txBody>
      </p:sp>
      <p:pic>
        <p:nvPicPr>
          <p:cNvPr id="12" name="Picture 11"/>
          <p:cNvPicPr>
            <a:picLocks noChangeAspect="1"/>
          </p:cNvPicPr>
          <p:nvPr/>
        </p:nvPicPr>
        <p:blipFill>
          <a:blip r:embed="rId3"/>
          <a:stretch>
            <a:fillRect/>
          </a:stretch>
        </p:blipFill>
        <p:spPr>
          <a:xfrm>
            <a:off x="1283761" y="1669649"/>
            <a:ext cx="4289349" cy="4663289"/>
          </a:xfrm>
          <a:prstGeom prst="rect">
            <a:avLst/>
          </a:prstGeom>
        </p:spPr>
      </p:pic>
      <p:sp>
        <p:nvSpPr>
          <p:cNvPr id="13" name="TextBox 12"/>
          <p:cNvSpPr txBox="1"/>
          <p:nvPr/>
        </p:nvSpPr>
        <p:spPr>
          <a:xfrm rot="20783702">
            <a:off x="3254906" y="937160"/>
            <a:ext cx="4124271" cy="830997"/>
          </a:xfrm>
          <a:prstGeom prst="rect">
            <a:avLst/>
          </a:prstGeom>
          <a:noFill/>
        </p:spPr>
        <p:txBody>
          <a:bodyPr wrap="none" rtlCol="0">
            <a:spAutoFit/>
          </a:bodyPr>
          <a:lstStyle/>
          <a:p>
            <a:r>
              <a:rPr lang="en-US" sz="2400" dirty="0" smtClean="0">
                <a:solidFill>
                  <a:srgbClr val="C00000"/>
                </a:solidFill>
              </a:rPr>
              <a:t>Note: Curly braces are optional </a:t>
            </a:r>
            <a:br>
              <a:rPr lang="en-US" sz="2400" dirty="0" smtClean="0">
                <a:solidFill>
                  <a:srgbClr val="C00000"/>
                </a:solidFill>
              </a:rPr>
            </a:br>
            <a:r>
              <a:rPr lang="en-US" sz="2400" dirty="0" smtClean="0">
                <a:solidFill>
                  <a:srgbClr val="C00000"/>
                </a:solidFill>
              </a:rPr>
              <a:t>if there is a single statement.</a:t>
            </a:r>
            <a:endParaRPr lang="en-US" sz="2400" dirty="0">
              <a:solidFill>
                <a:srgbClr val="C00000"/>
              </a:solidFill>
            </a:endParaRPr>
          </a:p>
        </p:txBody>
      </p:sp>
    </p:spTree>
    <p:extLst>
      <p:ext uri="{BB962C8B-B14F-4D97-AF65-F5344CB8AC3E}">
        <p14:creationId xmlns:p14="http://schemas.microsoft.com/office/powerpoint/2010/main" val="117338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with fall-through</a:t>
            </a:r>
            <a:endParaRPr lang="en-US" dirty="0"/>
          </a:p>
        </p:txBody>
      </p:sp>
      <p:sp>
        <p:nvSpPr>
          <p:cNvPr id="4" name="Content Placeholder 3"/>
          <p:cNvSpPr>
            <a:spLocks noGrp="1"/>
          </p:cNvSpPr>
          <p:nvPr>
            <p:ph sz="half" idx="2"/>
          </p:nvPr>
        </p:nvSpPr>
        <p:spPr/>
        <p:txBody>
          <a:bodyPr>
            <a:normAutofit lnSpcReduction="10000"/>
          </a:bodyPr>
          <a:lstStyle/>
          <a:p>
            <a:pPr marL="0" indent="0">
              <a:buNone/>
            </a:pPr>
            <a:r>
              <a:rPr lang="en-US" dirty="0" smtClean="0">
                <a:latin typeface="Source Code Pro" panose="020B0509030403020204" pitchFamily="49" charset="0"/>
              </a:rPr>
              <a:t>switch (value) {</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case val1:</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do stuff</a:t>
            </a:r>
          </a:p>
          <a:p>
            <a:pPr marL="0" indent="0">
              <a:buNone/>
            </a:pPr>
            <a:r>
              <a:rPr lang="en-US" dirty="0" smtClean="0">
                <a:latin typeface="Source Code Pro" panose="020B0509030403020204" pitchFamily="49" charset="0"/>
              </a:rPr>
              <a:t>  case val2:</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do other stuff</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break;</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default:</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yet other stuff</a:t>
            </a:r>
          </a:p>
          <a:p>
            <a:pPr marL="0" indent="0">
              <a:buNone/>
            </a:pPr>
            <a:r>
              <a:rPr lang="en-US" dirty="0" smtClean="0">
                <a:latin typeface="Source Code Pro" panose="020B0509030403020204" pitchFamily="49" charset="0"/>
              </a:rPr>
              <a:t>}</a:t>
            </a:r>
            <a:endParaRPr lang="en-US" dirty="0">
              <a:latin typeface="Source Code Pro" panose="020B0509030403020204" pitchFamily="49" charset="0"/>
            </a:endParaRPr>
          </a:p>
        </p:txBody>
      </p:sp>
      <p:sp>
        <p:nvSpPr>
          <p:cNvPr id="8" name="TextBox 7"/>
          <p:cNvSpPr txBox="1"/>
          <p:nvPr/>
        </p:nvSpPr>
        <p:spPr>
          <a:xfrm>
            <a:off x="905307" y="3239135"/>
            <a:ext cx="858953" cy="523220"/>
          </a:xfrm>
          <a:prstGeom prst="rect">
            <a:avLst/>
          </a:prstGeom>
          <a:noFill/>
        </p:spPr>
        <p:txBody>
          <a:bodyPr wrap="none" rtlCol="0">
            <a:spAutoFit/>
          </a:bodyPr>
          <a:lstStyle/>
          <a:p>
            <a:r>
              <a:rPr lang="en-US" sz="2800" dirty="0" smtClean="0"/>
              <a:t>false</a:t>
            </a:r>
            <a:endParaRPr lang="en-US" sz="2800" dirty="0"/>
          </a:p>
        </p:txBody>
      </p:sp>
      <p:sp>
        <p:nvSpPr>
          <p:cNvPr id="9" name="TextBox 8"/>
          <p:cNvSpPr txBox="1"/>
          <p:nvPr/>
        </p:nvSpPr>
        <p:spPr>
          <a:xfrm>
            <a:off x="2342068" y="2477265"/>
            <a:ext cx="797013" cy="523220"/>
          </a:xfrm>
          <a:prstGeom prst="rect">
            <a:avLst/>
          </a:prstGeom>
          <a:noFill/>
        </p:spPr>
        <p:txBody>
          <a:bodyPr wrap="none" rtlCol="0">
            <a:spAutoFit/>
          </a:bodyPr>
          <a:lstStyle/>
          <a:p>
            <a:r>
              <a:rPr lang="en-US" sz="2800" dirty="0" smtClean="0"/>
              <a:t>true</a:t>
            </a:r>
            <a:endParaRPr lang="en-US" sz="2800" dirty="0"/>
          </a:p>
        </p:txBody>
      </p:sp>
      <p:sp>
        <p:nvSpPr>
          <p:cNvPr id="10" name="TextBox 9"/>
          <p:cNvSpPr txBox="1"/>
          <p:nvPr/>
        </p:nvSpPr>
        <p:spPr>
          <a:xfrm>
            <a:off x="905307" y="4382135"/>
            <a:ext cx="858953" cy="523220"/>
          </a:xfrm>
          <a:prstGeom prst="rect">
            <a:avLst/>
          </a:prstGeom>
          <a:noFill/>
        </p:spPr>
        <p:txBody>
          <a:bodyPr wrap="none" rtlCol="0">
            <a:spAutoFit/>
          </a:bodyPr>
          <a:lstStyle/>
          <a:p>
            <a:r>
              <a:rPr lang="en-US" sz="2800" dirty="0" smtClean="0"/>
              <a:t>false</a:t>
            </a:r>
            <a:endParaRPr lang="en-US" sz="2800" dirty="0"/>
          </a:p>
        </p:txBody>
      </p:sp>
      <p:sp>
        <p:nvSpPr>
          <p:cNvPr id="11" name="TextBox 10"/>
          <p:cNvSpPr txBox="1"/>
          <p:nvPr/>
        </p:nvSpPr>
        <p:spPr>
          <a:xfrm>
            <a:off x="2342067" y="3541218"/>
            <a:ext cx="797013" cy="523220"/>
          </a:xfrm>
          <a:prstGeom prst="rect">
            <a:avLst/>
          </a:prstGeom>
          <a:noFill/>
        </p:spPr>
        <p:txBody>
          <a:bodyPr wrap="none" rtlCol="0">
            <a:spAutoFit/>
          </a:bodyPr>
          <a:lstStyle/>
          <a:p>
            <a:r>
              <a:rPr lang="en-US" sz="2800" dirty="0" smtClean="0"/>
              <a:t>true</a:t>
            </a:r>
            <a:endParaRPr lang="en-US" sz="2800" dirty="0"/>
          </a:p>
        </p:txBody>
      </p:sp>
      <p:pic>
        <p:nvPicPr>
          <p:cNvPr id="6" name="Picture 5"/>
          <p:cNvPicPr>
            <a:picLocks noChangeAspect="1"/>
          </p:cNvPicPr>
          <p:nvPr/>
        </p:nvPicPr>
        <p:blipFill>
          <a:blip r:embed="rId3"/>
          <a:stretch>
            <a:fillRect/>
          </a:stretch>
        </p:blipFill>
        <p:spPr>
          <a:xfrm>
            <a:off x="1411390" y="1497724"/>
            <a:ext cx="4537028" cy="4819168"/>
          </a:xfrm>
          <a:prstGeom prst="rect">
            <a:avLst/>
          </a:prstGeom>
        </p:spPr>
      </p:pic>
      <p:sp>
        <p:nvSpPr>
          <p:cNvPr id="12" name="TextBox 11"/>
          <p:cNvSpPr txBox="1"/>
          <p:nvPr/>
        </p:nvSpPr>
        <p:spPr>
          <a:xfrm rot="572072">
            <a:off x="7412973" y="811717"/>
            <a:ext cx="4124271" cy="830997"/>
          </a:xfrm>
          <a:prstGeom prst="rect">
            <a:avLst/>
          </a:prstGeom>
          <a:noFill/>
        </p:spPr>
        <p:txBody>
          <a:bodyPr wrap="none" rtlCol="0">
            <a:spAutoFit/>
          </a:bodyPr>
          <a:lstStyle/>
          <a:p>
            <a:r>
              <a:rPr lang="en-US" sz="2400" dirty="0" smtClean="0">
                <a:solidFill>
                  <a:srgbClr val="C00000"/>
                </a:solidFill>
              </a:rPr>
              <a:t>Note: Curly braces are optional </a:t>
            </a:r>
            <a:br>
              <a:rPr lang="en-US" sz="2400" dirty="0" smtClean="0">
                <a:solidFill>
                  <a:srgbClr val="C00000"/>
                </a:solidFill>
              </a:rPr>
            </a:br>
            <a:r>
              <a:rPr lang="en-US" sz="2400" dirty="0" smtClean="0">
                <a:solidFill>
                  <a:srgbClr val="C00000"/>
                </a:solidFill>
              </a:rPr>
              <a:t>if there is a single statement.</a:t>
            </a:r>
            <a:endParaRPr lang="en-US" sz="2400" dirty="0">
              <a:solidFill>
                <a:srgbClr val="C00000"/>
              </a:solidFill>
            </a:endParaRPr>
          </a:p>
        </p:txBody>
      </p:sp>
    </p:spTree>
    <p:extLst>
      <p:ext uri="{BB962C8B-B14F-4D97-AF65-F5344CB8AC3E}">
        <p14:creationId xmlns:p14="http://schemas.microsoft.com/office/powerpoint/2010/main" val="246939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J. Michael Moore</a:t>
            </a:r>
          </a:p>
        </p:txBody>
      </p:sp>
      <p:sp>
        <p:nvSpPr>
          <p:cNvPr id="49154" name="Rectangle 2"/>
          <p:cNvSpPr>
            <a:spLocks noGrp="1" noChangeArrowheads="1"/>
          </p:cNvSpPr>
          <p:nvPr>
            <p:ph type="title"/>
          </p:nvPr>
        </p:nvSpPr>
        <p:spPr/>
        <p:txBody>
          <a:bodyPr/>
          <a:lstStyle/>
          <a:p>
            <a:r>
              <a:rPr lang="en-US" altLang="en-US"/>
              <a:t>Limitations of Finite Data Encodings</a:t>
            </a:r>
          </a:p>
        </p:txBody>
      </p:sp>
      <p:sp>
        <p:nvSpPr>
          <p:cNvPr id="49155" name="Rectangle 3"/>
          <p:cNvSpPr>
            <a:spLocks noGrp="1" noChangeArrowheads="1"/>
          </p:cNvSpPr>
          <p:nvPr>
            <p:ph type="body" idx="1"/>
          </p:nvPr>
        </p:nvSpPr>
        <p:spPr/>
        <p:txBody>
          <a:bodyPr>
            <a:normAutofit/>
          </a:bodyPr>
          <a:lstStyle/>
          <a:p>
            <a:pPr>
              <a:lnSpc>
                <a:spcPct val="90000"/>
              </a:lnSpc>
            </a:pPr>
            <a:r>
              <a:rPr lang="en-US" altLang="en-US" sz="3600" dirty="0"/>
              <a:t>Overflow - number is too large</a:t>
            </a:r>
          </a:p>
          <a:p>
            <a:pPr lvl="1">
              <a:lnSpc>
                <a:spcPct val="90000"/>
              </a:lnSpc>
            </a:pPr>
            <a:r>
              <a:rPr lang="en-US" altLang="en-US" sz="3200" dirty="0"/>
              <a:t>suppose 1 byte stores integers in base </a:t>
            </a:r>
            <a:r>
              <a:rPr lang="en-US" altLang="en-US" sz="3200" dirty="0" smtClean="0"/>
              <a:t>2</a:t>
            </a:r>
          </a:p>
          <a:p>
            <a:pPr lvl="2"/>
            <a:r>
              <a:rPr lang="en-US" altLang="en-US" sz="2800" dirty="0" smtClean="0"/>
              <a:t>Range: </a:t>
            </a:r>
            <a:r>
              <a:rPr lang="en-US" altLang="en-US" sz="2800" dirty="0"/>
              <a:t>0 (00000000) to 255 (11111111) </a:t>
            </a:r>
            <a:r>
              <a:rPr lang="en-US" altLang="en-US" sz="2800" dirty="0" smtClean="0"/>
              <a:t/>
            </a:r>
            <a:br>
              <a:rPr lang="en-US" altLang="en-US" sz="2800" dirty="0" smtClean="0"/>
            </a:br>
            <a:r>
              <a:rPr lang="en-US" altLang="en-US" sz="2800" i="1" dirty="0" smtClean="0"/>
              <a:t>(</a:t>
            </a:r>
            <a:r>
              <a:rPr lang="en-US" altLang="en-US" sz="2800" i="1" dirty="0"/>
              <a:t>note: this is not two’s complement although </a:t>
            </a:r>
            <a:r>
              <a:rPr lang="en-US" altLang="en-US" sz="2800" i="1" dirty="0" smtClean="0"/>
              <a:t/>
            </a:r>
            <a:br>
              <a:rPr lang="en-US" altLang="en-US" sz="2800" i="1" dirty="0" smtClean="0"/>
            </a:br>
            <a:r>
              <a:rPr lang="en-US" altLang="en-US" sz="2800" i="1" dirty="0" smtClean="0"/>
              <a:t>it </a:t>
            </a:r>
            <a:r>
              <a:rPr lang="en-US" altLang="en-US" sz="2800" i="1" dirty="0"/>
              <a:t>would have the same problem</a:t>
            </a:r>
            <a:r>
              <a:rPr lang="en-US" altLang="en-US" sz="2800" i="1" dirty="0" smtClean="0"/>
              <a:t>)</a:t>
            </a:r>
          </a:p>
          <a:p>
            <a:pPr lvl="2"/>
            <a:endParaRPr lang="en-US" altLang="en-US" sz="2800" i="1" dirty="0"/>
          </a:p>
          <a:p>
            <a:pPr lvl="1">
              <a:lnSpc>
                <a:spcPct val="90000"/>
              </a:lnSpc>
            </a:pPr>
            <a:r>
              <a:rPr lang="en-US" altLang="en-US" sz="3200" dirty="0"/>
              <a:t>if the byte holds </a:t>
            </a:r>
            <a:r>
              <a:rPr lang="en-US" altLang="en-US" sz="3200" dirty="0" smtClean="0"/>
              <a:t>255 (top of the range)</a:t>
            </a:r>
          </a:p>
          <a:p>
            <a:pPr lvl="2"/>
            <a:r>
              <a:rPr lang="en-US" altLang="en-US" sz="2800" dirty="0" smtClean="0"/>
              <a:t>adding </a:t>
            </a:r>
            <a:r>
              <a:rPr lang="en-US" altLang="en-US" sz="2800" dirty="0"/>
              <a:t>1 to it results in 0, not 256</a:t>
            </a:r>
          </a:p>
          <a:p>
            <a:pPr lvl="1">
              <a:lnSpc>
                <a:spcPct val="90000"/>
              </a:lnSpc>
            </a:pPr>
            <a:endParaRPr lang="en-US" altLang="en-US" sz="3200" dirty="0"/>
          </a:p>
        </p:txBody>
      </p:sp>
    </p:spTree>
    <p:extLst>
      <p:ext uri="{BB962C8B-B14F-4D97-AF65-F5344CB8AC3E}">
        <p14:creationId xmlns:p14="http://schemas.microsoft.com/office/powerpoint/2010/main" val="4218108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15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3" name="Content Placeholder 2"/>
          <p:cNvSpPr>
            <a:spLocks noGrp="1"/>
          </p:cNvSpPr>
          <p:nvPr>
            <p:ph idx="1"/>
          </p:nvPr>
        </p:nvSpPr>
        <p:spPr/>
        <p:txBody>
          <a:bodyPr/>
          <a:lstStyle/>
          <a:p>
            <a:r>
              <a:rPr lang="en-US" dirty="0" smtClean="0"/>
              <a:t>Value used for comparison must be an integer, char, or enumeration. More on enumerations later.</a:t>
            </a:r>
          </a:p>
          <a:p>
            <a:r>
              <a:rPr lang="en-US" dirty="0" smtClean="0"/>
              <a:t>When a matching case is found, code is executed until encountering a break. This can result in code for multiple cases executing for a single case.</a:t>
            </a:r>
            <a:endParaRPr lang="en-US" dirty="0"/>
          </a:p>
        </p:txBody>
      </p:sp>
    </p:spTree>
    <p:extLst>
      <p:ext uri="{BB962C8B-B14F-4D97-AF65-F5344CB8AC3E}">
        <p14:creationId xmlns:p14="http://schemas.microsoft.com/office/powerpoint/2010/main" val="1951263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r>
              <a:rPr lang="en-US" altLang="en-US" smtClean="0"/>
              <a:t>Programming Goals</a:t>
            </a:r>
          </a:p>
        </p:txBody>
      </p:sp>
      <p:sp>
        <p:nvSpPr>
          <p:cNvPr id="13314" name="Subtitle 2"/>
          <p:cNvSpPr>
            <a:spLocks noGrp="1"/>
          </p:cNvSpPr>
          <p:nvPr>
            <p:ph type="subTitle" idx="1"/>
          </p:nvPr>
        </p:nvSpPr>
        <p:spPr/>
        <p:txBody>
          <a:bodyPr/>
          <a:lstStyle/>
          <a:p>
            <a:r>
              <a:rPr lang="en-US" altLang="en-US" dirty="0" smtClean="0"/>
              <a:t>CSCE 121</a:t>
            </a:r>
          </a:p>
          <a:p>
            <a:endParaRPr lang="en-US" altLang="en-US" dirty="0" smtClean="0"/>
          </a:p>
          <a:p>
            <a:r>
              <a:rPr lang="en-US" altLang="en-US" dirty="0" smtClean="0"/>
              <a:t>J. Michael Moore</a:t>
            </a:r>
          </a:p>
        </p:txBody>
      </p:sp>
    </p:spTree>
    <p:extLst>
      <p:ext uri="{BB962C8B-B14F-4D97-AF65-F5344CB8AC3E}">
        <p14:creationId xmlns:p14="http://schemas.microsoft.com/office/powerpoint/2010/main" val="18121921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Ideals</a:t>
            </a:r>
            <a:endParaRPr lang="en-US" dirty="0"/>
          </a:p>
        </p:txBody>
      </p:sp>
      <p:sp>
        <p:nvSpPr>
          <p:cNvPr id="3" name="Content Placeholder 2"/>
          <p:cNvSpPr>
            <a:spLocks noGrp="1"/>
          </p:cNvSpPr>
          <p:nvPr>
            <p:ph idx="1"/>
          </p:nvPr>
        </p:nvSpPr>
        <p:spPr>
          <a:xfrm>
            <a:off x="838200" y="1793352"/>
            <a:ext cx="10515600" cy="4351338"/>
          </a:xfrm>
        </p:spPr>
        <p:txBody>
          <a:bodyPr/>
          <a:lstStyle/>
          <a:p>
            <a:r>
              <a:rPr lang="en-US" dirty="0" smtClean="0"/>
              <a:t>Type safety</a:t>
            </a:r>
          </a:p>
          <a:p>
            <a:r>
              <a:rPr lang="en-US" dirty="0" smtClean="0"/>
              <a:t>Run-time performance</a:t>
            </a:r>
          </a:p>
          <a:p>
            <a:r>
              <a:rPr lang="en-US" dirty="0" smtClean="0"/>
              <a:t>Portability across platforms</a:t>
            </a:r>
          </a:p>
          <a:p>
            <a:r>
              <a:rPr lang="en-US" dirty="0" smtClean="0"/>
              <a:t>Compatibility with other code</a:t>
            </a:r>
          </a:p>
          <a:p>
            <a:r>
              <a:rPr lang="en-US" dirty="0" smtClean="0"/>
              <a:t>Ease of construction</a:t>
            </a:r>
          </a:p>
          <a:p>
            <a:r>
              <a:rPr lang="en-US" dirty="0" smtClean="0"/>
              <a:t>Ease of maintenance</a:t>
            </a:r>
          </a:p>
          <a:p>
            <a:endParaRPr lang="en-US" dirty="0"/>
          </a:p>
        </p:txBody>
      </p:sp>
      <p:sp>
        <p:nvSpPr>
          <p:cNvPr id="4" name="TextBox 3"/>
          <p:cNvSpPr txBox="1">
            <a:spLocks noChangeArrowheads="1"/>
          </p:cNvSpPr>
          <p:nvPr/>
        </p:nvSpPr>
        <p:spPr bwMode="auto">
          <a:xfrm rot="1371627">
            <a:off x="5821787" y="2801677"/>
            <a:ext cx="468230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8800" dirty="0" smtClean="0">
                <a:solidFill>
                  <a:srgbClr val="C00000"/>
                </a:solidFill>
              </a:rPr>
              <a:t>Trade offs</a:t>
            </a:r>
            <a:endParaRPr lang="en-US" altLang="en-US" sz="8800" dirty="0">
              <a:solidFill>
                <a:srgbClr val="C00000"/>
              </a:solidFill>
            </a:endParaRPr>
          </a:p>
        </p:txBody>
      </p:sp>
    </p:spTree>
    <p:extLst>
      <p:ext uri="{BB962C8B-B14F-4D97-AF65-F5344CB8AC3E}">
        <p14:creationId xmlns:p14="http://schemas.microsoft.com/office/powerpoint/2010/main" val="355076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ltLang="en-US" smtClean="0"/>
              <a:t>Programming Goals</a:t>
            </a:r>
          </a:p>
        </p:txBody>
      </p:sp>
      <p:sp>
        <p:nvSpPr>
          <p:cNvPr id="3" name="Content Placeholder 2"/>
          <p:cNvSpPr>
            <a:spLocks noGrp="1"/>
          </p:cNvSpPr>
          <p:nvPr>
            <p:ph idx="1"/>
          </p:nvPr>
        </p:nvSpPr>
        <p:spPr/>
        <p:txBody>
          <a:bodyPr/>
          <a:lstStyle/>
          <a:p>
            <a:r>
              <a:rPr lang="en-US" altLang="en-US" sz="4400" dirty="0" smtClean="0"/>
              <a:t>Correctness</a:t>
            </a:r>
          </a:p>
          <a:p>
            <a:r>
              <a:rPr lang="en-US" altLang="en-US" sz="4400" dirty="0" smtClean="0"/>
              <a:t>Efficiency</a:t>
            </a:r>
          </a:p>
          <a:p>
            <a:r>
              <a:rPr lang="en-US" altLang="en-US" sz="4400" dirty="0" smtClean="0"/>
              <a:t>Robustness</a:t>
            </a:r>
          </a:p>
          <a:p>
            <a:r>
              <a:rPr lang="en-US" altLang="en-US" sz="4400" dirty="0" smtClean="0"/>
              <a:t>Readability</a:t>
            </a:r>
          </a:p>
          <a:p>
            <a:r>
              <a:rPr lang="en-US" altLang="en-US" sz="4400" dirty="0" smtClean="0"/>
              <a:t>Reuse</a:t>
            </a:r>
          </a:p>
          <a:p>
            <a:r>
              <a:rPr lang="en-US" altLang="en-US" sz="4400" dirty="0" smtClean="0"/>
              <a:t>Modularity</a:t>
            </a:r>
          </a:p>
        </p:txBody>
      </p:sp>
      <p:sp>
        <p:nvSpPr>
          <p:cNvPr id="4" name="TextBox 3"/>
          <p:cNvSpPr txBox="1">
            <a:spLocks noChangeArrowheads="1"/>
          </p:cNvSpPr>
          <p:nvPr/>
        </p:nvSpPr>
        <p:spPr bwMode="auto">
          <a:xfrm rot="1371627">
            <a:off x="6224746" y="2801677"/>
            <a:ext cx="387638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8800" dirty="0">
                <a:solidFill>
                  <a:srgbClr val="C00000"/>
                </a:solidFill>
              </a:rPr>
              <a:t>Security</a:t>
            </a:r>
          </a:p>
        </p:txBody>
      </p:sp>
    </p:spTree>
    <p:extLst>
      <p:ext uri="{BB962C8B-B14F-4D97-AF65-F5344CB8AC3E}">
        <p14:creationId xmlns:p14="http://schemas.microsoft.com/office/powerpoint/2010/main" val="1879849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ltLang="en-US" smtClean="0"/>
              <a:t>Programming Goals</a:t>
            </a:r>
          </a:p>
        </p:txBody>
      </p:sp>
      <p:sp>
        <p:nvSpPr>
          <p:cNvPr id="3" name="Content Placeholder 2"/>
          <p:cNvSpPr>
            <a:spLocks noGrp="1"/>
          </p:cNvSpPr>
          <p:nvPr>
            <p:ph idx="1"/>
          </p:nvPr>
        </p:nvSpPr>
        <p:spPr/>
        <p:txBody>
          <a:bodyPr/>
          <a:lstStyle/>
          <a:p>
            <a:r>
              <a:rPr lang="en-US" altLang="en-US" sz="4400" dirty="0" smtClean="0"/>
              <a:t>Correctness</a:t>
            </a:r>
          </a:p>
          <a:p>
            <a:r>
              <a:rPr lang="en-US" altLang="en-US" sz="4400" dirty="0" smtClean="0"/>
              <a:t>Efficiency</a:t>
            </a:r>
          </a:p>
          <a:p>
            <a:r>
              <a:rPr lang="en-US" altLang="en-US" sz="4400" dirty="0" smtClean="0"/>
              <a:t>Robustness</a:t>
            </a:r>
          </a:p>
          <a:p>
            <a:r>
              <a:rPr lang="en-US" altLang="en-US" sz="4400" dirty="0" smtClean="0"/>
              <a:t>Readability</a:t>
            </a:r>
          </a:p>
          <a:p>
            <a:r>
              <a:rPr lang="en-US" altLang="en-US" sz="4400" dirty="0" smtClean="0"/>
              <a:t>Reuse</a:t>
            </a:r>
          </a:p>
          <a:p>
            <a:r>
              <a:rPr lang="en-US" altLang="en-US" sz="4400" dirty="0" smtClean="0"/>
              <a:t>Modularity</a:t>
            </a:r>
          </a:p>
        </p:txBody>
      </p:sp>
      <p:sp>
        <p:nvSpPr>
          <p:cNvPr id="4" name="TextBox 3"/>
          <p:cNvSpPr txBox="1">
            <a:spLocks noChangeArrowheads="1"/>
          </p:cNvSpPr>
          <p:nvPr/>
        </p:nvSpPr>
        <p:spPr bwMode="auto">
          <a:xfrm rot="1371627">
            <a:off x="6090730" y="1702044"/>
            <a:ext cx="468230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8800" dirty="0" smtClean="0">
                <a:solidFill>
                  <a:srgbClr val="C00000"/>
                </a:solidFill>
              </a:rPr>
              <a:t>Trade offs</a:t>
            </a:r>
            <a:endParaRPr lang="en-US" altLang="en-US" sz="8800" dirty="0">
              <a:solidFill>
                <a:srgbClr val="C00000"/>
              </a:solidFill>
            </a:endParaRPr>
          </a:p>
        </p:txBody>
      </p:sp>
      <p:sp>
        <p:nvSpPr>
          <p:cNvPr id="2" name="TextBox 1"/>
          <p:cNvSpPr txBox="1"/>
          <p:nvPr/>
        </p:nvSpPr>
        <p:spPr>
          <a:xfrm rot="20999666">
            <a:off x="4826597" y="4217323"/>
            <a:ext cx="6596678" cy="1200329"/>
          </a:xfrm>
          <a:prstGeom prst="rect">
            <a:avLst/>
          </a:prstGeom>
          <a:noFill/>
        </p:spPr>
        <p:txBody>
          <a:bodyPr wrap="none" rtlCol="0">
            <a:spAutoFit/>
          </a:bodyPr>
          <a:lstStyle/>
          <a:p>
            <a:r>
              <a:rPr lang="en-US" sz="3600" dirty="0" smtClean="0">
                <a:solidFill>
                  <a:srgbClr val="954F72"/>
                </a:solidFill>
              </a:rPr>
              <a:t>For now focus on Correctness, </a:t>
            </a:r>
            <a:br>
              <a:rPr lang="en-US" sz="3600" dirty="0" smtClean="0">
                <a:solidFill>
                  <a:srgbClr val="954F72"/>
                </a:solidFill>
              </a:rPr>
            </a:br>
            <a:r>
              <a:rPr lang="en-US" sz="3600" dirty="0" smtClean="0">
                <a:solidFill>
                  <a:srgbClr val="954F72"/>
                </a:solidFill>
              </a:rPr>
              <a:t>Robustness, and Readability</a:t>
            </a:r>
            <a:endParaRPr lang="en-US" sz="3600" dirty="0">
              <a:solidFill>
                <a:srgbClr val="954F72"/>
              </a:solidFill>
            </a:endParaRPr>
          </a:p>
        </p:txBody>
      </p:sp>
    </p:spTree>
    <p:extLst>
      <p:ext uri="{BB962C8B-B14F-4D97-AF65-F5344CB8AC3E}">
        <p14:creationId xmlns:p14="http://schemas.microsoft.com/office/powerpoint/2010/main" val="2503789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0" end="0"/>
                                            </p:txEl>
                                          </p:spTgt>
                                        </p:tgtEl>
                                        <p:attrNameLst>
                                          <p:attrName>style.color</p:attrName>
                                        </p:attrNameLst>
                                      </p:cBhvr>
                                      <p:to>
                                        <a:schemeClr val="folHlink"/>
                                      </p:to>
                                    </p:animClr>
                                  </p:childTnLst>
                                </p:cTn>
                              </p:par>
                              <p:par>
                                <p:cTn id="11" presetID="3" presetClass="emph" presetSubtype="2" fill="hold" nodeType="withEffect">
                                  <p:stCondLst>
                                    <p:cond delay="0"/>
                                  </p:stCondLst>
                                  <p:childTnLst>
                                    <p:animClr clrSpc="rgb" dir="cw">
                                      <p:cBhvr override="childStyle">
                                        <p:cTn id="12" dur="2000" fill="hold"/>
                                        <p:tgtEl>
                                          <p:spTgt spid="3">
                                            <p:txEl>
                                              <p:pRg st="2" end="2"/>
                                            </p:txEl>
                                          </p:spTgt>
                                        </p:tgtEl>
                                        <p:attrNameLst>
                                          <p:attrName>style.color</p:attrName>
                                        </p:attrNameLst>
                                      </p:cBhvr>
                                      <p:to>
                                        <a:schemeClr val="folHlink"/>
                                      </p:to>
                                    </p:animClr>
                                  </p:childTnLst>
                                </p:cTn>
                              </p:par>
                              <p:par>
                                <p:cTn id="13" presetID="3" presetClass="emph" presetSubtype="2" fill="hold" nodeType="withEffect">
                                  <p:stCondLst>
                                    <p:cond delay="0"/>
                                  </p:stCondLst>
                                  <p:childTnLst>
                                    <p:animClr clrSpc="rgb" dir="cw">
                                      <p:cBhvr override="childStyle">
                                        <p:cTn id="14" dur="2000" fill="hold"/>
                                        <p:tgtEl>
                                          <p:spTgt spid="3">
                                            <p:txEl>
                                              <p:pRg st="3" end="3"/>
                                            </p:txEl>
                                          </p:spTgt>
                                        </p:tgtEl>
                                        <p:attrNameLst>
                                          <p:attrName>style.color</p:attrName>
                                        </p:attrNameLst>
                                      </p:cBhvr>
                                      <p:to>
                                        <a:schemeClr val="folHlink"/>
                                      </p:to>
                                    </p:animClr>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Iteration</a:t>
            </a:r>
            <a:endParaRPr lang="en-US" dirty="0"/>
          </a:p>
        </p:txBody>
      </p:sp>
      <p:sp>
        <p:nvSpPr>
          <p:cNvPr id="3" name="Subtitle 2"/>
          <p:cNvSpPr>
            <a:spLocks noGrp="1"/>
          </p:cNvSpPr>
          <p:nvPr>
            <p:ph type="subTitle" idx="1"/>
          </p:nvPr>
        </p:nvSpPr>
        <p:spPr/>
        <p:txBody>
          <a:bodyPr>
            <a:normAutofit/>
          </a:bodyPr>
          <a:lstStyle/>
          <a:p>
            <a:r>
              <a:rPr lang="en-US" dirty="0" smtClean="0"/>
              <a:t>CSCE 121</a:t>
            </a:r>
          </a:p>
          <a:p>
            <a:endParaRPr lang="en-US" dirty="0" smtClean="0"/>
          </a:p>
          <a:p>
            <a:r>
              <a:rPr lang="en-US" dirty="0" smtClean="0"/>
              <a:t>J. Michael Moore</a:t>
            </a:r>
          </a:p>
          <a:p>
            <a:endParaRPr lang="en-US" dirty="0"/>
          </a:p>
        </p:txBody>
      </p:sp>
    </p:spTree>
    <p:extLst>
      <p:ext uri="{BB962C8B-B14F-4D97-AF65-F5344CB8AC3E}">
        <p14:creationId xmlns:p14="http://schemas.microsoft.com/office/powerpoint/2010/main" val="14293684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Parts of a Loop and Terminology</a:t>
            </a:r>
            <a:endParaRPr lang="en-US" dirty="0"/>
          </a:p>
        </p:txBody>
      </p:sp>
      <p:sp>
        <p:nvSpPr>
          <p:cNvPr id="3" name="Content Placeholder 2"/>
          <p:cNvSpPr>
            <a:spLocks noGrp="1"/>
          </p:cNvSpPr>
          <p:nvPr>
            <p:ph idx="1"/>
          </p:nvPr>
        </p:nvSpPr>
        <p:spPr/>
        <p:txBody>
          <a:bodyPr/>
          <a:lstStyle/>
          <a:p>
            <a:r>
              <a:rPr lang="en-US" dirty="0"/>
              <a:t>Loop Body</a:t>
            </a:r>
          </a:p>
          <a:p>
            <a:pPr lvl="1"/>
            <a:r>
              <a:rPr lang="en-US" dirty="0"/>
              <a:t>Don’t forget to initialize</a:t>
            </a:r>
          </a:p>
          <a:p>
            <a:r>
              <a:rPr lang="en-US" dirty="0"/>
              <a:t>Iteration</a:t>
            </a:r>
          </a:p>
          <a:p>
            <a:pPr lvl="1"/>
            <a:r>
              <a:rPr lang="en-US" dirty="0"/>
              <a:t>One instance of executing the loop body.</a:t>
            </a:r>
          </a:p>
          <a:p>
            <a:r>
              <a:rPr lang="en-US" dirty="0" smtClean="0"/>
              <a:t>Termination Condition (</a:t>
            </a:r>
            <a:r>
              <a:rPr lang="en-US" dirty="0" err="1" smtClean="0"/>
              <a:t>boolean</a:t>
            </a:r>
            <a:r>
              <a:rPr lang="en-US" dirty="0" smtClean="0"/>
              <a:t> expression)</a:t>
            </a:r>
          </a:p>
          <a:p>
            <a:pPr lvl="1"/>
            <a:r>
              <a:rPr lang="en-US" dirty="0" smtClean="0"/>
              <a:t>AKA loop control, exit condition, looping variable, etc.</a:t>
            </a:r>
          </a:p>
          <a:p>
            <a:pPr lvl="1"/>
            <a:r>
              <a:rPr lang="en-US" dirty="0" smtClean="0"/>
              <a:t>Initialize</a:t>
            </a:r>
          </a:p>
          <a:p>
            <a:pPr lvl="1"/>
            <a:r>
              <a:rPr lang="en-US" dirty="0" smtClean="0"/>
              <a:t>Update</a:t>
            </a:r>
          </a:p>
        </p:txBody>
      </p:sp>
    </p:spTree>
    <p:extLst>
      <p:ext uri="{BB962C8B-B14F-4D97-AF65-F5344CB8AC3E}">
        <p14:creationId xmlns:p14="http://schemas.microsoft.com/office/powerpoint/2010/main" val="30416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Loop</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What do things have to look like before entering the loop</a:t>
            </a:r>
            <a:r>
              <a:rPr lang="en-US" dirty="0" smtClean="0"/>
              <a:t>?</a:t>
            </a:r>
          </a:p>
          <a:p>
            <a:pPr lvl="1"/>
            <a:r>
              <a:rPr lang="en-US" dirty="0" smtClean="0"/>
              <a:t>Initialization (control variable)</a:t>
            </a:r>
          </a:p>
          <a:p>
            <a:pPr lvl="1"/>
            <a:r>
              <a:rPr lang="en-US" dirty="0" smtClean="0"/>
              <a:t>Initialization (loop body)</a:t>
            </a:r>
          </a:p>
          <a:p>
            <a:pPr marL="514350" indent="-514350">
              <a:buFont typeface="+mj-lt"/>
              <a:buAutoNum type="arabicPeriod"/>
            </a:pPr>
            <a:r>
              <a:rPr lang="en-US" dirty="0"/>
              <a:t>How do you get out of </a:t>
            </a:r>
            <a:r>
              <a:rPr lang="en-US" dirty="0" smtClean="0"/>
              <a:t>the loop?</a:t>
            </a:r>
            <a:endParaRPr lang="en-US" dirty="0"/>
          </a:p>
          <a:p>
            <a:pPr lvl="1"/>
            <a:r>
              <a:rPr lang="en-US" dirty="0" smtClean="0"/>
              <a:t>Control variable</a:t>
            </a:r>
          </a:p>
          <a:p>
            <a:pPr lvl="1"/>
            <a:r>
              <a:rPr lang="en-US" dirty="0"/>
              <a:t>Termination </a:t>
            </a:r>
            <a:r>
              <a:rPr lang="en-US" dirty="0" smtClean="0"/>
              <a:t>condition</a:t>
            </a:r>
          </a:p>
          <a:p>
            <a:pPr marL="514350" indent="-514350">
              <a:buFont typeface="+mj-lt"/>
              <a:buAutoNum type="arabicPeriod"/>
            </a:pPr>
            <a:r>
              <a:rPr lang="en-US" dirty="0" smtClean="0"/>
              <a:t>What do you do ensure you can exit the loop?</a:t>
            </a:r>
          </a:p>
          <a:p>
            <a:pPr lvl="1"/>
            <a:r>
              <a:rPr lang="en-US" dirty="0" smtClean="0"/>
              <a:t>Update</a:t>
            </a:r>
          </a:p>
          <a:p>
            <a:pPr marL="514350" indent="-514350">
              <a:buFont typeface="+mj-lt"/>
              <a:buAutoNum type="arabicPeriod"/>
            </a:pPr>
            <a:r>
              <a:rPr lang="en-US" dirty="0" smtClean="0"/>
              <a:t>What does the loop do?</a:t>
            </a:r>
          </a:p>
          <a:p>
            <a:pPr lvl="1"/>
            <a:r>
              <a:rPr lang="en-US" dirty="0" smtClean="0"/>
              <a:t>Loop Body</a:t>
            </a:r>
            <a:endParaRPr lang="en-US" dirty="0"/>
          </a:p>
        </p:txBody>
      </p:sp>
    </p:spTree>
    <p:extLst>
      <p:ext uri="{BB962C8B-B14F-4D97-AF65-F5344CB8AC3E}">
        <p14:creationId xmlns:p14="http://schemas.microsoft.com/office/powerpoint/2010/main" val="335381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While</a:t>
            </a:r>
            <a:endParaRPr lang="en-US" dirty="0"/>
          </a:p>
        </p:txBody>
      </p:sp>
      <p:sp>
        <p:nvSpPr>
          <p:cNvPr id="6" name="Content Placeholder 5"/>
          <p:cNvSpPr>
            <a:spLocks noGrp="1"/>
          </p:cNvSpPr>
          <p:nvPr>
            <p:ph sz="half" idx="2"/>
          </p:nvPr>
        </p:nvSpPr>
        <p:spPr>
          <a:xfrm>
            <a:off x="4655127" y="1825625"/>
            <a:ext cx="6698673" cy="4351338"/>
          </a:xfrm>
        </p:spPr>
        <p:txBody>
          <a:bodyPr/>
          <a:lstStyle/>
          <a:p>
            <a:pPr marL="0" indent="0">
              <a:buNone/>
            </a:pPr>
            <a:r>
              <a:rPr lang="en-US" dirty="0" smtClean="0">
                <a:latin typeface="Source Code Pro" panose="020B0509030403020204" pitchFamily="49" charset="0"/>
              </a:rPr>
              <a:t>// initialize</a:t>
            </a:r>
          </a:p>
          <a:p>
            <a:pPr marL="0" indent="0">
              <a:buNone/>
            </a:pPr>
            <a:r>
              <a:rPr lang="en-US" dirty="0" smtClean="0">
                <a:latin typeface="Source Code Pro" panose="020B0509030403020204" pitchFamily="49" charset="0"/>
              </a:rPr>
              <a:t>while (termination condition) {</a:t>
            </a:r>
          </a:p>
          <a:p>
            <a:pPr marL="0" indent="0">
              <a:buNone/>
            </a:pPr>
            <a:r>
              <a:rPr lang="en-US" dirty="0" smtClean="0">
                <a:latin typeface="Source Code Pro" panose="020B0509030403020204" pitchFamily="49" charset="0"/>
              </a:rPr>
              <a:t>	// do stuff</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update</a:t>
            </a:r>
          </a:p>
          <a:p>
            <a:pPr marL="0" indent="0">
              <a:buNone/>
            </a:pPr>
            <a:r>
              <a:rPr lang="en-US" dirty="0" smtClean="0">
                <a:latin typeface="Source Code Pro" panose="020B0509030403020204" pitchFamily="49" charset="0"/>
              </a:rPr>
              <a:t>}</a:t>
            </a:r>
            <a:endParaRPr lang="en-US" dirty="0">
              <a:latin typeface="Source Code Pro" panose="020B0509030403020204" pitchFamily="49" charset="0"/>
            </a:endParaRPr>
          </a:p>
        </p:txBody>
      </p:sp>
      <p:pic>
        <p:nvPicPr>
          <p:cNvPr id="7" name="Content Placeholder 6"/>
          <p:cNvPicPr>
            <a:picLocks noGrp="1" noChangeAspect="1"/>
          </p:cNvPicPr>
          <p:nvPr>
            <p:ph sz="half" idx="1"/>
          </p:nvPr>
        </p:nvPicPr>
        <p:blipFill>
          <a:blip r:embed="rId3"/>
          <a:stretch>
            <a:fillRect/>
          </a:stretch>
        </p:blipFill>
        <p:spPr>
          <a:xfrm>
            <a:off x="1028408" y="1825625"/>
            <a:ext cx="2211733" cy="4351338"/>
          </a:xfrm>
          <a:prstGeom prst="rect">
            <a:avLst/>
          </a:prstGeom>
        </p:spPr>
      </p:pic>
      <p:sp>
        <p:nvSpPr>
          <p:cNvPr id="5" name="TextBox 4"/>
          <p:cNvSpPr txBox="1"/>
          <p:nvPr/>
        </p:nvSpPr>
        <p:spPr>
          <a:xfrm rot="572072">
            <a:off x="6049178" y="5486406"/>
            <a:ext cx="4124271" cy="830997"/>
          </a:xfrm>
          <a:prstGeom prst="rect">
            <a:avLst/>
          </a:prstGeom>
          <a:noFill/>
        </p:spPr>
        <p:txBody>
          <a:bodyPr wrap="none" rtlCol="0">
            <a:spAutoFit/>
          </a:bodyPr>
          <a:lstStyle/>
          <a:p>
            <a:r>
              <a:rPr lang="en-US" sz="2400" dirty="0" smtClean="0">
                <a:solidFill>
                  <a:srgbClr val="C00000"/>
                </a:solidFill>
              </a:rPr>
              <a:t>Note: Curly braces are optional </a:t>
            </a:r>
            <a:br>
              <a:rPr lang="en-US" sz="2400" dirty="0" smtClean="0">
                <a:solidFill>
                  <a:srgbClr val="C00000"/>
                </a:solidFill>
              </a:rPr>
            </a:br>
            <a:r>
              <a:rPr lang="en-US" sz="2400" dirty="0" smtClean="0">
                <a:solidFill>
                  <a:srgbClr val="C00000"/>
                </a:solidFill>
              </a:rPr>
              <a:t>if there is a single statement.</a:t>
            </a:r>
            <a:endParaRPr lang="en-US" sz="2400" dirty="0">
              <a:solidFill>
                <a:srgbClr val="C00000"/>
              </a:solidFill>
            </a:endParaRPr>
          </a:p>
        </p:txBody>
      </p:sp>
    </p:spTree>
    <p:extLst>
      <p:ext uri="{BB962C8B-B14F-4D97-AF65-F5344CB8AC3E}">
        <p14:creationId xmlns:p14="http://schemas.microsoft.com/office/powerpoint/2010/main" val="424816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a:t>
            </a:r>
            <a:endParaRPr lang="en-US" dirty="0"/>
          </a:p>
        </p:txBody>
      </p:sp>
      <p:sp>
        <p:nvSpPr>
          <p:cNvPr id="6" name="Content Placeholder 5"/>
          <p:cNvSpPr>
            <a:spLocks noGrp="1"/>
          </p:cNvSpPr>
          <p:nvPr>
            <p:ph sz="half" idx="2"/>
          </p:nvPr>
        </p:nvSpPr>
        <p:spPr>
          <a:xfrm>
            <a:off x="5057522" y="1825625"/>
            <a:ext cx="6296278" cy="4351338"/>
          </a:xfrm>
        </p:spPr>
        <p:txBody>
          <a:bodyPr/>
          <a:lstStyle/>
          <a:p>
            <a:pPr marL="0" indent="0">
              <a:buNone/>
            </a:pPr>
            <a:r>
              <a:rPr lang="en-US" dirty="0" smtClean="0">
                <a:latin typeface="Source Code Pro" panose="020B0509030403020204" pitchFamily="49" charset="0"/>
              </a:rPr>
              <a:t>// A. initialize</a:t>
            </a:r>
          </a:p>
          <a:p>
            <a:pPr marL="0" indent="0">
              <a:buNone/>
            </a:pPr>
            <a:r>
              <a:rPr lang="en-US" dirty="0" smtClean="0">
                <a:latin typeface="Source Code Pro" panose="020B0509030403020204" pitchFamily="49" charset="0"/>
              </a:rPr>
              <a:t>// B. termination condition</a:t>
            </a:r>
          </a:p>
          <a:p>
            <a:pPr marL="0" indent="0">
              <a:buNone/>
            </a:pPr>
            <a:r>
              <a:rPr lang="en-US" dirty="0" smtClean="0">
                <a:latin typeface="Source Code Pro" panose="020B0509030403020204" pitchFamily="49" charset="0"/>
              </a:rPr>
              <a:t>// C. update</a:t>
            </a:r>
          </a:p>
          <a:p>
            <a:pPr marL="0" indent="0">
              <a:buNone/>
            </a:pPr>
            <a:endParaRPr lang="en-US" dirty="0" smtClean="0">
              <a:latin typeface="Source Code Pro" panose="020B0509030403020204" pitchFamily="49" charset="0"/>
            </a:endParaRPr>
          </a:p>
          <a:p>
            <a:pPr marL="0" indent="0">
              <a:buNone/>
            </a:pPr>
            <a:r>
              <a:rPr lang="en-US" dirty="0" smtClean="0">
                <a:latin typeface="Source Code Pro" panose="020B0509030403020204" pitchFamily="49" charset="0"/>
              </a:rPr>
              <a:t>for(A; B; C) {</a:t>
            </a:r>
          </a:p>
          <a:p>
            <a:pPr marL="0" indent="0">
              <a:buNone/>
            </a:pPr>
            <a:r>
              <a:rPr lang="en-US" dirty="0" smtClean="0">
                <a:latin typeface="Source Code Pro" panose="020B0509030403020204" pitchFamily="49" charset="0"/>
              </a:rPr>
              <a:t>	// do stuff</a:t>
            </a:r>
          </a:p>
          <a:p>
            <a:pPr marL="0" indent="0">
              <a:buNone/>
            </a:pPr>
            <a:r>
              <a:rPr lang="en-US" dirty="0" smtClean="0">
                <a:latin typeface="Source Code Pro" panose="020B0509030403020204" pitchFamily="49" charset="0"/>
              </a:rPr>
              <a:t>}</a:t>
            </a:r>
            <a:endParaRPr lang="en-US" dirty="0">
              <a:latin typeface="Source Code Pro" panose="020B0509030403020204" pitchFamily="49" charset="0"/>
            </a:endParaRPr>
          </a:p>
        </p:txBody>
      </p:sp>
      <p:pic>
        <p:nvPicPr>
          <p:cNvPr id="7" name="Content Placeholder 6"/>
          <p:cNvPicPr>
            <a:picLocks noGrp="1" noChangeAspect="1"/>
          </p:cNvPicPr>
          <p:nvPr>
            <p:ph sz="half" idx="1"/>
          </p:nvPr>
        </p:nvPicPr>
        <p:blipFill>
          <a:blip r:embed="rId3"/>
          <a:stretch>
            <a:fillRect/>
          </a:stretch>
        </p:blipFill>
        <p:spPr>
          <a:xfrm>
            <a:off x="1028408" y="1825625"/>
            <a:ext cx="2211733" cy="4351338"/>
          </a:xfrm>
          <a:prstGeom prst="rect">
            <a:avLst/>
          </a:prstGeom>
        </p:spPr>
      </p:pic>
      <p:sp>
        <p:nvSpPr>
          <p:cNvPr id="2" name="TextBox 1"/>
          <p:cNvSpPr txBox="1"/>
          <p:nvPr/>
        </p:nvSpPr>
        <p:spPr>
          <a:xfrm>
            <a:off x="4812073" y="5788680"/>
            <a:ext cx="6541727" cy="523220"/>
          </a:xfrm>
          <a:prstGeom prst="rect">
            <a:avLst/>
          </a:prstGeom>
          <a:noFill/>
        </p:spPr>
        <p:txBody>
          <a:bodyPr wrap="none" rtlCol="0">
            <a:spAutoFit/>
          </a:bodyPr>
          <a:lstStyle/>
          <a:p>
            <a:r>
              <a:rPr lang="en-US" sz="2800" dirty="0">
                <a:solidFill>
                  <a:srgbClr val="C00000"/>
                </a:solidFill>
              </a:rPr>
              <a:t>Do NOT update control variable inside loop</a:t>
            </a:r>
            <a:r>
              <a:rPr lang="en-US" sz="2800" dirty="0" smtClean="0">
                <a:solidFill>
                  <a:srgbClr val="C00000"/>
                </a:solidFill>
              </a:rPr>
              <a:t>.</a:t>
            </a:r>
            <a:endParaRPr lang="en-US" sz="2800" dirty="0">
              <a:solidFill>
                <a:srgbClr val="C00000"/>
              </a:solidFill>
            </a:endParaRPr>
          </a:p>
        </p:txBody>
      </p:sp>
      <p:sp>
        <p:nvSpPr>
          <p:cNvPr id="8" name="TextBox 7"/>
          <p:cNvSpPr txBox="1"/>
          <p:nvPr/>
        </p:nvSpPr>
        <p:spPr>
          <a:xfrm rot="572072">
            <a:off x="7189192" y="591322"/>
            <a:ext cx="4124271" cy="830997"/>
          </a:xfrm>
          <a:prstGeom prst="rect">
            <a:avLst/>
          </a:prstGeom>
          <a:noFill/>
        </p:spPr>
        <p:txBody>
          <a:bodyPr wrap="none" rtlCol="0">
            <a:spAutoFit/>
          </a:bodyPr>
          <a:lstStyle/>
          <a:p>
            <a:r>
              <a:rPr lang="en-US" sz="2400" dirty="0" smtClean="0">
                <a:solidFill>
                  <a:srgbClr val="C00000"/>
                </a:solidFill>
              </a:rPr>
              <a:t>Note: Curly braces are optional </a:t>
            </a:r>
            <a:br>
              <a:rPr lang="en-US" sz="2400" dirty="0" smtClean="0">
                <a:solidFill>
                  <a:srgbClr val="C00000"/>
                </a:solidFill>
              </a:rPr>
            </a:br>
            <a:r>
              <a:rPr lang="en-US" sz="2400" dirty="0" smtClean="0">
                <a:solidFill>
                  <a:srgbClr val="C00000"/>
                </a:solidFill>
              </a:rPr>
              <a:t>if there is a single statement.</a:t>
            </a:r>
            <a:endParaRPr lang="en-US" sz="2400" dirty="0">
              <a:solidFill>
                <a:srgbClr val="C00000"/>
              </a:solidFill>
            </a:endParaRPr>
          </a:p>
        </p:txBody>
      </p:sp>
    </p:spTree>
    <p:extLst>
      <p:ext uri="{BB962C8B-B14F-4D97-AF65-F5344CB8AC3E}">
        <p14:creationId xmlns:p14="http://schemas.microsoft.com/office/powerpoint/2010/main" val="112956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J. Michael Moore</a:t>
            </a:r>
          </a:p>
        </p:txBody>
      </p:sp>
      <p:sp>
        <p:nvSpPr>
          <p:cNvPr id="50178" name="Rectangle 2"/>
          <p:cNvSpPr>
            <a:spLocks noGrp="1" noChangeArrowheads="1"/>
          </p:cNvSpPr>
          <p:nvPr>
            <p:ph type="title"/>
          </p:nvPr>
        </p:nvSpPr>
        <p:spPr/>
        <p:txBody>
          <a:bodyPr/>
          <a:lstStyle/>
          <a:p>
            <a:r>
              <a:rPr lang="en-US" altLang="en-US"/>
              <a:t>Limitations of Finite Data Exchange</a:t>
            </a:r>
          </a:p>
        </p:txBody>
      </p:sp>
      <p:sp>
        <p:nvSpPr>
          <p:cNvPr id="50179" name="Rectangle 3"/>
          <p:cNvSpPr>
            <a:spLocks noGrp="1" noChangeArrowheads="1"/>
          </p:cNvSpPr>
          <p:nvPr>
            <p:ph type="body" idx="1"/>
          </p:nvPr>
        </p:nvSpPr>
        <p:spPr/>
        <p:txBody>
          <a:bodyPr/>
          <a:lstStyle/>
          <a:p>
            <a:r>
              <a:rPr lang="en-US" altLang="en-US" dirty="0" err="1"/>
              <a:t>Roundoff</a:t>
            </a:r>
            <a:r>
              <a:rPr lang="en-US" altLang="en-US" dirty="0"/>
              <a:t> Error</a:t>
            </a:r>
          </a:p>
          <a:p>
            <a:pPr lvl="1"/>
            <a:r>
              <a:rPr lang="en-US" altLang="en-US" dirty="0"/>
              <a:t>Insufficient precision (size of word)</a:t>
            </a:r>
          </a:p>
          <a:p>
            <a:pPr lvl="2"/>
            <a:r>
              <a:rPr lang="en-US" altLang="en-US" dirty="0"/>
              <a:t>ex. Try to store 1/8, which is 0.001 in binary, with only two </a:t>
            </a:r>
            <a:r>
              <a:rPr lang="en-US" altLang="en-US" dirty="0" smtClean="0"/>
              <a:t>bits</a:t>
            </a:r>
          </a:p>
          <a:p>
            <a:pPr lvl="2"/>
            <a:endParaRPr lang="en-US" altLang="en-US" dirty="0"/>
          </a:p>
          <a:p>
            <a:pPr lvl="1"/>
            <a:r>
              <a:rPr lang="en-US" altLang="en-US" dirty="0"/>
              <a:t>Nonterminating expansions in current base</a:t>
            </a:r>
          </a:p>
          <a:p>
            <a:pPr lvl="2"/>
            <a:r>
              <a:rPr lang="en-US" altLang="en-US" dirty="0"/>
              <a:t>ex. Try to store 1/3 in base 10, which is 0.3333</a:t>
            </a:r>
            <a:r>
              <a:rPr lang="en-US" altLang="en-US" dirty="0" smtClean="0"/>
              <a:t>…</a:t>
            </a:r>
          </a:p>
          <a:p>
            <a:pPr lvl="2"/>
            <a:endParaRPr lang="en-US" altLang="en-US" dirty="0"/>
          </a:p>
          <a:p>
            <a:pPr lvl="1"/>
            <a:r>
              <a:rPr lang="en-US" altLang="en-US" dirty="0"/>
              <a:t>Nonterminating expansions in every base</a:t>
            </a:r>
          </a:p>
          <a:p>
            <a:pPr lvl="2"/>
            <a:r>
              <a:rPr lang="en-US" altLang="en-US" dirty="0"/>
              <a:t>ex. Irrational numbers such as </a:t>
            </a:r>
            <a:r>
              <a:rPr lang="en-US" altLang="en-US" sz="2800" dirty="0">
                <a:sym typeface="Symbol" panose="05050102010706020507" pitchFamily="18" charset="2"/>
              </a:rPr>
              <a:t></a:t>
            </a:r>
            <a:endParaRPr lang="en-US" altLang="en-US" dirty="0"/>
          </a:p>
        </p:txBody>
      </p:sp>
    </p:spTree>
    <p:extLst>
      <p:ext uri="{BB962C8B-B14F-4D97-AF65-F5344CB8AC3E}">
        <p14:creationId xmlns:p14="http://schemas.microsoft.com/office/powerpoint/2010/main" val="3675824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0179">
                                            <p:txEl>
                                              <p:pRg st="0" end="0"/>
                                            </p:txEl>
                                          </p:spTgt>
                                        </p:tgtEl>
                                        <p:attrNameLst>
                                          <p:attrName>ppt_c</p:attrName>
                                        </p:attrNameLst>
                                      </p:cBhvr>
                                      <p:to>
                                        <a:schemeClr val="accent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7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0179">
                                            <p:txEl>
                                              <p:pRg st="1" end="1"/>
                                            </p:txEl>
                                          </p:spTgt>
                                        </p:tgtEl>
                                        <p:attrNameLst>
                                          <p:attrName>ppt_c</p:attrName>
                                        </p:attrNameLst>
                                      </p:cBhvr>
                                      <p:to>
                                        <a:schemeClr val="accent2"/>
                                      </p:to>
                                    </p:animClr>
                                  </p:subTnLst>
                                </p:cTn>
                              </p:par>
                              <p:par>
                                <p:cTn id="11" presetID="1" presetClass="entr" presetSubtype="0" fill="hold" grpId="0" nodeType="withEffect">
                                  <p:stCondLst>
                                    <p:cond delay="0"/>
                                  </p:stCondLst>
                                  <p:childTnLst>
                                    <p:set>
                                      <p:cBhvr>
                                        <p:cTn id="12" dur="1" fill="hold">
                                          <p:stCondLst>
                                            <p:cond delay="499"/>
                                          </p:stCondLst>
                                        </p:cTn>
                                        <p:tgtEl>
                                          <p:spTgt spid="5017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0179">
                                            <p:txEl>
                                              <p:pRg st="2" end="2"/>
                                            </p:txEl>
                                          </p:spTgt>
                                        </p:tgtEl>
                                        <p:attrNameLst>
                                          <p:attrName>ppt_c</p:attrName>
                                        </p:attrNameLst>
                                      </p:cBhvr>
                                      <p:to>
                                        <a:schemeClr val="accent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017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0179">
                                            <p:txEl>
                                              <p:pRg st="4" end="4"/>
                                            </p:txEl>
                                          </p:spTgt>
                                        </p:tgtEl>
                                        <p:attrNameLst>
                                          <p:attrName>ppt_c</p:attrName>
                                        </p:attrNameLst>
                                      </p:cBhvr>
                                      <p:to>
                                        <a:schemeClr val="accent2"/>
                                      </p:to>
                                    </p:animClr>
                                  </p:subTnLst>
                                </p:cTn>
                              </p:par>
                              <p:par>
                                <p:cTn id="17" presetID="1" presetClass="entr" presetSubtype="0" fill="hold" grpId="0" nodeType="withEffect">
                                  <p:stCondLst>
                                    <p:cond delay="0"/>
                                  </p:stCondLst>
                                  <p:childTnLst>
                                    <p:set>
                                      <p:cBhvr>
                                        <p:cTn id="18" dur="1" fill="hold">
                                          <p:stCondLst>
                                            <p:cond delay="499"/>
                                          </p:stCondLst>
                                        </p:cTn>
                                        <p:tgtEl>
                                          <p:spTgt spid="5017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0179">
                                            <p:txEl>
                                              <p:pRg st="5" end="5"/>
                                            </p:txEl>
                                          </p:spTgt>
                                        </p:tgtEl>
                                        <p:attrNameLst>
                                          <p:attrName>ppt_c</p:attrName>
                                        </p:attrNameLst>
                                      </p:cBhvr>
                                      <p:to>
                                        <a:schemeClr val="accent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179">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50179">
                                            <p:txEl>
                                              <p:pRg st="7" end="7"/>
                                            </p:txEl>
                                          </p:spTgt>
                                        </p:tgtEl>
                                        <p:attrNameLst>
                                          <p:attrName>ppt_c</p:attrName>
                                        </p:attrNameLst>
                                      </p:cBhvr>
                                      <p:to>
                                        <a:schemeClr val="accent2"/>
                                      </p:to>
                                    </p:animClr>
                                  </p:subTnLst>
                                </p:cTn>
                              </p:par>
                              <p:par>
                                <p:cTn id="23" presetID="1" presetClass="entr" presetSubtype="0" fill="hold" grpId="0" nodeType="withEffect">
                                  <p:stCondLst>
                                    <p:cond delay="0"/>
                                  </p:stCondLst>
                                  <p:childTnLst>
                                    <p:set>
                                      <p:cBhvr>
                                        <p:cTn id="24" dur="1" fill="hold">
                                          <p:stCondLst>
                                            <p:cond delay="499"/>
                                          </p:stCondLst>
                                        </p:cTn>
                                        <p:tgtEl>
                                          <p:spTgt spid="50179">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50179">
                                            <p:txEl>
                                              <p:pRg st="8" end="8"/>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control</a:t>
            </a:r>
            <a:endParaRPr lang="en-US" dirty="0"/>
          </a:p>
        </p:txBody>
      </p:sp>
      <p:sp>
        <p:nvSpPr>
          <p:cNvPr id="6" name="Content Placeholder 5"/>
          <p:cNvSpPr>
            <a:spLocks noGrp="1"/>
          </p:cNvSpPr>
          <p:nvPr>
            <p:ph idx="1"/>
          </p:nvPr>
        </p:nvSpPr>
        <p:spPr/>
        <p:txBody>
          <a:bodyPr/>
          <a:lstStyle/>
          <a:p>
            <a:r>
              <a:rPr lang="en-US" dirty="0" smtClean="0"/>
              <a:t>Counting</a:t>
            </a:r>
          </a:p>
          <a:p>
            <a:pPr lvl="1"/>
            <a:r>
              <a:rPr lang="en-US" dirty="0" smtClean="0"/>
              <a:t>Control variable increments by set amount each iteration.</a:t>
            </a:r>
          </a:p>
          <a:p>
            <a:r>
              <a:rPr lang="en-US" dirty="0" smtClean="0"/>
              <a:t>Sentinel</a:t>
            </a:r>
          </a:p>
          <a:p>
            <a:pPr lvl="1"/>
            <a:r>
              <a:rPr lang="en-US" dirty="0" smtClean="0"/>
              <a:t>Control variable is set to a value obtained during the loop each iteration.</a:t>
            </a:r>
          </a:p>
          <a:p>
            <a:r>
              <a:rPr lang="en-US" dirty="0" smtClean="0"/>
              <a:t>Flag</a:t>
            </a:r>
          </a:p>
          <a:p>
            <a:pPr lvl="1"/>
            <a:r>
              <a:rPr lang="en-US" dirty="0" smtClean="0"/>
              <a:t>Control variable is a </a:t>
            </a:r>
            <a:r>
              <a:rPr lang="en-US" dirty="0" err="1" smtClean="0"/>
              <a:t>boolean</a:t>
            </a:r>
            <a:r>
              <a:rPr lang="en-US" dirty="0" smtClean="0"/>
              <a:t> variable that represents a condition each iteration.</a:t>
            </a:r>
            <a:endParaRPr lang="en-US" dirty="0"/>
          </a:p>
        </p:txBody>
      </p:sp>
    </p:spTree>
    <p:extLst>
      <p:ext uri="{BB962C8B-B14F-4D97-AF65-F5344CB8AC3E}">
        <p14:creationId xmlns:p14="http://schemas.microsoft.com/office/powerpoint/2010/main" val="73544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 While</a:t>
            </a:r>
            <a:endParaRPr lang="en-US" dirty="0"/>
          </a:p>
        </p:txBody>
      </p:sp>
      <p:sp>
        <p:nvSpPr>
          <p:cNvPr id="6" name="Content Placeholder 5"/>
          <p:cNvSpPr>
            <a:spLocks noGrp="1"/>
          </p:cNvSpPr>
          <p:nvPr>
            <p:ph sz="half" idx="2"/>
          </p:nvPr>
        </p:nvSpPr>
        <p:spPr>
          <a:xfrm>
            <a:off x="3223491" y="1825625"/>
            <a:ext cx="8130309" cy="4351338"/>
          </a:xfrm>
        </p:spPr>
        <p:txBody>
          <a:bodyPr/>
          <a:lstStyle/>
          <a:p>
            <a:pPr marL="0" indent="0">
              <a:buNone/>
            </a:pPr>
            <a:r>
              <a:rPr lang="en-US" dirty="0" smtClean="0">
                <a:latin typeface="Source Code Pro" panose="020B0509030403020204" pitchFamily="49" charset="0"/>
              </a:rPr>
              <a:t>// initialize</a:t>
            </a:r>
          </a:p>
          <a:p>
            <a:pPr marL="0" indent="0">
              <a:buNone/>
            </a:pPr>
            <a:r>
              <a:rPr lang="en-US" dirty="0" smtClean="0">
                <a:latin typeface="Source Code Pro" panose="020B0509030403020204" pitchFamily="49" charset="0"/>
              </a:rPr>
              <a:t>do {</a:t>
            </a:r>
          </a:p>
          <a:p>
            <a:pPr marL="0" indent="0">
              <a:buNone/>
            </a:pPr>
            <a:r>
              <a:rPr lang="en-US" dirty="0" smtClean="0">
                <a:latin typeface="Source Code Pro" panose="020B0509030403020204" pitchFamily="49" charset="0"/>
              </a:rPr>
              <a:t>	// do stuff</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update (can be initialization)</a:t>
            </a:r>
          </a:p>
          <a:p>
            <a:pPr marL="0" indent="0">
              <a:buNone/>
            </a:pPr>
            <a:r>
              <a:rPr lang="en-US" dirty="0" smtClean="0">
                <a:latin typeface="Source Code Pro" panose="020B0509030403020204" pitchFamily="49" charset="0"/>
              </a:rPr>
              <a:t>} while (termination condition);</a:t>
            </a:r>
            <a:endParaRPr lang="en-US" dirty="0">
              <a:latin typeface="Source Code Pro" panose="020B0509030403020204" pitchFamily="49" charset="0"/>
            </a:endParaRPr>
          </a:p>
        </p:txBody>
      </p:sp>
      <p:pic>
        <p:nvPicPr>
          <p:cNvPr id="3" name="Content Placeholder 2"/>
          <p:cNvPicPr>
            <a:picLocks noGrp="1" noChangeAspect="1"/>
          </p:cNvPicPr>
          <p:nvPr>
            <p:ph sz="half" idx="1"/>
          </p:nvPr>
        </p:nvPicPr>
        <p:blipFill>
          <a:blip r:embed="rId3"/>
          <a:stretch>
            <a:fillRect/>
          </a:stretch>
        </p:blipFill>
        <p:spPr>
          <a:xfrm>
            <a:off x="573539" y="1825625"/>
            <a:ext cx="2215164" cy="4351338"/>
          </a:xfrm>
          <a:prstGeom prst="rect">
            <a:avLst/>
          </a:prstGeom>
        </p:spPr>
      </p:pic>
      <p:sp>
        <p:nvSpPr>
          <p:cNvPr id="5" name="TextBox 4"/>
          <p:cNvSpPr txBox="1"/>
          <p:nvPr/>
        </p:nvSpPr>
        <p:spPr>
          <a:xfrm rot="572072">
            <a:off x="6741905" y="5145066"/>
            <a:ext cx="4124271" cy="830997"/>
          </a:xfrm>
          <a:prstGeom prst="rect">
            <a:avLst/>
          </a:prstGeom>
          <a:noFill/>
        </p:spPr>
        <p:txBody>
          <a:bodyPr wrap="none" rtlCol="0">
            <a:spAutoFit/>
          </a:bodyPr>
          <a:lstStyle/>
          <a:p>
            <a:r>
              <a:rPr lang="en-US" sz="2400" dirty="0" smtClean="0">
                <a:solidFill>
                  <a:srgbClr val="C00000"/>
                </a:solidFill>
              </a:rPr>
              <a:t>Note: Curly braces are optional </a:t>
            </a:r>
            <a:br>
              <a:rPr lang="en-US" sz="2400" dirty="0" smtClean="0">
                <a:solidFill>
                  <a:srgbClr val="C00000"/>
                </a:solidFill>
              </a:rPr>
            </a:br>
            <a:r>
              <a:rPr lang="en-US" sz="2400" dirty="0" smtClean="0">
                <a:solidFill>
                  <a:srgbClr val="C00000"/>
                </a:solidFill>
              </a:rPr>
              <a:t>if there is a single statement.</a:t>
            </a:r>
            <a:endParaRPr lang="en-US" sz="2400" dirty="0">
              <a:solidFill>
                <a:srgbClr val="C00000"/>
              </a:solidFill>
            </a:endParaRPr>
          </a:p>
        </p:txBody>
      </p:sp>
    </p:spTree>
    <p:extLst>
      <p:ext uri="{BB962C8B-B14F-4D97-AF65-F5344CB8AC3E}">
        <p14:creationId xmlns:p14="http://schemas.microsoft.com/office/powerpoint/2010/main" val="348551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Loops</a:t>
            </a:r>
            <a:endParaRPr lang="en-US" dirty="0"/>
          </a:p>
        </p:txBody>
      </p:sp>
      <p:graphicFrame>
        <p:nvGraphicFramePr>
          <p:cNvPr id="7" name="Content Placeholder 6"/>
          <p:cNvGraphicFramePr>
            <a:graphicFrameLocks noGrp="1"/>
          </p:cNvGraphicFramePr>
          <p:nvPr>
            <p:ph idx="1"/>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US" dirty="0" smtClean="0"/>
                        <a:t>Loop type</a:t>
                      </a:r>
                      <a:endParaRPr lang="en-US" dirty="0"/>
                    </a:p>
                  </a:txBody>
                  <a:tcPr/>
                </a:tc>
                <a:tc>
                  <a:txBody>
                    <a:bodyPr/>
                    <a:lstStyle/>
                    <a:p>
                      <a:r>
                        <a:rPr lang="en-US" dirty="0" smtClean="0"/>
                        <a:t>Minimum</a:t>
                      </a:r>
                      <a:r>
                        <a:rPr lang="en-US" baseline="0" dirty="0" smtClean="0"/>
                        <a:t> times through loop</a:t>
                      </a:r>
                      <a:endParaRPr lang="en-US" dirty="0"/>
                    </a:p>
                  </a:txBody>
                  <a:tcPr/>
                </a:tc>
                <a:tc>
                  <a:txBody>
                    <a:bodyPr/>
                    <a:lstStyle/>
                    <a:p>
                      <a:r>
                        <a:rPr lang="en-US" dirty="0" smtClean="0"/>
                        <a:t>Maximum times through loop</a:t>
                      </a:r>
                      <a:endParaRPr lang="en-US" dirty="0"/>
                    </a:p>
                  </a:txBody>
                  <a:tcPr/>
                </a:tc>
                <a:extLst>
                  <a:ext uri="{0D108BD9-81ED-4DB2-BD59-A6C34878D82A}">
                    <a16:rowId xmlns:a16="http://schemas.microsoft.com/office/drawing/2014/main" val="10000"/>
                  </a:ext>
                </a:extLst>
              </a:tr>
              <a:tr h="370840">
                <a:tc>
                  <a:txBody>
                    <a:bodyPr/>
                    <a:lstStyle/>
                    <a:p>
                      <a:r>
                        <a:rPr lang="en-US" dirty="0" smtClean="0"/>
                        <a:t>While</a:t>
                      </a:r>
                      <a:endParaRPr lang="en-US" dirty="0"/>
                    </a:p>
                  </a:txBody>
                  <a:tcPr/>
                </a:tc>
                <a:tc>
                  <a:txBody>
                    <a:bodyPr/>
                    <a:lstStyle/>
                    <a:p>
                      <a:r>
                        <a:rPr lang="en-US" dirty="0" smtClean="0"/>
                        <a:t>0</a:t>
                      </a:r>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smtClean="0"/>
                        <a:t>For</a:t>
                      </a:r>
                      <a:endParaRPr lang="en-US" dirty="0"/>
                    </a:p>
                  </a:txBody>
                  <a:tcPr/>
                </a:tc>
                <a:tc>
                  <a:txBody>
                    <a:bodyPr/>
                    <a:lstStyle/>
                    <a:p>
                      <a:r>
                        <a:rPr lang="en-US" dirty="0" smtClean="0"/>
                        <a:t>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10002"/>
                  </a:ext>
                </a:extLst>
              </a:tr>
              <a:tr h="370840">
                <a:tc>
                  <a:txBody>
                    <a:bodyPr/>
                    <a:lstStyle/>
                    <a:p>
                      <a:r>
                        <a:rPr lang="en-US" dirty="0" smtClean="0"/>
                        <a:t>Do While</a:t>
                      </a:r>
                      <a:endParaRPr lang="en-US" dirty="0"/>
                    </a:p>
                  </a:txBody>
                  <a:tcPr/>
                </a:tc>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10003"/>
                  </a:ext>
                </a:extLst>
              </a:tr>
            </a:tbl>
          </a:graphicData>
        </a:graphic>
      </p:graphicFrame>
      <p:graphicFrame>
        <p:nvGraphicFramePr>
          <p:cNvPr id="8" name="Content Placeholder 6"/>
          <p:cNvGraphicFramePr>
            <a:graphicFrameLocks/>
          </p:cNvGraphicFramePr>
          <p:nvPr>
            <p:extLst/>
          </p:nvPr>
        </p:nvGraphicFramePr>
        <p:xfrm>
          <a:off x="838200" y="3946674"/>
          <a:ext cx="10515600" cy="1483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US" dirty="0" smtClean="0"/>
                        <a:t>Loop type</a:t>
                      </a:r>
                      <a:endParaRPr lang="en-US" dirty="0"/>
                    </a:p>
                  </a:txBody>
                  <a:tcPr/>
                </a:tc>
                <a:tc>
                  <a:txBody>
                    <a:bodyPr/>
                    <a:lstStyle/>
                    <a:p>
                      <a:r>
                        <a:rPr lang="en-US" dirty="0" smtClean="0"/>
                        <a:t>Initialization</a:t>
                      </a:r>
                      <a:endParaRPr lang="en-US" dirty="0"/>
                    </a:p>
                  </a:txBody>
                  <a:tcPr/>
                </a:tc>
                <a:tc>
                  <a:txBody>
                    <a:bodyPr/>
                    <a:lstStyle/>
                    <a:p>
                      <a:r>
                        <a:rPr lang="en-US" dirty="0" smtClean="0"/>
                        <a:t>Update</a:t>
                      </a:r>
                      <a:endParaRPr lang="en-US" dirty="0"/>
                    </a:p>
                  </a:txBody>
                  <a:tcPr/>
                </a:tc>
                <a:extLst>
                  <a:ext uri="{0D108BD9-81ED-4DB2-BD59-A6C34878D82A}">
                    <a16:rowId xmlns:a16="http://schemas.microsoft.com/office/drawing/2014/main" val="10000"/>
                  </a:ext>
                </a:extLst>
              </a:tr>
              <a:tr h="370840">
                <a:tc>
                  <a:txBody>
                    <a:bodyPr/>
                    <a:lstStyle/>
                    <a:p>
                      <a:r>
                        <a:rPr lang="en-US" dirty="0" smtClean="0"/>
                        <a:t>While</a:t>
                      </a:r>
                      <a:endParaRPr lang="en-US" dirty="0"/>
                    </a:p>
                  </a:txBody>
                  <a:tcPr/>
                </a:tc>
                <a:tc>
                  <a:txBody>
                    <a:bodyPr/>
                    <a:lstStyle/>
                    <a:p>
                      <a:r>
                        <a:rPr lang="en-US" dirty="0" smtClean="0"/>
                        <a:t>Outside</a:t>
                      </a:r>
                      <a:r>
                        <a:rPr lang="en-US" baseline="0" dirty="0" smtClean="0"/>
                        <a:t> of loop</a:t>
                      </a:r>
                      <a:endParaRPr lang="en-US" dirty="0"/>
                    </a:p>
                  </a:txBody>
                  <a:tcPr/>
                </a:tc>
                <a:tc>
                  <a:txBody>
                    <a:bodyPr/>
                    <a:lstStyle/>
                    <a:p>
                      <a:r>
                        <a:rPr lang="en-US" dirty="0" smtClean="0"/>
                        <a:t>Within</a:t>
                      </a:r>
                      <a:r>
                        <a:rPr lang="en-US" baseline="0" dirty="0" smtClean="0"/>
                        <a:t> loop body</a:t>
                      </a:r>
                      <a:endParaRPr lang="en-US" dirty="0"/>
                    </a:p>
                  </a:txBody>
                  <a:tcPr/>
                </a:tc>
                <a:extLst>
                  <a:ext uri="{0D108BD9-81ED-4DB2-BD59-A6C34878D82A}">
                    <a16:rowId xmlns:a16="http://schemas.microsoft.com/office/drawing/2014/main" val="10001"/>
                  </a:ext>
                </a:extLst>
              </a:tr>
              <a:tr h="370840">
                <a:tc>
                  <a:txBody>
                    <a:bodyPr/>
                    <a:lstStyle/>
                    <a:p>
                      <a:r>
                        <a:rPr lang="en-US" dirty="0" smtClean="0"/>
                        <a:t>For</a:t>
                      </a:r>
                      <a:endParaRPr lang="en-US" dirty="0"/>
                    </a:p>
                  </a:txBody>
                  <a:tcPr/>
                </a:tc>
                <a:tc>
                  <a:txBody>
                    <a:bodyPr/>
                    <a:lstStyle/>
                    <a:p>
                      <a:r>
                        <a:rPr lang="en-US" dirty="0" smtClean="0"/>
                        <a:t>Built</a:t>
                      </a:r>
                      <a:r>
                        <a:rPr lang="en-US" baseline="0" dirty="0" smtClean="0"/>
                        <a:t> into statement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Built</a:t>
                      </a:r>
                      <a:r>
                        <a:rPr lang="en-US" baseline="0" dirty="0" smtClean="0"/>
                        <a:t> into statement</a:t>
                      </a:r>
                      <a:endParaRPr lang="en-US" dirty="0" smtClean="0"/>
                    </a:p>
                  </a:txBody>
                  <a:tcPr/>
                </a:tc>
                <a:extLst>
                  <a:ext uri="{0D108BD9-81ED-4DB2-BD59-A6C34878D82A}">
                    <a16:rowId xmlns:a16="http://schemas.microsoft.com/office/drawing/2014/main" val="10002"/>
                  </a:ext>
                </a:extLst>
              </a:tr>
              <a:tr h="370840">
                <a:tc>
                  <a:txBody>
                    <a:bodyPr/>
                    <a:lstStyle/>
                    <a:p>
                      <a:r>
                        <a:rPr lang="en-US" dirty="0" smtClean="0"/>
                        <a:t>Do While</a:t>
                      </a:r>
                      <a:endParaRPr lang="en-US" dirty="0"/>
                    </a:p>
                  </a:txBody>
                  <a:tcPr/>
                </a:tc>
                <a:tc>
                  <a:txBody>
                    <a:bodyPr/>
                    <a:lstStyle/>
                    <a:p>
                      <a:r>
                        <a:rPr lang="en-US" dirty="0" smtClean="0"/>
                        <a:t>Outside</a:t>
                      </a:r>
                      <a:r>
                        <a:rPr lang="en-US" baseline="0" dirty="0" smtClean="0"/>
                        <a:t> of loop</a:t>
                      </a:r>
                      <a:endParaRPr lang="en-US" dirty="0"/>
                    </a:p>
                  </a:txBody>
                  <a:tcPr/>
                </a:tc>
                <a:tc>
                  <a:txBody>
                    <a:bodyPr/>
                    <a:lstStyle/>
                    <a:p>
                      <a:r>
                        <a:rPr lang="en-US" dirty="0" smtClean="0"/>
                        <a:t>Within</a:t>
                      </a:r>
                      <a:r>
                        <a:rPr lang="en-US" baseline="0" dirty="0" smtClean="0"/>
                        <a:t> loop body</a:t>
                      </a:r>
                      <a:endParaRPr lang="en-US" dirty="0"/>
                    </a:p>
                  </a:txBody>
                  <a:tcPr/>
                </a:tc>
                <a:extLst>
                  <a:ext uri="{0D108BD9-81ED-4DB2-BD59-A6C34878D82A}">
                    <a16:rowId xmlns:a16="http://schemas.microsoft.com/office/drawing/2014/main" val="10003"/>
                  </a:ext>
                </a:extLst>
              </a:tr>
            </a:tbl>
          </a:graphicData>
        </a:graphic>
      </p:graphicFrame>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0655" y="2271733"/>
            <a:ext cx="395192" cy="18509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0655" y="2674225"/>
            <a:ext cx="395192" cy="18509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9337" y="3034195"/>
            <a:ext cx="395192" cy="185090"/>
          </a:xfrm>
          <a:prstGeom prst="rect">
            <a:avLst/>
          </a:prstGeom>
        </p:spPr>
      </p:pic>
    </p:spTree>
    <p:extLst>
      <p:ext uri="{BB962C8B-B14F-4D97-AF65-F5344CB8AC3E}">
        <p14:creationId xmlns:p14="http://schemas.microsoft.com/office/powerpoint/2010/main" val="186849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Loop conversion</a:t>
            </a:r>
            <a:endParaRPr lang="en-US" dirty="0"/>
          </a:p>
        </p:txBody>
      </p:sp>
      <p:sp>
        <p:nvSpPr>
          <p:cNvPr id="6" name="Content Placeholder 5"/>
          <p:cNvSpPr>
            <a:spLocks noGrp="1"/>
          </p:cNvSpPr>
          <p:nvPr>
            <p:ph idx="1"/>
          </p:nvPr>
        </p:nvSpPr>
        <p:spPr/>
        <p:txBody>
          <a:bodyPr/>
          <a:lstStyle/>
          <a:p>
            <a:r>
              <a:rPr lang="en-US" dirty="0" smtClean="0"/>
              <a:t>Most loops can be converted </a:t>
            </a:r>
            <a:r>
              <a:rPr lang="en-US" dirty="0" err="1" smtClean="0"/>
              <a:t>toany</a:t>
            </a:r>
            <a:r>
              <a:rPr lang="en-US" dirty="0" smtClean="0"/>
              <a:t> other type of loop.</a:t>
            </a:r>
          </a:p>
          <a:p>
            <a:pPr lvl="1"/>
            <a:r>
              <a:rPr lang="en-US" dirty="0" smtClean="0"/>
              <a:t>What can’t? (Well you could but it would be bad practice)</a:t>
            </a:r>
          </a:p>
          <a:p>
            <a:r>
              <a:rPr lang="en-US" dirty="0" smtClean="0"/>
              <a:t>Good exercise that can help you build good loops structures.</a:t>
            </a:r>
          </a:p>
          <a:p>
            <a:r>
              <a:rPr lang="en-US" dirty="0" smtClean="0"/>
              <a:t>Remember the guidance for building a loop…</a:t>
            </a:r>
          </a:p>
          <a:p>
            <a:pPr lvl="1"/>
            <a:endParaRPr lang="en-US" dirty="0" smtClean="0"/>
          </a:p>
        </p:txBody>
      </p:sp>
    </p:spTree>
    <p:extLst>
      <p:ext uri="{BB962C8B-B14F-4D97-AF65-F5344CB8AC3E}">
        <p14:creationId xmlns:p14="http://schemas.microsoft.com/office/powerpoint/2010/main" val="27157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Teaser</a:t>
            </a:r>
            <a:endParaRPr lang="en-US" dirty="0"/>
          </a:p>
        </p:txBody>
      </p:sp>
      <p:sp>
        <p:nvSpPr>
          <p:cNvPr id="3" name="Content Placeholder 2"/>
          <p:cNvSpPr>
            <a:spLocks noGrp="1"/>
          </p:cNvSpPr>
          <p:nvPr>
            <p:ph idx="1"/>
          </p:nvPr>
        </p:nvSpPr>
        <p:spPr/>
        <p:txBody>
          <a:bodyPr/>
          <a:lstStyle/>
          <a:p>
            <a:r>
              <a:rPr lang="en-US" dirty="0" smtClean="0"/>
              <a:t>New (for C++) loop in C++ 11</a:t>
            </a:r>
          </a:p>
          <a:p>
            <a:pPr lvl="1"/>
            <a:r>
              <a:rPr lang="en-US" dirty="0" smtClean="0"/>
              <a:t>Range based for loop (we’ll talk more after we do vectors).</a:t>
            </a:r>
            <a:endParaRPr lang="en-US" dirty="0"/>
          </a:p>
        </p:txBody>
      </p:sp>
    </p:spTree>
    <p:extLst>
      <p:ext uri="{BB962C8B-B14F-4D97-AF65-F5344CB8AC3E}">
        <p14:creationId xmlns:p14="http://schemas.microsoft.com/office/powerpoint/2010/main" val="2023019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Limited bits</a:t>
            </a:r>
            <a:endParaRPr lang="en-US" dirty="0"/>
          </a:p>
        </p:txBody>
      </p:sp>
      <p:sp>
        <p:nvSpPr>
          <p:cNvPr id="3" name="Content Placeholder 2"/>
          <p:cNvSpPr>
            <a:spLocks noGrp="1"/>
          </p:cNvSpPr>
          <p:nvPr>
            <p:ph idx="1"/>
          </p:nvPr>
        </p:nvSpPr>
        <p:spPr/>
        <p:txBody>
          <a:bodyPr/>
          <a:lstStyle/>
          <a:p>
            <a:r>
              <a:rPr lang="en-US" dirty="0" smtClean="0"/>
              <a:t>There are a limited number of bits to represent a value.</a:t>
            </a:r>
          </a:p>
          <a:p>
            <a:r>
              <a:rPr lang="en-US" dirty="0" smtClean="0"/>
              <a:t>Sometimes a value just cannot be represented in a finite number of bits.</a:t>
            </a:r>
            <a:endParaRPr lang="en-US" dirty="0"/>
          </a:p>
        </p:txBody>
      </p:sp>
    </p:spTree>
    <p:extLst>
      <p:ext uri="{BB962C8B-B14F-4D97-AF65-F5344CB8AC3E}">
        <p14:creationId xmlns:p14="http://schemas.microsoft.com/office/powerpoint/2010/main" val="188800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 Safety</a:t>
            </a:r>
            <a:endParaRPr lang="en-US" dirty="0"/>
          </a:p>
        </p:txBody>
      </p:sp>
      <p:sp>
        <p:nvSpPr>
          <p:cNvPr id="3" name="Subtitle 2"/>
          <p:cNvSpPr>
            <a:spLocks noGrp="1"/>
          </p:cNvSpPr>
          <p:nvPr>
            <p:ph type="subTitle" idx="1"/>
          </p:nvPr>
        </p:nvSpPr>
        <p:spPr/>
        <p:txBody>
          <a:bodyPr/>
          <a:lstStyle/>
          <a:p>
            <a:r>
              <a:rPr lang="en-US" dirty="0" smtClean="0"/>
              <a:t>CSCE 121- Spring 2016</a:t>
            </a:r>
          </a:p>
          <a:p>
            <a:endParaRPr lang="en-US" dirty="0"/>
          </a:p>
          <a:p>
            <a:r>
              <a:rPr lang="en-US" dirty="0" smtClean="0"/>
              <a:t>J. Michael Moore</a:t>
            </a:r>
            <a:endParaRPr lang="en-US" dirty="0"/>
          </a:p>
        </p:txBody>
      </p:sp>
    </p:spTree>
    <p:extLst>
      <p:ext uri="{BB962C8B-B14F-4D97-AF65-F5344CB8AC3E}">
        <p14:creationId xmlns:p14="http://schemas.microsoft.com/office/powerpoint/2010/main" val="3469399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Safety</a:t>
            </a:r>
            <a:endParaRPr lang="en-US" dirty="0"/>
          </a:p>
        </p:txBody>
      </p:sp>
      <p:sp>
        <p:nvSpPr>
          <p:cNvPr id="3" name="Content Placeholder 2"/>
          <p:cNvSpPr>
            <a:spLocks noGrp="1"/>
          </p:cNvSpPr>
          <p:nvPr>
            <p:ph idx="1"/>
          </p:nvPr>
        </p:nvSpPr>
        <p:spPr/>
        <p:txBody>
          <a:bodyPr/>
          <a:lstStyle/>
          <a:p>
            <a:r>
              <a:rPr lang="en-US" dirty="0" smtClean="0"/>
              <a:t>Every object will be used only according to its type</a:t>
            </a:r>
          </a:p>
          <a:p>
            <a:pPr lvl="1"/>
            <a:r>
              <a:rPr lang="en-US" dirty="0" smtClean="0"/>
              <a:t>Variable is only used after it is initialized</a:t>
            </a:r>
          </a:p>
          <a:p>
            <a:pPr lvl="1"/>
            <a:r>
              <a:rPr lang="en-US" dirty="0" smtClean="0"/>
              <a:t>Only operations defined for the variables type will be applied</a:t>
            </a:r>
          </a:p>
          <a:p>
            <a:pPr lvl="1"/>
            <a:r>
              <a:rPr lang="en-US" dirty="0" smtClean="0"/>
              <a:t>Every operation defined for a variable results in a valid value</a:t>
            </a:r>
          </a:p>
          <a:p>
            <a:r>
              <a:rPr lang="en-US" dirty="0" smtClean="0"/>
              <a:t>IDEAL! Static type safety</a:t>
            </a:r>
          </a:p>
          <a:p>
            <a:pPr lvl="1"/>
            <a:r>
              <a:rPr lang="en-US" dirty="0" smtClean="0"/>
              <a:t>Compiler finds all type safety violations.</a:t>
            </a:r>
          </a:p>
          <a:p>
            <a:r>
              <a:rPr lang="en-US" dirty="0" smtClean="0"/>
              <a:t>IDEAL! Dynamic type safety</a:t>
            </a:r>
          </a:p>
          <a:p>
            <a:pPr lvl="1"/>
            <a:r>
              <a:rPr lang="en-US" dirty="0" smtClean="0"/>
              <a:t>Run-time system finds all safety violations not found by compiler</a:t>
            </a:r>
          </a:p>
        </p:txBody>
      </p:sp>
    </p:spTree>
    <p:extLst>
      <p:ext uri="{BB962C8B-B14F-4D97-AF65-F5344CB8AC3E}">
        <p14:creationId xmlns:p14="http://schemas.microsoft.com/office/powerpoint/2010/main" val="10920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2006</Words>
  <Application>Microsoft Office PowerPoint</Application>
  <PresentationFormat>Widescreen</PresentationFormat>
  <Paragraphs>534</Paragraphs>
  <Slides>64</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Calibri Light</vt:lpstr>
      <vt:lpstr>Courier New</vt:lpstr>
      <vt:lpstr>Source Code Pro</vt:lpstr>
      <vt:lpstr>Symbol</vt:lpstr>
      <vt:lpstr>Office Theme</vt:lpstr>
      <vt:lpstr>Data Representation Characters &amp;  Floating Point Numbers</vt:lpstr>
      <vt:lpstr>Characters</vt:lpstr>
      <vt:lpstr>Real (Floating point) numbers</vt:lpstr>
      <vt:lpstr>Data Representation Limitations</vt:lpstr>
      <vt:lpstr>Limitations of Finite Data Encodings</vt:lpstr>
      <vt:lpstr>Limitations of Finite Data Exchange</vt:lpstr>
      <vt:lpstr>Limited bits</vt:lpstr>
      <vt:lpstr>Type Safety</vt:lpstr>
      <vt:lpstr>Type Safety</vt:lpstr>
      <vt:lpstr>Type Safety</vt:lpstr>
      <vt:lpstr>Type Conversion</vt:lpstr>
      <vt:lpstr>Unsafe Conversions</vt:lpstr>
      <vt:lpstr> References and Pointers</vt:lpstr>
      <vt:lpstr>You’ve already seen some datatypes: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Takeaway messages for now:</vt:lpstr>
      <vt:lpstr>Software Development Process</vt:lpstr>
      <vt:lpstr>Software Development Process</vt:lpstr>
      <vt:lpstr>Software Development Process</vt:lpstr>
      <vt:lpstr>Software Development Process</vt:lpstr>
      <vt:lpstr>Software Development Process</vt:lpstr>
      <vt:lpstr>Software Development Process</vt:lpstr>
      <vt:lpstr>Software Development Process</vt:lpstr>
      <vt:lpstr>Program Flow</vt:lpstr>
      <vt:lpstr>Structured Programming</vt:lpstr>
      <vt:lpstr>Control Structures</vt:lpstr>
      <vt:lpstr>Control Structures</vt:lpstr>
      <vt:lpstr>Control Structures</vt:lpstr>
      <vt:lpstr>Control Structures</vt:lpstr>
      <vt:lpstr>Selection</vt:lpstr>
      <vt:lpstr>If</vt:lpstr>
      <vt:lpstr>If-else</vt:lpstr>
      <vt:lpstr>Multiple if-else</vt:lpstr>
      <vt:lpstr>Switch</vt:lpstr>
      <vt:lpstr>Switch with fall-through</vt:lpstr>
      <vt:lpstr>Switch</vt:lpstr>
      <vt:lpstr>Programming Goals</vt:lpstr>
      <vt:lpstr>Conflicting Ideals</vt:lpstr>
      <vt:lpstr>Programming Goals</vt:lpstr>
      <vt:lpstr>Programming Goals</vt:lpstr>
      <vt:lpstr>Iteration</vt:lpstr>
      <vt:lpstr>Logical Parts of a Loop and Terminology</vt:lpstr>
      <vt:lpstr>Creating a Loop</vt:lpstr>
      <vt:lpstr>While</vt:lpstr>
      <vt:lpstr>For</vt:lpstr>
      <vt:lpstr>Types of control</vt:lpstr>
      <vt:lpstr>Do While</vt:lpstr>
      <vt:lpstr>Loops</vt:lpstr>
      <vt:lpstr>Loop conversion</vt:lpstr>
      <vt:lpstr>Teaser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Westerfield, Jonathan Glen</dc:creator>
  <cp:lastModifiedBy>Westerfield, Jonathan Glen</cp:lastModifiedBy>
  <cp:revision>4</cp:revision>
  <dcterms:created xsi:type="dcterms:W3CDTF">2016-10-04T00:44:11Z</dcterms:created>
  <dcterms:modified xsi:type="dcterms:W3CDTF">2016-10-04T00:49:38Z</dcterms:modified>
</cp:coreProperties>
</file>