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145B1-31EB-4DE0-81DB-84CD7E22E73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49C1A-D3D2-433A-ABA2-7ECF6706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7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68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signal an</a:t>
            </a:r>
            <a:r>
              <a:rPr lang="en-US" baseline="0" dirty="0" smtClean="0"/>
              <a:t> exception with </a:t>
            </a:r>
            <a:r>
              <a:rPr lang="en-US" dirty="0" smtClean="0"/>
              <a:t>throw, our program gets interrupted. It jumps</a:t>
            </a:r>
            <a:r>
              <a:rPr lang="en-US" baseline="0" dirty="0" smtClean="0"/>
              <a:t> to the exception handler.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smtClean="0"/>
              <a:t>this</a:t>
            </a:r>
            <a:r>
              <a:rPr lang="en-US" baseline="0" smtClean="0"/>
              <a:t> example, a</a:t>
            </a:r>
            <a:r>
              <a:rPr lang="en-US" smtClean="0"/>
              <a:t>ll </a:t>
            </a:r>
            <a:r>
              <a:rPr lang="en-US" dirty="0" smtClean="0"/>
              <a:t>we’re throwing here is an integer: 1. This is not a lot if information,</a:t>
            </a:r>
            <a:r>
              <a:rPr lang="en-US" baseline="0" dirty="0" smtClean="0"/>
              <a:t> but it is some, and it is a useful error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02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what that looks</a:t>
            </a:r>
            <a:r>
              <a:rPr lang="en-US" baseline="0" dirty="0" smtClean="0"/>
              <a:t> like in our month example, one part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signal an</a:t>
            </a:r>
            <a:r>
              <a:rPr lang="en-US" baseline="0" dirty="0" smtClean="0"/>
              <a:t> exception with </a:t>
            </a:r>
            <a:r>
              <a:rPr lang="en-US" dirty="0" smtClean="0"/>
              <a:t>throw, our program gets interrupted. It jumps</a:t>
            </a:r>
            <a:r>
              <a:rPr lang="en-US" baseline="0" dirty="0" smtClean="0"/>
              <a:t> to the exception handler.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smtClean="0"/>
              <a:t>this</a:t>
            </a:r>
            <a:r>
              <a:rPr lang="en-US" baseline="0" smtClean="0"/>
              <a:t> example, a</a:t>
            </a:r>
            <a:r>
              <a:rPr lang="en-US" smtClean="0"/>
              <a:t>ll </a:t>
            </a:r>
            <a:r>
              <a:rPr lang="en-US" dirty="0" smtClean="0"/>
              <a:t>we’re throwing here is an integer: 1. This is not a lot if information,</a:t>
            </a:r>
            <a:r>
              <a:rPr lang="en-US" baseline="0" dirty="0" smtClean="0"/>
              <a:t> but it is some, and it is a useful error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2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</a:t>
            </a:r>
            <a:r>
              <a:rPr lang="en-US" baseline="0" dirty="0" smtClean="0"/>
              <a:t> we’ve thrown our exception (in this case, the integer 1), we should do something with it. We start by catching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in our catch block that we deal with the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31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catch block</a:t>
            </a:r>
            <a:r>
              <a:rPr lang="en-US" baseline="0" dirty="0" smtClean="0"/>
              <a:t> only runs if the try block throws an exception. Then after it finishes, the program continues execution after the catch block.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takes an exception variable as an argument. We’ll see more about that when we cover functions.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see what that looks like for more than one exception</a:t>
            </a:r>
            <a:r>
              <a:rPr lang="en-US" baseline="0" dirty="0" smtClean="0"/>
              <a:t> (go to code)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0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modify our code to try that out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8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catch block</a:t>
            </a:r>
            <a:r>
              <a:rPr lang="en-US" baseline="0" dirty="0" smtClean="0"/>
              <a:t> only runs if the try block throws an exception. Then after it finishes, the program continues execution after the catch block.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takes an exception variable as an argument. We’ll see more about that when we cover functions.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see what that looks like for more than one exception</a:t>
            </a:r>
            <a:r>
              <a:rPr lang="en-US" baseline="0" dirty="0" smtClean="0"/>
              <a:t> (go to code)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0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Exceptions will become</a:t>
            </a:r>
            <a:r>
              <a:rPr lang="en-US" baseline="0" dirty="0" smtClean="0"/>
              <a:t> more powerful for us later in the semester. Especially after we cover Objects and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3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catch block</a:t>
            </a:r>
            <a:r>
              <a:rPr lang="en-US" baseline="0" dirty="0" smtClean="0"/>
              <a:t> only runs if the try block throws an exception. Then after it finishes, the program continues execution after the catch block.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takes an exception variable as an argument. We’ll see more about that when we cover functions.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see what that looks like for more than one exception</a:t>
            </a:r>
            <a:r>
              <a:rPr lang="en-US" baseline="0" dirty="0" smtClean="0"/>
              <a:t> (go to code)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8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usually won’t know that you have runtime errors until you actually run your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a common source of runtime errors? User input.</a:t>
            </a:r>
          </a:p>
          <a:p>
            <a:endParaRPr lang="en-US" dirty="0" smtClean="0"/>
          </a:p>
          <a:p>
            <a:r>
              <a:rPr lang="en-US" dirty="0" smtClean="0"/>
              <a:t>So if compiler</a:t>
            </a:r>
            <a:r>
              <a:rPr lang="en-US" baseline="0" dirty="0" smtClean="0"/>
              <a:t> doesn’t catch runtime errors, what does? The program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6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142C-B380-4247-9610-C34FDE6EFD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9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142C-B380-4247-9610-C34FDE6EFD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44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142C-B380-4247-9610-C34FDE6EFD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84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142C-B380-4247-9610-C34FDE6EFD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03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142C-B380-4247-9610-C34FDE6EFD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142C-B380-4247-9610-C34FDE6EFD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1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142C-B380-4247-9610-C34FDE6EFD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13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142C-B380-4247-9610-C34FDE6EFD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28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142C-B380-4247-9610-C34FDE6EFD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1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142C-B380-4247-9610-C34FDE6EFD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0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42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1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324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616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626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33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0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9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40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40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6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</a:t>
            </a:r>
            <a:r>
              <a:rPr lang="en-US" baseline="0" dirty="0" smtClean="0"/>
              <a:t> using an if statement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code is perfectly valid, but let’s see what happens when we use it.</a:t>
            </a:r>
          </a:p>
          <a:p>
            <a:endParaRPr lang="en-US" dirty="0" smtClean="0"/>
          </a:p>
          <a:p>
            <a:r>
              <a:rPr lang="en-US" dirty="0" smtClean="0"/>
              <a:t>Look at 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22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973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917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26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623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006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713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839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044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83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6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we try nested if</a:t>
            </a:r>
            <a:r>
              <a:rPr lang="en-US" baseline="0" dirty="0" smtClean="0"/>
              <a:t> statements?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Gets out of hand pretty quick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Nested if statements aren’t necessarily a bad thing. But if there’s a better way to program something, it’s work doing. And in some cases, this kind of nested might really extend very (too) far.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69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98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31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92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250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61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738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732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18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497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915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64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484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057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76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8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151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872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489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748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what that looks</a:t>
            </a:r>
            <a:r>
              <a:rPr lang="en-US" baseline="0" dirty="0" smtClean="0"/>
              <a:t> like in our month example, one part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95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15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53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0B9A-48ED-4960-B283-FA8B14ADCA6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what that looks</a:t>
            </a:r>
            <a:r>
              <a:rPr lang="en-US" baseline="0" dirty="0" smtClean="0"/>
              <a:t> like in our month example, one part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3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5DAF-A27C-4609-BE4D-8AFD7C1F9F7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6992-48F3-44A5-9CD3-FCD167A1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8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5DAF-A27C-4609-BE4D-8AFD7C1F9F7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6992-48F3-44A5-9CD3-FCD167A1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7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5DAF-A27C-4609-BE4D-8AFD7C1F9F7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6992-48F3-44A5-9CD3-FCD167A1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1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5DAF-A27C-4609-BE4D-8AFD7C1F9F7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6992-48F3-44A5-9CD3-FCD167A1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5DAF-A27C-4609-BE4D-8AFD7C1F9F7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6992-48F3-44A5-9CD3-FCD167A1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4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5DAF-A27C-4609-BE4D-8AFD7C1F9F7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6992-48F3-44A5-9CD3-FCD167A1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6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5DAF-A27C-4609-BE4D-8AFD7C1F9F7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6992-48F3-44A5-9CD3-FCD167A1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5DAF-A27C-4609-BE4D-8AFD7C1F9F7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6992-48F3-44A5-9CD3-FCD167A1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5DAF-A27C-4609-BE4D-8AFD7C1F9F7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6992-48F3-44A5-9CD3-FCD167A1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2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5DAF-A27C-4609-BE4D-8AFD7C1F9F7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6992-48F3-44A5-9CD3-FCD167A1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2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5DAF-A27C-4609-BE4D-8AFD7C1F9F7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6992-48F3-44A5-9CD3-FCD167A1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6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5DAF-A27C-4609-BE4D-8AFD7C1F9F7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46992-48F3-44A5-9CD3-FCD167A1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3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cofolio.net/tips/27_inspiring_top_notch_programming_quot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olibra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Errors &amp;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042211"/>
            <a:ext cx="382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created by </a:t>
            </a:r>
            <a:r>
              <a:rPr lang="en-US" smtClean="0"/>
              <a:t>Carlos Soto.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runtime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month (1-12): ”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3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month;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month;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(month &lt; 1 || month &gt; 12) {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3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 rot="20549986">
            <a:off x="3272029" y="5258265"/>
            <a:ext cx="3604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Throwing an </a:t>
            </a:r>
            <a:r>
              <a:rPr lang="en-US" sz="4000" dirty="0" err="1" smtClean="0">
                <a:solidFill>
                  <a:srgbClr val="C00000"/>
                </a:solidFill>
              </a:rPr>
              <a:t>int</a:t>
            </a:r>
            <a:r>
              <a:rPr lang="en-US" sz="4000" dirty="0" smtClean="0">
                <a:solidFill>
                  <a:srgbClr val="C00000"/>
                </a:solidFill>
              </a:rPr>
              <a:t>!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Exceptions: </a:t>
            </a:r>
            <a:r>
              <a:rPr lang="en-US" dirty="0"/>
              <a:t>Throw, </a:t>
            </a:r>
            <a:r>
              <a:rPr lang="en-US" dirty="0" smtClean="0"/>
              <a:t>Try and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rgbClr val="FF0000"/>
                </a:solidFill>
              </a:rPr>
              <a:t>Try block </a:t>
            </a:r>
            <a:r>
              <a:rPr lang="en-US" sz="4000" dirty="0" smtClean="0"/>
              <a:t>is the part of your code where an exception might occur</a:t>
            </a:r>
          </a:p>
        </p:txBody>
      </p:sp>
    </p:spTree>
    <p:extLst>
      <p:ext uri="{BB962C8B-B14F-4D97-AF65-F5344CB8AC3E}">
        <p14:creationId xmlns:p14="http://schemas.microsoft.com/office/powerpoint/2010/main" val="30512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runtime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month (1-12): ”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3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month;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month;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(month &lt; 1 || month &gt; 12) {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3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112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Exceptions: Try, Throw and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000" dirty="0" smtClean="0"/>
              <a:t>You “</a:t>
            </a:r>
            <a:r>
              <a:rPr lang="en-US" sz="4000" b="1" dirty="0" smtClean="0">
                <a:solidFill>
                  <a:srgbClr val="FF0000"/>
                </a:solidFill>
              </a:rPr>
              <a:t>catch</a:t>
            </a:r>
            <a:r>
              <a:rPr lang="en-US" sz="4000" dirty="0" smtClean="0"/>
              <a:t>” exceptions in an exception handler (aka catch block)</a:t>
            </a:r>
          </a:p>
          <a:p>
            <a:pPr lvl="1"/>
            <a:r>
              <a:rPr lang="en-US" sz="3600" dirty="0" smtClean="0"/>
              <a:t>This is like a function that takes the exception as an argument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929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runtime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month (1-12): ”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month;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month;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(month &lt; 1 || month &gt; 12) {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throw 1;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exception) {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“Invalid month.”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98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 can have separate catch blocks </a:t>
            </a:r>
            <a:br>
              <a:rPr lang="en-US" sz="4000" dirty="0" smtClean="0"/>
            </a:br>
            <a:r>
              <a:rPr lang="en-US" sz="4000" dirty="0" smtClean="0"/>
              <a:t>(aka </a:t>
            </a:r>
            <a:r>
              <a:rPr lang="en-US" sz="4000" smtClean="0"/>
              <a:t>exception handlers</a:t>
            </a:r>
            <a:r>
              <a:rPr lang="en-US" sz="4000" dirty="0" smtClean="0"/>
              <a:t>) for multiple datatypes</a:t>
            </a:r>
          </a:p>
          <a:p>
            <a:pPr lvl="1"/>
            <a:r>
              <a:rPr lang="en-US" sz="3600" dirty="0" smtClean="0"/>
              <a:t>Allows us keep track of different types of errors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871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runtime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(exception == 1)	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“Error 1”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 (char exception)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(exception == ‘a’)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“Error 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We can throw any type of variable as an exception, so:</a:t>
            </a:r>
          </a:p>
          <a:p>
            <a:pPr lvl="1"/>
            <a:r>
              <a:rPr lang="en-US" sz="3600" dirty="0" smtClean="0"/>
              <a:t>We may want to include more detailed information about an error</a:t>
            </a:r>
          </a:p>
          <a:p>
            <a:pPr lvl="1"/>
            <a:r>
              <a:rPr lang="en-US" sz="3600" dirty="0" smtClean="0"/>
              <a:t>We can create/use special variable types just for exceptions (Objects &amp; Classes)</a:t>
            </a:r>
          </a:p>
          <a:p>
            <a:r>
              <a:rPr lang="en-US" sz="4000" dirty="0" err="1" smtClean="0"/>
              <a:t>zyBook</a:t>
            </a:r>
            <a:r>
              <a:rPr lang="en-US" sz="4000" dirty="0" smtClean="0"/>
              <a:t> </a:t>
            </a:r>
            <a:r>
              <a:rPr lang="en-US" sz="4000" dirty="0"/>
              <a:t>uses the </a:t>
            </a:r>
            <a:r>
              <a:rPr lang="en-US" sz="4000" dirty="0" err="1" smtClean="0"/>
              <a:t>runtime_error</a:t>
            </a:r>
            <a:r>
              <a:rPr lang="en-US" sz="4000" dirty="0" smtClean="0"/>
              <a:t>.</a:t>
            </a:r>
            <a:endParaRPr lang="en-US" sz="4000" dirty="0"/>
          </a:p>
          <a:p>
            <a:pPr lvl="1"/>
            <a:r>
              <a:rPr lang="en-US" sz="3600" dirty="0" smtClean="0"/>
              <a:t>Good for you to use for most of the class.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488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runtime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month (1-12): ”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month;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month;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(month &lt; 1 || month &gt; 12) {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throw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runtime_error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(“Invalid month.”);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runtime_error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exception) {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exception.what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here</a:t>
            </a:r>
          </a:p>
          <a:p>
            <a:r>
              <a:rPr lang="en-US" dirty="0" smtClean="0"/>
              <a:t>More useful with functions</a:t>
            </a:r>
          </a:p>
          <a:p>
            <a:pPr lvl="1"/>
            <a:r>
              <a:rPr lang="en-US" dirty="0" smtClean="0"/>
              <a:t>We’ll revisit this topic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Compile-time errors</a:t>
            </a:r>
          </a:p>
          <a:p>
            <a:pPr lvl="1"/>
            <a:r>
              <a:rPr lang="en-US" sz="3600" dirty="0" smtClean="0"/>
              <a:t>Often caused by bad syntax</a:t>
            </a:r>
          </a:p>
          <a:p>
            <a:pPr lvl="1"/>
            <a:r>
              <a:rPr lang="en-US" sz="3600" dirty="0" smtClean="0"/>
              <a:t>Caught by the compiler</a:t>
            </a:r>
          </a:p>
          <a:p>
            <a:pPr lvl="1"/>
            <a:r>
              <a:rPr lang="en-US" sz="3600" dirty="0" smtClean="0"/>
              <a:t>Must be fixed to compile and run program</a:t>
            </a:r>
          </a:p>
          <a:p>
            <a:r>
              <a:rPr lang="en-US" sz="4000" dirty="0" smtClean="0"/>
              <a:t>Runtime errors</a:t>
            </a:r>
          </a:p>
          <a:p>
            <a:pPr lvl="1"/>
            <a:r>
              <a:rPr lang="en-US" sz="3600" dirty="0" smtClean="0"/>
              <a:t>Often caused by faulty logic or </a:t>
            </a:r>
            <a:br>
              <a:rPr lang="en-US" sz="3600" dirty="0" smtClean="0"/>
            </a:br>
            <a:r>
              <a:rPr lang="en-US" sz="3600" dirty="0" smtClean="0"/>
              <a:t>unexpected conditions (e.g. user input)</a:t>
            </a:r>
          </a:p>
          <a:p>
            <a:pPr lvl="1"/>
            <a:r>
              <a:rPr lang="en-US" sz="3600" dirty="0" smtClean="0"/>
              <a:t>Not caught by compiler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453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Compound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Sets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71238" y="405728"/>
            <a:ext cx="2180026" cy="100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Datatypes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611808" y="1811980"/>
            <a:ext cx="2180026" cy="100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Simple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6984159" y="1811980"/>
            <a:ext cx="2359676" cy="100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Compound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16665" y="3429842"/>
            <a:ext cx="2720997" cy="100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int</a:t>
            </a:r>
            <a:r>
              <a:rPr lang="en-US" sz="3600" dirty="0" smtClean="0"/>
              <a:t>, double, bool, etc.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5014061" y="3429842"/>
            <a:ext cx="2980379" cy="100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Homogeneous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8430445" y="3429842"/>
            <a:ext cx="3129751" cy="100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Heterogeneous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4210681" y="5186647"/>
            <a:ext cx="2180026" cy="100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Array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87433" y="5186647"/>
            <a:ext cx="2180026" cy="100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Vector</a:t>
            </a:r>
            <a:endParaRPr lang="en-US" sz="3600" dirty="0"/>
          </a:p>
        </p:txBody>
      </p:sp>
      <p:cxnSp>
        <p:nvCxnSpPr>
          <p:cNvPr id="16" name="Straight Connector 15"/>
          <p:cNvCxnSpPr>
            <a:stCxn id="7" idx="2"/>
            <a:endCxn id="8" idx="0"/>
          </p:cNvCxnSpPr>
          <p:nvPr/>
        </p:nvCxnSpPr>
        <p:spPr>
          <a:xfrm flipH="1">
            <a:off x="2701821" y="1410962"/>
            <a:ext cx="2659430" cy="401018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9" idx="0"/>
          </p:cNvCxnSpPr>
          <p:nvPr/>
        </p:nvCxnSpPr>
        <p:spPr>
          <a:xfrm>
            <a:off x="5361251" y="1410962"/>
            <a:ext cx="2802746" cy="401018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>
          <a:xfrm flipH="1">
            <a:off x="1977164" y="2817214"/>
            <a:ext cx="724657" cy="612628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1" idx="0"/>
          </p:cNvCxnSpPr>
          <p:nvPr/>
        </p:nvCxnSpPr>
        <p:spPr>
          <a:xfrm flipH="1">
            <a:off x="6504251" y="2817214"/>
            <a:ext cx="1659746" cy="612628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  <a:endCxn id="12" idx="0"/>
          </p:cNvCxnSpPr>
          <p:nvPr/>
        </p:nvCxnSpPr>
        <p:spPr>
          <a:xfrm>
            <a:off x="8163997" y="2817214"/>
            <a:ext cx="1831324" cy="612628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3" idx="0"/>
          </p:cNvCxnSpPr>
          <p:nvPr/>
        </p:nvCxnSpPr>
        <p:spPr>
          <a:xfrm flipH="1">
            <a:off x="5300694" y="4435076"/>
            <a:ext cx="1203557" cy="751571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2"/>
            <a:endCxn id="14" idx="0"/>
          </p:cNvCxnSpPr>
          <p:nvPr/>
        </p:nvCxnSpPr>
        <p:spPr>
          <a:xfrm>
            <a:off x="6504251" y="4435076"/>
            <a:ext cx="1273195" cy="751571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380170" y="5186647"/>
            <a:ext cx="2180026" cy="100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?</a:t>
            </a:r>
            <a:endParaRPr lang="en-US" sz="3600" dirty="0"/>
          </a:p>
        </p:txBody>
      </p:sp>
      <p:cxnSp>
        <p:nvCxnSpPr>
          <p:cNvPr id="19" name="Straight Connector 18"/>
          <p:cNvCxnSpPr>
            <a:stCxn id="12" idx="2"/>
            <a:endCxn id="18" idx="0"/>
          </p:cNvCxnSpPr>
          <p:nvPr/>
        </p:nvCxnSpPr>
        <p:spPr>
          <a:xfrm>
            <a:off x="9995321" y="4435076"/>
            <a:ext cx="474862" cy="751571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7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Array/Vector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Group of homogeneous elements accessed by an index.</a:t>
            </a:r>
          </a:p>
          <a:p>
            <a:r>
              <a:rPr lang="en-US" sz="4800" dirty="0" smtClean="0"/>
              <a:t>Vector access with ary.at(index)</a:t>
            </a:r>
          </a:p>
          <a:p>
            <a:pPr lvl="1"/>
            <a:r>
              <a:rPr lang="en-US" sz="4400" dirty="0" smtClean="0"/>
              <a:t>Bounds checking</a:t>
            </a:r>
          </a:p>
          <a:p>
            <a:r>
              <a:rPr lang="en-US" sz="4800" dirty="0" smtClean="0"/>
              <a:t>Array and Vector access with </a:t>
            </a:r>
            <a:r>
              <a:rPr lang="en-US" sz="4800" dirty="0" err="1" smtClean="0"/>
              <a:t>ary</a:t>
            </a:r>
            <a:r>
              <a:rPr lang="en-US" sz="4800" dirty="0" smtClean="0"/>
              <a:t>[index]</a:t>
            </a:r>
          </a:p>
          <a:p>
            <a:pPr lvl="1"/>
            <a:r>
              <a:rPr lang="en-US" sz="4400" dirty="0" smtClean="0"/>
              <a:t>No bounds checking</a:t>
            </a:r>
          </a:p>
        </p:txBody>
      </p:sp>
    </p:spTree>
    <p:extLst>
      <p:ext uri="{BB962C8B-B14F-4D97-AF65-F5344CB8AC3E}">
        <p14:creationId xmlns:p14="http://schemas.microsoft.com/office/powerpoint/2010/main" val="165848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Really a pointer</a:t>
            </a:r>
          </a:p>
          <a:p>
            <a:r>
              <a:rPr lang="en-US" sz="3600" dirty="0" smtClean="0"/>
              <a:t>Variable name is a pointer to the first element</a:t>
            </a:r>
          </a:p>
          <a:p>
            <a:pPr lvl="1"/>
            <a:r>
              <a:rPr lang="en-US" sz="3200" dirty="0" smtClean="0"/>
              <a:t>For </a:t>
            </a:r>
            <a:r>
              <a:rPr lang="en-US" sz="3200" dirty="0" err="1" smtClean="0"/>
              <a:t>ary</a:t>
            </a:r>
            <a:r>
              <a:rPr lang="en-US" sz="3200" dirty="0" smtClean="0"/>
              <a:t>[2]</a:t>
            </a:r>
          </a:p>
          <a:p>
            <a:pPr lvl="2"/>
            <a:r>
              <a:rPr lang="en-US" sz="2800" dirty="0" smtClean="0"/>
              <a:t>address of </a:t>
            </a:r>
            <a:r>
              <a:rPr lang="en-US" sz="2800" dirty="0" err="1" smtClean="0"/>
              <a:t>ary</a:t>
            </a:r>
            <a:r>
              <a:rPr lang="en-US" sz="2800" dirty="0" smtClean="0"/>
              <a:t> + index*</a:t>
            </a:r>
            <a:r>
              <a:rPr lang="en-US" sz="2800" dirty="0" err="1" smtClean="0"/>
              <a:t>sizeof</a:t>
            </a:r>
            <a:r>
              <a:rPr lang="en-US" sz="2800" dirty="0" smtClean="0"/>
              <a:t>(array datatype)</a:t>
            </a:r>
          </a:p>
          <a:p>
            <a:r>
              <a:rPr lang="en-US" sz="3600" dirty="0" smtClean="0"/>
              <a:t>Must know size of array at compile time</a:t>
            </a:r>
          </a:p>
          <a:p>
            <a:r>
              <a:rPr lang="en-US" sz="3600" dirty="0" smtClean="0"/>
              <a:t>Allows access to elements outside of array bounds</a:t>
            </a:r>
          </a:p>
          <a:p>
            <a:pPr lvl="1"/>
            <a:r>
              <a:rPr lang="en-US" sz="3200" dirty="0" smtClean="0"/>
              <a:t>Security problem</a:t>
            </a:r>
          </a:p>
          <a:p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7525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Preferred over arrays</a:t>
            </a:r>
          </a:p>
          <a:p>
            <a:pPr lvl="1"/>
            <a:r>
              <a:rPr lang="en-US" sz="3600" dirty="0" smtClean="0"/>
              <a:t>We’ll use vectors instead of arrays for now.</a:t>
            </a:r>
          </a:p>
          <a:p>
            <a:r>
              <a:rPr lang="en-US" sz="4000" dirty="0" smtClean="0"/>
              <a:t>Bounds checking</a:t>
            </a:r>
          </a:p>
          <a:p>
            <a:r>
              <a:rPr lang="en-US" sz="4000" dirty="0" smtClean="0"/>
              <a:t>Prevents access outside array bounds</a:t>
            </a:r>
          </a:p>
          <a:p>
            <a:r>
              <a:rPr lang="en-US" sz="4000" dirty="0" smtClean="0"/>
              <a:t>Resizable</a:t>
            </a:r>
          </a:p>
          <a:p>
            <a:r>
              <a:rPr lang="en-US" sz="4000" dirty="0" smtClean="0"/>
              <a:t>#include &lt;vector&gt;</a:t>
            </a:r>
          </a:p>
        </p:txBody>
      </p:sp>
    </p:spTree>
    <p:extLst>
      <p:ext uri="{BB962C8B-B14F-4D97-AF65-F5344CB8AC3E}">
        <p14:creationId xmlns:p14="http://schemas.microsoft.com/office/powerpoint/2010/main" val="10176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Must </a:t>
            </a:r>
            <a:r>
              <a:rPr lang="en-US" sz="4000" dirty="0"/>
              <a:t>say what type it is e.g. vector&lt;</a:t>
            </a:r>
            <a:r>
              <a:rPr lang="en-US" sz="4000" dirty="0" err="1"/>
              <a:t>int</a:t>
            </a:r>
            <a:r>
              <a:rPr lang="en-US" sz="4000" dirty="0"/>
              <a:t>&gt;</a:t>
            </a:r>
          </a:p>
          <a:p>
            <a:r>
              <a:rPr lang="en-US" sz="4000" dirty="0" smtClean="0"/>
              <a:t>Define size at beginning</a:t>
            </a:r>
          </a:p>
          <a:p>
            <a:pPr lvl="1"/>
            <a:r>
              <a:rPr lang="en-US" sz="3600" dirty="0" smtClean="0"/>
              <a:t>vector&lt;</a:t>
            </a:r>
            <a:r>
              <a:rPr lang="en-US" sz="3600" dirty="0" err="1" smtClean="0"/>
              <a:t>int</a:t>
            </a:r>
            <a:r>
              <a:rPr lang="en-US" sz="3600" dirty="0" smtClean="0"/>
              <a:t>&gt; </a:t>
            </a:r>
            <a:r>
              <a:rPr lang="en-US" sz="3600" dirty="0" err="1" smtClean="0"/>
              <a:t>vec</a:t>
            </a:r>
            <a:r>
              <a:rPr lang="en-US" sz="3600" dirty="0" smtClean="0"/>
              <a:t> = vector&lt;</a:t>
            </a:r>
            <a:r>
              <a:rPr lang="en-US" sz="3600" dirty="0" err="1" smtClean="0"/>
              <a:t>int</a:t>
            </a:r>
            <a:r>
              <a:rPr lang="en-US" sz="3600" dirty="0" smtClean="0"/>
              <a:t>&gt;(SIZE);</a:t>
            </a:r>
          </a:p>
          <a:p>
            <a:pPr lvl="1"/>
            <a:r>
              <a:rPr lang="en-US" sz="3600" dirty="0" smtClean="0"/>
              <a:t>vector&lt;</a:t>
            </a:r>
            <a:r>
              <a:rPr lang="en-US" sz="3600" dirty="0" err="1" smtClean="0"/>
              <a:t>int</a:t>
            </a:r>
            <a:r>
              <a:rPr lang="en-US" sz="3600" dirty="0" smtClean="0"/>
              <a:t>&gt; </a:t>
            </a:r>
            <a:r>
              <a:rPr lang="en-US" sz="3600" dirty="0" err="1" smtClean="0"/>
              <a:t>vec</a:t>
            </a:r>
            <a:r>
              <a:rPr lang="en-US" sz="3600" dirty="0" smtClean="0"/>
              <a:t> = vector&lt;</a:t>
            </a:r>
            <a:r>
              <a:rPr lang="en-US" sz="3600" dirty="0" err="1" smtClean="0"/>
              <a:t>int</a:t>
            </a:r>
            <a:r>
              <a:rPr lang="en-US" sz="3600" dirty="0" smtClean="0"/>
              <a:t>&gt;(SIZE,INIT_VAL);</a:t>
            </a:r>
          </a:p>
          <a:p>
            <a:r>
              <a:rPr lang="en-US" sz="4000" dirty="0" smtClean="0"/>
              <a:t>Let vector grow as needed</a:t>
            </a:r>
          </a:p>
          <a:p>
            <a:pPr lvl="1"/>
            <a:r>
              <a:rPr lang="en-US" sz="3600" dirty="0" smtClean="0"/>
              <a:t>vector&lt;</a:t>
            </a:r>
            <a:r>
              <a:rPr lang="en-US" sz="3600" dirty="0" err="1" smtClean="0"/>
              <a:t>int</a:t>
            </a:r>
            <a:r>
              <a:rPr lang="en-US" sz="3600" dirty="0" smtClean="0"/>
              <a:t>&gt; </a:t>
            </a:r>
            <a:r>
              <a:rPr lang="en-US" sz="3600" dirty="0" err="1" smtClean="0"/>
              <a:t>vec</a:t>
            </a:r>
            <a:r>
              <a:rPr lang="en-US" sz="3600" dirty="0" smtClean="0"/>
              <a:t>;</a:t>
            </a:r>
          </a:p>
          <a:p>
            <a:pPr lvl="1"/>
            <a:r>
              <a:rPr lang="en-US" sz="3600" dirty="0" err="1" smtClean="0"/>
              <a:t>vec.push_back</a:t>
            </a:r>
            <a:r>
              <a:rPr lang="en-US" sz="3600" dirty="0" smtClean="0"/>
              <a:t>(7);</a:t>
            </a:r>
          </a:p>
          <a:p>
            <a:pPr lvl="2"/>
            <a:r>
              <a:rPr lang="en-US" sz="3200" dirty="0" smtClean="0"/>
              <a:t>Increases size by 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617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vector&lt;</a:t>
            </a:r>
            <a:r>
              <a:rPr lang="en-US" sz="4000" dirty="0" err="1"/>
              <a:t>int</a:t>
            </a:r>
            <a:r>
              <a:rPr lang="en-US" sz="4000" dirty="0"/>
              <a:t>&gt; </a:t>
            </a:r>
            <a:r>
              <a:rPr lang="en-US" sz="4000" dirty="0" err="1"/>
              <a:t>vec</a:t>
            </a:r>
            <a:r>
              <a:rPr lang="en-US" sz="4000" dirty="0"/>
              <a:t>;</a:t>
            </a:r>
          </a:p>
          <a:p>
            <a:r>
              <a:rPr lang="en-US" sz="4000" dirty="0" err="1"/>
              <a:t>vec.push_back</a:t>
            </a:r>
            <a:r>
              <a:rPr lang="en-US" sz="4000" dirty="0"/>
              <a:t>(7</a:t>
            </a:r>
            <a:r>
              <a:rPr lang="en-US" sz="4000" dirty="0" smtClean="0"/>
              <a:t>);</a:t>
            </a:r>
          </a:p>
          <a:p>
            <a:r>
              <a:rPr lang="en-US" sz="4000" dirty="0" err="1" smtClean="0"/>
              <a:t>vec.erase</a:t>
            </a:r>
            <a:r>
              <a:rPr lang="en-US" sz="4000" dirty="0" smtClean="0"/>
              <a:t>(</a:t>
            </a:r>
            <a:r>
              <a:rPr lang="en-US" sz="4000" dirty="0" err="1" smtClean="0"/>
              <a:t>vec.begin</a:t>
            </a:r>
            <a:r>
              <a:rPr lang="en-US" sz="4000" dirty="0" smtClean="0"/>
              <a:t>()+index);</a:t>
            </a:r>
          </a:p>
          <a:p>
            <a:r>
              <a:rPr lang="en-US" sz="4000" dirty="0" smtClean="0"/>
              <a:t>vec.at(index); // range checking &amp; harder to read</a:t>
            </a:r>
          </a:p>
          <a:p>
            <a:r>
              <a:rPr lang="en-US" sz="4000" dirty="0" err="1" smtClean="0"/>
              <a:t>vec</a:t>
            </a:r>
            <a:r>
              <a:rPr lang="en-US" sz="4000" dirty="0" smtClean="0"/>
              <a:t>[index]; // no range checking &amp; easier to read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62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Book calls them multiple vectors.</a:t>
            </a:r>
          </a:p>
          <a:p>
            <a:r>
              <a:rPr lang="en-US" sz="3200" dirty="0" smtClean="0"/>
              <a:t>Conceptually a set of items with multiple types of information</a:t>
            </a:r>
          </a:p>
          <a:p>
            <a:pPr lvl="1"/>
            <a:r>
              <a:rPr lang="en-US" sz="2800" dirty="0" smtClean="0"/>
              <a:t>People</a:t>
            </a:r>
          </a:p>
          <a:p>
            <a:pPr lvl="2"/>
            <a:r>
              <a:rPr lang="en-US" sz="2400" dirty="0" smtClean="0"/>
              <a:t>Name</a:t>
            </a:r>
          </a:p>
          <a:p>
            <a:pPr lvl="2"/>
            <a:r>
              <a:rPr lang="en-US" sz="2400" dirty="0" smtClean="0"/>
              <a:t>Age</a:t>
            </a:r>
          </a:p>
          <a:p>
            <a:pPr lvl="2"/>
            <a:r>
              <a:rPr lang="en-US" sz="2400" dirty="0" smtClean="0"/>
              <a:t>Weight</a:t>
            </a:r>
          </a:p>
          <a:p>
            <a:pPr lvl="1"/>
            <a:r>
              <a:rPr lang="en-US" sz="2800" dirty="0" smtClean="0"/>
              <a:t>Separate vectors for name, age and weight.</a:t>
            </a:r>
          </a:p>
          <a:p>
            <a:pPr lvl="1"/>
            <a:r>
              <a:rPr lang="en-US" sz="2800" dirty="0" smtClean="0"/>
              <a:t>Each index maps to the same person.</a:t>
            </a:r>
          </a:p>
          <a:p>
            <a:r>
              <a:rPr lang="en-US" sz="3200" dirty="0" smtClean="0"/>
              <a:t>Better way is to use a heterogeneous datatype (e.g. classes)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433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calculations</a:t>
            </a:r>
          </a:p>
          <a:p>
            <a:r>
              <a:rPr lang="en-US" dirty="0" smtClean="0"/>
              <a:t>Multi-dimensional data</a:t>
            </a:r>
          </a:p>
          <a:p>
            <a:r>
              <a:rPr lang="en-US" dirty="0" smtClean="0"/>
              <a:t>A vector of vectors</a:t>
            </a:r>
          </a:p>
          <a:p>
            <a:pPr lvl="1"/>
            <a:r>
              <a:rPr lang="en-US" dirty="0" smtClean="0"/>
              <a:t>vector&lt; vector&lt;</a:t>
            </a:r>
            <a:r>
              <a:rPr lang="en-US" dirty="0" err="1" smtClean="0"/>
              <a:t>int</a:t>
            </a:r>
            <a:r>
              <a:rPr lang="en-US" dirty="0" smtClean="0"/>
              <a:t>&gt; &gt; ary2d;</a:t>
            </a:r>
          </a:p>
          <a:p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ary2d.at(</a:t>
            </a:r>
            <a:r>
              <a:rPr lang="en-US" dirty="0" err="1" smtClean="0"/>
              <a:t>i</a:t>
            </a:r>
            <a:r>
              <a:rPr lang="en-US" dirty="0" smtClean="0"/>
              <a:t>).at(j) // safer</a:t>
            </a:r>
          </a:p>
          <a:p>
            <a:pPr lvl="1"/>
            <a:r>
              <a:rPr lang="en-US" dirty="0" smtClean="0"/>
              <a:t>ary2d[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</a:p>
          <a:p>
            <a:r>
              <a:rPr lang="en-US" dirty="0" smtClean="0"/>
              <a:t>More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“If </a:t>
            </a:r>
            <a:r>
              <a:rPr lang="en-US" dirty="0"/>
              <a:t>debugging is the process of removing bugs, then programming must be the process of putting them in</a:t>
            </a:r>
            <a:r>
              <a:rPr lang="en-US" dirty="0" smtClean="0"/>
              <a:t>.”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- </a:t>
            </a:r>
            <a:r>
              <a:rPr lang="en-US" dirty="0" err="1"/>
              <a:t>Edsger</a:t>
            </a:r>
            <a:r>
              <a:rPr lang="en-US" dirty="0"/>
              <a:t> W. </a:t>
            </a:r>
            <a:r>
              <a:rPr lang="en-US" dirty="0" smtClean="0"/>
              <a:t>Dijkstra</a:t>
            </a:r>
          </a:p>
          <a:p>
            <a:endParaRPr lang="en-US" dirty="0" smtClean="0"/>
          </a:p>
          <a:p>
            <a:r>
              <a:rPr lang="en-US" dirty="0" smtClean="0"/>
              <a:t>“It's </a:t>
            </a:r>
            <a:r>
              <a:rPr lang="en-US" dirty="0"/>
              <a:t>not at all important to get it right the first time. It's vitally important to get it right the last time. 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	- </a:t>
            </a:r>
            <a:r>
              <a:rPr lang="en-US" dirty="0"/>
              <a:t>Andrew Hunt and David </a:t>
            </a:r>
            <a:r>
              <a:rPr lang="en-US" dirty="0" smtClean="0"/>
              <a:t>Thomas</a:t>
            </a:r>
          </a:p>
          <a:p>
            <a:endParaRPr lang="en-US" dirty="0"/>
          </a:p>
          <a:p>
            <a:r>
              <a:rPr lang="en-US" sz="2200" dirty="0"/>
              <a:t>Quotes from: </a:t>
            </a:r>
            <a:r>
              <a:rPr lang="en-US" sz="2200" dirty="0">
                <a:hlinkClick r:id="rId3"/>
              </a:rPr>
              <a:t>http://www.marcofolio.net/tips/27_inspiring_top_notch_programming_quotes.html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problem in computing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Large data sets </a:t>
            </a:r>
          </a:p>
          <a:p>
            <a:r>
              <a:rPr lang="en-US" dirty="0" smtClean="0"/>
              <a:t>Want to find specific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Rarely is data structured.</a:t>
            </a:r>
          </a:p>
          <a:p>
            <a:r>
              <a:rPr lang="en-US" sz="3600" dirty="0" smtClean="0"/>
              <a:t>Collected over time.</a:t>
            </a:r>
          </a:p>
        </p:txBody>
      </p:sp>
    </p:spTree>
    <p:extLst>
      <p:ext uri="{BB962C8B-B14F-4D97-AF65-F5344CB8AC3E}">
        <p14:creationId xmlns:p14="http://schemas.microsoft.com/office/powerpoint/2010/main" val="6988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For each item in the list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If the item matches, </a:t>
            </a:r>
            <a:br>
              <a:rPr lang="en-US" sz="3600" dirty="0" smtClean="0"/>
            </a:br>
            <a:r>
              <a:rPr lang="en-US" sz="3600" dirty="0" smtClean="0"/>
              <a:t>		stop and return location of item</a:t>
            </a:r>
          </a:p>
          <a:p>
            <a:pPr marL="0" indent="0">
              <a:buNone/>
            </a:pPr>
            <a:r>
              <a:rPr lang="en-US" sz="3600" dirty="0" smtClean="0"/>
              <a:t>Return invalid location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Invalid location could be </a:t>
            </a:r>
          </a:p>
          <a:p>
            <a:pPr lvl="1"/>
            <a:r>
              <a:rPr lang="en-US" sz="3200" dirty="0" smtClean="0"/>
              <a:t>a negative number (what if using unsigned version?)</a:t>
            </a:r>
          </a:p>
          <a:p>
            <a:pPr lvl="1"/>
            <a:r>
              <a:rPr lang="en-US" sz="3200" b="1" dirty="0" smtClean="0"/>
              <a:t>a value equal to the size of the list</a:t>
            </a:r>
            <a:endParaRPr lang="en-US" sz="3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86388" y="719666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757763" y="520784"/>
            <a:ext cx="775121" cy="611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96955" y="1384878"/>
            <a:ext cx="775121" cy="611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187?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Effective if we only need to find a few items.</a:t>
            </a:r>
          </a:p>
          <a:p>
            <a:r>
              <a:rPr lang="en-US" dirty="0" smtClean="0"/>
              <a:t>Order of the list does not matter.</a:t>
            </a:r>
          </a:p>
          <a:p>
            <a:r>
              <a:rPr lang="en-US" dirty="0" smtClean="0"/>
              <a:t>In the worst case we have to look at every item in the list.</a:t>
            </a:r>
          </a:p>
          <a:p>
            <a:r>
              <a:rPr lang="en-US" dirty="0" smtClean="0"/>
              <a:t>What if we are always searching a list that rarely changes?</a:t>
            </a:r>
          </a:p>
          <a:p>
            <a:pPr lvl="1"/>
            <a:r>
              <a:rPr lang="en-US" dirty="0" smtClean="0"/>
              <a:t>E.g. Library catalog</a:t>
            </a:r>
          </a:p>
          <a:p>
            <a:endParaRPr lang="en-US" dirty="0"/>
          </a:p>
          <a:p>
            <a:r>
              <a:rPr lang="en-US" dirty="0" smtClean="0"/>
              <a:t>Can we do better????</a:t>
            </a:r>
          </a:p>
          <a:p>
            <a:endParaRPr lang="en-US" dirty="0"/>
          </a:p>
          <a:p>
            <a:r>
              <a:rPr lang="en-US" dirty="0" smtClean="0"/>
              <a:t>What if the list is ordered?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991786" y="1101171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7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 data is ordered…</a:t>
            </a:r>
          </a:p>
          <a:p>
            <a:pPr lvl="1"/>
            <a:r>
              <a:rPr lang="en-US" dirty="0" smtClean="0"/>
              <a:t>We’ll talk about sorting soon.</a:t>
            </a:r>
          </a:p>
          <a:p>
            <a:r>
              <a:rPr lang="en-US" dirty="0" smtClean="0"/>
              <a:t>Much faster than linear search.</a:t>
            </a:r>
          </a:p>
          <a:p>
            <a:pPr lvl="1"/>
            <a:r>
              <a:rPr lang="en-US" dirty="0" smtClean="0"/>
              <a:t>Setup takes a while since sorting can take a while.</a:t>
            </a:r>
          </a:p>
          <a:p>
            <a:pPr lvl="1"/>
            <a:r>
              <a:rPr lang="en-US" dirty="0" smtClean="0"/>
              <a:t>If we sort rarely but search a lot, can be faster over time.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658727" y="1131449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72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middle element</a:t>
            </a:r>
          </a:p>
          <a:p>
            <a:pPr lvl="1"/>
            <a:r>
              <a:rPr lang="en-US" dirty="0" smtClean="0"/>
              <a:t>Matches? We are done!</a:t>
            </a:r>
          </a:p>
          <a:p>
            <a:pPr lvl="1"/>
            <a:r>
              <a:rPr lang="en-US" dirty="0" smtClean="0"/>
              <a:t>Less than? Look before</a:t>
            </a:r>
          </a:p>
          <a:p>
            <a:pPr lvl="1"/>
            <a:r>
              <a:rPr lang="en-US" dirty="0" smtClean="0"/>
              <a:t>Greater than? Look after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Divide and Conquer Algorithm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658727" y="1131449"/>
          <a:ext cx="1126348" cy="4628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28635" y="714490"/>
            <a:ext cx="775121" cy="611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93?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889664" y="3076261"/>
            <a:ext cx="593452" cy="24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58727" y="1131449"/>
            <a:ext cx="1126348" cy="2302093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933062" y="4451037"/>
            <a:ext cx="593452" cy="24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58727" y="4366109"/>
            <a:ext cx="1126348" cy="1405862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933062" y="3592147"/>
            <a:ext cx="593452" cy="24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58727" y="3445654"/>
            <a:ext cx="1126348" cy="466282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933062" y="4021592"/>
            <a:ext cx="593452" cy="24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1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Low &lt;- index of first</a:t>
            </a:r>
          </a:p>
          <a:p>
            <a:r>
              <a:rPr lang="en-US" dirty="0" smtClean="0"/>
              <a:t>High &lt;- index of last</a:t>
            </a:r>
          </a:p>
          <a:p>
            <a:r>
              <a:rPr lang="en-US" dirty="0" smtClean="0"/>
              <a:t>Mid &lt;- (high-low)/2 (integer division!)</a:t>
            </a:r>
          </a:p>
          <a:p>
            <a:r>
              <a:rPr lang="en-US" dirty="0" smtClean="0"/>
              <a:t>While low &lt;= high</a:t>
            </a:r>
          </a:p>
          <a:p>
            <a:pPr lvl="1"/>
            <a:r>
              <a:rPr lang="en-US" dirty="0" smtClean="0"/>
              <a:t>If list[mid] = value, return mid</a:t>
            </a:r>
          </a:p>
          <a:p>
            <a:pPr lvl="1"/>
            <a:r>
              <a:rPr lang="en-US" dirty="0" smtClean="0"/>
              <a:t>Else if list[mid] &lt; value (not at mid or below)</a:t>
            </a:r>
          </a:p>
          <a:p>
            <a:pPr lvl="2"/>
            <a:r>
              <a:rPr lang="en-US" dirty="0"/>
              <a:t>Low &lt;- mid + </a:t>
            </a:r>
            <a:r>
              <a:rPr lang="en-US" dirty="0" smtClean="0"/>
              <a:t>1 (low to next higher)</a:t>
            </a:r>
          </a:p>
          <a:p>
            <a:pPr lvl="1"/>
            <a:r>
              <a:rPr lang="en-US" dirty="0" smtClean="0"/>
              <a:t>Else (no check but list[mid] &gt; value – not at mid or above)</a:t>
            </a:r>
          </a:p>
          <a:p>
            <a:pPr lvl="2"/>
            <a:r>
              <a:rPr lang="en-US" dirty="0"/>
              <a:t>High &lt;- mid – </a:t>
            </a:r>
            <a:r>
              <a:rPr lang="en-US" dirty="0" smtClean="0"/>
              <a:t>1 (high to next lower)</a:t>
            </a:r>
            <a:endParaRPr lang="en-US" dirty="0"/>
          </a:p>
          <a:p>
            <a:pPr lvl="1"/>
            <a:r>
              <a:rPr lang="en-US" dirty="0" smtClean="0"/>
              <a:t>Mid </a:t>
            </a:r>
            <a:r>
              <a:rPr lang="en-US" dirty="0"/>
              <a:t>&lt;- </a:t>
            </a:r>
            <a:r>
              <a:rPr lang="en-US" dirty="0" smtClean="0"/>
              <a:t>low + (high-low</a:t>
            </a:r>
            <a:r>
              <a:rPr lang="en-US" dirty="0"/>
              <a:t>)/</a:t>
            </a:r>
            <a:r>
              <a:rPr lang="en-US" dirty="0" smtClean="0"/>
              <a:t>2 (set new mid for next iteration)</a:t>
            </a:r>
          </a:p>
          <a:p>
            <a:r>
              <a:rPr lang="en-US" dirty="0" smtClean="0"/>
              <a:t>Return invalid position (size of list)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58727" y="1131449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flowchart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948" y="365125"/>
            <a:ext cx="3838669" cy="584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0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built in sort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vector&lt;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&gt; </a:t>
            </a:r>
            <a:r>
              <a:rPr lang="en-US" dirty="0" err="1" smtClean="0">
                <a:latin typeface="Source Code Pro" panose="020B0509030403020204" pitchFamily="49" charset="0"/>
              </a:rPr>
              <a:t>vec</a:t>
            </a:r>
            <a:r>
              <a:rPr lang="en-US" dirty="0" smtClean="0">
                <a:latin typeface="Source Code Pro" panose="020B0509030403020204" pitchFamily="49" charset="0"/>
              </a:rPr>
              <a:t>; 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// load with values</a:t>
            </a:r>
            <a:br>
              <a:rPr lang="en-US" dirty="0" smtClean="0">
                <a:latin typeface="Source Code Pro" panose="020B0509030403020204" pitchFamily="49" charset="0"/>
              </a:rPr>
            </a:b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sort(</a:t>
            </a:r>
            <a:r>
              <a:rPr lang="en-US" dirty="0" err="1" smtClean="0">
                <a:latin typeface="Source Code Pro" panose="020B0509030403020204" pitchFamily="49" charset="0"/>
              </a:rPr>
              <a:t>vec.begin</a:t>
            </a:r>
            <a:r>
              <a:rPr lang="en-US" dirty="0" smtClean="0">
                <a:latin typeface="Source Code Pro" panose="020B0509030403020204" pitchFamily="49" charset="0"/>
              </a:rPr>
              <a:t>(), </a:t>
            </a:r>
            <a:r>
              <a:rPr lang="en-US" dirty="0" err="1" smtClean="0">
                <a:latin typeface="Source Code Pro" panose="020B0509030403020204" pitchFamily="49" charset="0"/>
              </a:rPr>
              <a:t>vec.end</a:t>
            </a:r>
            <a:r>
              <a:rPr lang="en-US" dirty="0" smtClean="0">
                <a:latin typeface="Source Code Pro" panose="020B0509030403020204" pitchFamily="49" charset="0"/>
              </a:rPr>
              <a:t>());</a:t>
            </a:r>
          </a:p>
          <a:p>
            <a:endParaRPr lang="en-US" dirty="0"/>
          </a:p>
          <a:p>
            <a:r>
              <a:rPr lang="en-US" dirty="0" smtClean="0"/>
              <a:t>Or write your own… (Coming soon)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runtime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40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Check for unexpected conditions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month (1-12): ”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month;</a:t>
            </a:r>
          </a:p>
          <a:p>
            <a:pPr marL="0" indent="0">
              <a:buNone/>
            </a:pP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month;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(month &lt; 1 || month &gt; 12) {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“Invalid month.”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9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vs.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more clear when you have lots of values</a:t>
            </a:r>
          </a:p>
          <a:p>
            <a:r>
              <a:rPr lang="en-US" dirty="0" smtClean="0"/>
              <a:t>Suppose we have integers ordered from smallest to largest.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3172196"/>
          <a:ext cx="10195155" cy="305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24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Integers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Linear Search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Worst case number of elements examined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Binary Search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Worst case number of elements examined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4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1,000,000,000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4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1,000,000,000,000,000,000,000 (1X10</a:t>
                      </a:r>
                      <a:r>
                        <a:rPr lang="en-US" sz="2000" baseline="30000" dirty="0" smtClean="0"/>
                        <a:t>21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1X10</a:t>
                      </a:r>
                      <a:r>
                        <a:rPr lang="en-US" sz="2000" baseline="30000" dirty="0" smtClean="0"/>
                        <a:t>21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4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1X10</a:t>
                      </a:r>
                      <a:r>
                        <a:rPr lang="en-US" sz="2000" baseline="30000" dirty="0" smtClean="0"/>
                        <a:t>50</a:t>
                      </a:r>
                      <a:endParaRPr 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1X10</a:t>
                      </a:r>
                      <a:r>
                        <a:rPr lang="en-US" sz="2000" baseline="30000" dirty="0" smtClean="0"/>
                        <a:t>50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166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5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042211"/>
            <a:ext cx="382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created by Carlos Soto.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There are lots of ways to sort</a:t>
            </a:r>
          </a:p>
          <a:p>
            <a:pPr lvl="1"/>
            <a:r>
              <a:rPr lang="en-US" sz="3600" dirty="0" smtClean="0"/>
              <a:t>you will implement several in CSCE 221</a:t>
            </a:r>
          </a:p>
          <a:p>
            <a:r>
              <a:rPr lang="en-US" sz="4000" dirty="0" smtClean="0"/>
              <a:t>C++ STL has built in sorting</a:t>
            </a:r>
          </a:p>
          <a:p>
            <a:pPr lvl="1"/>
            <a:r>
              <a:rPr lang="en-US" sz="3600" dirty="0" smtClean="0"/>
              <a:t>So do many other languages</a:t>
            </a:r>
          </a:p>
          <a:p>
            <a:r>
              <a:rPr lang="en-US" sz="4000" dirty="0" smtClean="0"/>
              <a:t>Still very useful to know how to implement</a:t>
            </a:r>
          </a:p>
          <a:p>
            <a:pPr lvl="1"/>
            <a:r>
              <a:rPr lang="en-US" sz="3600" dirty="0" smtClean="0"/>
              <a:t>Good first algorithm to code</a:t>
            </a:r>
          </a:p>
          <a:p>
            <a:pPr lvl="1"/>
            <a:r>
              <a:rPr lang="en-US" sz="3600" dirty="0" smtClean="0"/>
              <a:t>Even a small amount of code can be tricky</a:t>
            </a:r>
          </a:p>
        </p:txBody>
      </p:sp>
    </p:spTree>
    <p:extLst>
      <p:ext uri="{BB962C8B-B14F-4D97-AF65-F5344CB8AC3E}">
        <p14:creationId xmlns:p14="http://schemas.microsoft.com/office/powerpoint/2010/main" val="353385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Start </a:t>
            </a:r>
            <a:r>
              <a:rPr lang="en-US" sz="4000" dirty="0"/>
              <a:t>with an ‘empty’ list.</a:t>
            </a:r>
          </a:p>
          <a:p>
            <a:r>
              <a:rPr lang="en-US" sz="4000" dirty="0" smtClean="0"/>
              <a:t>While we still have </a:t>
            </a:r>
            <a:br>
              <a:rPr lang="en-US" sz="4000" dirty="0" smtClean="0"/>
            </a:br>
            <a:r>
              <a:rPr lang="en-US" sz="4000" dirty="0" smtClean="0"/>
              <a:t>values to insert,</a:t>
            </a:r>
          </a:p>
          <a:p>
            <a:pPr lvl="1"/>
            <a:r>
              <a:rPr lang="en-US" sz="3600" dirty="0" smtClean="0"/>
              <a:t>Find </a:t>
            </a:r>
            <a:r>
              <a:rPr lang="en-US" sz="3600" dirty="0"/>
              <a:t>smallest value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and </a:t>
            </a:r>
            <a:r>
              <a:rPr lang="en-US" sz="3600" dirty="0"/>
              <a:t>put at end of list.</a:t>
            </a:r>
          </a:p>
          <a:p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30737" y="2611225"/>
            <a:ext cx="229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Outer Loop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0736" y="3847707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Inner Loop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1825624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972640" y="814964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5"/>
            <a:ext cx="457985" cy="4165569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1825624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387420" y="3586445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5"/>
            <a:ext cx="457985" cy="4165569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2266299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123470" y="680702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3701636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2288333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379370" y="1726945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3701636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4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2695957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070898" y="952244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3227910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2706974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379370" y="4001293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3227910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runtime errors: If statements?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defTabSz="461963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(month &lt; 0 || month &gt; 12) {</a:t>
            </a:r>
          </a:p>
          <a:p>
            <a:pPr marL="0" indent="0" defTabSz="461963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“Invalid month.”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461963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  <a:p>
            <a:pPr marL="0" indent="0" defTabSz="461963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 defTabSz="46196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day (1-31): 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461963">
              <a:buNone/>
            </a:pPr>
            <a:r>
              <a:rPr 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day;</a:t>
            </a:r>
          </a:p>
          <a:p>
            <a:pPr marL="0" indent="0" defTabSz="461963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day;</a:t>
            </a:r>
          </a:p>
          <a:p>
            <a:pPr marL="0" indent="0" defTabSz="461963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(day &lt; 1 || day &gt; 31) {</a:t>
            </a:r>
          </a:p>
          <a:p>
            <a:pPr marL="0" indent="0" defTabSz="461963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“Invalid day.”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461963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46196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 defTabSz="46196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year (1-2016): 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461963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//...</a:t>
            </a:r>
          </a:p>
          <a:p>
            <a:pPr marL="0" indent="0" defTabSz="46196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46196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41151" y="4911047"/>
            <a:ext cx="4222678" cy="686262"/>
          </a:xfrm>
          <a:custGeom>
            <a:avLst/>
            <a:gdLst>
              <a:gd name="connsiteX0" fmla="*/ 0 w 4222678"/>
              <a:gd name="connsiteY0" fmla="*/ 595901 h 686262"/>
              <a:gd name="connsiteX1" fmla="*/ 2321959 w 4222678"/>
              <a:gd name="connsiteY1" fmla="*/ 636998 h 686262"/>
              <a:gd name="connsiteX2" fmla="*/ 4222678 w 4222678"/>
              <a:gd name="connsiteY2" fmla="*/ 0 h 6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2678" h="686262">
                <a:moveTo>
                  <a:pt x="0" y="595901"/>
                </a:moveTo>
                <a:cubicBezTo>
                  <a:pt x="809089" y="666108"/>
                  <a:pt x="1618179" y="736315"/>
                  <a:pt x="2321959" y="636998"/>
                </a:cubicBezTo>
                <a:cubicBezTo>
                  <a:pt x="3025739" y="537681"/>
                  <a:pt x="3844247" y="143838"/>
                  <a:pt x="4222678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1284760">
            <a:off x="7391874" y="4433283"/>
            <a:ext cx="339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can get out of hand…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83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3222450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015814" y="729165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2743168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3222450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387420" y="2172374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2743168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3685124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045897" y="996280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2313510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3667326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379370" y="2660417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2313510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4141051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203100" y="996280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1816460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4141051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379370" y="2221461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1816460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4581725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170049" y="996280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1377076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4581725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387420" y="1690688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1377076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5033417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233183" y="908491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914368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5033417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379370" y="2186447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914368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runtime errors: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C++ language has constructs specifically for handling unexpected conditions </a:t>
            </a:r>
            <a:br>
              <a:rPr lang="en-US" sz="4000" dirty="0" smtClean="0"/>
            </a:br>
            <a:r>
              <a:rPr lang="en-US" sz="4000" dirty="0" smtClean="0"/>
              <a:t>(i.e. exceptions to the expectations)</a:t>
            </a:r>
          </a:p>
          <a:p>
            <a:pPr lvl="1"/>
            <a:r>
              <a:rPr lang="en-US" sz="3600" dirty="0" smtClean="0"/>
              <a:t>They’re called… </a:t>
            </a:r>
            <a:r>
              <a:rPr lang="en-US" sz="3600" b="1" dirty="0" smtClean="0">
                <a:solidFill>
                  <a:srgbClr val="FF0000"/>
                </a:solidFill>
              </a:rPr>
              <a:t>Exceptions</a:t>
            </a:r>
          </a:p>
          <a:p>
            <a:r>
              <a:rPr lang="en-US" sz="4000" dirty="0" smtClean="0"/>
              <a:t>Using exceptions involves 3 things</a:t>
            </a:r>
          </a:p>
          <a:p>
            <a:pPr lvl="1"/>
            <a:r>
              <a:rPr lang="en-US" sz="3600" dirty="0" smtClean="0"/>
              <a:t>throw</a:t>
            </a:r>
          </a:p>
          <a:p>
            <a:pPr lvl="1"/>
            <a:r>
              <a:rPr lang="en-US" sz="3600" dirty="0" smtClean="0"/>
              <a:t>try</a:t>
            </a:r>
          </a:p>
          <a:p>
            <a:pPr lvl="1"/>
            <a:r>
              <a:rPr lang="en-US" sz="3600" dirty="0" smtClean="0"/>
              <a:t>catch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99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5519384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151747" y="1222558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451659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5519384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379370" y="1729491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656217" y="1850866"/>
            <a:ext cx="457985" cy="451659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44554" y="5519384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203101" y="914243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an ‘empty’ list.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put at end of list.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2986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7809" y="1850865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868186">
            <a:off x="6691113" y="1169648"/>
            <a:ext cx="2016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</a:rPr>
              <a:t>Sorted!</a:t>
            </a:r>
            <a:endParaRPr 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Created a second vector.</a:t>
            </a:r>
          </a:p>
          <a:p>
            <a:pPr lvl="1"/>
            <a:r>
              <a:rPr lang="en-US" dirty="0" smtClean="0"/>
              <a:t>Do we have to?</a:t>
            </a:r>
          </a:p>
          <a:p>
            <a:pPr lvl="2"/>
            <a:r>
              <a:rPr lang="en-US" dirty="0" smtClean="0"/>
              <a:t>NO!</a:t>
            </a:r>
          </a:p>
          <a:p>
            <a:r>
              <a:rPr lang="en-US" dirty="0" smtClean="0"/>
              <a:t>Keep sorted list and remaining items to place in the same vector.</a:t>
            </a:r>
          </a:p>
          <a:p>
            <a:r>
              <a:rPr lang="en-US" dirty="0" smtClean="0"/>
              <a:t>When we start</a:t>
            </a:r>
          </a:p>
          <a:p>
            <a:pPr lvl="1"/>
            <a:r>
              <a:rPr lang="en-US" dirty="0" smtClean="0"/>
              <a:t>the sorted list has size 0 (zero) </a:t>
            </a:r>
          </a:p>
          <a:p>
            <a:pPr lvl="1"/>
            <a:r>
              <a:rPr lang="en-US" dirty="0" smtClean="0"/>
              <a:t>the number of items to place is the size of the list</a:t>
            </a:r>
          </a:p>
          <a:p>
            <a:r>
              <a:rPr lang="en-US" dirty="0" smtClean="0"/>
              <a:t>Start with the place to insert at zero</a:t>
            </a:r>
          </a:p>
          <a:p>
            <a:pPr lvl="1"/>
            <a:r>
              <a:rPr lang="en-US" dirty="0" smtClean="0"/>
              <a:t>Find smallest starting from the place to insert</a:t>
            </a:r>
          </a:p>
          <a:p>
            <a:pPr lvl="1"/>
            <a:r>
              <a:rPr lang="en-US" dirty="0" smtClean="0"/>
              <a:t>Swap smallest with item in the place to insert</a:t>
            </a:r>
          </a:p>
          <a:p>
            <a:pPr lvl="1"/>
            <a:r>
              <a:rPr lang="en-US" dirty="0" smtClean="0"/>
              <a:t>Increment place to 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(Second Version)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Set place to insert to</a:t>
            </a:r>
            <a:br>
              <a:rPr lang="en-US" sz="4000" dirty="0" smtClean="0"/>
            </a:br>
            <a:r>
              <a:rPr lang="en-US" sz="4000" dirty="0" smtClean="0"/>
              <a:t>first location in list</a:t>
            </a:r>
            <a:endParaRPr lang="en-US" sz="4000" dirty="0"/>
          </a:p>
          <a:p>
            <a:r>
              <a:rPr lang="en-US" sz="4000" dirty="0" smtClean="0"/>
              <a:t>While we still have </a:t>
            </a:r>
            <a:br>
              <a:rPr lang="en-US" sz="4000" dirty="0" smtClean="0"/>
            </a:br>
            <a:r>
              <a:rPr lang="en-US" sz="4000" dirty="0" smtClean="0"/>
              <a:t>values to insert,</a:t>
            </a:r>
          </a:p>
          <a:p>
            <a:pPr lvl="1"/>
            <a:r>
              <a:rPr lang="en-US" sz="3600" dirty="0" smtClean="0"/>
              <a:t>Find </a:t>
            </a:r>
            <a:r>
              <a:rPr lang="en-US" sz="3600" dirty="0"/>
              <a:t>smallest value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and swap with location</a:t>
            </a:r>
            <a:br>
              <a:rPr lang="en-US" sz="3600" dirty="0" smtClean="0"/>
            </a:br>
            <a:r>
              <a:rPr lang="en-US" sz="3600" dirty="0" smtClean="0"/>
              <a:t>to insert.</a:t>
            </a:r>
          </a:p>
          <a:p>
            <a:pPr lvl="1"/>
            <a:r>
              <a:rPr lang="en-US" sz="3600" dirty="0" smtClean="0"/>
              <a:t>Increment place to insert</a:t>
            </a:r>
            <a:endParaRPr lang="en-US" sz="3600" dirty="0"/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728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</a:t>
            </a:r>
            <a:r>
              <a:rPr lang="en-US" sz="2800" dirty="0" smtClean="0"/>
              <a:t>insert</a:t>
            </a:r>
          </a:p>
          <a:p>
            <a:pPr lvl="1"/>
            <a:r>
              <a:rPr lang="en-US" sz="2800" dirty="0"/>
              <a:t>Increment place to </a:t>
            </a:r>
            <a:r>
              <a:rPr lang="en-US" sz="2800" dirty="0" smtClean="0"/>
              <a:t>insert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206114" y="2011393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988278" y="3746973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2011393"/>
            <a:ext cx="457985" cy="4165569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93493" y="3770460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96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</a:t>
            </a:r>
          </a:p>
          <a:p>
            <a:pPr lvl="1"/>
            <a:r>
              <a:rPr lang="en-US" sz="2800" dirty="0"/>
              <a:t>Increment place to insert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206114" y="2011393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988278" y="3746973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2011393"/>
            <a:ext cx="457985" cy="4165569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93493" y="3770460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25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</a:t>
            </a:r>
          </a:p>
          <a:p>
            <a:pPr lvl="1"/>
            <a:r>
              <a:rPr lang="en-US" sz="2800" dirty="0"/>
              <a:t>Increment place to insert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197472" y="2382133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996920" y="3746973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2508443"/>
            <a:ext cx="457985" cy="3668519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93493" y="4001293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4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</a:t>
            </a:r>
          </a:p>
          <a:p>
            <a:pPr lvl="1"/>
            <a:r>
              <a:rPr lang="en-US" sz="2800" dirty="0"/>
              <a:t>Increment place to insert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996920" y="3746973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2508443"/>
            <a:ext cx="457985" cy="3668519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93493" y="4001293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197472" y="2382133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Exceptions: </a:t>
            </a:r>
            <a:r>
              <a:rPr lang="en-US" dirty="0"/>
              <a:t>Throw, </a:t>
            </a:r>
            <a:r>
              <a:rPr lang="en-US" dirty="0" smtClean="0"/>
              <a:t>Try and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When an </a:t>
            </a:r>
            <a:r>
              <a:rPr lang="en-US" sz="4000" dirty="0" smtClean="0"/>
              <a:t>unexpected condition </a:t>
            </a:r>
            <a:r>
              <a:rPr lang="en-US" sz="4000" dirty="0"/>
              <a:t>happens, you “</a:t>
            </a:r>
            <a:r>
              <a:rPr lang="en-US" sz="4000" b="1" dirty="0">
                <a:solidFill>
                  <a:srgbClr val="FF0000"/>
                </a:solidFill>
              </a:rPr>
              <a:t>throw</a:t>
            </a:r>
            <a:r>
              <a:rPr lang="en-US" sz="4000" dirty="0"/>
              <a:t>” </a:t>
            </a:r>
            <a:r>
              <a:rPr lang="en-US" sz="4000" dirty="0" smtClean="0"/>
              <a:t>an exception</a:t>
            </a:r>
            <a:endParaRPr lang="en-US" sz="4000" dirty="0"/>
          </a:p>
          <a:p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rgbClr val="FF0000"/>
                </a:solidFill>
              </a:rPr>
              <a:t>Try block </a:t>
            </a:r>
            <a:r>
              <a:rPr lang="en-US" sz="4000" dirty="0" smtClean="0"/>
              <a:t>is the part of your code where an exception might occur</a:t>
            </a:r>
          </a:p>
          <a:p>
            <a:r>
              <a:rPr lang="en-US" sz="4000" dirty="0" smtClean="0"/>
              <a:t>You “</a:t>
            </a:r>
            <a:r>
              <a:rPr lang="en-US" sz="4000" b="1" dirty="0" smtClean="0">
                <a:solidFill>
                  <a:srgbClr val="FF0000"/>
                </a:solidFill>
              </a:rPr>
              <a:t>catch</a:t>
            </a:r>
            <a:r>
              <a:rPr lang="en-US" sz="4000" dirty="0" smtClean="0"/>
              <a:t>” exceptions and deal with them in an exception handler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1588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</a:t>
            </a:r>
          </a:p>
          <a:p>
            <a:pPr lvl="1"/>
            <a:r>
              <a:rPr lang="en-US" sz="2800" dirty="0"/>
              <a:t>Increment place to insert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996920" y="5135098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2974554"/>
            <a:ext cx="457985" cy="3202408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93493" y="4210548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206114" y="2929218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996920" y="5135098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2974554"/>
            <a:ext cx="457985" cy="3202408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93493" y="4210548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206114" y="2929218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996920" y="5135098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3426268"/>
            <a:ext cx="457985" cy="2750694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93493" y="4485970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197472" y="3324743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996920" y="5135098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3426268"/>
            <a:ext cx="457985" cy="2750694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93493" y="4485970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197472" y="3324743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</a:t>
            </a:r>
          </a:p>
          <a:p>
            <a:pPr lvl="1"/>
            <a:r>
              <a:rPr lang="en-US" sz="2800" dirty="0"/>
              <a:t>Increment place to insert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988278" y="4209857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3933022"/>
            <a:ext cx="457985" cy="2243940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84851" y="4673433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197472" y="3845652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</a:t>
            </a:r>
          </a:p>
          <a:p>
            <a:pPr lvl="1"/>
            <a:r>
              <a:rPr lang="en-US" sz="2800" dirty="0"/>
              <a:t>Increment place to insert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988278" y="4209857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3933022"/>
            <a:ext cx="457985" cy="2243940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84851" y="4673433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197472" y="3845652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</a:t>
            </a:r>
          </a:p>
          <a:p>
            <a:pPr lvl="1"/>
            <a:r>
              <a:rPr lang="en-US" sz="2800" dirty="0"/>
              <a:t>Increment place to insert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988278" y="5135097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4342702"/>
            <a:ext cx="457985" cy="1834260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93493" y="4904265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197472" y="4306325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</a:t>
            </a:r>
          </a:p>
          <a:p>
            <a:pPr lvl="1"/>
            <a:r>
              <a:rPr lang="en-US" sz="2800" dirty="0"/>
              <a:t>Increment place to insert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988278" y="5135097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4342702"/>
            <a:ext cx="457985" cy="1834260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93493" y="4904265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197472" y="4306325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</a:t>
            </a:r>
          </a:p>
          <a:p>
            <a:pPr lvl="1"/>
            <a:r>
              <a:rPr lang="en-US" sz="2800" dirty="0"/>
              <a:t>Increment place to insert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988278" y="5135097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4803374"/>
            <a:ext cx="457985" cy="1373587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93493" y="5135097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197472" y="4787640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</a:t>
            </a:r>
          </a:p>
          <a:p>
            <a:pPr lvl="1"/>
            <a:r>
              <a:rPr lang="en-US" sz="2800" dirty="0"/>
              <a:t>Increment place to insert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988278" y="5135097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4803374"/>
            <a:ext cx="457985" cy="1373587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93493" y="5135097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197472" y="4787640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Exceptions: </a:t>
            </a:r>
            <a:r>
              <a:rPr lang="en-US" dirty="0"/>
              <a:t>Throw, </a:t>
            </a:r>
            <a:r>
              <a:rPr lang="en-US" dirty="0" smtClean="0"/>
              <a:t>Try and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When an </a:t>
            </a:r>
            <a:r>
              <a:rPr lang="en-US" sz="4000" dirty="0" smtClean="0"/>
              <a:t>unexpected condition </a:t>
            </a:r>
            <a:r>
              <a:rPr lang="en-US" sz="4000" dirty="0"/>
              <a:t>happens, you “</a:t>
            </a:r>
            <a:r>
              <a:rPr lang="en-US" sz="4000" b="1" dirty="0">
                <a:solidFill>
                  <a:srgbClr val="FF0000"/>
                </a:solidFill>
              </a:rPr>
              <a:t>throw</a:t>
            </a:r>
            <a:r>
              <a:rPr lang="en-US" sz="4000" dirty="0"/>
              <a:t>” </a:t>
            </a:r>
            <a:r>
              <a:rPr lang="en-US" sz="4000" dirty="0" smtClean="0"/>
              <a:t>an exception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43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</a:t>
            </a:r>
          </a:p>
          <a:p>
            <a:pPr lvl="1"/>
            <a:r>
              <a:rPr lang="en-US" sz="2800" dirty="0"/>
              <a:t>Increment place to insert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966736" y="5598672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5284690"/>
            <a:ext cx="457985" cy="892271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93493" y="5367840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186701" y="5233775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</a:t>
            </a:r>
          </a:p>
          <a:p>
            <a:pPr lvl="1"/>
            <a:r>
              <a:rPr lang="en-US" sz="2800" dirty="0"/>
              <a:t>Increment place to insert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966736" y="5598672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257075" y="5284690"/>
            <a:ext cx="457985" cy="892271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93493" y="5367840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186701" y="5233775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</a:t>
            </a:r>
          </a:p>
          <a:p>
            <a:pPr lvl="1"/>
            <a:r>
              <a:rPr lang="en-US" sz="2800" dirty="0"/>
              <a:t>Increment place to insert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9257075" y="5730825"/>
            <a:ext cx="457985" cy="446136"/>
          </a:xfrm>
          <a:prstGeom prst="rightBrace">
            <a:avLst>
              <a:gd name="adj1" fmla="val 90120"/>
              <a:gd name="adj2" fmla="val 486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93493" y="5599194"/>
            <a:ext cx="209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Items to search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50157" y="896933"/>
            <a:ext cx="75215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Since last item has to be in the right place, 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we actually stop before inserting into last location.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197472" y="5692982"/>
            <a:ext cx="933255" cy="49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055023" y="5606689"/>
            <a:ext cx="1142449" cy="6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92019" cy="4351338"/>
          </a:xfrm>
        </p:spPr>
        <p:txBody>
          <a:bodyPr>
            <a:normAutofit/>
          </a:bodyPr>
          <a:lstStyle/>
          <a:p>
            <a:r>
              <a:rPr lang="en-US" dirty="0"/>
              <a:t>Set place to insert to</a:t>
            </a:r>
            <a:br>
              <a:rPr lang="en-US" dirty="0"/>
            </a:br>
            <a:r>
              <a:rPr lang="en-US" dirty="0"/>
              <a:t>first location in list</a:t>
            </a:r>
          </a:p>
          <a:p>
            <a:r>
              <a:rPr lang="en-US" dirty="0"/>
              <a:t>While we still have </a:t>
            </a:r>
            <a:br>
              <a:rPr lang="en-US" dirty="0"/>
            </a:br>
            <a:r>
              <a:rPr lang="en-US" dirty="0"/>
              <a:t>values to insert,</a:t>
            </a:r>
          </a:p>
          <a:p>
            <a:pPr lvl="1"/>
            <a:r>
              <a:rPr lang="en-US" sz="2800" dirty="0"/>
              <a:t>Find smallest value </a:t>
            </a:r>
            <a:br>
              <a:rPr lang="en-US" sz="2800" dirty="0"/>
            </a:br>
            <a:r>
              <a:rPr lang="en-US" sz="2800" dirty="0"/>
              <a:t>and swap with location</a:t>
            </a:r>
            <a:br>
              <a:rPr lang="en-US" sz="2800" dirty="0"/>
            </a:br>
            <a:r>
              <a:rPr lang="en-US" sz="2800" dirty="0"/>
              <a:t>to insert</a:t>
            </a:r>
          </a:p>
          <a:p>
            <a:pPr lvl="1"/>
            <a:r>
              <a:rPr lang="en-US" sz="2800" dirty="0"/>
              <a:t>Increment place to insert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0727" y="2011393"/>
          <a:ext cx="1126348" cy="4165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20066484">
            <a:off x="5522412" y="3075566"/>
            <a:ext cx="2016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</a:rPr>
              <a:t>Sorted!</a:t>
            </a:r>
            <a:endParaRPr 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023891" y="6120481"/>
            <a:ext cx="8144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/>
            <a:r>
              <a:rPr lang="en-US" altLang="en-US" dirty="0" smtClean="0"/>
              <a:t>Strongly influenced by slides </a:t>
            </a:r>
            <a:r>
              <a:rPr lang="en-US" altLang="en-US" dirty="0"/>
              <a:t>created by Bjarne </a:t>
            </a:r>
            <a:r>
              <a:rPr lang="en-US" altLang="en-US" dirty="0" err="1"/>
              <a:t>Stroustrup</a:t>
            </a:r>
            <a:r>
              <a:rPr lang="en-US" altLang="en-US" dirty="0"/>
              <a:t> and Jennifer Welch </a:t>
            </a:r>
          </a:p>
        </p:txBody>
      </p:sp>
    </p:spTree>
    <p:extLst>
      <p:ext uri="{BB962C8B-B14F-4D97-AF65-F5344CB8AC3E}">
        <p14:creationId xmlns:p14="http://schemas.microsoft.com/office/powerpoint/2010/main" val="40415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Input and Output (IO or I/O)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D16AC1-F432-46C1-8149-D0C4106DA8C3}" type="slidenum">
              <a:rPr lang="en-US" altLang="en-US" sz="1200">
                <a:solidFill>
                  <a:srgbClr val="898989"/>
                </a:solidFill>
              </a:rPr>
              <a:pPr/>
              <a:t>85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7413" name="AutoShape 6"/>
          <p:cNvSpPr>
            <a:spLocks noChangeAspect="1" noChangeArrowheads="1"/>
          </p:cNvSpPr>
          <p:nvPr/>
        </p:nvSpPr>
        <p:spPr bwMode="auto">
          <a:xfrm>
            <a:off x="2438124" y="1295400"/>
            <a:ext cx="7467877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2590593" y="1981082"/>
            <a:ext cx="1555808" cy="465861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input device</a:t>
            </a:r>
            <a:endParaRPr lang="en-US" altLang="en-US" sz="4000"/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5238578" y="2043601"/>
            <a:ext cx="1711389" cy="462836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device driver</a:t>
            </a:r>
            <a:endParaRPr lang="en-US" altLang="en-US" sz="4000"/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7883451" y="1916548"/>
            <a:ext cx="1555808" cy="478969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input library</a:t>
            </a: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4927416" y="3161868"/>
            <a:ext cx="2178131" cy="77643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</a:rPr>
              <a:t>our program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2749286" y="4874057"/>
            <a:ext cx="1732133" cy="466869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output library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5394159" y="4874057"/>
            <a:ext cx="1711389" cy="466869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device driver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8229878" y="4877082"/>
            <a:ext cx="1749765" cy="466869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output device</a:t>
            </a:r>
          </a:p>
        </p:txBody>
      </p:sp>
      <p:cxnSp>
        <p:nvCxnSpPr>
          <p:cNvPr id="17421" name="AutoShape 14"/>
          <p:cNvCxnSpPr>
            <a:cxnSpLocks noChangeShapeType="1"/>
            <a:stCxn id="17414" idx="3"/>
            <a:endCxn id="17415" idx="1"/>
          </p:cNvCxnSpPr>
          <p:nvPr/>
        </p:nvCxnSpPr>
        <p:spPr bwMode="auto">
          <a:xfrm>
            <a:off x="4146401" y="2214013"/>
            <a:ext cx="1092177" cy="61510"/>
          </a:xfrm>
          <a:prstGeom prst="straightConnector1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5"/>
          <p:cNvCxnSpPr>
            <a:cxnSpLocks noChangeShapeType="1"/>
            <a:stCxn id="17415" idx="3"/>
            <a:endCxn id="17416" idx="1"/>
          </p:cNvCxnSpPr>
          <p:nvPr/>
        </p:nvCxnSpPr>
        <p:spPr bwMode="auto">
          <a:xfrm flipV="1">
            <a:off x="6949967" y="2156536"/>
            <a:ext cx="933485" cy="118986"/>
          </a:xfrm>
          <a:prstGeom prst="straightConnector1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6"/>
          <p:cNvCxnSpPr>
            <a:cxnSpLocks noChangeShapeType="1"/>
            <a:stCxn id="17416" idx="2"/>
            <a:endCxn id="17417" idx="1"/>
          </p:cNvCxnSpPr>
          <p:nvPr/>
        </p:nvCxnSpPr>
        <p:spPr bwMode="auto">
          <a:xfrm rot="5400000">
            <a:off x="6217620" y="1106336"/>
            <a:ext cx="1154568" cy="3733939"/>
          </a:xfrm>
          <a:prstGeom prst="curvedConnector4">
            <a:avLst>
              <a:gd name="adj1" fmla="val 33187"/>
              <a:gd name="adj2" fmla="val 129962"/>
            </a:avLst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7"/>
          <p:cNvCxnSpPr>
            <a:cxnSpLocks noChangeShapeType="1"/>
            <a:stCxn id="17417" idx="3"/>
            <a:endCxn id="17418" idx="1"/>
          </p:cNvCxnSpPr>
          <p:nvPr/>
        </p:nvCxnSpPr>
        <p:spPr bwMode="auto">
          <a:xfrm flipH="1">
            <a:off x="2749286" y="3550085"/>
            <a:ext cx="4356262" cy="1557911"/>
          </a:xfrm>
          <a:prstGeom prst="curvedConnector5">
            <a:avLst>
              <a:gd name="adj1" fmla="val -22902"/>
              <a:gd name="adj2" fmla="val 54969"/>
              <a:gd name="adj3" fmla="val 118871"/>
            </a:avLst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8"/>
          <p:cNvCxnSpPr>
            <a:cxnSpLocks noChangeShapeType="1"/>
            <a:stCxn id="17418" idx="3"/>
            <a:endCxn id="17419" idx="1"/>
          </p:cNvCxnSpPr>
          <p:nvPr/>
        </p:nvCxnSpPr>
        <p:spPr bwMode="auto">
          <a:xfrm>
            <a:off x="4481418" y="5107996"/>
            <a:ext cx="912741" cy="0"/>
          </a:xfrm>
          <a:prstGeom prst="straightConnector1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9"/>
          <p:cNvCxnSpPr>
            <a:cxnSpLocks noChangeShapeType="1"/>
            <a:stCxn id="17419" idx="3"/>
            <a:endCxn id="17420" idx="1"/>
          </p:cNvCxnSpPr>
          <p:nvPr/>
        </p:nvCxnSpPr>
        <p:spPr bwMode="auto">
          <a:xfrm>
            <a:off x="7105547" y="5107996"/>
            <a:ext cx="1124330" cy="3025"/>
          </a:xfrm>
          <a:prstGeom prst="straightConnector1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7" name="Text Box 20"/>
          <p:cNvSpPr txBox="1">
            <a:spLocks noChangeArrowheads="1"/>
          </p:cNvSpPr>
          <p:nvPr/>
        </p:nvSpPr>
        <p:spPr bwMode="auto">
          <a:xfrm>
            <a:off x="2590593" y="1485979"/>
            <a:ext cx="1866969" cy="4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/>
              <a:t>data source:</a:t>
            </a:r>
            <a:endParaRPr lang="en-US" altLang="en-US" sz="4000" dirty="0"/>
          </a:p>
        </p:txBody>
      </p:sp>
      <p:sp>
        <p:nvSpPr>
          <p:cNvPr id="17428" name="Text Box 21"/>
          <p:cNvSpPr txBox="1">
            <a:spLocks noChangeArrowheads="1"/>
          </p:cNvSpPr>
          <p:nvPr/>
        </p:nvSpPr>
        <p:spPr bwMode="auto">
          <a:xfrm>
            <a:off x="8112674" y="4176274"/>
            <a:ext cx="1866969" cy="4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/>
              <a:t>data destination: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210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16" grpId="0" animBg="1"/>
      <p:bldP spid="17417" grpId="0" animBg="1"/>
      <p:bldP spid="17418" grpId="0" animBg="1"/>
      <p:bldP spid="17419" grpId="0" animBg="1"/>
      <p:bldP spid="17420" grpId="0" animBg="1"/>
      <p:bldP spid="1742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Stream Model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981200" y="4343401"/>
            <a:ext cx="8153400" cy="1782763"/>
          </a:xfrm>
        </p:spPr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err="1"/>
              <a:t>ostream</a:t>
            </a:r>
            <a:endParaRPr lang="en-US" altLang="en-US" dirty="0"/>
          </a:p>
          <a:p>
            <a:pPr lvl="1"/>
            <a:r>
              <a:rPr lang="en-US" altLang="en-US" dirty="0"/>
              <a:t>turns values of various types into character sequences</a:t>
            </a:r>
          </a:p>
          <a:p>
            <a:pPr lvl="1"/>
            <a:r>
              <a:rPr lang="en-US" altLang="en-US" dirty="0"/>
              <a:t>sends those characters somewhere (console, file, main memory, another computer…)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C3E4C3-F68A-42C1-B1DC-8E982249D7B8}" type="slidenum">
              <a:rPr lang="en-US" altLang="en-US" sz="1200">
                <a:solidFill>
                  <a:srgbClr val="898989"/>
                </a:solidFill>
              </a:rPr>
              <a:pPr/>
              <a:t>86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438400" y="1340644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dirty="0" smtClean="0"/>
              <a:t>‘c’</a:t>
            </a:r>
            <a:endParaRPr lang="en-US" altLang="en-US" sz="1800" dirty="0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981200" y="20574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dirty="0" smtClean="0"/>
              <a:t>1.234</a:t>
            </a:r>
            <a:endParaRPr lang="en-US" altLang="en-US" sz="1800" dirty="0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590800" y="3505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123</a:t>
            </a:r>
          </a:p>
        </p:txBody>
      </p:sp>
      <p:sp>
        <p:nvSpPr>
          <p:cNvPr id="18440" name="AutoShape 7"/>
          <p:cNvSpPr>
            <a:spLocks noChangeArrowheads="1"/>
          </p:cNvSpPr>
          <p:nvPr/>
        </p:nvSpPr>
        <p:spPr bwMode="auto">
          <a:xfrm>
            <a:off x="5029200" y="1905000"/>
            <a:ext cx="2286000" cy="1143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ostream</a:t>
            </a:r>
          </a:p>
        </p:txBody>
      </p:sp>
      <p:sp>
        <p:nvSpPr>
          <p:cNvPr id="18441" name="AutoShape 8"/>
          <p:cNvSpPr>
            <a:spLocks noChangeArrowheads="1"/>
          </p:cNvSpPr>
          <p:nvPr/>
        </p:nvSpPr>
        <p:spPr bwMode="auto">
          <a:xfrm>
            <a:off x="6248400" y="3581400"/>
            <a:ext cx="2514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buffer</a:t>
            </a:r>
          </a:p>
        </p:txBody>
      </p:sp>
      <p:cxnSp>
        <p:nvCxnSpPr>
          <p:cNvPr id="18442" name="AutoShape 9"/>
          <p:cNvCxnSpPr>
            <a:cxnSpLocks noChangeShapeType="1"/>
            <a:stCxn id="18437" idx="3"/>
            <a:endCxn id="18440" idx="1"/>
          </p:cNvCxnSpPr>
          <p:nvPr/>
        </p:nvCxnSpPr>
        <p:spPr bwMode="auto">
          <a:xfrm>
            <a:off x="2895600" y="1569244"/>
            <a:ext cx="2133600" cy="907256"/>
          </a:xfrm>
          <a:prstGeom prst="straightConnector1">
            <a:avLst/>
          </a:prstGeom>
          <a:noFill/>
          <a:ln w="5080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10"/>
          <p:cNvCxnSpPr>
            <a:cxnSpLocks noChangeShapeType="1"/>
            <a:stCxn id="18438" idx="3"/>
            <a:endCxn id="18440" idx="1"/>
          </p:cNvCxnSpPr>
          <p:nvPr/>
        </p:nvCxnSpPr>
        <p:spPr bwMode="auto">
          <a:xfrm>
            <a:off x="3581400" y="2476500"/>
            <a:ext cx="1447800" cy="0"/>
          </a:xfrm>
          <a:prstGeom prst="straightConnector1">
            <a:avLst/>
          </a:prstGeom>
          <a:noFill/>
          <a:ln w="5080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1"/>
          <p:cNvCxnSpPr>
            <a:cxnSpLocks noChangeShapeType="1"/>
            <a:stCxn id="18439" idx="3"/>
            <a:endCxn id="18440" idx="1"/>
          </p:cNvCxnSpPr>
          <p:nvPr/>
        </p:nvCxnSpPr>
        <p:spPr bwMode="auto">
          <a:xfrm flipV="1">
            <a:off x="3733800" y="2476500"/>
            <a:ext cx="1295400" cy="1257300"/>
          </a:xfrm>
          <a:prstGeom prst="straightConnector1">
            <a:avLst/>
          </a:prstGeom>
          <a:noFill/>
          <a:ln w="5080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8305800" y="1752600"/>
            <a:ext cx="198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ja-JP" altLang="en-US" sz="1800"/>
              <a:t>“</a:t>
            </a:r>
            <a:r>
              <a:rPr lang="en-US" altLang="ja-JP" sz="1800"/>
              <a:t>somewhere</a:t>
            </a:r>
            <a:r>
              <a:rPr lang="ja-JP" altLang="en-US" sz="1800"/>
              <a:t>”</a:t>
            </a:r>
            <a:endParaRPr lang="en-US" altLang="en-US" sz="1800"/>
          </a:p>
        </p:txBody>
      </p:sp>
      <p:cxnSp>
        <p:nvCxnSpPr>
          <p:cNvPr id="18446" name="AutoShape 13"/>
          <p:cNvCxnSpPr>
            <a:cxnSpLocks noChangeShapeType="1"/>
            <a:stCxn id="18440" idx="2"/>
          </p:cNvCxnSpPr>
          <p:nvPr/>
        </p:nvCxnSpPr>
        <p:spPr bwMode="auto">
          <a:xfrm>
            <a:off x="6172200" y="3048000"/>
            <a:ext cx="762000" cy="533400"/>
          </a:xfrm>
          <a:prstGeom prst="straightConnector1">
            <a:avLst/>
          </a:prstGeom>
          <a:noFill/>
          <a:ln w="5080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4"/>
          <p:cNvCxnSpPr>
            <a:cxnSpLocks noChangeShapeType="1"/>
          </p:cNvCxnSpPr>
          <p:nvPr/>
        </p:nvCxnSpPr>
        <p:spPr bwMode="auto">
          <a:xfrm flipV="1">
            <a:off x="8001000" y="2286000"/>
            <a:ext cx="990600" cy="1295400"/>
          </a:xfrm>
          <a:prstGeom prst="straightConnector1">
            <a:avLst/>
          </a:prstGeom>
          <a:noFill/>
          <a:ln w="5080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 rot="16200000">
            <a:off x="38842" y="2630837"/>
            <a:ext cx="3042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Values of various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66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  <p:bldP spid="18441" grpId="0" animBg="1"/>
      <p:bldP spid="1844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Stream Model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981200" y="4419601"/>
            <a:ext cx="8153400" cy="147796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An </a:t>
            </a:r>
            <a:r>
              <a:rPr lang="en-US" altLang="en-US" dirty="0" err="1"/>
              <a:t>istream</a:t>
            </a:r>
            <a:endParaRPr lang="en-US" altLang="en-US" dirty="0"/>
          </a:p>
          <a:p>
            <a:pPr lvl="1"/>
            <a:r>
              <a:rPr lang="en-US" altLang="en-US" dirty="0"/>
              <a:t>gets </a:t>
            </a:r>
            <a:r>
              <a:rPr lang="en-US" altLang="en-US" dirty="0" smtClean="0"/>
              <a:t>characters </a:t>
            </a:r>
            <a:r>
              <a:rPr lang="en-US" altLang="en-US" dirty="0"/>
              <a:t>from somewhere (console, file, main memory, another computer,…)</a:t>
            </a:r>
          </a:p>
          <a:p>
            <a:pPr lvl="1"/>
            <a:r>
              <a:rPr lang="en-US" altLang="en-US" dirty="0" smtClean="0"/>
              <a:t>turns </a:t>
            </a:r>
            <a:r>
              <a:rPr lang="en-US" altLang="en-US" dirty="0"/>
              <a:t>character sequences into values of various </a:t>
            </a:r>
            <a:r>
              <a:rPr lang="en-US" altLang="en-US" dirty="0" smtClean="0"/>
              <a:t>types</a:t>
            </a:r>
            <a:endParaRPr lang="en-US" altLang="en-US" dirty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CA0F9D-4DD1-4D7B-B008-F288BABA9CAF}" type="slidenum">
              <a:rPr lang="en-US" altLang="en-US" sz="1200">
                <a:solidFill>
                  <a:srgbClr val="898989"/>
                </a:solidFill>
              </a:rPr>
              <a:pPr/>
              <a:t>87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438400" y="1370014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dirty="0" smtClean="0"/>
              <a:t>‘c’</a:t>
            </a:r>
            <a:endParaRPr lang="en-US" altLang="en-US" sz="1800" dirty="0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981200" y="2174573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dirty="0" smtClean="0"/>
              <a:t>1.234</a:t>
            </a:r>
            <a:endParaRPr lang="en-US" altLang="en-US" sz="1800" dirty="0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590800" y="3505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123</a:t>
            </a:r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5029200" y="1905000"/>
            <a:ext cx="2286000" cy="1143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istream</a:t>
            </a: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6553200" y="3581400"/>
            <a:ext cx="2514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buffer</a:t>
            </a:r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8305800" y="1752600"/>
            <a:ext cx="198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ja-JP" altLang="en-US" sz="1800" dirty="0"/>
              <a:t>“</a:t>
            </a:r>
            <a:r>
              <a:rPr lang="en-US" altLang="ja-JP" sz="1800" dirty="0"/>
              <a:t>somewhere</a:t>
            </a:r>
            <a:r>
              <a:rPr lang="ja-JP" altLang="en-US" sz="1800" dirty="0"/>
              <a:t>”</a:t>
            </a:r>
            <a:endParaRPr lang="en-US" altLang="en-US" sz="1800" dirty="0"/>
          </a:p>
        </p:txBody>
      </p:sp>
      <p:cxnSp>
        <p:nvCxnSpPr>
          <p:cNvPr id="19467" name="AutoShape 15"/>
          <p:cNvCxnSpPr>
            <a:cxnSpLocks noChangeShapeType="1"/>
            <a:stCxn id="19466" idx="2"/>
          </p:cNvCxnSpPr>
          <p:nvPr/>
        </p:nvCxnSpPr>
        <p:spPr bwMode="auto">
          <a:xfrm flipH="1">
            <a:off x="8077200" y="2121932"/>
            <a:ext cx="1219200" cy="1459468"/>
          </a:xfrm>
          <a:prstGeom prst="straightConnector1">
            <a:avLst/>
          </a:prstGeom>
          <a:noFill/>
          <a:ln w="5080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6"/>
          <p:cNvCxnSpPr>
            <a:cxnSpLocks noChangeShapeType="1"/>
            <a:endCxn id="19464" idx="2"/>
          </p:cNvCxnSpPr>
          <p:nvPr/>
        </p:nvCxnSpPr>
        <p:spPr bwMode="auto">
          <a:xfrm flipH="1" flipV="1">
            <a:off x="6172200" y="3048000"/>
            <a:ext cx="1219200" cy="533400"/>
          </a:xfrm>
          <a:prstGeom prst="straightConnector1">
            <a:avLst/>
          </a:prstGeom>
          <a:noFill/>
          <a:ln w="5080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7"/>
          <p:cNvCxnSpPr>
            <a:cxnSpLocks noChangeShapeType="1"/>
            <a:stCxn id="19464" idx="1"/>
            <a:endCxn id="19461" idx="3"/>
          </p:cNvCxnSpPr>
          <p:nvPr/>
        </p:nvCxnSpPr>
        <p:spPr bwMode="auto">
          <a:xfrm flipH="1" flipV="1">
            <a:off x="2895600" y="1598614"/>
            <a:ext cx="2133600" cy="877886"/>
          </a:xfrm>
          <a:prstGeom prst="straightConnector1">
            <a:avLst/>
          </a:prstGeom>
          <a:noFill/>
          <a:ln w="5080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8"/>
          <p:cNvCxnSpPr>
            <a:cxnSpLocks noChangeShapeType="1"/>
            <a:stCxn id="19464" idx="1"/>
            <a:endCxn id="19462" idx="3"/>
          </p:cNvCxnSpPr>
          <p:nvPr/>
        </p:nvCxnSpPr>
        <p:spPr bwMode="auto">
          <a:xfrm flipH="1">
            <a:off x="3581400" y="2476500"/>
            <a:ext cx="1447800" cy="117173"/>
          </a:xfrm>
          <a:prstGeom prst="straightConnector1">
            <a:avLst/>
          </a:prstGeom>
          <a:noFill/>
          <a:ln w="5080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9"/>
          <p:cNvCxnSpPr>
            <a:cxnSpLocks noChangeShapeType="1"/>
            <a:stCxn id="19464" idx="1"/>
            <a:endCxn id="19463" idx="3"/>
          </p:cNvCxnSpPr>
          <p:nvPr/>
        </p:nvCxnSpPr>
        <p:spPr bwMode="auto">
          <a:xfrm flipH="1">
            <a:off x="3733800" y="2476500"/>
            <a:ext cx="1295400" cy="1257300"/>
          </a:xfrm>
          <a:prstGeom prst="straightConnector1">
            <a:avLst/>
          </a:prstGeom>
          <a:noFill/>
          <a:ln w="5080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 rot="16200000">
            <a:off x="38842" y="2781940"/>
            <a:ext cx="3042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Values of various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142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 animBg="1"/>
      <p:bldP spid="19463" grpId="0" animBg="1"/>
      <p:bldP spid="19464" grpId="0" animBg="1"/>
      <p:bldP spid="19465" grpId="0" animBg="1"/>
      <p:bldP spid="1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Stream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dirty="0"/>
              <a:t>Supports reading and writing</a:t>
            </a:r>
          </a:p>
          <a:p>
            <a:r>
              <a:rPr lang="en-US" altLang="en-US" dirty="0"/>
              <a:t>of typed </a:t>
            </a:r>
            <a:r>
              <a:rPr lang="en-US" altLang="en-US" dirty="0" err="1"/>
              <a:t>entitites</a:t>
            </a:r>
            <a:endParaRPr lang="en-US" altLang="en-US" dirty="0"/>
          </a:p>
          <a:p>
            <a:pPr lvl="1"/>
            <a:r>
              <a:rPr lang="en-US" altLang="en-US" dirty="0"/>
              <a:t>&lt;&lt; (output) and &gt;&gt; (</a:t>
            </a:r>
            <a:r>
              <a:rPr lang="en-US" altLang="en-US" dirty="0" smtClean="0"/>
              <a:t>input/extraction) </a:t>
            </a:r>
            <a:r>
              <a:rPr lang="en-US" altLang="en-US" dirty="0"/>
              <a:t>plus other operations</a:t>
            </a:r>
          </a:p>
          <a:p>
            <a:pPr lvl="1"/>
            <a:r>
              <a:rPr lang="en-US" altLang="en-US" dirty="0"/>
              <a:t>type-safe</a:t>
            </a:r>
          </a:p>
          <a:p>
            <a:pPr lvl="1"/>
            <a:r>
              <a:rPr lang="en-US" altLang="en-US" dirty="0"/>
              <a:t>formatted</a:t>
            </a:r>
          </a:p>
          <a:p>
            <a:r>
              <a:rPr lang="en-US" altLang="en-US" dirty="0"/>
              <a:t>typically stored as text</a:t>
            </a:r>
          </a:p>
          <a:p>
            <a:pPr lvl="1"/>
            <a:r>
              <a:rPr lang="en-US" altLang="en-US" dirty="0"/>
              <a:t>but not necessarily, </a:t>
            </a:r>
            <a:r>
              <a:rPr lang="en-US" altLang="en-US" dirty="0" err="1"/>
              <a:t>e.g</a:t>
            </a:r>
            <a:r>
              <a:rPr lang="en-US" altLang="en-US" dirty="0"/>
              <a:t>, binary streams</a:t>
            </a:r>
          </a:p>
          <a:p>
            <a:r>
              <a:rPr lang="en-US" altLang="en-US" dirty="0"/>
              <a:t>extensible</a:t>
            </a:r>
          </a:p>
          <a:p>
            <a:pPr lvl="1"/>
            <a:r>
              <a:rPr lang="en-US" altLang="en-US" dirty="0"/>
              <a:t>define your own I/O operations for your own types</a:t>
            </a:r>
          </a:p>
          <a:p>
            <a:r>
              <a:rPr lang="en-US" altLang="en-US" dirty="0"/>
              <a:t>a stream can be attached to any I/O or storage </a:t>
            </a:r>
            <a:r>
              <a:rPr lang="en-US" altLang="en-US" dirty="0" smtClean="0"/>
              <a:t>device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149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different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applies to </a:t>
            </a:r>
            <a:r>
              <a:rPr lang="en-US" sz="4400" dirty="0" err="1" smtClean="0"/>
              <a:t>cout</a:t>
            </a:r>
            <a:r>
              <a:rPr lang="en-US" sz="4400" dirty="0" smtClean="0"/>
              <a:t>/</a:t>
            </a:r>
            <a:r>
              <a:rPr lang="en-US" sz="4400" dirty="0" err="1" smtClean="0"/>
              <a:t>cin</a:t>
            </a:r>
            <a:r>
              <a:rPr lang="en-US" sz="4400" dirty="0" smtClean="0"/>
              <a:t> will also apply to </a:t>
            </a:r>
          </a:p>
          <a:p>
            <a:pPr lvl="1"/>
            <a:r>
              <a:rPr lang="en-US" sz="4000" dirty="0" smtClean="0"/>
              <a:t>file streams</a:t>
            </a:r>
          </a:p>
          <a:p>
            <a:pPr lvl="1"/>
            <a:r>
              <a:rPr lang="en-US" sz="4000" dirty="0" smtClean="0"/>
              <a:t>string streams</a:t>
            </a:r>
          </a:p>
          <a:p>
            <a:pPr lvl="1"/>
            <a:r>
              <a:rPr lang="en-US" sz="40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724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runtime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month (1-12): ”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month;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month;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(month &lt; 1 || month &gt; 12) {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“Invalid month.”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605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http://www.cplusplus.com/reference/iolibrary/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3510</Words>
  <Application>Microsoft Office PowerPoint</Application>
  <PresentationFormat>Widescreen</PresentationFormat>
  <Paragraphs>1722</Paragraphs>
  <Slides>90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MS PGothic</vt:lpstr>
      <vt:lpstr>Arial</vt:lpstr>
      <vt:lpstr>Calibri</vt:lpstr>
      <vt:lpstr>Calibri Light</vt:lpstr>
      <vt:lpstr>Courier New</vt:lpstr>
      <vt:lpstr>Source Code Pro</vt:lpstr>
      <vt:lpstr>Office Theme</vt:lpstr>
      <vt:lpstr>Errors &amp; Exceptions</vt:lpstr>
      <vt:lpstr>Types of Errors</vt:lpstr>
      <vt:lpstr>Debugging</vt:lpstr>
      <vt:lpstr>Handling runtime errors</vt:lpstr>
      <vt:lpstr>Handling runtime errors: If statements?</vt:lpstr>
      <vt:lpstr>Handling runtime errors: Exceptions</vt:lpstr>
      <vt:lpstr>Exceptions: Throw, Try and Catch</vt:lpstr>
      <vt:lpstr>Exceptions: Throw, Try and Catch</vt:lpstr>
      <vt:lpstr>Handling runtime errors</vt:lpstr>
      <vt:lpstr>Handling runtime errors</vt:lpstr>
      <vt:lpstr>Exceptions: Throw, Try and Catch</vt:lpstr>
      <vt:lpstr>Handling runtime errors</vt:lpstr>
      <vt:lpstr>Exceptions: Try, Throw and Catch</vt:lpstr>
      <vt:lpstr>Handling runtime errors</vt:lpstr>
      <vt:lpstr>Notes on Exceptions</vt:lpstr>
      <vt:lpstr>Handling runtime errors</vt:lpstr>
      <vt:lpstr>Notes on Exceptions</vt:lpstr>
      <vt:lpstr>Handling runtime errors</vt:lpstr>
      <vt:lpstr>More Later</vt:lpstr>
      <vt:lpstr>Compound Data</vt:lpstr>
      <vt:lpstr>Large Sets of Data</vt:lpstr>
      <vt:lpstr>PowerPoint Presentation</vt:lpstr>
      <vt:lpstr>Array/Vector</vt:lpstr>
      <vt:lpstr>Array</vt:lpstr>
      <vt:lpstr>Vector</vt:lpstr>
      <vt:lpstr>Vector</vt:lpstr>
      <vt:lpstr>Vector</vt:lpstr>
      <vt:lpstr>Parallel Vectors</vt:lpstr>
      <vt:lpstr>Multi-dimensional Vectors</vt:lpstr>
      <vt:lpstr>Searching</vt:lpstr>
      <vt:lpstr>Search</vt:lpstr>
      <vt:lpstr>Linear Search</vt:lpstr>
      <vt:lpstr>Linear Search Algorithm</vt:lpstr>
      <vt:lpstr>Linear Search</vt:lpstr>
      <vt:lpstr>Binary Search</vt:lpstr>
      <vt:lpstr>Binary Search</vt:lpstr>
      <vt:lpstr>Binary Search Algorithm</vt:lpstr>
      <vt:lpstr>Binary Search Algorithm</vt:lpstr>
      <vt:lpstr>Sort???</vt:lpstr>
      <vt:lpstr>Linear vs. Binary Search</vt:lpstr>
      <vt:lpstr>Sorting</vt:lpstr>
      <vt:lpstr>Sorting Algorithms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Improve?</vt:lpstr>
      <vt:lpstr>Selection Sort (Second Version)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IO Overview</vt:lpstr>
      <vt:lpstr>Input and Output (IO or I/O)</vt:lpstr>
      <vt:lpstr>The Stream Model</vt:lpstr>
      <vt:lpstr>The Stream Model</vt:lpstr>
      <vt:lpstr>The Stream Model</vt:lpstr>
      <vt:lpstr>Many different Streams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 &amp; Exceptions</dc:title>
  <dc:creator>Westerfield, Jonathan Glen</dc:creator>
  <cp:lastModifiedBy>Westerfield, Jonathan Glen</cp:lastModifiedBy>
  <cp:revision>2</cp:revision>
  <dcterms:created xsi:type="dcterms:W3CDTF">2016-10-04T00:49:56Z</dcterms:created>
  <dcterms:modified xsi:type="dcterms:W3CDTF">2016-10-04T00:55:42Z</dcterms:modified>
</cp:coreProperties>
</file>