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0" d="100"/>
          <a:sy n="120" d="100"/>
        </p:scale>
        <p:origin x="-14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4CBAA-12D0-4755-B256-7FE2F9F84081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69146-4605-4E6A-88D4-A8F33A36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7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0F64-DE6B-4490-827A-7213FBF45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6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EB3-87FA-46AE-A469-74B50D2D03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32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EB3-87FA-46AE-A469-74B50D2D03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1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EB3-87FA-46AE-A469-74B50D2D03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4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EB3-87FA-46AE-A469-74B50D2D03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8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DC348-0AF9-495F-9CE1-74326353E7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3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DC348-0AF9-495F-9CE1-74326353E7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DC348-0AF9-495F-9CE1-74326353E7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5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DC348-0AF9-495F-9CE1-74326353E7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65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C968-57AC-4B56-9E99-07376B2444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C968-57AC-4B56-9E99-07376B2444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0F64-DE6B-4490-827A-7213FBF45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C968-57AC-4B56-9E99-07376B2444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C968-57AC-4B56-9E99-07376B2444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5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C968-57AC-4B56-9E99-07376B2444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0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C968-57AC-4B56-9E99-07376B2444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56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C968-57AC-4B56-9E99-07376B2444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8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2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8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1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3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0F64-DE6B-4490-827A-7213FBF45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4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36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413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39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758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5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04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1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772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998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0F64-DE6B-4490-827A-7213FBF45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70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6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56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22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59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029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73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36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8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93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67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0F64-DE6B-4490-827A-7213FBF45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44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003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384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572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7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0F64-DE6B-4490-827A-7213FBF45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3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0F64-DE6B-4490-827A-7213FBF45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2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EB3-87FA-46AE-A469-74B50D2D03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19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EB3-87FA-46AE-A469-74B50D2D03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1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B4-7851-4A52-99FF-C5088A99ABC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7B1-E2FB-4CCE-AB4E-071E221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B4-7851-4A52-99FF-C5088A99ABC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7B1-E2FB-4CCE-AB4E-071E221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1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B4-7851-4A52-99FF-C5088A99ABC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7B1-E2FB-4CCE-AB4E-071E221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8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B4-7851-4A52-99FF-C5088A99ABC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7B1-E2FB-4CCE-AB4E-071E221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B4-7851-4A52-99FF-C5088A99ABC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7B1-E2FB-4CCE-AB4E-071E221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7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B4-7851-4A52-99FF-C5088A99ABC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7B1-E2FB-4CCE-AB4E-071E221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B4-7851-4A52-99FF-C5088A99ABC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7B1-E2FB-4CCE-AB4E-071E221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B4-7851-4A52-99FF-C5088A99ABC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7B1-E2FB-4CCE-AB4E-071E221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B4-7851-4A52-99FF-C5088A99ABC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7B1-E2FB-4CCE-AB4E-071E221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B4-7851-4A52-99FF-C5088A99ABC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7B1-E2FB-4CCE-AB4E-071E221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A0B4-7851-4A52-99FF-C5088A99ABC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C7B1-E2FB-4CCE-AB4E-071E221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0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A0B4-7851-4A52-99FF-C5088A99ABC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C7B1-E2FB-4CCE-AB4E-071E221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cplusplus.com/reference/ios/ios_base/iostat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plusplus.com/reference/library/manipulator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023891" y="6120481"/>
            <a:ext cx="8144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/>
            <a:r>
              <a:rPr lang="en-US" altLang="en-US" dirty="0" smtClean="0"/>
              <a:t>Strongly influenced by slides </a:t>
            </a:r>
            <a:r>
              <a:rPr lang="en-US" altLang="en-US" dirty="0"/>
              <a:t>created by Bjarne </a:t>
            </a:r>
            <a:r>
              <a:rPr lang="en-US" altLang="en-US" dirty="0" err="1"/>
              <a:t>Stroustrup</a:t>
            </a:r>
            <a:r>
              <a:rPr lang="en-US" altLang="en-US" dirty="0"/>
              <a:t> and Jennifer Welch </a:t>
            </a:r>
          </a:p>
        </p:txBody>
      </p:sp>
    </p:spTree>
    <p:extLst>
      <p:ext uri="{BB962C8B-B14F-4D97-AF65-F5344CB8AC3E}">
        <p14:creationId xmlns:p14="http://schemas.microsoft.com/office/powerpoint/2010/main" val="325614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state of a stream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31866" cy="4351338"/>
          </a:xfrm>
        </p:spPr>
        <p:txBody>
          <a:bodyPr>
            <a:normAutofit/>
          </a:bodyPr>
          <a:lstStyle/>
          <a:p>
            <a:r>
              <a:rPr lang="en-US" dirty="0"/>
              <a:t>Good</a:t>
            </a:r>
          </a:p>
          <a:p>
            <a:pPr lvl="1"/>
            <a:r>
              <a:rPr lang="en-US" dirty="0"/>
              <a:t>Location in file</a:t>
            </a:r>
          </a:p>
          <a:p>
            <a:pPr lvl="1"/>
            <a:r>
              <a:rPr lang="en-US" dirty="0"/>
              <a:t>End of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066" y="1825625"/>
            <a:ext cx="7183734" cy="4351338"/>
          </a:xfrm>
        </p:spPr>
        <p:txBody>
          <a:bodyPr>
            <a:normAutofit/>
          </a:bodyPr>
          <a:lstStyle/>
          <a:p>
            <a:r>
              <a:rPr lang="en-US" dirty="0"/>
              <a:t>Bad</a:t>
            </a:r>
          </a:p>
          <a:p>
            <a:pPr lvl="1"/>
            <a:r>
              <a:rPr lang="en-US" dirty="0"/>
              <a:t>Problems with the stream itself</a:t>
            </a:r>
          </a:p>
          <a:p>
            <a:pPr lvl="2"/>
            <a:r>
              <a:rPr lang="en-US" dirty="0"/>
              <a:t>Internet goes down</a:t>
            </a:r>
          </a:p>
          <a:p>
            <a:pPr lvl="2"/>
            <a:r>
              <a:rPr lang="en-US" dirty="0"/>
              <a:t>Printer loses </a:t>
            </a:r>
            <a:r>
              <a:rPr lang="en-US" dirty="0" smtClean="0"/>
              <a:t>power</a:t>
            </a:r>
          </a:p>
          <a:p>
            <a:pPr lvl="2"/>
            <a:r>
              <a:rPr lang="en-US" dirty="0" smtClean="0"/>
              <a:t>Any kind of crash or break</a:t>
            </a:r>
            <a:endParaRPr lang="en-US" dirty="0"/>
          </a:p>
          <a:p>
            <a:pPr lvl="1"/>
            <a:r>
              <a:rPr lang="en-US" dirty="0"/>
              <a:t>Input is not what is expected (Logical)</a:t>
            </a:r>
          </a:p>
          <a:p>
            <a:pPr lvl="2"/>
            <a:r>
              <a:rPr lang="en-US" dirty="0"/>
              <a:t>Looking for an </a:t>
            </a:r>
            <a:r>
              <a:rPr lang="en-US" dirty="0" err="1"/>
              <a:t>int</a:t>
            </a:r>
            <a:r>
              <a:rPr lang="en-US" dirty="0"/>
              <a:t> got a ‘z’</a:t>
            </a:r>
          </a:p>
          <a:p>
            <a:pPr lvl="2"/>
            <a:r>
              <a:rPr lang="en-US" dirty="0"/>
              <a:t>Recall that all data in the files will be characters.</a:t>
            </a:r>
          </a:p>
          <a:p>
            <a:pPr lvl="2"/>
            <a:r>
              <a:rPr lang="en-US" dirty="0"/>
              <a:t>Built in functions to convert strings to numbers,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8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we want our programs to be robust.</a:t>
            </a:r>
          </a:p>
          <a:p>
            <a:pPr lvl="1"/>
            <a:r>
              <a:rPr lang="en-US" dirty="0" smtClean="0"/>
              <a:t>i.e. they should not crash with unexpected input!</a:t>
            </a:r>
          </a:p>
          <a:p>
            <a:pPr lvl="1"/>
            <a:endParaRPr lang="en-US" dirty="0"/>
          </a:p>
          <a:p>
            <a:r>
              <a:rPr lang="en-US" dirty="0" smtClean="0"/>
              <a:t>Streams store state information in flags (i.e. bits)</a:t>
            </a:r>
          </a:p>
          <a:p>
            <a:endParaRPr lang="en-US" dirty="0"/>
          </a:p>
          <a:p>
            <a:r>
              <a:rPr lang="en-US" dirty="0" smtClean="0"/>
              <a:t>We can use stream state information to recover gracefully when there are problems with streams.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0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 Flags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12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Flag</a:t>
                      </a:r>
                      <a:endParaRPr lang="en-US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Meaning</a:t>
                      </a:r>
                      <a:endParaRPr lang="en-US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goodbit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Everything is OK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eofbit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Reached end of a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badbit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Something is</a:t>
                      </a:r>
                      <a:r>
                        <a:rPr lang="en-US" sz="4000" baseline="0" dirty="0" smtClean="0"/>
                        <a:t> wrong with stream</a:t>
                      </a:r>
                      <a:endParaRPr lang="en-US" sz="4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failbit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Stream used incorrectly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797899"/>
            <a:ext cx="57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http://www.cplusplus.com/reference/ios/ios_base/iostate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9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73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73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373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Function</a:t>
                      </a:r>
                      <a:endParaRPr lang="en-US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/>
                        <a:t>eofbit</a:t>
                      </a:r>
                      <a:endParaRPr lang="en-US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/>
                        <a:t>failbit</a:t>
                      </a:r>
                      <a:endParaRPr lang="en-US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/>
                        <a:t>badbit</a:t>
                      </a:r>
                      <a:endParaRPr lang="en-US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good()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eof</a:t>
                      </a:r>
                      <a:r>
                        <a:rPr lang="en-US" sz="4000" dirty="0" smtClean="0"/>
                        <a:t>()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bad()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fail()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694" y="3054490"/>
            <a:ext cx="716207" cy="819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282" y="4500614"/>
            <a:ext cx="716207" cy="819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947" y="3719356"/>
            <a:ext cx="716207" cy="819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946" y="4500615"/>
            <a:ext cx="716207" cy="8199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75346" y="2531270"/>
            <a:ext cx="4237314" cy="52322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none of the bits set i.e. zero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8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42211"/>
            <a:ext cx="382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created by Carlos Soto.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4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Stream State to Validate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cout</a:t>
            </a:r>
            <a:r>
              <a:rPr lang="en-US" sz="1800" dirty="0" smtClean="0">
                <a:latin typeface="Source Code Pro" panose="020B0509030403020204" pitchFamily="49" charset="0"/>
              </a:rPr>
              <a:t> &lt;&lt; "Enter an integer: ";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val</a:t>
            </a:r>
            <a:r>
              <a:rPr lang="en-US" sz="18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cin</a:t>
            </a:r>
            <a:r>
              <a:rPr lang="en-US" sz="1800" dirty="0" smtClean="0">
                <a:latin typeface="Source Code Pro" panose="020B0509030403020204" pitchFamily="49" charset="0"/>
              </a:rPr>
              <a:t> &gt;&gt; </a:t>
            </a:r>
            <a:r>
              <a:rPr lang="en-US" sz="1800" dirty="0" err="1" smtClean="0">
                <a:latin typeface="Source Code Pro" panose="020B0509030403020204" pitchFamily="49" charset="0"/>
              </a:rPr>
              <a:t>val</a:t>
            </a:r>
            <a:r>
              <a:rPr lang="en-US" sz="18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cout</a:t>
            </a:r>
            <a:r>
              <a:rPr lang="en-US" sz="1800" dirty="0" smtClean="0">
                <a:latin typeface="Source Code Pro" panose="020B0509030403020204" pitchFamily="49" charset="0"/>
              </a:rPr>
              <a:t> &lt;&lt; "You entered: " &lt;&lt; </a:t>
            </a:r>
            <a:r>
              <a:rPr lang="en-US" sz="1800" dirty="0" err="1" smtClean="0">
                <a:latin typeface="Source Code Pro" panose="020B0509030403020204" pitchFamily="49" charset="0"/>
              </a:rPr>
              <a:t>val</a:t>
            </a:r>
            <a:r>
              <a:rPr lang="en-US" sz="1800" dirty="0" smtClean="0">
                <a:latin typeface="Source Code Pro" panose="020B0509030403020204" pitchFamily="49" charset="0"/>
              </a:rPr>
              <a:t> &lt;&lt; </a:t>
            </a:r>
            <a:r>
              <a:rPr lang="en-US" sz="1800" dirty="0" err="1" smtClean="0">
                <a:latin typeface="Source Code Pro" panose="020B0509030403020204" pitchFamily="49" charset="0"/>
              </a:rPr>
              <a:t>endl</a:t>
            </a:r>
            <a:r>
              <a:rPr lang="en-US" sz="1800" dirty="0" smtClean="0">
                <a:latin typeface="Source Code Pro" panose="020B0509030403020204" pitchFamily="49" charset="0"/>
              </a:rPr>
              <a:t>;</a:t>
            </a:r>
            <a:endParaRPr lang="en-US" sz="1800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80955"/>
            <a:ext cx="4686954" cy="1190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6411" y="5715298"/>
            <a:ext cx="663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So, we can catch this and ask until we get a number.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5967" y="5186164"/>
            <a:ext cx="1721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Failbit</a:t>
            </a:r>
            <a:r>
              <a:rPr lang="en-US" sz="2400" dirty="0" smtClean="0">
                <a:solidFill>
                  <a:srgbClr val="0070C0"/>
                </a:solidFill>
              </a:rPr>
              <a:t> is set.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4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Stream State to Validate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cout</a:t>
            </a:r>
            <a:r>
              <a:rPr lang="en-US" sz="1800" dirty="0" smtClean="0">
                <a:latin typeface="Source Code Pro" panose="020B0509030403020204" pitchFamily="49" charset="0"/>
              </a:rPr>
              <a:t> &lt;&lt; "Enter an integer: ";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val</a:t>
            </a:r>
            <a:r>
              <a:rPr lang="en-US" sz="18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cin</a:t>
            </a:r>
            <a:r>
              <a:rPr lang="en-US" sz="1800" dirty="0" smtClean="0">
                <a:latin typeface="Source Code Pro" panose="020B0509030403020204" pitchFamily="49" charset="0"/>
              </a:rPr>
              <a:t> &gt;&gt; </a:t>
            </a:r>
            <a:r>
              <a:rPr lang="en-US" sz="1800" dirty="0" err="1" smtClean="0">
                <a:latin typeface="Source Code Pro" panose="020B0509030403020204" pitchFamily="49" charset="0"/>
              </a:rPr>
              <a:t>val</a:t>
            </a:r>
            <a:r>
              <a:rPr lang="en-US" sz="18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while(!</a:t>
            </a:r>
            <a:r>
              <a:rPr lang="en-US" sz="1800" dirty="0" err="1" smtClean="0">
                <a:latin typeface="Source Code Pro" panose="020B0509030403020204" pitchFamily="49" charset="0"/>
              </a:rPr>
              <a:t>cin.good</a:t>
            </a:r>
            <a:r>
              <a:rPr lang="en-US" sz="1800" dirty="0" smtClean="0">
                <a:latin typeface="Source Code Pro" panose="020B0509030403020204" pitchFamily="49" charset="0"/>
              </a:rPr>
              <a:t>()) { </a:t>
            </a:r>
            <a:r>
              <a:rPr lang="en-US" sz="1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// any of the stream state bits is set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   </a:t>
            </a:r>
            <a:r>
              <a:rPr lang="en-US" sz="1800" dirty="0" err="1" smtClean="0">
                <a:latin typeface="Source Code Pro" panose="020B0509030403020204" pitchFamily="49" charset="0"/>
              </a:rPr>
              <a:t>cin.clear</a:t>
            </a:r>
            <a:r>
              <a:rPr lang="en-US" sz="1800" dirty="0" smtClean="0">
                <a:latin typeface="Source Code Pro" panose="020B0509030403020204" pitchFamily="49" charset="0"/>
              </a:rPr>
              <a:t>(); </a:t>
            </a:r>
            <a:r>
              <a:rPr lang="en-US" sz="1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// set all stream state bits to zero, buffer NOT cleared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   </a:t>
            </a:r>
            <a:r>
              <a:rPr lang="en-US" sz="1800" dirty="0" err="1" smtClean="0">
                <a:latin typeface="Source Code Pro" panose="020B0509030403020204" pitchFamily="49" charset="0"/>
              </a:rPr>
              <a:t>cin.ignore</a:t>
            </a:r>
            <a:r>
              <a:rPr lang="en-US" sz="1800" dirty="0" smtClean="0">
                <a:latin typeface="Source Code Pro" panose="020B0509030403020204" pitchFamily="49" charset="0"/>
              </a:rPr>
              <a:t>(</a:t>
            </a:r>
            <a:r>
              <a:rPr lang="en-US" sz="1800" dirty="0" err="1" smtClean="0">
                <a:latin typeface="Source Code Pro" panose="020B0509030403020204" pitchFamily="49" charset="0"/>
              </a:rPr>
              <a:t>numeric_limits</a:t>
            </a:r>
            <a:r>
              <a:rPr lang="en-US" sz="1800" dirty="0" smtClean="0">
                <a:latin typeface="Source Code Pro" panose="020B0509030403020204" pitchFamily="49" charset="0"/>
              </a:rPr>
              <a:t>&lt;</a:t>
            </a:r>
            <a:r>
              <a:rPr lang="en-US" sz="1800" dirty="0" err="1" smtClean="0">
                <a:latin typeface="Source Code Pro" panose="020B0509030403020204" pitchFamily="49" charset="0"/>
              </a:rPr>
              <a:t>streamsize</a:t>
            </a:r>
            <a:r>
              <a:rPr lang="en-US" sz="1800" dirty="0" smtClean="0">
                <a:latin typeface="Source Code Pro" panose="020B0509030403020204" pitchFamily="49" charset="0"/>
              </a:rPr>
              <a:t>&gt;::max(), '\n');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   </a:t>
            </a:r>
            <a:r>
              <a:rPr lang="en-US" sz="1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// clear the buffer of everything, i.e. make clean slate for input  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   </a:t>
            </a:r>
            <a:r>
              <a:rPr lang="en-US" sz="1800" dirty="0" err="1" smtClean="0">
                <a:latin typeface="Source Code Pro" panose="020B0509030403020204" pitchFamily="49" charset="0"/>
              </a:rPr>
              <a:t>cout</a:t>
            </a:r>
            <a:r>
              <a:rPr lang="en-US" sz="1800" dirty="0" smtClean="0">
                <a:latin typeface="Source Code Pro" panose="020B0509030403020204" pitchFamily="49" charset="0"/>
              </a:rPr>
              <a:t> &lt;&lt; "Enter a valid integer: ";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   </a:t>
            </a:r>
            <a:r>
              <a:rPr lang="en-US" sz="1800" dirty="0" err="1" smtClean="0">
                <a:latin typeface="Source Code Pro" panose="020B0509030403020204" pitchFamily="49" charset="0"/>
              </a:rPr>
              <a:t>cin</a:t>
            </a:r>
            <a:r>
              <a:rPr lang="en-US" sz="1800" dirty="0" smtClean="0">
                <a:latin typeface="Source Code Pro" panose="020B0509030403020204" pitchFamily="49" charset="0"/>
              </a:rPr>
              <a:t> &gt;&gt; </a:t>
            </a:r>
            <a:r>
              <a:rPr lang="en-US" sz="1800" dirty="0" err="1" smtClean="0">
                <a:latin typeface="Source Code Pro" panose="020B0509030403020204" pitchFamily="49" charset="0"/>
              </a:rPr>
              <a:t>val</a:t>
            </a:r>
            <a:r>
              <a:rPr lang="en-US" sz="18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cout</a:t>
            </a:r>
            <a:r>
              <a:rPr lang="en-US" sz="1800" dirty="0" smtClean="0">
                <a:latin typeface="Source Code Pro" panose="020B0509030403020204" pitchFamily="49" charset="0"/>
              </a:rPr>
              <a:t> &lt;&lt; "You entered: " &lt;&lt; </a:t>
            </a:r>
            <a:r>
              <a:rPr lang="en-US" sz="1800" dirty="0" err="1" smtClean="0">
                <a:latin typeface="Source Code Pro" panose="020B0509030403020204" pitchFamily="49" charset="0"/>
              </a:rPr>
              <a:t>val</a:t>
            </a:r>
            <a:r>
              <a:rPr lang="en-US" sz="1800" dirty="0" smtClean="0">
                <a:latin typeface="Source Code Pro" panose="020B0509030403020204" pitchFamily="49" charset="0"/>
              </a:rPr>
              <a:t> &lt;&lt; </a:t>
            </a:r>
            <a:r>
              <a:rPr lang="en-US" sz="1800" dirty="0" err="1" smtClean="0">
                <a:latin typeface="Source Code Pro" panose="020B0509030403020204" pitchFamily="49" charset="0"/>
              </a:rPr>
              <a:t>endl</a:t>
            </a:r>
            <a:r>
              <a:rPr lang="en-US" sz="1800" dirty="0" smtClean="0">
                <a:latin typeface="Source Code Pro" panose="020B0509030403020204" pitchFamily="49" charset="0"/>
              </a:rPr>
              <a:t>;</a:t>
            </a:r>
            <a:endParaRPr lang="en-US" sz="1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9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errors in our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Source Code Pro" panose="020B0509030403020204" pitchFamily="49" charset="0"/>
              </a:rPr>
              <a:t>cin.clear</a:t>
            </a:r>
            <a:r>
              <a:rPr lang="en-US" sz="2400" dirty="0" smtClean="0">
                <a:latin typeface="Source Code Pro" panose="020B0509030403020204" pitchFamily="49" charset="0"/>
              </a:rPr>
              <a:t>();</a:t>
            </a:r>
          </a:p>
          <a:p>
            <a:pPr lvl="1"/>
            <a:r>
              <a:rPr lang="en-US" sz="2000" dirty="0" smtClean="0"/>
              <a:t>Clear stream states</a:t>
            </a:r>
          </a:p>
          <a:p>
            <a:pPr lvl="1"/>
            <a:r>
              <a:rPr lang="en-US" sz="2000" dirty="0" smtClean="0"/>
              <a:t>Does NOT affect buffer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Source Code Pro" panose="020B0509030403020204" pitchFamily="49" charset="0"/>
              </a:rPr>
              <a:t>cin.ignore</a:t>
            </a:r>
            <a:r>
              <a:rPr lang="en-US" sz="2400" dirty="0" smtClean="0">
                <a:latin typeface="Source Code Pro" panose="020B0509030403020204" pitchFamily="49" charset="0"/>
              </a:rPr>
              <a:t>(</a:t>
            </a:r>
            <a:r>
              <a:rPr lang="en-US" sz="2400" dirty="0" err="1" smtClean="0">
                <a:latin typeface="Source Code Pro" panose="020B0509030403020204" pitchFamily="49" charset="0"/>
              </a:rPr>
              <a:t>numeric_limits</a:t>
            </a:r>
            <a:r>
              <a:rPr lang="en-US" sz="2400" dirty="0" smtClean="0">
                <a:latin typeface="Source Code Pro" panose="020B0509030403020204" pitchFamily="49" charset="0"/>
              </a:rPr>
              <a:t>&lt;</a:t>
            </a:r>
            <a:r>
              <a:rPr lang="en-US" sz="2400" dirty="0" err="1" smtClean="0">
                <a:latin typeface="Source Code Pro" panose="020B0509030403020204" pitchFamily="49" charset="0"/>
              </a:rPr>
              <a:t>streamsize</a:t>
            </a:r>
            <a:r>
              <a:rPr lang="en-US" sz="2400" dirty="0" smtClean="0">
                <a:latin typeface="Source Code Pro" panose="020B0509030403020204" pitchFamily="49" charset="0"/>
              </a:rPr>
              <a:t>&gt;::max(), '\n');</a:t>
            </a:r>
          </a:p>
          <a:p>
            <a:pPr lvl="1"/>
            <a:r>
              <a:rPr lang="en-US" sz="2000" dirty="0" smtClean="0"/>
              <a:t>First parameter – max number of characters to ignore (i.e. remove from buffer)</a:t>
            </a:r>
          </a:p>
          <a:p>
            <a:pPr lvl="1"/>
            <a:r>
              <a:rPr lang="en-US" sz="2000" dirty="0" smtClean="0"/>
              <a:t>Second parameter – character to stop ignoring characters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 smtClean="0"/>
              <a:t>numeric_limts</a:t>
            </a:r>
            <a:r>
              <a:rPr lang="en-US" sz="2000" dirty="0" smtClean="0"/>
              <a:t> – different streams have different sizes, </a:t>
            </a:r>
            <a:br>
              <a:rPr lang="en-US" sz="2000" dirty="0" smtClean="0"/>
            </a:br>
            <a:r>
              <a:rPr lang="en-US" sz="2000" dirty="0" smtClean="0"/>
              <a:t>using this ensures that if the buffer is completely full, it will remove </a:t>
            </a:r>
            <a:r>
              <a:rPr lang="en-US" sz="2000" b="1" dirty="0" smtClean="0"/>
              <a:t>all</a:t>
            </a:r>
            <a:r>
              <a:rPr lang="en-US" sz="2000" dirty="0" smtClean="0"/>
              <a:t> of it.</a:t>
            </a:r>
          </a:p>
          <a:p>
            <a:pPr lvl="1"/>
            <a:r>
              <a:rPr lang="en-US" sz="2000" dirty="0" smtClean="0">
                <a:latin typeface="Source Code Pro" panose="020B0509030403020204" pitchFamily="49" charset="0"/>
              </a:rPr>
              <a:t>'\n' </a:t>
            </a:r>
            <a:r>
              <a:rPr lang="en-US" sz="2000" dirty="0" smtClean="0"/>
              <a:t>– character representing end of line.</a:t>
            </a:r>
          </a:p>
          <a:p>
            <a:pPr lvl="2"/>
            <a:r>
              <a:rPr lang="en-US" sz="1800" dirty="0" smtClean="0"/>
              <a:t>Since end of line is a non-printing character we use the ‘\’ to indicate a character that is not the \. </a:t>
            </a:r>
          </a:p>
          <a:p>
            <a:pPr lvl="2"/>
            <a:r>
              <a:rPr lang="en-US" sz="1800" dirty="0" smtClean="0"/>
              <a:t>\n designates then end of line in C++.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213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98475" y="6248400"/>
            <a:ext cx="8144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 smtClean="0"/>
              <a:t>Strongly influenced by slides </a:t>
            </a:r>
            <a:r>
              <a:rPr lang="en-US" altLang="en-US" dirty="0"/>
              <a:t>created by Bjarne </a:t>
            </a:r>
            <a:r>
              <a:rPr lang="en-US" altLang="en-US" dirty="0" err="1"/>
              <a:t>Stroustrup</a:t>
            </a:r>
            <a:r>
              <a:rPr lang="en-US" altLang="en-US" dirty="0"/>
              <a:t> and Jennifer Welch </a:t>
            </a:r>
          </a:p>
        </p:txBody>
      </p:sp>
    </p:spTree>
    <p:extLst>
      <p:ext uri="{BB962C8B-B14F-4D97-AF65-F5344CB8AC3E}">
        <p14:creationId xmlns:p14="http://schemas.microsoft.com/office/powerpoint/2010/main" val="237876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can become cumbersome/long.</a:t>
            </a:r>
          </a:p>
          <a:p>
            <a:endParaRPr lang="en-US" dirty="0" smtClean="0"/>
          </a:p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Break it up into parts / subroutines</a:t>
            </a:r>
          </a:p>
          <a:p>
            <a:pPr lvl="1"/>
            <a:endParaRPr lang="en-US" dirty="0"/>
          </a:p>
          <a:p>
            <a:r>
              <a:rPr lang="en-US" dirty="0" smtClean="0"/>
              <a:t>A subroutine is a piece of code that accomplishes a task.</a:t>
            </a:r>
          </a:p>
          <a:p>
            <a:pPr lvl="1"/>
            <a:r>
              <a:rPr lang="en-US" dirty="0" smtClean="0"/>
              <a:t>When the task returns a value it is like a function.</a:t>
            </a:r>
            <a:endParaRPr lang="en-US" dirty="0"/>
          </a:p>
          <a:p>
            <a:pPr lvl="1"/>
            <a:r>
              <a:rPr lang="en-US" dirty="0" smtClean="0"/>
              <a:t>But not all subroutines need to return a value…</a:t>
            </a:r>
          </a:p>
        </p:txBody>
      </p:sp>
    </p:spTree>
    <p:extLst>
      <p:ext uri="{BB962C8B-B14F-4D97-AF65-F5344CB8AC3E}">
        <p14:creationId xmlns:p14="http://schemas.microsoft.com/office/powerpoint/2010/main" val="111227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Modify the state of a stream</a:t>
            </a:r>
          </a:p>
          <a:p>
            <a:r>
              <a:rPr lang="en-US" sz="3600" dirty="0" smtClean="0"/>
              <a:t>Most manipulators are “sticky.” </a:t>
            </a:r>
          </a:p>
          <a:p>
            <a:pPr lvl="1"/>
            <a:r>
              <a:rPr lang="en-US" sz="3200" dirty="0" smtClean="0"/>
              <a:t>They are set and are permanent until changed again.</a:t>
            </a:r>
          </a:p>
          <a:p>
            <a:pPr lvl="1"/>
            <a:endParaRPr lang="en-US" sz="3200" dirty="0"/>
          </a:p>
          <a:p>
            <a:r>
              <a:rPr lang="en-US" sz="3200" dirty="0">
                <a:hlinkClick r:id="rId3"/>
              </a:rPr>
              <a:t>http://www.cplusplus.com/reference/library/manipulators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49527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(i.e. C++ Subroutines)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/>
              <a:t>named sequence of statements</a:t>
            </a:r>
          </a:p>
          <a:p>
            <a:r>
              <a:rPr lang="en-US" altLang="en-US" dirty="0" smtClean="0"/>
              <a:t>Can return </a:t>
            </a:r>
            <a:r>
              <a:rPr lang="en-US" altLang="en-US" dirty="0"/>
              <a:t>a </a:t>
            </a:r>
            <a:r>
              <a:rPr lang="en-US" altLang="en-US" dirty="0" smtClean="0"/>
              <a:t>result</a:t>
            </a:r>
            <a:endParaRPr lang="en-US" altLang="en-US" dirty="0"/>
          </a:p>
          <a:p>
            <a:r>
              <a:rPr lang="en-US" altLang="en-US" dirty="0"/>
              <a:t>Standard library provides lots of functions</a:t>
            </a:r>
          </a:p>
          <a:p>
            <a:r>
              <a:rPr lang="en-US" altLang="en-US" dirty="0"/>
              <a:t>We can write our own functions also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4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Recall Programming Goals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400" dirty="0" smtClean="0"/>
              <a:t>Correctness</a:t>
            </a:r>
          </a:p>
          <a:p>
            <a:r>
              <a:rPr lang="en-US" altLang="en-US" sz="4400" dirty="0" smtClean="0"/>
              <a:t>Efficiency</a:t>
            </a:r>
          </a:p>
          <a:p>
            <a:r>
              <a:rPr lang="en-US" altLang="en-US" sz="4400" dirty="0" smtClean="0"/>
              <a:t>Robustness</a:t>
            </a:r>
          </a:p>
          <a:p>
            <a:r>
              <a:rPr lang="en-US" altLang="en-US" sz="4400" dirty="0" smtClean="0"/>
              <a:t>Readability</a:t>
            </a:r>
          </a:p>
          <a:p>
            <a:r>
              <a:rPr lang="en-US" altLang="en-US" sz="4400" dirty="0" smtClean="0"/>
              <a:t>Reuse</a:t>
            </a:r>
          </a:p>
          <a:p>
            <a:r>
              <a:rPr lang="en-US" altLang="en-US" sz="4400" dirty="0" smtClean="0"/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334706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r>
              <a:rPr lang="en-US" smtClean="0"/>
              <a:t>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Chop a program into manageable parts</a:t>
            </a:r>
          </a:p>
          <a:p>
            <a:pPr lvl="1"/>
            <a:r>
              <a:rPr lang="en-US" dirty="0"/>
              <a:t>Divide and conquer</a:t>
            </a:r>
          </a:p>
          <a:p>
            <a:r>
              <a:rPr lang="en-US" dirty="0"/>
              <a:t>Model problem domain</a:t>
            </a:r>
          </a:p>
          <a:p>
            <a:pPr lvl="1"/>
            <a:r>
              <a:rPr lang="en-US" dirty="0"/>
              <a:t>Name logical operations</a:t>
            </a:r>
          </a:p>
          <a:p>
            <a:pPr lvl="1"/>
            <a:r>
              <a:rPr lang="en-US" dirty="0"/>
              <a:t>A function should do one thing well</a:t>
            </a:r>
          </a:p>
          <a:p>
            <a:r>
              <a:rPr lang="en-US" dirty="0"/>
              <a:t>Improves readability of program</a:t>
            </a:r>
          </a:p>
          <a:p>
            <a:r>
              <a:rPr lang="en-US" dirty="0"/>
              <a:t>Can be useful in many places in program</a:t>
            </a:r>
          </a:p>
          <a:p>
            <a:pPr lvl="1"/>
            <a:r>
              <a:rPr lang="en-US" dirty="0"/>
              <a:t>Avoid having to copy same code</a:t>
            </a:r>
          </a:p>
          <a:p>
            <a:r>
              <a:rPr lang="en-US" dirty="0"/>
              <a:t>Ease testing, maintenance, division of labor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707501">
            <a:off x="4934819" y="2770179"/>
            <a:ext cx="3610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rgbClr val="0070C0"/>
                </a:solidFill>
              </a:rPr>
              <a:t>Modularity, Robustness</a:t>
            </a:r>
            <a:endParaRPr lang="en-US" altLang="en-US" sz="28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707501">
            <a:off x="6567797" y="4250787"/>
            <a:ext cx="4790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rgbClr val="0070C0"/>
                </a:solidFill>
              </a:rPr>
              <a:t>Reuse, Correctness, Robustness</a:t>
            </a:r>
            <a:endParaRPr lang="en-US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707501">
            <a:off x="5839586" y="3780252"/>
            <a:ext cx="1800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rgbClr val="0070C0"/>
                </a:solidFill>
              </a:rPr>
              <a:t>Readability</a:t>
            </a:r>
            <a:endParaRPr lang="en-US" alt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707501">
            <a:off x="7282632" y="5089784"/>
            <a:ext cx="3743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rgbClr val="0070C0"/>
                </a:solidFill>
              </a:rPr>
              <a:t>Correctness, Robustness</a:t>
            </a:r>
            <a:endParaRPr lang="en-US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707501">
            <a:off x="6702386" y="1584714"/>
            <a:ext cx="369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rgbClr val="0070C0"/>
                </a:solidFill>
              </a:rPr>
              <a:t>Correctness, Modularity</a:t>
            </a:r>
            <a:endParaRPr lang="en-US" altLang="en-US" sz="2800" dirty="0">
              <a:solidFill>
                <a:srgbClr val="0070C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38200" y="6127750"/>
            <a:ext cx="10334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 smtClean="0">
                <a:solidFill>
                  <a:srgbClr val="00B050"/>
                </a:solidFill>
              </a:rPr>
              <a:t>Zybooks</a:t>
            </a:r>
            <a:r>
              <a:rPr lang="en-US" altLang="en-US" dirty="0" smtClean="0">
                <a:solidFill>
                  <a:srgbClr val="00B050"/>
                </a:solidFill>
              </a:rPr>
              <a:t>: Reasons for defining functions…</a:t>
            </a:r>
            <a:endParaRPr lang="en-US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0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Keep functions small (about one screen</a:t>
            </a:r>
            <a:r>
              <a:rPr lang="en-US" altLang="en-US" dirty="0" smtClean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Each function should do a single well-defined </a:t>
            </a:r>
            <a:r>
              <a:rPr lang="en-US" altLang="en-US" dirty="0" smtClean="0"/>
              <a:t>task</a:t>
            </a:r>
          </a:p>
          <a:p>
            <a:endParaRPr lang="en-US" altLang="en-US" dirty="0"/>
          </a:p>
          <a:p>
            <a:r>
              <a:rPr lang="en-US" altLang="en-US" dirty="0"/>
              <a:t>Makes </a:t>
            </a:r>
            <a:r>
              <a:rPr lang="en-US" altLang="en-US" dirty="0" smtClean="0"/>
              <a:t>them </a:t>
            </a:r>
            <a:r>
              <a:rPr lang="en-US" altLang="en-US" dirty="0"/>
              <a:t>easier to understand, specify, and </a:t>
            </a:r>
            <a:r>
              <a:rPr lang="en-US" altLang="en-US" dirty="0" smtClean="0"/>
              <a:t>debug</a:t>
            </a:r>
          </a:p>
          <a:p>
            <a:endParaRPr lang="en-US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04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Anatomy of a Function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4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Declaring and Defining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200" dirty="0" smtClean="0"/>
              <a:t>General form:</a:t>
            </a:r>
          </a:p>
          <a:p>
            <a:pPr lvl="1"/>
            <a:r>
              <a:rPr lang="en-US" altLang="en-US" sz="2000" dirty="0" err="1" smtClean="0">
                <a:latin typeface="Source Code Pro" panose="020B0509030403020204" pitchFamily="49" charset="0"/>
              </a:rPr>
              <a:t>return_type</a:t>
            </a:r>
            <a:r>
              <a:rPr lang="en-US" altLang="en-US" sz="2000" dirty="0" smtClean="0">
                <a:latin typeface="Source Code Pro" panose="020B0509030403020204" pitchFamily="49" charset="0"/>
              </a:rPr>
              <a:t> name (formal arguments);  // declaration</a:t>
            </a:r>
          </a:p>
          <a:p>
            <a:pPr lvl="1"/>
            <a:r>
              <a:rPr lang="en-US" altLang="en-US" sz="2000" dirty="0" err="1" smtClean="0">
                <a:latin typeface="Source Code Pro" panose="020B0509030403020204" pitchFamily="49" charset="0"/>
              </a:rPr>
              <a:t>return_type</a:t>
            </a:r>
            <a:r>
              <a:rPr lang="en-US" altLang="en-US" sz="2000" dirty="0" smtClean="0">
                <a:latin typeface="Source Code Pro" panose="020B0509030403020204" pitchFamily="49" charset="0"/>
              </a:rPr>
              <a:t> name (formal arguments) body  // definition</a:t>
            </a:r>
          </a:p>
          <a:p>
            <a:r>
              <a:rPr lang="en-US" altLang="en-US" sz="3200" dirty="0" smtClean="0"/>
              <a:t>Formal arguments (also called parameters), format is </a:t>
            </a:r>
          </a:p>
          <a:p>
            <a:pPr lvl="1"/>
            <a:r>
              <a:rPr lang="en-US" altLang="en-US" sz="2000" dirty="0" smtClean="0">
                <a:latin typeface="Source Code Pro" panose="020B0509030403020204" pitchFamily="49" charset="0"/>
              </a:rPr>
              <a:t>type1 name1, type2 name2, …</a:t>
            </a:r>
          </a:p>
          <a:p>
            <a:r>
              <a:rPr lang="en-US" altLang="en-US" sz="3200" dirty="0" smtClean="0"/>
              <a:t>Make return type </a:t>
            </a:r>
            <a:r>
              <a:rPr lang="en-US" altLang="en-US" sz="2400" dirty="0" smtClean="0">
                <a:latin typeface="Courier" pitchFamily="-84" charset="0"/>
              </a:rPr>
              <a:t>void</a:t>
            </a:r>
            <a:r>
              <a:rPr lang="en-US" altLang="en-US" sz="3200" dirty="0" smtClean="0"/>
              <a:t> if you don’t want to return anything</a:t>
            </a:r>
          </a:p>
          <a:p>
            <a:r>
              <a:rPr lang="en-US" altLang="en-US" sz="2400" dirty="0" smtClean="0">
                <a:latin typeface="Source Code Pro" panose="020B0509030403020204" pitchFamily="49" charset="0"/>
              </a:rPr>
              <a:t>body</a:t>
            </a:r>
            <a:r>
              <a:rPr lang="en-US" altLang="en-US" sz="3200" dirty="0" smtClean="0">
                <a:latin typeface="Source Code Pro" panose="020B0509030403020204" pitchFamily="49" charset="0"/>
              </a:rPr>
              <a:t> </a:t>
            </a:r>
            <a:r>
              <a:rPr lang="en-US" altLang="en-US" sz="3200" dirty="0" smtClean="0"/>
              <a:t>is a block (or a try block)</a:t>
            </a:r>
          </a:p>
          <a:p>
            <a:pPr lvl="1"/>
            <a:r>
              <a:rPr lang="en-US" altLang="en-US" sz="2800" dirty="0" smtClean="0"/>
              <a:t>Example:  </a:t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>
                <a:latin typeface="Source Code Pro" panose="020B0509030403020204" pitchFamily="49" charset="0"/>
              </a:rPr>
              <a:t>double f(</a:t>
            </a:r>
            <a:r>
              <a:rPr lang="en-US" altLang="en-US" sz="28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en-US" sz="2800" dirty="0" smtClean="0">
                <a:latin typeface="Source Code Pro" panose="020B0509030403020204" pitchFamily="49" charset="0"/>
              </a:rPr>
              <a:t> a, double d) { return a*d; }</a:t>
            </a:r>
          </a:p>
        </p:txBody>
      </p:sp>
    </p:spTree>
    <p:extLst>
      <p:ext uri="{BB962C8B-B14F-4D97-AF65-F5344CB8AC3E}">
        <p14:creationId xmlns:p14="http://schemas.microsoft.com/office/powerpoint/2010/main" val="392656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altLang="en-US" sz="3200" dirty="0" smtClean="0"/>
              <a:t>Recall:  </a:t>
            </a:r>
            <a:r>
              <a:rPr lang="en-US" altLang="en-US" sz="1800" dirty="0" smtClean="0">
                <a:latin typeface="Source Code Pro" panose="020B0509030403020204" pitchFamily="49" charset="0"/>
              </a:rPr>
              <a:t>double f(</a:t>
            </a:r>
            <a:r>
              <a:rPr lang="en-US" alt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en-US" sz="1800" dirty="0" smtClean="0">
                <a:latin typeface="Source Code Pro" panose="020B0509030403020204" pitchFamily="49" charset="0"/>
              </a:rPr>
              <a:t> a, double d) { return a*d; }</a:t>
            </a:r>
          </a:p>
          <a:p>
            <a:pPr marL="342900" lvl="1" indent="-342900"/>
            <a:r>
              <a:rPr lang="en-US" altLang="en-US" sz="3200" dirty="0" smtClean="0"/>
              <a:t>To call a function:  </a:t>
            </a:r>
            <a:r>
              <a:rPr lang="en-US" altLang="en-US" sz="1800" dirty="0" smtClean="0">
                <a:latin typeface="Source Code Pro" panose="020B0509030403020204" pitchFamily="49" charset="0"/>
              </a:rPr>
              <a:t>name (actual arguments)</a:t>
            </a:r>
          </a:p>
          <a:p>
            <a:pPr marL="342900" lvl="1" indent="-342900"/>
            <a:r>
              <a:rPr lang="en-US" altLang="en-US" sz="3200" dirty="0" smtClean="0"/>
              <a:t>Actual arguments format is </a:t>
            </a:r>
          </a:p>
          <a:p>
            <a:pPr marL="342900" lvl="1" indent="-342900">
              <a:buNone/>
            </a:pPr>
            <a:r>
              <a:rPr lang="en-US" altLang="en-US" sz="3200" dirty="0" smtClean="0">
                <a:latin typeface="Courier" pitchFamily="-84" charset="0"/>
              </a:rPr>
              <a:t>	</a:t>
            </a:r>
            <a:r>
              <a:rPr lang="en-US" altLang="en-US" sz="1800" dirty="0" smtClean="0">
                <a:latin typeface="Source Code Pro" panose="020B0509030403020204" pitchFamily="49" charset="0"/>
              </a:rPr>
              <a:t>argname1, argname2, … </a:t>
            </a:r>
          </a:p>
          <a:p>
            <a:pPr marL="400050" lvl="2" indent="0">
              <a:buNone/>
            </a:pPr>
            <a:r>
              <a:rPr lang="en-US" altLang="en-US" sz="3200" i="1" dirty="0" smtClean="0">
                <a:solidFill>
                  <a:srgbClr val="C00000"/>
                </a:solidFill>
              </a:rPr>
              <a:t>do not include types!</a:t>
            </a:r>
          </a:p>
          <a:p>
            <a:pPr marL="342900" lvl="1" indent="-342900"/>
            <a:r>
              <a:rPr lang="en-US" altLang="en-US" sz="3200" dirty="0" smtClean="0"/>
              <a:t>Example:</a:t>
            </a:r>
          </a:p>
          <a:p>
            <a:pPr marL="400050" lvl="2" indent="0">
              <a:buNone/>
            </a:pPr>
            <a:r>
              <a:rPr lang="en-US" alt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altLang="en-US" dirty="0" smtClean="0">
                <a:latin typeface="Source Code Pro" panose="020B0509030403020204" pitchFamily="49" charset="0"/>
              </a:rPr>
              <a:t> x = 2;</a:t>
            </a:r>
          </a:p>
          <a:p>
            <a:pPr marL="400050" lvl="2" indent="0">
              <a:buNone/>
            </a:pPr>
            <a:r>
              <a:rPr lang="en-US" altLang="en-US" dirty="0" smtClean="0">
                <a:latin typeface="Source Code Pro" panose="020B0509030403020204" pitchFamily="49" charset="0"/>
              </a:rPr>
              <a:t>double y = 5.0;</a:t>
            </a:r>
          </a:p>
          <a:p>
            <a:pPr marL="400050" lvl="2" indent="0">
              <a:buNone/>
            </a:pPr>
            <a:r>
              <a:rPr lang="en-US" alt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altLang="en-US" dirty="0" smtClean="0">
                <a:latin typeface="Source Code Pro" panose="020B0509030403020204" pitchFamily="49" charset="0"/>
              </a:rPr>
              <a:t> &lt;&lt; f(</a:t>
            </a:r>
            <a:r>
              <a:rPr lang="en-US" altLang="en-US" dirty="0" err="1" smtClean="0">
                <a:latin typeface="Source Code Pro" panose="020B0509030403020204" pitchFamily="49" charset="0"/>
              </a:rPr>
              <a:t>x,y</a:t>
            </a:r>
            <a:r>
              <a:rPr lang="en-US" altLang="en-US" dirty="0" smtClean="0">
                <a:latin typeface="Source Code Pro" panose="020B0509030403020204" pitchFamily="49" charset="0"/>
              </a:rPr>
              <a:t>);  // prints out 10.0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3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Terminology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409309"/>
              </p:ext>
            </p:extLst>
          </p:nvPr>
        </p:nvGraphicFramePr>
        <p:xfrm>
          <a:off x="838200" y="1825625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3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99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2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083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Definition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Stroustrup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zyBooks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Other</a:t>
                      </a:r>
                      <a:r>
                        <a:rPr lang="en-US" sz="2400" baseline="0" dirty="0" smtClean="0"/>
                        <a:t> Possibilities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 </a:t>
                      </a:r>
                      <a:r>
                        <a:rPr lang="en-US" sz="2400" smtClean="0"/>
                        <a:t>the </a:t>
                      </a:r>
                      <a:r>
                        <a:rPr lang="en-US" sz="2400" smtClean="0"/>
                        <a:t>declaration</a:t>
                      </a:r>
                      <a:r>
                        <a:rPr lang="en-US" sz="2400" dirty="0" smtClean="0"/>
                        <a:t>/definition</a:t>
                      </a:r>
                      <a:r>
                        <a:rPr lang="en-US" sz="2400" baseline="0" dirty="0" smtClean="0"/>
                        <a:t>, t</a:t>
                      </a:r>
                      <a:r>
                        <a:rPr lang="en-US" sz="2400" dirty="0" smtClean="0"/>
                        <a:t>he type and names of values to be passed into the function.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Formal Argument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Parameter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Formal Parameter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 the call,</a:t>
                      </a:r>
                      <a:r>
                        <a:rPr lang="en-US" sz="2400" baseline="0" dirty="0" smtClean="0"/>
                        <a:t> t</a:t>
                      </a:r>
                      <a:r>
                        <a:rPr lang="en-US" sz="2400" dirty="0" smtClean="0"/>
                        <a:t>he values/variable actually passed into the</a:t>
                      </a:r>
                      <a:r>
                        <a:rPr lang="en-US" sz="2400" baseline="0" dirty="0" smtClean="0"/>
                        <a:t> function.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Actual Argument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Actual Parameter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38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 Placement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must be declared in the .</a:t>
            </a:r>
            <a:r>
              <a:rPr lang="en-US" dirty="0" err="1" smtClean="0"/>
              <a:t>cpp</a:t>
            </a:r>
            <a:r>
              <a:rPr lang="en-US" dirty="0" smtClean="0"/>
              <a:t> file before they are called.</a:t>
            </a:r>
          </a:p>
          <a:p>
            <a:pPr lvl="1"/>
            <a:r>
              <a:rPr lang="en-US" dirty="0" smtClean="0"/>
              <a:t>So if a function is called in the main function, </a:t>
            </a:r>
            <a:br>
              <a:rPr lang="en-US" dirty="0" smtClean="0"/>
            </a:br>
            <a:r>
              <a:rPr lang="en-US" dirty="0" smtClean="0"/>
              <a:t>then it must be declared before main.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cannot define functions inside other functions</a:t>
            </a:r>
          </a:p>
          <a:p>
            <a:endParaRPr lang="en-US" dirty="0" smtClean="0"/>
          </a:p>
          <a:p>
            <a:r>
              <a:rPr lang="en-US" dirty="0" smtClean="0"/>
              <a:t>We’ll talk about defining functions inside classes later</a:t>
            </a:r>
          </a:p>
          <a:p>
            <a:endParaRPr 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62C201-BB69-43DE-945E-FD50C61A49E0}" type="slidenum">
              <a:rPr lang="en-US" altLang="en-US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0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Placement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#include &lt;</a:t>
            </a:r>
            <a:r>
              <a:rPr lang="en-US" sz="2000" dirty="0" err="1" smtClean="0">
                <a:latin typeface="Source Code Pro" panose="020B0509030403020204" pitchFamily="49" charset="0"/>
              </a:rPr>
              <a:t>iostream</a:t>
            </a:r>
            <a:r>
              <a:rPr lang="en-US" sz="2000" dirty="0" smtClean="0">
                <a:latin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using namespace </a:t>
            </a:r>
            <a:r>
              <a:rPr lang="en-US" sz="2000" dirty="0" err="1" smtClean="0">
                <a:latin typeface="Source Code Pro" panose="020B0509030403020204" pitchFamily="49" charset="0"/>
              </a:rPr>
              <a:t>std</a:t>
            </a:r>
            <a:r>
              <a:rPr lang="en-US" sz="20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</a:rPr>
              <a:t>cout</a:t>
            </a:r>
            <a:r>
              <a:rPr lang="en-US" sz="2000" dirty="0" smtClean="0">
                <a:latin typeface="Source Code Pro" panose="020B0509030403020204" pitchFamily="49" charset="0"/>
              </a:rPr>
              <a:t> &lt;&lt; times(7, 2);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times(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a, 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smtClean="0">
                <a:latin typeface="Source Code Pro" panose="020B05090304030202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#include &lt;</a:t>
            </a:r>
            <a:r>
              <a:rPr lang="en-US" sz="2000" dirty="0" err="1" smtClean="0">
                <a:latin typeface="Source Code Pro" panose="020B0509030403020204" pitchFamily="49" charset="0"/>
              </a:rPr>
              <a:t>iostream</a:t>
            </a:r>
            <a:r>
              <a:rPr lang="en-US" sz="2000" dirty="0" smtClean="0">
                <a:latin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using namespace </a:t>
            </a:r>
            <a:r>
              <a:rPr lang="en-US" sz="2000" dirty="0" err="1" smtClean="0">
                <a:latin typeface="Source Code Pro" panose="020B0509030403020204" pitchFamily="49" charset="0"/>
              </a:rPr>
              <a:t>std</a:t>
            </a:r>
            <a:r>
              <a:rPr lang="en-US" sz="20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times(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a, 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	return a*b;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  </a:t>
            </a:r>
            <a:r>
              <a:rPr lang="en-US" sz="2000" dirty="0" err="1" smtClean="0">
                <a:latin typeface="Source Code Pro" panose="020B0509030403020204" pitchFamily="49" charset="0"/>
              </a:rPr>
              <a:t>cout</a:t>
            </a:r>
            <a:r>
              <a:rPr lang="en-US" sz="2000" dirty="0" smtClean="0">
                <a:latin typeface="Source Code Pro" panose="020B0509030403020204" pitchFamily="49" charset="0"/>
              </a:rPr>
              <a:t> &lt;&lt; times(7, 2);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825625"/>
            <a:ext cx="4235115" cy="4132413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1825624"/>
            <a:ext cx="4235115" cy="4132413"/>
          </a:xfrm>
          <a:prstGeom prst="rect">
            <a:avLst/>
          </a:prstGeom>
          <a:blipFill dpi="0" rotWithShape="1">
            <a:blip r:embed="rId4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0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Recall</a:t>
            </a:r>
          </a:p>
          <a:p>
            <a:pPr lvl="1"/>
            <a:r>
              <a:rPr lang="en-US" sz="3200" dirty="0" smtClean="0"/>
              <a:t>Decimal (base 10: digits 0-9)</a:t>
            </a:r>
          </a:p>
          <a:p>
            <a:pPr lvl="1"/>
            <a:r>
              <a:rPr lang="en-US" sz="3200" dirty="0" smtClean="0"/>
              <a:t>Octal (base 8: digits 0-7)</a:t>
            </a:r>
          </a:p>
          <a:p>
            <a:pPr lvl="1"/>
            <a:r>
              <a:rPr lang="en-US" sz="3200" dirty="0" smtClean="0"/>
              <a:t>Hexadecimal (base 16: digits 0-9, a-f)</a:t>
            </a:r>
          </a:p>
          <a:p>
            <a:r>
              <a:rPr lang="en-US" sz="3600" dirty="0" smtClean="0"/>
              <a:t>Indicate which base an input or output stream should use:</a:t>
            </a:r>
          </a:p>
          <a:p>
            <a:pPr lvl="1"/>
            <a:r>
              <a:rPr lang="en-US" sz="3200" dirty="0" err="1" smtClean="0"/>
              <a:t>dec</a:t>
            </a:r>
            <a:r>
              <a:rPr lang="en-US" sz="3200" dirty="0" smtClean="0"/>
              <a:t>, </a:t>
            </a:r>
            <a:r>
              <a:rPr lang="en-US" sz="3200" dirty="0" err="1" smtClean="0"/>
              <a:t>oct</a:t>
            </a:r>
            <a:r>
              <a:rPr lang="en-US" sz="3200" dirty="0" smtClean="0"/>
              <a:t>, or hex</a:t>
            </a:r>
          </a:p>
          <a:p>
            <a:pPr lvl="1"/>
            <a:r>
              <a:rPr lang="en-US" sz="3200" dirty="0" smtClean="0"/>
              <a:t>sticky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548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19800" y="1825624"/>
            <a:ext cx="4235115" cy="4132413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825625"/>
            <a:ext cx="4235115" cy="4132413"/>
          </a:xfrm>
          <a:prstGeom prst="rect">
            <a:avLst/>
          </a:prstGeom>
          <a:blipFill dpi="0" rotWithShape="1">
            <a:blip r:embed="rId4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 (Alternative)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#include &lt;</a:t>
            </a:r>
            <a:r>
              <a:rPr lang="en-US" sz="2000" dirty="0" err="1" smtClean="0">
                <a:latin typeface="Source Code Pro" panose="020B0509030403020204" pitchFamily="49" charset="0"/>
              </a:rPr>
              <a:t>iostream</a:t>
            </a:r>
            <a:r>
              <a:rPr lang="en-US" sz="2000" dirty="0" smtClean="0">
                <a:latin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using namespace </a:t>
            </a:r>
            <a:r>
              <a:rPr lang="en-US" sz="2000" dirty="0" err="1" smtClean="0">
                <a:latin typeface="Source Code Pro" panose="020B0509030403020204" pitchFamily="49" charset="0"/>
              </a:rPr>
              <a:t>std</a:t>
            </a:r>
            <a:r>
              <a:rPr lang="en-US" sz="20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</a:rPr>
              <a:t>cout</a:t>
            </a:r>
            <a:r>
              <a:rPr lang="en-US" sz="2000" dirty="0" smtClean="0">
                <a:latin typeface="Source Code Pro" panose="020B0509030403020204" pitchFamily="49" charset="0"/>
              </a:rPr>
              <a:t> &lt;&lt; times(7, 2);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times(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a, 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smtClean="0">
                <a:latin typeface="Source Code Pro" panose="020B05090304030202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#include &lt;</a:t>
            </a:r>
            <a:r>
              <a:rPr lang="en-US" sz="2000" dirty="0" err="1">
                <a:latin typeface="Source Code Pro" panose="020B0509030403020204" pitchFamily="49" charset="0"/>
              </a:rPr>
              <a:t>iostream</a:t>
            </a:r>
            <a:r>
              <a:rPr lang="en-US" sz="2000" dirty="0">
                <a:latin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using namespace </a:t>
            </a:r>
            <a:r>
              <a:rPr lang="en-US" sz="2000" dirty="0" err="1">
                <a:latin typeface="Source Code Pro" panose="020B0509030403020204" pitchFamily="49" charset="0"/>
              </a:rPr>
              <a:t>std</a:t>
            </a:r>
            <a:r>
              <a:rPr lang="en-US" sz="20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times(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, 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);`</a:t>
            </a:r>
          </a:p>
          <a:p>
            <a:pPr marL="0" indent="0">
              <a:buNone/>
            </a:pP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  </a:t>
            </a:r>
            <a:r>
              <a:rPr lang="en-US" sz="2000" dirty="0" err="1">
                <a:latin typeface="Source Code Pro" panose="020B0509030403020204" pitchFamily="49" charset="0"/>
              </a:rPr>
              <a:t>cout</a:t>
            </a:r>
            <a:r>
              <a:rPr lang="en-US" sz="2000" dirty="0">
                <a:latin typeface="Source Code Pro" panose="020B0509030403020204" pitchFamily="49" charset="0"/>
              </a:rPr>
              <a:t> &lt;&lt; times(7, 2);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times(</a:t>
            </a: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a, </a:t>
            </a: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	return a*b;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03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Functions Work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Stack Frames and Function Calls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Function Called (including main)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New </a:t>
            </a:r>
            <a:r>
              <a:rPr lang="en-US" altLang="en-US" dirty="0" smtClean="0"/>
              <a:t>area </a:t>
            </a:r>
            <a:r>
              <a:rPr lang="en-US" altLang="en-US" dirty="0"/>
              <a:t>of memory (stack frame) is set </a:t>
            </a:r>
            <a:r>
              <a:rPr lang="en-US" altLang="en-US" dirty="0" smtClean="0"/>
              <a:t>up on </a:t>
            </a:r>
            <a:r>
              <a:rPr lang="en-US" altLang="en-US" dirty="0"/>
              <a:t>top of the stack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Stack frame has an entry for </a:t>
            </a:r>
          </a:p>
          <a:p>
            <a:pPr lvl="2"/>
            <a:r>
              <a:rPr lang="en-US" altLang="en-US" dirty="0" smtClean="0"/>
              <a:t>each formal parameter</a:t>
            </a:r>
          </a:p>
          <a:p>
            <a:pPr lvl="2"/>
            <a:r>
              <a:rPr lang="en-US" altLang="en-US" dirty="0" smtClean="0"/>
              <a:t>each local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Body of function executes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F</a:t>
            </a:r>
            <a:r>
              <a:rPr lang="en-US" altLang="en-US" dirty="0" smtClean="0"/>
              <a:t>unction finishes and its stack frame goes away</a:t>
            </a:r>
          </a:p>
          <a:p>
            <a:pPr lvl="1"/>
            <a:r>
              <a:rPr lang="en-US" altLang="en-US" dirty="0" smtClean="0"/>
              <a:t>i.e. memory is recycled for later use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>
                <a:solidFill>
                  <a:srgbClr val="C00000"/>
                </a:solidFill>
              </a:rPr>
              <a:t>Potential source of programming bugs </a:t>
            </a:r>
            <a:br>
              <a:rPr lang="en-US" altLang="en-US" dirty="0" smtClean="0">
                <a:solidFill>
                  <a:srgbClr val="C00000"/>
                </a:solidFill>
              </a:rPr>
            </a:br>
            <a:r>
              <a:rPr lang="en-US" altLang="en-US" dirty="0" smtClean="0">
                <a:solidFill>
                  <a:srgbClr val="C00000"/>
                </a:solidFill>
              </a:rPr>
              <a:t>if you don’t understand how this works!</a:t>
            </a:r>
          </a:p>
          <a:p>
            <a:endParaRPr lang="en-US" altLang="en-US" dirty="0" smtClean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7F181D-876F-488A-93FE-D51C88C3AEE0}" type="slidenum">
              <a:rPr lang="en-US" altLang="en-US">
                <a:solidFill>
                  <a:srgbClr val="898989"/>
                </a:solidFill>
              </a:rPr>
              <a:pPr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23091" y="6176963"/>
            <a:ext cx="8144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/>
            <a:r>
              <a:rPr lang="en-US" altLang="en-US" dirty="0" smtClean="0"/>
              <a:t>Strongly influenced by slides </a:t>
            </a:r>
            <a:r>
              <a:rPr lang="en-US" altLang="en-US" dirty="0"/>
              <a:t>created by Bjarne </a:t>
            </a:r>
            <a:r>
              <a:rPr lang="en-US" altLang="en-US" dirty="0" err="1"/>
              <a:t>Stroustrup</a:t>
            </a:r>
            <a:r>
              <a:rPr lang="en-US" altLang="en-US" dirty="0"/>
              <a:t> and Jennifer Welch </a:t>
            </a:r>
          </a:p>
        </p:txBody>
      </p:sp>
    </p:spTree>
    <p:extLst>
      <p:ext uri="{BB962C8B-B14F-4D97-AF65-F5344CB8AC3E}">
        <p14:creationId xmlns:p14="http://schemas.microsoft.com/office/powerpoint/2010/main" val="363264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Value of actual argument is </a:t>
            </a:r>
            <a:r>
              <a:rPr lang="en-US" b="1" dirty="0" smtClean="0"/>
              <a:t>copied</a:t>
            </a:r>
            <a:r>
              <a:rPr lang="en-US" dirty="0" smtClean="0"/>
              <a:t> into </a:t>
            </a:r>
            <a:br>
              <a:rPr lang="en-US" dirty="0" smtClean="0"/>
            </a:br>
            <a:r>
              <a:rPr lang="en-US" dirty="0" smtClean="0"/>
              <a:t>corresponding formal argument variable in stack frame</a:t>
            </a:r>
          </a:p>
          <a:p>
            <a:pPr lvl="2"/>
            <a:r>
              <a:rPr lang="en-US" dirty="0" smtClean="0"/>
              <a:t>Order matches the order in both argument lists: 1</a:t>
            </a:r>
            <a:r>
              <a:rPr lang="en-US" baseline="30000" dirty="0" smtClean="0"/>
              <a:t>st</a:t>
            </a:r>
            <a:r>
              <a:rPr lang="en-US" dirty="0" smtClean="0"/>
              <a:t> to 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to 2</a:t>
            </a:r>
            <a:r>
              <a:rPr lang="en-US" baseline="30000" dirty="0" smtClean="0"/>
              <a:t>nd</a:t>
            </a:r>
            <a:r>
              <a:rPr lang="en-US" dirty="0" smtClean="0"/>
              <a:t>, etc.</a:t>
            </a:r>
          </a:p>
          <a:p>
            <a:pPr lvl="2"/>
            <a:r>
              <a:rPr lang="en-US" dirty="0" smtClean="0"/>
              <a:t>So the function computes using the formal argument</a:t>
            </a:r>
          </a:p>
          <a:p>
            <a:pPr lvl="2"/>
            <a:r>
              <a:rPr lang="en-US" dirty="0" smtClean="0"/>
              <a:t>No change is made to the actual argument</a:t>
            </a:r>
          </a:p>
          <a:p>
            <a:pPr lvl="1"/>
            <a:r>
              <a:rPr lang="en-US" dirty="0" smtClean="0"/>
              <a:t>Local variables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Information for returning to the calling </a:t>
            </a:r>
            <a:r>
              <a:rPr lang="en-US" dirty="0" smtClean="0"/>
              <a:t>function</a:t>
            </a:r>
          </a:p>
          <a:p>
            <a:pPr lvl="2"/>
            <a:r>
              <a:rPr lang="en-US" dirty="0" smtClean="0"/>
              <a:t>E.g. address in code of calling function to go back to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Helps us visualize the call stack</a:t>
            </a:r>
          </a:p>
          <a:p>
            <a:r>
              <a:rPr lang="en-US" dirty="0" err="1" smtClean="0"/>
              <a:t>zyBooks</a:t>
            </a:r>
            <a:r>
              <a:rPr lang="en-US" dirty="0" smtClean="0"/>
              <a:t> starts at top since addressing is considered to start at zero and frequently drawn with zero at the top.</a:t>
            </a:r>
          </a:p>
          <a:p>
            <a:r>
              <a:rPr lang="en-US" dirty="0" smtClean="0"/>
              <a:t>However, when talking about stacking, we put things on </a:t>
            </a:r>
            <a:r>
              <a:rPr lang="en-US" b="1" dirty="0" smtClean="0"/>
              <a:t>top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So we will start at the </a:t>
            </a:r>
            <a:r>
              <a:rPr lang="en-US" b="1" dirty="0" smtClean="0"/>
              <a:t>bottom</a:t>
            </a:r>
            <a:r>
              <a:rPr lang="en-US" dirty="0" smtClean="0"/>
              <a:t> so that when we put a stack frame on top, </a:t>
            </a:r>
            <a:br>
              <a:rPr lang="en-US" dirty="0" smtClean="0"/>
            </a:br>
            <a:r>
              <a:rPr lang="en-US" dirty="0" smtClean="0"/>
              <a:t>it looks like it is going on top.</a:t>
            </a:r>
          </a:p>
          <a:p>
            <a:r>
              <a:rPr lang="en-US" dirty="0" smtClean="0"/>
              <a:t>When we draw a stack frame, we’ll include information about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Name of function</a:t>
            </a:r>
          </a:p>
        </p:txBody>
      </p:sp>
    </p:spTree>
    <p:extLst>
      <p:ext uri="{BB962C8B-B14F-4D97-AF65-F5344CB8AC3E}">
        <p14:creationId xmlns:p14="http://schemas.microsoft.com/office/powerpoint/2010/main" val="132439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k = 3;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 =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howdy = 4;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(1, 6));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1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k = 3;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 =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howdy = 4;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(1, 6));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7464972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k = 3;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 =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howdy = 4;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(1, 6));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em</a:t>
            </a:r>
            <a:endParaRPr lang="en-US" sz="3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whoop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9416687">
            <a:off x="3932835" y="2033455"/>
            <a:ext cx="53999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Notice that actual argument values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are </a:t>
            </a:r>
            <a:r>
              <a:rPr lang="en-US" sz="2800" b="1" dirty="0" smtClean="0">
                <a:solidFill>
                  <a:srgbClr val="0070C0"/>
                </a:solidFill>
              </a:rPr>
              <a:t>copied</a:t>
            </a:r>
            <a:r>
              <a:rPr lang="en-US" sz="2800" dirty="0" smtClean="0">
                <a:solidFill>
                  <a:srgbClr val="0070C0"/>
                </a:solidFill>
              </a:rPr>
              <a:t> into the variables set up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for the formal arguments.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8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k = 3;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 =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howdy = 4;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(1, 6));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em</a:t>
            </a:r>
            <a:endParaRPr lang="en-US" sz="3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whoop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18" idx="0"/>
            <a:endCxn id="11" idx="1"/>
          </p:cNvCxnSpPr>
          <p:nvPr/>
        </p:nvCxnSpPr>
        <p:spPr>
          <a:xfrm rot="10800000" flipH="1" flipV="1">
            <a:off x="6931507" y="4599307"/>
            <a:ext cx="2248344" cy="1054435"/>
          </a:xfrm>
          <a:prstGeom prst="curvedConnector3">
            <a:avLst>
              <a:gd name="adj1" fmla="val -1476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8209" y="484681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966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k = 3;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 =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howdy = 4;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(1, 6));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10281" y="5543455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91918" y="4877526"/>
            <a:ext cx="6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rev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797207" y="4624766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16036" y="4539177"/>
            <a:ext cx="116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howdy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618137" y="489744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96751" y="45723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49206" y="4538230"/>
            <a:ext cx="4014622" cy="8539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9416687">
            <a:off x="3841294" y="2470073"/>
            <a:ext cx="54696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However, when sketching diagrams,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we do not want to have to erase!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0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Integer Formatting Examples</a:t>
            </a:r>
          </a:p>
        </p:txBody>
      </p:sp>
      <p:sp>
        <p:nvSpPr>
          <p:cNvPr id="18434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Courier" pitchFamily="-84" charset="0"/>
              </a:rPr>
              <a:t>int</a:t>
            </a:r>
            <a:r>
              <a:rPr lang="en-US" altLang="en-US" sz="2000" dirty="0">
                <a:latin typeface="Courier" pitchFamily="-84" charset="0"/>
              </a:rPr>
              <a:t> x = 1234;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Courier" pitchFamily="-84" charset="0"/>
              </a:rPr>
              <a:t>cout</a:t>
            </a:r>
            <a:r>
              <a:rPr lang="en-US" altLang="en-US" sz="2000" dirty="0">
                <a:latin typeface="Courier" pitchFamily="-84" charset="0"/>
              </a:rPr>
              <a:t> &lt;&lt; hex;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" pitchFamily="-84" charset="0"/>
              </a:rPr>
              <a:t>// from now on, </a:t>
            </a:r>
            <a:r>
              <a:rPr lang="en-US" altLang="en-US" sz="2000" dirty="0" err="1">
                <a:latin typeface="Courier" pitchFamily="-84" charset="0"/>
              </a:rPr>
              <a:t>ints</a:t>
            </a:r>
            <a:r>
              <a:rPr lang="en-US" altLang="en-US" sz="2000" dirty="0">
                <a:latin typeface="Courier" pitchFamily="-84" charset="0"/>
              </a:rPr>
              <a:t> will be written to screen in hex: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Courier" pitchFamily="-84" charset="0"/>
              </a:rPr>
              <a:t>cout</a:t>
            </a:r>
            <a:r>
              <a:rPr lang="en-US" altLang="en-US" sz="2000" dirty="0">
                <a:latin typeface="Courier" pitchFamily="-84" charset="0"/>
              </a:rPr>
              <a:t> &lt;&lt; x;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Courier" pitchFamily="-84" charset="0"/>
              </a:rPr>
              <a:t>cin</a:t>
            </a:r>
            <a:r>
              <a:rPr lang="en-US" altLang="en-US" sz="2000" dirty="0">
                <a:latin typeface="Courier" pitchFamily="-84" charset="0"/>
              </a:rPr>
              <a:t> &gt;&gt; </a:t>
            </a:r>
            <a:r>
              <a:rPr lang="en-US" altLang="en-US" sz="2000" dirty="0" err="1">
                <a:latin typeface="Courier" pitchFamily="-84" charset="0"/>
              </a:rPr>
              <a:t>oct</a:t>
            </a:r>
            <a:r>
              <a:rPr lang="en-US" altLang="en-US" sz="2000" dirty="0">
                <a:latin typeface="Courier" pitchFamily="-84" charset="0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" pitchFamily="-84" charset="0"/>
              </a:rPr>
              <a:t>// from now on, </a:t>
            </a:r>
            <a:r>
              <a:rPr lang="en-US" altLang="en-US" sz="2000" dirty="0" err="1">
                <a:latin typeface="Courier" pitchFamily="-84" charset="0"/>
              </a:rPr>
              <a:t>ints</a:t>
            </a:r>
            <a:r>
              <a:rPr lang="en-US" altLang="en-US" sz="2000" dirty="0">
                <a:latin typeface="Courier" pitchFamily="-84" charset="0"/>
              </a:rPr>
              <a:t> will be read in from keyboard as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" pitchFamily="-84" charset="0"/>
              </a:rPr>
              <a:t>// if they are in octal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Courier" pitchFamily="-84" charset="0"/>
              </a:rPr>
              <a:t>int</a:t>
            </a:r>
            <a:r>
              <a:rPr lang="en-US" altLang="en-US" sz="2000" dirty="0">
                <a:latin typeface="Courier" pitchFamily="-84" charset="0"/>
              </a:rPr>
              <a:t> y;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Courier" pitchFamily="-84" charset="0"/>
              </a:rPr>
              <a:t>cin</a:t>
            </a:r>
            <a:r>
              <a:rPr lang="en-US" altLang="en-US" sz="2000" dirty="0">
                <a:latin typeface="Courier" pitchFamily="-84" charset="0"/>
              </a:rPr>
              <a:t> &gt;&gt; y;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Courier" pitchFamily="-84" charset="0"/>
              </a:rPr>
              <a:t>cout</a:t>
            </a:r>
            <a:r>
              <a:rPr lang="en-US" altLang="en-US" sz="2000" dirty="0">
                <a:latin typeface="Courier" pitchFamily="-84" charset="0"/>
              </a:rPr>
              <a:t> &lt;&lt; </a:t>
            </a:r>
            <a:r>
              <a:rPr lang="en-US" altLang="en-US" sz="2000" dirty="0" err="1">
                <a:latin typeface="Courier" pitchFamily="-84" charset="0"/>
              </a:rPr>
              <a:t>dec</a:t>
            </a:r>
            <a:r>
              <a:rPr lang="en-US" altLang="en-US" sz="2000" dirty="0">
                <a:latin typeface="Courier" pitchFamily="-84" charset="0"/>
              </a:rPr>
              <a:t>;  // back to decimal output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Courier" pitchFamily="-84" charset="0"/>
              </a:rPr>
              <a:t>cin</a:t>
            </a:r>
            <a:r>
              <a:rPr lang="en-US" altLang="en-US" sz="2000" dirty="0">
                <a:latin typeface="Courier" pitchFamily="-84" charset="0"/>
              </a:rPr>
              <a:t> &gt;&gt; </a:t>
            </a:r>
            <a:r>
              <a:rPr lang="en-US" altLang="en-US" sz="2000" dirty="0" err="1">
                <a:latin typeface="Courier" pitchFamily="-84" charset="0"/>
              </a:rPr>
              <a:t>dec</a:t>
            </a:r>
            <a:r>
              <a:rPr lang="en-US" altLang="en-US" sz="2000" dirty="0">
                <a:latin typeface="Courier" pitchFamily="-84" charset="0"/>
              </a:rPr>
              <a:t>;   // back to decimal input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65DBCA2-4B38-4591-B277-82B80E6E8177}" type="slidenum">
              <a:rPr lang="en-US" altLang="en-US" sz="1200">
                <a:solidFill>
                  <a:srgbClr val="898989"/>
                </a:solidFill>
              </a:rPr>
              <a:pPr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2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k = 3;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 =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howdy = 4;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(1, 6));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em</a:t>
            </a:r>
            <a:endParaRPr lang="en-US" sz="3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whoop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18" idx="0"/>
            <a:endCxn id="11" idx="1"/>
          </p:cNvCxnSpPr>
          <p:nvPr/>
        </p:nvCxnSpPr>
        <p:spPr>
          <a:xfrm rot="10800000" flipH="1" flipV="1">
            <a:off x="6931507" y="4599307"/>
            <a:ext cx="2248344" cy="1054435"/>
          </a:xfrm>
          <a:prstGeom prst="curvedConnector3">
            <a:avLst>
              <a:gd name="adj1" fmla="val -1476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416687">
            <a:off x="4858158" y="2021135"/>
            <a:ext cx="33895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Instead of erasing, 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just put an X over the 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deleted stack frame.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8209" y="484681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612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k = 3;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 =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howdy = 4;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(1, 6));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em</a:t>
            </a:r>
            <a:endParaRPr lang="en-US" sz="3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whoop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91959" y="3315941"/>
            <a:ext cx="6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rev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797248" y="306318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16077" y="2977592"/>
            <a:ext cx="116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howdy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618178" y="333585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96792" y="30107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49247" y="2976645"/>
            <a:ext cx="4014622" cy="8539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/>
          <p:nvPr/>
        </p:nvCxnSpPr>
        <p:spPr>
          <a:xfrm rot="10800000" flipH="1" flipV="1">
            <a:off x="6931507" y="4599307"/>
            <a:ext cx="2248344" cy="1054435"/>
          </a:xfrm>
          <a:prstGeom prst="curvedConnector3">
            <a:avLst>
              <a:gd name="adj1" fmla="val -1476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78209" y="484681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677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k = 3;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 =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howdy = 4;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(1, 6));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em</a:t>
            </a:r>
            <a:endParaRPr lang="en-US" sz="3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whoop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91959" y="3315941"/>
            <a:ext cx="6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rev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797248" y="306318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16077" y="2977592"/>
            <a:ext cx="116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howdy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618178" y="333585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96792" y="30107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7449247" y="2976645"/>
            <a:ext cx="4014622" cy="8539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82416" y="248308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6830786" y="1896628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em</a:t>
            </a:r>
            <a:endParaRPr lang="en-US" sz="32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9154453" y="215800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142379" y="1788433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18435" y="1350927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whoop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9617659" y="24830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596273" y="21580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96273" y="17812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96273" y="138652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7448728" y="1419128"/>
            <a:ext cx="4014622" cy="1558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/>
          <p:nvPr/>
        </p:nvCxnSpPr>
        <p:spPr>
          <a:xfrm rot="10800000" flipH="1" flipV="1">
            <a:off x="6931507" y="4599307"/>
            <a:ext cx="2248344" cy="1054435"/>
          </a:xfrm>
          <a:prstGeom prst="curvedConnector3">
            <a:avLst>
              <a:gd name="adj1" fmla="val -1476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78209" y="484681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201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k = 3;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 =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howdy = 4;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(1, 6));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em</a:t>
            </a:r>
            <a:endParaRPr lang="en-US" sz="3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whoop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91959" y="3315941"/>
            <a:ext cx="6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rev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797248" y="306318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16077" y="2977592"/>
            <a:ext cx="116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howdy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618178" y="333585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96792" y="30107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7449247" y="2976645"/>
            <a:ext cx="4014622" cy="8539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82416" y="248308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6830786" y="1896628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em</a:t>
            </a:r>
            <a:endParaRPr lang="en-US" sz="32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9154453" y="215800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142379" y="1788433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18435" y="1350927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whoop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9617659" y="24830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596273" y="21580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96273" y="17812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96273" y="138652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7448728" y="1419128"/>
            <a:ext cx="4014622" cy="1558643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/>
          <p:nvPr/>
        </p:nvCxnSpPr>
        <p:spPr>
          <a:xfrm rot="10800000" flipH="1" flipV="1">
            <a:off x="6931507" y="4599307"/>
            <a:ext cx="2248344" cy="1054435"/>
          </a:xfrm>
          <a:prstGeom prst="curvedConnector3">
            <a:avLst>
              <a:gd name="adj1" fmla="val -1476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7" idx="0"/>
            <a:endCxn id="30" idx="0"/>
          </p:cNvCxnSpPr>
          <p:nvPr/>
        </p:nvCxnSpPr>
        <p:spPr>
          <a:xfrm rot="10800000" flipV="1">
            <a:off x="6900534" y="2189014"/>
            <a:ext cx="33538" cy="1166553"/>
          </a:xfrm>
          <a:prstGeom prst="curvedConnector3">
            <a:avLst>
              <a:gd name="adj1" fmla="val 1089582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78209" y="484681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6039545" y="25106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31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k = 3;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 =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howdy = 4;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(1, 6));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em</a:t>
            </a:r>
            <a:endParaRPr lang="en-US" sz="3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whoop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91959" y="3315941"/>
            <a:ext cx="6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rev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797248" y="306318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16077" y="2977592"/>
            <a:ext cx="116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howdy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618178" y="333585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96792" y="30107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7449247" y="2976645"/>
            <a:ext cx="4014622" cy="853902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82416" y="248308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6830786" y="1896628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em</a:t>
            </a:r>
            <a:endParaRPr lang="en-US" sz="32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9154453" y="215800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142379" y="1788433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18435" y="1350927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whoop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9617659" y="24830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596273" y="21580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96273" y="17812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96273" y="138652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7448728" y="1419128"/>
            <a:ext cx="4014622" cy="1558643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/>
          <p:nvPr/>
        </p:nvCxnSpPr>
        <p:spPr>
          <a:xfrm rot="10800000" flipH="1" flipV="1">
            <a:off x="6931507" y="4599307"/>
            <a:ext cx="2248344" cy="1054435"/>
          </a:xfrm>
          <a:prstGeom prst="curvedConnector3">
            <a:avLst>
              <a:gd name="adj1" fmla="val -1476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7" idx="0"/>
            <a:endCxn id="30" idx="0"/>
          </p:cNvCxnSpPr>
          <p:nvPr/>
        </p:nvCxnSpPr>
        <p:spPr>
          <a:xfrm rot="10800000" flipV="1">
            <a:off x="6900534" y="2189014"/>
            <a:ext cx="33538" cy="1166553"/>
          </a:xfrm>
          <a:prstGeom prst="curvedConnector3">
            <a:avLst>
              <a:gd name="adj1" fmla="val 1089582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0" idx="0"/>
            <a:endCxn id="11" idx="1"/>
          </p:cNvCxnSpPr>
          <p:nvPr/>
        </p:nvCxnSpPr>
        <p:spPr>
          <a:xfrm rot="10800000" flipH="1" flipV="1">
            <a:off x="6900533" y="3355567"/>
            <a:ext cx="2279317" cy="2298175"/>
          </a:xfrm>
          <a:prstGeom prst="curvedConnector3">
            <a:avLst>
              <a:gd name="adj1" fmla="val -14561"/>
            </a:avLst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60644" y="53871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6078209" y="484681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6039545" y="25106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0" y="375124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72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k = 3;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 =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howdy = 4;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(1, 6));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em</a:t>
            </a:r>
            <a:endParaRPr lang="en-US" sz="3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whoop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91959" y="3315941"/>
            <a:ext cx="6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rev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797248" y="306318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16077" y="2977592"/>
            <a:ext cx="116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howdy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618178" y="333585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96792" y="30107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7449247" y="2976645"/>
            <a:ext cx="4014622" cy="853902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82416" y="248308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6830786" y="1896628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em</a:t>
            </a:r>
            <a:endParaRPr lang="en-US" sz="32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9154453" y="215800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142379" y="1788433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18435" y="1350927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whoop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9617659" y="24830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596273" y="21580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96273" y="17812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96273" y="138652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7448728" y="1419128"/>
            <a:ext cx="4014622" cy="1558643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/>
          <p:nvPr/>
        </p:nvCxnSpPr>
        <p:spPr>
          <a:xfrm rot="10800000" flipH="1" flipV="1">
            <a:off x="6931507" y="4599307"/>
            <a:ext cx="2248344" cy="1054435"/>
          </a:xfrm>
          <a:prstGeom prst="curvedConnector3">
            <a:avLst>
              <a:gd name="adj1" fmla="val -1476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7" idx="0"/>
            <a:endCxn id="30" idx="0"/>
          </p:cNvCxnSpPr>
          <p:nvPr/>
        </p:nvCxnSpPr>
        <p:spPr>
          <a:xfrm rot="10800000" flipV="1">
            <a:off x="6900534" y="2189014"/>
            <a:ext cx="33538" cy="1166553"/>
          </a:xfrm>
          <a:prstGeom prst="curvedConnector3">
            <a:avLst>
              <a:gd name="adj1" fmla="val 1089582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0" idx="0"/>
            <a:endCxn id="11" idx="1"/>
          </p:cNvCxnSpPr>
          <p:nvPr/>
        </p:nvCxnSpPr>
        <p:spPr>
          <a:xfrm rot="10800000" flipH="1" flipV="1">
            <a:off x="6900533" y="3355567"/>
            <a:ext cx="2279317" cy="2298175"/>
          </a:xfrm>
          <a:prstGeom prst="curvedConnector3">
            <a:avLst>
              <a:gd name="adj1" fmla="val -14561"/>
            </a:avLst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60644" y="53871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4175815" y="738118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b: 17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6039545" y="25106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078209" y="484681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6096000" y="375124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56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1600" dirty="0" smtClean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em</a:t>
            </a:r>
            <a:endParaRPr lang="en-US" sz="3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whoop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91959" y="3315941"/>
            <a:ext cx="6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rev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797248" y="306318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16077" y="2977592"/>
            <a:ext cx="116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howdy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618178" y="333585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96792" y="30107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7449247" y="2976645"/>
            <a:ext cx="4014622" cy="853902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82416" y="248308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6830786" y="1896628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em</a:t>
            </a:r>
            <a:endParaRPr lang="en-US" sz="32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9154453" y="215800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142379" y="1788433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18435" y="1350927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whoop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9617659" y="24830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596273" y="21580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96273" y="17812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96273" y="138652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7448728" y="1419128"/>
            <a:ext cx="4014622" cy="1558643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/>
          <p:nvPr/>
        </p:nvCxnSpPr>
        <p:spPr>
          <a:xfrm rot="10800000" flipH="1" flipV="1">
            <a:off x="6931507" y="4599307"/>
            <a:ext cx="2248344" cy="1054435"/>
          </a:xfrm>
          <a:prstGeom prst="curvedConnector3">
            <a:avLst>
              <a:gd name="adj1" fmla="val -1476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7" idx="0"/>
            <a:endCxn id="30" idx="0"/>
          </p:cNvCxnSpPr>
          <p:nvPr/>
        </p:nvCxnSpPr>
        <p:spPr>
          <a:xfrm rot="10800000" flipV="1">
            <a:off x="6900534" y="2189014"/>
            <a:ext cx="33538" cy="1166553"/>
          </a:xfrm>
          <a:prstGeom prst="curvedConnector3">
            <a:avLst>
              <a:gd name="adj1" fmla="val 1089582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0" idx="0"/>
            <a:endCxn id="11" idx="1"/>
          </p:cNvCxnSpPr>
          <p:nvPr/>
        </p:nvCxnSpPr>
        <p:spPr>
          <a:xfrm rot="10800000" flipH="1" flipV="1">
            <a:off x="6900533" y="3355567"/>
            <a:ext cx="2279317" cy="2298175"/>
          </a:xfrm>
          <a:prstGeom prst="curvedConnector3">
            <a:avLst>
              <a:gd name="adj1" fmla="val -14561"/>
            </a:avLst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60644" y="53871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4175815" y="738118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b: 17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 rot="19416687">
            <a:off x="944398" y="2435262"/>
            <a:ext cx="34949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We will expand on this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model as the semester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progresses.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9416687">
            <a:off x="2353365" y="4260893"/>
            <a:ext cx="29057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You will see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memory diagrams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on the exam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39545" y="25106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6078209" y="484681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6096000" y="375124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173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33" y="0"/>
            <a:ext cx="8532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0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Anatomy of a Function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23091" y="6176963"/>
            <a:ext cx="8144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/>
            <a:r>
              <a:rPr lang="en-US" altLang="en-US" dirty="0" smtClean="0"/>
              <a:t>Strongly influenced by slides </a:t>
            </a:r>
            <a:r>
              <a:rPr lang="en-US" altLang="en-US" dirty="0"/>
              <a:t>created by Bjarne </a:t>
            </a:r>
            <a:r>
              <a:rPr lang="en-US" altLang="en-US" dirty="0" err="1"/>
              <a:t>Stroustrup</a:t>
            </a:r>
            <a:r>
              <a:rPr lang="en-US" altLang="en-US" dirty="0"/>
              <a:t> and Jennifer Welch </a:t>
            </a:r>
          </a:p>
        </p:txBody>
      </p:sp>
    </p:spTree>
    <p:extLst>
      <p:ext uri="{BB962C8B-B14F-4D97-AF65-F5344CB8AC3E}">
        <p14:creationId xmlns:p14="http://schemas.microsoft.com/office/powerpoint/2010/main" val="200185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name for an object</a:t>
            </a:r>
          </a:p>
          <a:p>
            <a:pPr lvl="1"/>
            <a:r>
              <a:rPr lang="en-US" dirty="0" smtClean="0"/>
              <a:t>Can have multiple names referring to the </a:t>
            </a:r>
            <a:r>
              <a:rPr lang="en-US" b="1" dirty="0" smtClean="0"/>
              <a:t>same</a:t>
            </a:r>
            <a:r>
              <a:rPr lang="en-US" dirty="0" smtClean="0"/>
              <a:t> object (location in memory)</a:t>
            </a:r>
          </a:p>
          <a:p>
            <a:r>
              <a:rPr lang="en-US" dirty="0" smtClean="0"/>
              <a:t>Once a reference is initialized, it cannot be changed to refer to a different object (i.e. location)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= 7;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&amp; r =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; // r is a reference to an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r = 9; //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becomes 9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0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scientific:  one digit before decimal point, n digits after decimal point, plus exponent</a:t>
            </a:r>
          </a:p>
          <a:p>
            <a:pPr lvl="1"/>
            <a:r>
              <a:rPr lang="en-US" altLang="en-US" sz="3200" dirty="0" smtClean="0"/>
              <a:t>Ex:  1.2345678e+03</a:t>
            </a:r>
          </a:p>
          <a:p>
            <a:pPr lvl="1"/>
            <a:r>
              <a:rPr lang="en-US" altLang="en-US" sz="3200" dirty="0" smtClean="0"/>
              <a:t>use manipulator </a:t>
            </a:r>
            <a:r>
              <a:rPr lang="en-US" altLang="en-US" sz="2800" dirty="0" smtClean="0">
                <a:latin typeface="Courier" pitchFamily="-84" charset="0"/>
              </a:rPr>
              <a:t>scientific</a:t>
            </a:r>
            <a:endParaRPr lang="en-US" altLang="en-US" sz="3200" dirty="0" smtClean="0">
              <a:latin typeface="Courier" pitchFamily="-84" charset="0"/>
            </a:endParaRPr>
          </a:p>
          <a:p>
            <a:r>
              <a:rPr lang="en-US" altLang="en-US" sz="3600" dirty="0" smtClean="0"/>
              <a:t>fixed:  n digits after decimal point, no exponent</a:t>
            </a:r>
          </a:p>
          <a:p>
            <a:pPr lvl="1"/>
            <a:r>
              <a:rPr lang="en-US" altLang="en-US" sz="3200" dirty="0" smtClean="0"/>
              <a:t>Ex:  1234.567890</a:t>
            </a:r>
          </a:p>
          <a:p>
            <a:pPr lvl="1"/>
            <a:r>
              <a:rPr lang="en-US" altLang="en-US" sz="3200" dirty="0" smtClean="0"/>
              <a:t>use manipulator </a:t>
            </a:r>
            <a:r>
              <a:rPr lang="en-US" altLang="en-US" sz="2800" dirty="0" smtClean="0">
                <a:latin typeface="Courier" pitchFamily="-84" charset="0"/>
              </a:rPr>
              <a:t>fixed</a:t>
            </a:r>
            <a:endParaRPr lang="en-US" altLang="en-US" sz="3200" dirty="0" smtClean="0">
              <a:latin typeface="Courier" pitchFamily="-84" charset="0"/>
            </a:endParaRPr>
          </a:p>
          <a:p>
            <a:r>
              <a:rPr lang="en-US" altLang="en-US" sz="3600" dirty="0" smtClean="0"/>
              <a:t>n is the </a:t>
            </a:r>
            <a:r>
              <a:rPr lang="ja-JP" altLang="en-US" sz="3600" dirty="0" smtClean="0"/>
              <a:t>“</a:t>
            </a:r>
            <a:r>
              <a:rPr lang="en-US" altLang="ja-JP" sz="3600" dirty="0" smtClean="0"/>
              <a:t>precision</a:t>
            </a:r>
            <a:r>
              <a:rPr lang="ja-JP" altLang="en-US" sz="3600" dirty="0" smtClean="0"/>
              <a:t>”</a:t>
            </a:r>
            <a:r>
              <a:rPr lang="en-US" altLang="ja-JP" sz="3600" dirty="0" smtClean="0"/>
              <a:t> (coming up next)</a:t>
            </a:r>
            <a:endParaRPr lang="en-US" altLang="en-US" sz="36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501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 (How)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smtClean="0"/>
              <a:t>function declaration</a:t>
            </a:r>
            <a:endParaRPr lang="en-US" dirty="0" smtClean="0"/>
          </a:p>
          <a:p>
            <a:pPr lvl="1"/>
            <a:r>
              <a:rPr lang="en-US" dirty="0" smtClean="0"/>
              <a:t>Use “&amp;” after the type to indicate that </a:t>
            </a:r>
            <a:br>
              <a:rPr lang="en-US" dirty="0" smtClean="0"/>
            </a:br>
            <a:r>
              <a:rPr lang="en-US" dirty="0" smtClean="0"/>
              <a:t>the formal argument should be passed by reference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f(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&amp; a) { a = a+1; return a; }</a:t>
            </a:r>
          </a:p>
          <a:p>
            <a:pPr marL="457200" lvl="1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OR</a:t>
            </a:r>
            <a:endParaRPr lang="en-US" dirty="0">
              <a:latin typeface="Source Code Pro" panose="020B050903040302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f(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&amp;a) { a = a+1; return a; }</a:t>
            </a:r>
          </a:p>
          <a:p>
            <a:pPr marL="457200" lvl="1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r>
              <a:rPr lang="en-US" dirty="0" smtClean="0"/>
              <a:t>To call, same as call by value (i.e. what we did before)</a:t>
            </a:r>
          </a:p>
        </p:txBody>
      </p:sp>
    </p:spTree>
    <p:extLst>
      <p:ext uri="{BB962C8B-B14F-4D97-AF65-F5344CB8AC3E}">
        <p14:creationId xmlns:p14="http://schemas.microsoft.com/office/powerpoint/2010/main" val="109500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 (Consequence)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(stored as an address) is </a:t>
            </a:r>
            <a:r>
              <a:rPr lang="en-US" b="1" dirty="0" smtClean="0"/>
              <a:t>copied</a:t>
            </a:r>
          </a:p>
          <a:p>
            <a:endParaRPr lang="en-US" dirty="0" smtClean="0"/>
          </a:p>
          <a:p>
            <a:r>
              <a:rPr lang="en-US" dirty="0" smtClean="0"/>
              <a:t>Formal Argument is now a reference to the actual argument.</a:t>
            </a:r>
          </a:p>
          <a:p>
            <a:pPr lvl="1"/>
            <a:r>
              <a:rPr lang="en-US" dirty="0" smtClean="0"/>
              <a:t>i.e. the variable corresponding to the formal argument in the function point to the same object (memory location) of the actual argument.</a:t>
            </a:r>
          </a:p>
          <a:p>
            <a:pPr lvl="1"/>
            <a:endParaRPr lang="en-US" dirty="0"/>
          </a:p>
          <a:p>
            <a:r>
              <a:rPr lang="en-US" dirty="0" smtClean="0"/>
              <a:t>Actual argument can be changed in the function via the reference.</a:t>
            </a:r>
          </a:p>
          <a:p>
            <a:pPr lvl="1"/>
            <a:r>
              <a:rPr lang="en-US" dirty="0" smtClean="0"/>
              <a:t>i.e. Changing the variable (passed by reference) in the function changes the variable used as an actual argument in the function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Pros: 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functions can only return a single value…</a:t>
            </a:r>
          </a:p>
          <a:p>
            <a:pPr lvl="1"/>
            <a:r>
              <a:rPr lang="en-US" dirty="0" smtClean="0"/>
              <a:t>So, with pass by reference, </a:t>
            </a:r>
            <a:br>
              <a:rPr lang="en-US" dirty="0" smtClean="0"/>
            </a:br>
            <a:r>
              <a:rPr lang="en-US" dirty="0" smtClean="0"/>
              <a:t>multiple variables can be “returned” from a function.</a:t>
            </a:r>
          </a:p>
          <a:p>
            <a:pPr lvl="1"/>
            <a:endParaRPr lang="en-US" dirty="0"/>
          </a:p>
          <a:p>
            <a:r>
              <a:rPr lang="en-US" dirty="0" smtClean="0"/>
              <a:t>Some objects can be very large. </a:t>
            </a:r>
          </a:p>
          <a:p>
            <a:pPr lvl="1"/>
            <a:r>
              <a:rPr lang="en-US" dirty="0" smtClean="0"/>
              <a:t>E.g. a vector with a billion elements. </a:t>
            </a:r>
          </a:p>
          <a:p>
            <a:pPr lvl="1"/>
            <a:r>
              <a:rPr lang="en-US" dirty="0" smtClean="0"/>
              <a:t>Do you really need to copy a billion elements </a:t>
            </a:r>
            <a:br>
              <a:rPr lang="en-US" dirty="0" smtClean="0"/>
            </a:br>
            <a:r>
              <a:rPr lang="en-US" dirty="0" smtClean="0"/>
              <a:t>just to do something like find a maximum?</a:t>
            </a:r>
          </a:p>
          <a:p>
            <a:pPr lvl="1"/>
            <a:r>
              <a:rPr lang="en-US" dirty="0" smtClean="0"/>
              <a:t>So, passing by reference avoids overhead of copying very large arguments.</a:t>
            </a:r>
          </a:p>
        </p:txBody>
      </p:sp>
    </p:spTree>
    <p:extLst>
      <p:ext uri="{BB962C8B-B14F-4D97-AF65-F5344CB8AC3E}">
        <p14:creationId xmlns:p14="http://schemas.microsoft.com/office/powerpoint/2010/main" val="263535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Cons: 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really do not want to change the value of the actual argument.</a:t>
            </a:r>
          </a:p>
          <a:p>
            <a:endParaRPr lang="en-US" dirty="0"/>
          </a:p>
          <a:p>
            <a:r>
              <a:rPr lang="en-US" dirty="0" smtClean="0"/>
              <a:t>If passed by reference, the function might inadvertently modify the actual argument.</a:t>
            </a:r>
          </a:p>
          <a:p>
            <a:pPr lvl="1"/>
            <a:r>
              <a:rPr lang="en-US" dirty="0" smtClean="0"/>
              <a:t>This is a side effect. (Side effects tend to be bad things that we want to avoid!)</a:t>
            </a:r>
          </a:p>
          <a:p>
            <a:pPr lvl="1"/>
            <a:endParaRPr lang="en-US" dirty="0"/>
          </a:p>
          <a:p>
            <a:r>
              <a:rPr lang="en-US" dirty="0" smtClean="0"/>
              <a:t>Regardless, this can result in obscure bugs </a:t>
            </a:r>
            <a:br>
              <a:rPr lang="en-US" dirty="0" smtClean="0"/>
            </a:br>
            <a:r>
              <a:rPr lang="en-US" dirty="0" smtClean="0"/>
              <a:t>that are difficult to track 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7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to avoid copying large objects and also ensure there are no changes to the actual argument?</a:t>
            </a:r>
          </a:p>
          <a:p>
            <a:endParaRPr lang="en-US" dirty="0"/>
          </a:p>
          <a:p>
            <a:r>
              <a:rPr lang="en-US" dirty="0" smtClean="0"/>
              <a:t>Recall, when a variable is declared </a:t>
            </a:r>
            <a:r>
              <a:rPr lang="en-US" dirty="0" err="1" smtClean="0"/>
              <a:t>const</a:t>
            </a:r>
            <a:r>
              <a:rPr lang="en-US" dirty="0" smtClean="0"/>
              <a:t>, then its value cannot be changed.</a:t>
            </a:r>
          </a:p>
          <a:p>
            <a:endParaRPr lang="en-US" dirty="0" smtClean="0"/>
          </a:p>
          <a:p>
            <a:r>
              <a:rPr lang="en-US" dirty="0" smtClean="0"/>
              <a:t>So the solution is to pass by </a:t>
            </a:r>
            <a:r>
              <a:rPr lang="en-US" dirty="0" err="1" smtClean="0"/>
              <a:t>const</a:t>
            </a:r>
            <a:r>
              <a:rPr lang="en-US" dirty="0" smtClean="0"/>
              <a:t> reference.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8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</a:t>
            </a:r>
            <a:r>
              <a:rPr lang="en-US" dirty="0" err="1" smtClean="0"/>
              <a:t>Const</a:t>
            </a:r>
            <a:r>
              <a:rPr lang="en-US" dirty="0" smtClean="0"/>
              <a:t>-Reference (How)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function definition, write the formal argument like:</a:t>
            </a:r>
            <a:br>
              <a:rPr lang="en-US" dirty="0" smtClean="0"/>
            </a:br>
            <a:r>
              <a:rPr lang="en-US" dirty="0" err="1" smtClean="0">
                <a:latin typeface="Source Code Pro" panose="020B0509030403020204" pitchFamily="49" charset="0"/>
              </a:rPr>
              <a:t>const</a:t>
            </a:r>
            <a:r>
              <a:rPr lang="en-US" dirty="0" smtClean="0">
                <a:latin typeface="Source Code Pro" panose="020B0509030403020204" pitchFamily="49" charset="0"/>
              </a:rPr>
              <a:t> type&amp; </a:t>
            </a:r>
            <a:r>
              <a:rPr lang="en-US" dirty="0" err="1" smtClean="0">
                <a:latin typeface="Source Code Pro" panose="020B0509030403020204" pitchFamily="49" charset="0"/>
              </a:rPr>
              <a:t>var</a:t>
            </a:r>
            <a:r>
              <a:rPr lang="en-US" dirty="0" smtClean="0">
                <a:latin typeface="Source Code Pro" panose="020B0509030403020204" pitchFamily="49" charset="0"/>
              </a:rPr>
              <a:t> (OR </a:t>
            </a:r>
            <a:r>
              <a:rPr lang="en-US" dirty="0" err="1" smtClean="0">
                <a:latin typeface="Source Code Pro" panose="020B0509030403020204" pitchFamily="49" charset="0"/>
              </a:rPr>
              <a:t>const</a:t>
            </a:r>
            <a:r>
              <a:rPr lang="en-US" dirty="0" smtClean="0">
                <a:latin typeface="Source Code Pro" panose="020B0509030403020204" pitchFamily="49" charset="0"/>
              </a:rPr>
              <a:t> type &amp;</a:t>
            </a:r>
            <a:r>
              <a:rPr lang="en-US" dirty="0" err="1" smtClean="0">
                <a:latin typeface="Source Code Pro" panose="020B0509030403020204" pitchFamily="49" charset="0"/>
              </a:rPr>
              <a:t>var</a:t>
            </a:r>
            <a:r>
              <a:rPr lang="en-US" dirty="0" smtClean="0">
                <a:latin typeface="Source Code Pro" panose="020B0509030403020204" pitchFamily="49" charset="0"/>
              </a:rPr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f(</a:t>
            </a:r>
            <a:r>
              <a:rPr lang="en-US" dirty="0" err="1" smtClean="0">
                <a:latin typeface="Source Code Pro" panose="020B0509030403020204" pitchFamily="49" charset="0"/>
              </a:rPr>
              <a:t>const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&amp; a)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b; 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  b = a+1; 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  return b;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}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Pros: Pass 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to pass large objects that should not be changed.</a:t>
            </a:r>
          </a:p>
          <a:p>
            <a:endParaRPr lang="en-US" dirty="0"/>
          </a:p>
          <a:p>
            <a:r>
              <a:rPr lang="en-US" dirty="0" smtClean="0"/>
              <a:t>Compiler will not allow changes to </a:t>
            </a:r>
            <a:br>
              <a:rPr lang="en-US" dirty="0" smtClean="0"/>
            </a:br>
            <a:r>
              <a:rPr lang="en-US" dirty="0" smtClean="0"/>
              <a:t>arguments passed by </a:t>
            </a:r>
            <a:r>
              <a:rPr lang="en-US" dirty="0" err="1" smtClean="0"/>
              <a:t>const</a:t>
            </a:r>
            <a:r>
              <a:rPr lang="en-US" dirty="0" smtClean="0"/>
              <a:t>-reference.</a:t>
            </a:r>
          </a:p>
          <a:p>
            <a:pPr lvl="1"/>
            <a:r>
              <a:rPr lang="en-US" dirty="0" smtClean="0"/>
              <a:t>Or to any parameter with </a:t>
            </a:r>
            <a:r>
              <a:rPr lang="en-US" dirty="0" err="1" smtClean="0"/>
              <a:t>const</a:t>
            </a:r>
            <a:r>
              <a:rPr lang="en-US" dirty="0"/>
              <a:t> </a:t>
            </a:r>
            <a:r>
              <a:rPr lang="en-US" dirty="0" smtClean="0"/>
              <a:t>associated with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6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Cons: Pass 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references is a bit slower than directly accessing the value.</a:t>
            </a:r>
          </a:p>
          <a:p>
            <a:pPr lvl="1"/>
            <a:r>
              <a:rPr lang="en-US" dirty="0" smtClean="0"/>
              <a:t>Reference address is read from memory and then the value is read from the reference address. I.e. two steps.</a:t>
            </a:r>
          </a:p>
          <a:p>
            <a:pPr lvl="1"/>
            <a:r>
              <a:rPr lang="en-US" dirty="0" smtClean="0"/>
              <a:t>Without reference, value can be accessed directly.</a:t>
            </a:r>
          </a:p>
          <a:p>
            <a:pPr lvl="1"/>
            <a:r>
              <a:rPr lang="en-US" dirty="0" smtClean="0"/>
              <a:t>For small objects:</a:t>
            </a:r>
          </a:p>
          <a:p>
            <a:pPr lvl="2"/>
            <a:r>
              <a:rPr lang="en-US" dirty="0" smtClean="0"/>
              <a:t>The address will be copied. </a:t>
            </a:r>
            <a:br>
              <a:rPr lang="en-US" dirty="0" smtClean="0"/>
            </a:br>
            <a:r>
              <a:rPr lang="en-US" dirty="0" smtClean="0"/>
              <a:t>A small object’s value can be copied (pass by value) </a:t>
            </a:r>
            <a:br>
              <a:rPr lang="en-US" dirty="0" smtClean="0"/>
            </a:br>
            <a:r>
              <a:rPr lang="en-US" dirty="0" smtClean="0"/>
              <a:t>just as quickly as an address can be copied (pass by reference).</a:t>
            </a:r>
          </a:p>
          <a:p>
            <a:pPr lvl="1"/>
            <a:r>
              <a:rPr lang="en-US" dirty="0" smtClean="0"/>
              <a:t>For large objects:</a:t>
            </a:r>
          </a:p>
          <a:p>
            <a:pPr lvl="2"/>
            <a:r>
              <a:rPr lang="en-US" dirty="0" smtClean="0"/>
              <a:t>The savings in not copying far outweighs the slower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7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Passing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to make a change by returning a result instead of modifying an object through an argument.</a:t>
            </a:r>
          </a:p>
          <a:p>
            <a:pPr lvl="1"/>
            <a:r>
              <a:rPr lang="en-US" dirty="0" smtClean="0"/>
              <a:t>Preferred for changing ‘z’</a:t>
            </a:r>
          </a:p>
          <a:p>
            <a:pPr lvl="2"/>
            <a:r>
              <a:rPr lang="en-US" dirty="0" smtClean="0">
                <a:latin typeface="Source Code Pro" panose="020B0509030403020204" pitchFamily="49" charset="0"/>
              </a:rPr>
              <a:t>z = change(z); </a:t>
            </a:r>
          </a:p>
          <a:p>
            <a:pPr lvl="2"/>
            <a:r>
              <a:rPr lang="en-US" dirty="0" smtClean="0"/>
              <a:t>change is either pass by value or pass 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</a:p>
          <a:p>
            <a:pPr lvl="2"/>
            <a:r>
              <a:rPr lang="en-US" dirty="0" smtClean="0"/>
              <a:t>Return value is copied over the original value</a:t>
            </a:r>
          </a:p>
          <a:p>
            <a:pPr lvl="1"/>
            <a:r>
              <a:rPr lang="en-US" dirty="0" smtClean="0"/>
              <a:t>Avoid</a:t>
            </a:r>
          </a:p>
          <a:p>
            <a:pPr lvl="2"/>
            <a:r>
              <a:rPr lang="en-US" dirty="0" smtClean="0">
                <a:latin typeface="Source Code Pro" panose="020B0509030403020204" pitchFamily="49" charset="0"/>
              </a:rPr>
              <a:t>change(z);</a:t>
            </a:r>
          </a:p>
          <a:p>
            <a:pPr lvl="2"/>
            <a:r>
              <a:rPr lang="en-US" dirty="0" smtClean="0"/>
              <a:t>change is pass by reference</a:t>
            </a:r>
          </a:p>
          <a:p>
            <a:pPr lvl="2"/>
            <a:r>
              <a:rPr lang="en-US" dirty="0" smtClean="0"/>
              <a:t>z‘s value is changed in the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4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Passing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pass by value for small objects, e.g. any simple data type (</a:t>
            </a:r>
            <a:r>
              <a:rPr lang="en-US" dirty="0" err="1" smtClean="0"/>
              <a:t>int</a:t>
            </a:r>
            <a:r>
              <a:rPr lang="en-US" dirty="0" smtClean="0"/>
              <a:t>, double, char) and strings</a:t>
            </a:r>
          </a:p>
          <a:p>
            <a:r>
              <a:rPr lang="en-US" dirty="0" smtClean="0"/>
              <a:t>Use pass by </a:t>
            </a:r>
            <a:r>
              <a:rPr lang="en-US" dirty="0" err="1" smtClean="0"/>
              <a:t>const</a:t>
            </a:r>
            <a:r>
              <a:rPr lang="en-US" dirty="0" smtClean="0"/>
              <a:t>-reference for large objects, e.g. vectors, classes</a:t>
            </a:r>
          </a:p>
          <a:p>
            <a:r>
              <a:rPr lang="en-US" dirty="0" smtClean="0"/>
              <a:t>Use pass-by-reference </a:t>
            </a:r>
            <a:r>
              <a:rPr lang="en-US" b="1" i="1" dirty="0" smtClean="0"/>
              <a:t>only</a:t>
            </a:r>
            <a:r>
              <a:rPr lang="en-US" dirty="0" smtClean="0"/>
              <a:t> when you have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6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If not set to scientific or fixed, precision is the number of digits</a:t>
            </a:r>
          </a:p>
          <a:p>
            <a:r>
              <a:rPr lang="en-US" altLang="en-US" dirty="0" smtClean="0"/>
              <a:t>For scientific, precision is number of digits after decimal point</a:t>
            </a:r>
          </a:p>
          <a:p>
            <a:r>
              <a:rPr lang="en-US" altLang="en-US" dirty="0" smtClean="0"/>
              <a:t>For fixed, precision is number of digits after decimal point</a:t>
            </a:r>
          </a:p>
          <a:p>
            <a:r>
              <a:rPr lang="en-US" altLang="en-US" dirty="0" smtClean="0"/>
              <a:t>Use </a:t>
            </a:r>
            <a:r>
              <a:rPr lang="en-US" altLang="en-US" sz="2400" dirty="0" err="1" smtClean="0">
                <a:latin typeface="Courier" pitchFamily="-84" charset="0"/>
              </a:rPr>
              <a:t>setprecision</a:t>
            </a:r>
            <a:r>
              <a:rPr lang="en-US" altLang="en-US" dirty="0" smtClean="0"/>
              <a:t> manipulator (for output streams)</a:t>
            </a:r>
          </a:p>
          <a:p>
            <a:pPr lvl="1"/>
            <a:r>
              <a:rPr lang="en-US" altLang="en-US" dirty="0" smtClean="0"/>
              <a:t>Ex:  </a:t>
            </a:r>
            <a:r>
              <a:rPr lang="en-US" altLang="en-US" sz="2000" dirty="0" err="1" smtClean="0">
                <a:latin typeface="Courier" pitchFamily="-84" charset="0"/>
              </a:rPr>
              <a:t>cout</a:t>
            </a:r>
            <a:r>
              <a:rPr lang="en-US" altLang="en-US" sz="2000" dirty="0" smtClean="0">
                <a:latin typeface="Courier" pitchFamily="-84" charset="0"/>
              </a:rPr>
              <a:t> &lt;&lt; scientific &lt;&lt; </a:t>
            </a:r>
            <a:r>
              <a:rPr lang="en-US" altLang="en-US" sz="2000" dirty="0" err="1" smtClean="0">
                <a:latin typeface="Courier" pitchFamily="-84" charset="0"/>
              </a:rPr>
              <a:t>setprecision</a:t>
            </a:r>
            <a:r>
              <a:rPr lang="en-US" altLang="en-US" sz="2000" dirty="0" smtClean="0">
                <a:latin typeface="Courier" pitchFamily="-84" charset="0"/>
              </a:rPr>
              <a:t>(8);</a:t>
            </a:r>
            <a:endParaRPr lang="en-US" altLang="en-US" dirty="0" smtClean="0">
              <a:latin typeface="Courier" pitchFamily="-8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2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large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err="1" smtClean="0"/>
              <a:t>zyBooks</a:t>
            </a:r>
            <a:r>
              <a:rPr lang="en-US" dirty="0" smtClean="0"/>
              <a:t> says you should pass by reference when a vector grows beyond 10 items.</a:t>
            </a:r>
          </a:p>
          <a:p>
            <a:pPr lvl="2"/>
            <a:r>
              <a:rPr lang="en-US" dirty="0" smtClean="0"/>
              <a:t>What if it is 10 really large items?</a:t>
            </a:r>
          </a:p>
          <a:p>
            <a:pPr lvl="2"/>
            <a:r>
              <a:rPr lang="en-US" dirty="0" smtClean="0"/>
              <a:t>What if we thought is would only be 10, but grows more than expected?</a:t>
            </a:r>
          </a:p>
          <a:p>
            <a:pPr lvl="1"/>
            <a:r>
              <a:rPr lang="en-US" dirty="0" smtClean="0"/>
              <a:t>I recommend using pass by </a:t>
            </a:r>
            <a:r>
              <a:rPr lang="en-US" dirty="0" err="1" smtClean="0"/>
              <a:t>const</a:t>
            </a:r>
            <a:r>
              <a:rPr lang="en-US" dirty="0" smtClean="0"/>
              <a:t>-reference anytime you use a vector in this class.</a:t>
            </a:r>
            <a:endParaRPr lang="en-US" dirty="0"/>
          </a:p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Generally they stay small, so can pass by value.</a:t>
            </a:r>
          </a:p>
          <a:p>
            <a:pPr lvl="2"/>
            <a:r>
              <a:rPr lang="en-US" dirty="0" smtClean="0"/>
              <a:t>One single spaced typed page is only about 3000 characters which is quite small, </a:t>
            </a:r>
            <a:br>
              <a:rPr lang="en-US" dirty="0" smtClean="0"/>
            </a:br>
            <a:r>
              <a:rPr lang="en-US" dirty="0" smtClean="0"/>
              <a:t>even if 1000 pages.</a:t>
            </a:r>
          </a:p>
          <a:p>
            <a:pPr lvl="1"/>
            <a:r>
              <a:rPr lang="en-US" dirty="0" smtClean="0"/>
              <a:t>However, they can grow very large.</a:t>
            </a:r>
          </a:p>
          <a:p>
            <a:pPr lvl="2"/>
            <a:r>
              <a:rPr lang="en-US" dirty="0" smtClean="0"/>
              <a:t>Max size is on the order of four trillion characters. </a:t>
            </a:r>
          </a:p>
          <a:p>
            <a:pPr lvl="2"/>
            <a:r>
              <a:rPr lang="en-US" dirty="0" smtClean="0"/>
              <a:t>Be aware and pass by </a:t>
            </a:r>
            <a:r>
              <a:rPr lang="en-US" dirty="0" err="1" smtClean="0"/>
              <a:t>const</a:t>
            </a:r>
            <a:r>
              <a:rPr lang="en-US" dirty="0" smtClean="0"/>
              <a:t>-reference when needed.</a:t>
            </a:r>
          </a:p>
          <a:p>
            <a:pPr lvl="1"/>
            <a:r>
              <a:rPr lang="en-US" dirty="0" smtClean="0"/>
              <a:t>I recommend using pass by value anytime you use a string in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4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Woes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remembering when to use </a:t>
            </a:r>
            <a:r>
              <a:rPr lang="en-US" dirty="0" err="1" smtClean="0"/>
              <a:t>const</a:t>
            </a:r>
            <a:r>
              <a:rPr lang="en-US" dirty="0" smtClean="0"/>
              <a:t> challenging you?</a:t>
            </a:r>
          </a:p>
          <a:p>
            <a:endParaRPr lang="en-US" dirty="0"/>
          </a:p>
          <a:p>
            <a:r>
              <a:rPr lang="en-US" dirty="0" smtClean="0"/>
              <a:t>Try this: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err="1" smtClean="0"/>
              <a:t>const</a:t>
            </a:r>
            <a:r>
              <a:rPr lang="en-US" sz="2800" dirty="0" smtClean="0"/>
              <a:t> for everything.</a:t>
            </a:r>
          </a:p>
          <a:p>
            <a:pPr lvl="1"/>
            <a:r>
              <a:rPr lang="en-US" sz="2800" dirty="0" smtClean="0"/>
              <a:t>Then remove </a:t>
            </a:r>
            <a:r>
              <a:rPr lang="en-US" sz="2800" dirty="0" err="1" smtClean="0"/>
              <a:t>const</a:t>
            </a:r>
            <a:r>
              <a:rPr lang="en-US" sz="2800" dirty="0" smtClean="0"/>
              <a:t> when you need to.</a:t>
            </a:r>
          </a:p>
          <a:p>
            <a:pPr lvl="1"/>
            <a:endParaRPr lang="en-US" sz="2800" dirty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by value is not any safer for protecting calling variable.</a:t>
            </a:r>
          </a:p>
          <a:p>
            <a:pPr lvl="1"/>
            <a:r>
              <a:rPr lang="en-US" dirty="0" smtClean="0"/>
              <a:t>It does prevent you from changing the variable created during the function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4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Functions Work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 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4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references affect the memory diagram.</a:t>
            </a:r>
          </a:p>
          <a:p>
            <a:r>
              <a:rPr lang="en-US" dirty="0" smtClean="0"/>
              <a:t>References store an address.</a:t>
            </a:r>
          </a:p>
          <a:p>
            <a:pPr lvl="1"/>
            <a:r>
              <a:rPr lang="en-US" dirty="0" smtClean="0"/>
              <a:t>Rather than worry about a particular number:</a:t>
            </a:r>
          </a:p>
          <a:p>
            <a:pPr lvl="2"/>
            <a:r>
              <a:rPr lang="en-US" dirty="0" smtClean="0"/>
              <a:t>Use a small circle to indicate the value is an address.</a:t>
            </a:r>
          </a:p>
          <a:p>
            <a:pPr lvl="2"/>
            <a:r>
              <a:rPr lang="en-US" dirty="0" smtClean="0"/>
              <a:t>Use an arrow from the circle that points to the location/address.</a:t>
            </a:r>
          </a:p>
        </p:txBody>
      </p:sp>
    </p:spTree>
    <p:extLst>
      <p:ext uri="{BB962C8B-B14F-4D97-AF65-F5344CB8AC3E}">
        <p14:creationId xmlns:p14="http://schemas.microsoft.com/office/powerpoint/2010/main" val="42429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03193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mi(int j)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j %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re(int&amp; s, int 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mi(s*p);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283" y="1825625"/>
            <a:ext cx="631551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doe(int w)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k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q = w+3;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"k: " &lt;&lt; k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z = re(k, q);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"k: " &lt;&lt; k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z + 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b = doe(11);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404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doe(11);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7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doe(11);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7447042" y="5392133"/>
            <a:ext cx="4013743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 = w+3;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"k: " &lt;&lt; k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z = re(k, q);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"k: " &lt;&lt; k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+ w;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7447042" y="5392133"/>
            <a:ext cx="4013743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31176" y="489337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771979" y="4250679"/>
            <a:ext cx="9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doe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0790" y="4536414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107133" y="40997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127744" y="375246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9615094" y="48933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11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9615094" y="45467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72322" y="41597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63487" y="761672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k: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426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mi(s*p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63487" y="761672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k: 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131176" y="3337069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6943408" y="3152639"/>
            <a:ext cx="56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35043" y="296644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93708" y="30119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7446163" y="3040519"/>
            <a:ext cx="4014622" cy="7912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>
            <a:endCxn id="57" idx="1"/>
          </p:cNvCxnSpPr>
          <p:nvPr/>
        </p:nvCxnSpPr>
        <p:spPr>
          <a:xfrm rot="5400000">
            <a:off x="9114410" y="4147399"/>
            <a:ext cx="1161651" cy="160282"/>
          </a:xfrm>
          <a:prstGeom prst="curvedConnector4">
            <a:avLst>
              <a:gd name="adj1" fmla="val 32299"/>
              <a:gd name="adj2" fmla="val 21669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47042" y="5392133"/>
            <a:ext cx="4013743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76581" y="3635677"/>
            <a:ext cx="108857" cy="82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131176" y="489337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6771979" y="4250679"/>
            <a:ext cx="9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doe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0790" y="4536414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9107133" y="40997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9127744" y="375246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9615094" y="48933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11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9615094" y="45467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72322" y="41597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600000" y="4663963"/>
            <a:ext cx="395325" cy="31366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984598" y="45341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801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j %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63487" y="761672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k: 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131176" y="3337069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6943408" y="3152639"/>
            <a:ext cx="56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35043" y="296644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93708" y="3011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46163" y="3040519"/>
            <a:ext cx="4014622" cy="7912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47042" y="5392133"/>
            <a:ext cx="4013743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76581" y="3635677"/>
            <a:ext cx="108857" cy="82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131176" y="489337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6771979" y="4250679"/>
            <a:ext cx="9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doe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0790" y="4536414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9107133" y="40997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9127744" y="375246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9615094" y="48933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11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9615094" y="45467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72322" y="41597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600000" y="4663963"/>
            <a:ext cx="395325" cy="31366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984598" y="45341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31176" y="2541469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81397" y="2295029"/>
            <a:ext cx="68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35043" y="2170848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593708" y="22163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7446163" y="2244919"/>
            <a:ext cx="4014622" cy="7912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3708" y="256759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168</a:t>
            </a:r>
            <a:endParaRPr lang="en-US" sz="2800" dirty="0"/>
          </a:p>
        </p:txBody>
      </p:sp>
      <p:cxnSp>
        <p:nvCxnSpPr>
          <p:cNvPr id="43" name="Curved Connector 42"/>
          <p:cNvCxnSpPr>
            <a:stCxn id="35" idx="0"/>
            <a:endCxn id="27" idx="0"/>
          </p:cNvCxnSpPr>
          <p:nvPr/>
        </p:nvCxnSpPr>
        <p:spPr>
          <a:xfrm rot="10800000" flipH="1" flipV="1">
            <a:off x="6931506" y="2587415"/>
            <a:ext cx="1" cy="857611"/>
          </a:xfrm>
          <a:prstGeom prst="curvedConnector3">
            <a:avLst>
              <a:gd name="adj1" fmla="val -2787100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06770" y="26940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cxnSp>
        <p:nvCxnSpPr>
          <p:cNvPr id="41" name="Curved Connector 40"/>
          <p:cNvCxnSpPr/>
          <p:nvPr/>
        </p:nvCxnSpPr>
        <p:spPr>
          <a:xfrm rot="5400000">
            <a:off x="9114410" y="4147399"/>
            <a:ext cx="1161651" cy="160282"/>
          </a:xfrm>
          <a:prstGeom prst="curvedConnector4">
            <a:avLst>
              <a:gd name="adj1" fmla="val 32299"/>
              <a:gd name="adj2" fmla="val 21669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5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4400" dirty="0" smtClean="0"/>
              <a:t>You can control the width (number of characters to be used for the output)</a:t>
            </a:r>
          </a:p>
          <a:p>
            <a:pPr lvl="1"/>
            <a:r>
              <a:rPr lang="en-US" altLang="en-US" sz="4000" b="1" i="1" dirty="0" smtClean="0"/>
              <a:t>not sticky</a:t>
            </a:r>
          </a:p>
          <a:p>
            <a:pPr lvl="1"/>
            <a:r>
              <a:rPr lang="en-US" altLang="en-US" sz="4000" dirty="0" smtClean="0"/>
              <a:t>output is never truncated to fit</a:t>
            </a:r>
          </a:p>
          <a:p>
            <a:pPr marL="457200" lvl="1" indent="0">
              <a:buNone/>
            </a:pPr>
            <a:endParaRPr lang="en-US" altLang="en-US" sz="4000" dirty="0" smtClean="0"/>
          </a:p>
          <a:p>
            <a:r>
              <a:rPr lang="en-US" altLang="en-US" sz="4400" dirty="0" smtClean="0">
                <a:solidFill>
                  <a:srgbClr val="FF0000"/>
                </a:solidFill>
              </a:rPr>
              <a:t>All this is the kind of stuff </a:t>
            </a:r>
            <a:br>
              <a:rPr lang="en-US" altLang="en-US" sz="4400" dirty="0" smtClean="0">
                <a:solidFill>
                  <a:srgbClr val="FF0000"/>
                </a:solidFill>
              </a:rPr>
            </a:br>
            <a:r>
              <a:rPr lang="en-US" altLang="en-US" sz="4400" dirty="0" smtClean="0">
                <a:solidFill>
                  <a:srgbClr val="FF0000"/>
                </a:solidFill>
              </a:rPr>
              <a:t>you look up when you need it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87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 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mi(s*p);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63487" y="761672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k: 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131176" y="3337069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6943408" y="3152639"/>
            <a:ext cx="56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35043" y="296644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93708" y="3011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46163" y="3040519"/>
            <a:ext cx="4014622" cy="7912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47042" y="5392133"/>
            <a:ext cx="4013743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76581" y="3635677"/>
            <a:ext cx="108857" cy="82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131176" y="489337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6771979" y="4250679"/>
            <a:ext cx="9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doe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0790" y="4536414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9107133" y="40997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9127744" y="375246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9615094" y="48933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11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9615094" y="45467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72322" y="41597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600000" y="4663963"/>
            <a:ext cx="395325" cy="31366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984598" y="45341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31176" y="2541469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81397" y="2295029"/>
            <a:ext cx="68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35043" y="2170848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593708" y="22163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7446163" y="2244919"/>
            <a:ext cx="4014622" cy="791241"/>
          </a:xfrm>
          <a:prstGeom prst="rect">
            <a:avLst/>
          </a:prstGeom>
          <a:blipFill>
            <a:blip r:embed="rId3">
              <a:alphaModFix amt="25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3708" y="256759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24</a:t>
            </a:r>
            <a:endParaRPr lang="en-US" sz="2800" dirty="0"/>
          </a:p>
        </p:txBody>
      </p:sp>
      <p:cxnSp>
        <p:nvCxnSpPr>
          <p:cNvPr id="43" name="Curved Connector 42"/>
          <p:cNvCxnSpPr>
            <a:stCxn id="35" idx="0"/>
            <a:endCxn id="27" idx="0"/>
          </p:cNvCxnSpPr>
          <p:nvPr/>
        </p:nvCxnSpPr>
        <p:spPr>
          <a:xfrm rot="10800000" flipH="1" flipV="1">
            <a:off x="6931506" y="2587415"/>
            <a:ext cx="1" cy="857611"/>
          </a:xfrm>
          <a:prstGeom prst="curvedConnector3">
            <a:avLst>
              <a:gd name="adj1" fmla="val -2787100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06770" y="26940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cxnSp>
        <p:nvCxnSpPr>
          <p:cNvPr id="41" name="Curved Connector 40"/>
          <p:cNvCxnSpPr>
            <a:stCxn id="27" idx="0"/>
            <a:endCxn id="55" idx="1"/>
          </p:cNvCxnSpPr>
          <p:nvPr/>
        </p:nvCxnSpPr>
        <p:spPr>
          <a:xfrm rot="10800000" flipH="1" flipV="1">
            <a:off x="6931508" y="3445026"/>
            <a:ext cx="2196236" cy="569047"/>
          </a:xfrm>
          <a:prstGeom prst="curvedConnector3">
            <a:avLst>
              <a:gd name="adj1" fmla="val -986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59366" y="35352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cxnSp>
        <p:nvCxnSpPr>
          <p:cNvPr id="46" name="Curved Connector 45"/>
          <p:cNvCxnSpPr/>
          <p:nvPr/>
        </p:nvCxnSpPr>
        <p:spPr>
          <a:xfrm rot="5400000">
            <a:off x="9114410" y="4147399"/>
            <a:ext cx="1161651" cy="160282"/>
          </a:xfrm>
          <a:prstGeom prst="curvedConnector4">
            <a:avLst>
              <a:gd name="adj1" fmla="val 32299"/>
              <a:gd name="adj2" fmla="val 21669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70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 = w+3;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"k: " &lt;&lt; k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z = re(k, q);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"k: " &lt;&lt; k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+ w;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63487" y="761672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k: 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131176" y="3337069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6943408" y="3152639"/>
            <a:ext cx="56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35043" y="296644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93708" y="3011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46163" y="3040519"/>
            <a:ext cx="4014622" cy="791241"/>
          </a:xfrm>
          <a:prstGeom prst="rect">
            <a:avLst/>
          </a:prstGeom>
          <a:blipFill>
            <a:blip r:embed="rId3">
              <a:alphaModFix amt="25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47042" y="5392133"/>
            <a:ext cx="4013743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76581" y="3635677"/>
            <a:ext cx="108857" cy="82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131176" y="489337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6771979" y="4250679"/>
            <a:ext cx="9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doe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0790" y="4536414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9107133" y="40997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9127744" y="375246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9615094" y="48933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11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9615094" y="45467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72322" y="41597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600000" y="4663963"/>
            <a:ext cx="395325" cy="31366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984598" y="45341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31176" y="2541469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81397" y="2295029"/>
            <a:ext cx="68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35043" y="2170848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593708" y="22163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7446163" y="2244919"/>
            <a:ext cx="4014622" cy="791241"/>
          </a:xfrm>
          <a:prstGeom prst="rect">
            <a:avLst/>
          </a:prstGeom>
          <a:blipFill>
            <a:blip r:embed="rId3">
              <a:alphaModFix amt="25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3708" y="256759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24</a:t>
            </a:r>
            <a:endParaRPr lang="en-US" sz="2800" dirty="0"/>
          </a:p>
        </p:txBody>
      </p:sp>
      <p:cxnSp>
        <p:nvCxnSpPr>
          <p:cNvPr id="43" name="Curved Connector 42"/>
          <p:cNvCxnSpPr>
            <a:stCxn id="35" idx="0"/>
            <a:endCxn id="27" idx="0"/>
          </p:cNvCxnSpPr>
          <p:nvPr/>
        </p:nvCxnSpPr>
        <p:spPr>
          <a:xfrm rot="10800000" flipH="1" flipV="1">
            <a:off x="6931506" y="2587415"/>
            <a:ext cx="1" cy="857611"/>
          </a:xfrm>
          <a:prstGeom prst="curvedConnector3">
            <a:avLst>
              <a:gd name="adj1" fmla="val -2787100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06770" y="26940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cxnSp>
        <p:nvCxnSpPr>
          <p:cNvPr id="41" name="Curved Connector 40"/>
          <p:cNvCxnSpPr>
            <a:stCxn id="27" idx="0"/>
            <a:endCxn id="55" idx="1"/>
          </p:cNvCxnSpPr>
          <p:nvPr/>
        </p:nvCxnSpPr>
        <p:spPr>
          <a:xfrm rot="10800000" flipH="1" flipV="1">
            <a:off x="6931508" y="3445026"/>
            <a:ext cx="2196236" cy="569047"/>
          </a:xfrm>
          <a:prstGeom prst="curvedConnector3">
            <a:avLst>
              <a:gd name="adj1" fmla="val -986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59366" y="35352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43138" y="37654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57195" y="1172153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k: 12</a:t>
            </a:r>
            <a:endParaRPr lang="en-US" sz="2800" dirty="0"/>
          </a:p>
        </p:txBody>
      </p:sp>
      <p:cxnSp>
        <p:nvCxnSpPr>
          <p:cNvPr id="48" name="Curved Connector 47"/>
          <p:cNvCxnSpPr>
            <a:stCxn id="52" idx="0"/>
            <a:endCxn id="11" idx="1"/>
          </p:cNvCxnSpPr>
          <p:nvPr/>
        </p:nvCxnSpPr>
        <p:spPr>
          <a:xfrm rot="10800000" flipH="1" flipV="1">
            <a:off x="6931507" y="4543065"/>
            <a:ext cx="2248344" cy="1110677"/>
          </a:xfrm>
          <a:prstGeom prst="curvedConnector3">
            <a:avLst>
              <a:gd name="adj1" fmla="val -17263"/>
            </a:avLst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92919" y="48888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</a:t>
            </a:r>
            <a:endParaRPr lang="en-US" sz="2800" dirty="0"/>
          </a:p>
        </p:txBody>
      </p:sp>
      <p:cxnSp>
        <p:nvCxnSpPr>
          <p:cNvPr id="50" name="Curved Connector 49"/>
          <p:cNvCxnSpPr/>
          <p:nvPr/>
        </p:nvCxnSpPr>
        <p:spPr>
          <a:xfrm rot="5400000">
            <a:off x="9114410" y="4147399"/>
            <a:ext cx="1161651" cy="160282"/>
          </a:xfrm>
          <a:prstGeom prst="curvedConnector4">
            <a:avLst>
              <a:gd name="adj1" fmla="val 32299"/>
              <a:gd name="adj2" fmla="val 21669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9341812" y="3699164"/>
            <a:ext cx="575272" cy="1163781"/>
          </a:xfrm>
          <a:custGeom>
            <a:avLst/>
            <a:gdLst>
              <a:gd name="connsiteX0" fmla="*/ 317577 w 575272"/>
              <a:gd name="connsiteY0" fmla="*/ 0 h 1163781"/>
              <a:gd name="connsiteX1" fmla="*/ 359141 w 575272"/>
              <a:gd name="connsiteY1" fmla="*/ 24938 h 1163781"/>
              <a:gd name="connsiteX2" fmla="*/ 409017 w 575272"/>
              <a:gd name="connsiteY2" fmla="*/ 58189 h 1163781"/>
              <a:gd name="connsiteX3" fmla="*/ 433955 w 575272"/>
              <a:gd name="connsiteY3" fmla="*/ 66501 h 1163781"/>
              <a:gd name="connsiteX4" fmla="*/ 492144 w 575272"/>
              <a:gd name="connsiteY4" fmla="*/ 91440 h 1163781"/>
              <a:gd name="connsiteX5" fmla="*/ 517083 w 575272"/>
              <a:gd name="connsiteY5" fmla="*/ 108065 h 1163781"/>
              <a:gd name="connsiteX6" fmla="*/ 575272 w 575272"/>
              <a:gd name="connsiteY6" fmla="*/ 124691 h 1163781"/>
              <a:gd name="connsiteX7" fmla="*/ 558646 w 575272"/>
              <a:gd name="connsiteY7" fmla="*/ 149629 h 1163781"/>
              <a:gd name="connsiteX8" fmla="*/ 508770 w 575272"/>
              <a:gd name="connsiteY8" fmla="*/ 166254 h 1163781"/>
              <a:gd name="connsiteX9" fmla="*/ 475519 w 575272"/>
              <a:gd name="connsiteY9" fmla="*/ 174567 h 1163781"/>
              <a:gd name="connsiteX10" fmla="*/ 450581 w 575272"/>
              <a:gd name="connsiteY10" fmla="*/ 182880 h 1163781"/>
              <a:gd name="connsiteX11" fmla="*/ 284326 w 575272"/>
              <a:gd name="connsiteY11" fmla="*/ 191192 h 1163781"/>
              <a:gd name="connsiteX12" fmla="*/ 342515 w 575272"/>
              <a:gd name="connsiteY12" fmla="*/ 207818 h 1163781"/>
              <a:gd name="connsiteX13" fmla="*/ 433955 w 575272"/>
              <a:gd name="connsiteY13" fmla="*/ 274320 h 1163781"/>
              <a:gd name="connsiteX14" fmla="*/ 467206 w 575272"/>
              <a:gd name="connsiteY14" fmla="*/ 290945 h 1163781"/>
              <a:gd name="connsiteX15" fmla="*/ 508770 w 575272"/>
              <a:gd name="connsiteY15" fmla="*/ 324196 h 1163781"/>
              <a:gd name="connsiteX16" fmla="*/ 550333 w 575272"/>
              <a:gd name="connsiteY16" fmla="*/ 357447 h 1163781"/>
              <a:gd name="connsiteX17" fmla="*/ 375766 w 575272"/>
              <a:gd name="connsiteY17" fmla="*/ 357447 h 1163781"/>
              <a:gd name="connsiteX18" fmla="*/ 350828 w 575272"/>
              <a:gd name="connsiteY18" fmla="*/ 349134 h 1163781"/>
              <a:gd name="connsiteX19" fmla="*/ 317577 w 575272"/>
              <a:gd name="connsiteY19" fmla="*/ 340821 h 1163781"/>
              <a:gd name="connsiteX20" fmla="*/ 259388 w 575272"/>
              <a:gd name="connsiteY20" fmla="*/ 324196 h 1163781"/>
              <a:gd name="connsiteX21" fmla="*/ 201199 w 575272"/>
              <a:gd name="connsiteY21" fmla="*/ 315883 h 1163781"/>
              <a:gd name="connsiteX22" fmla="*/ 151323 w 575272"/>
              <a:gd name="connsiteY22" fmla="*/ 307571 h 1163781"/>
              <a:gd name="connsiteX23" fmla="*/ 126384 w 575272"/>
              <a:gd name="connsiteY23" fmla="*/ 315883 h 1163781"/>
              <a:gd name="connsiteX24" fmla="*/ 143010 w 575272"/>
              <a:gd name="connsiteY24" fmla="*/ 332509 h 1163781"/>
              <a:gd name="connsiteX25" fmla="*/ 176261 w 575272"/>
              <a:gd name="connsiteY25" fmla="*/ 382385 h 1163781"/>
              <a:gd name="connsiteX26" fmla="*/ 201199 w 575272"/>
              <a:gd name="connsiteY26" fmla="*/ 440574 h 1163781"/>
              <a:gd name="connsiteX27" fmla="*/ 234450 w 575272"/>
              <a:gd name="connsiteY27" fmla="*/ 473825 h 1163781"/>
              <a:gd name="connsiteX28" fmla="*/ 201199 w 575272"/>
              <a:gd name="connsiteY28" fmla="*/ 490451 h 1163781"/>
              <a:gd name="connsiteX29" fmla="*/ 143010 w 575272"/>
              <a:gd name="connsiteY29" fmla="*/ 507076 h 1163781"/>
              <a:gd name="connsiteX30" fmla="*/ 118072 w 575272"/>
              <a:gd name="connsiteY30" fmla="*/ 515389 h 1163781"/>
              <a:gd name="connsiteX31" fmla="*/ 26632 w 575272"/>
              <a:gd name="connsiteY31" fmla="*/ 540327 h 1163781"/>
              <a:gd name="connsiteX32" fmla="*/ 10006 w 575272"/>
              <a:gd name="connsiteY32" fmla="*/ 556952 h 1163781"/>
              <a:gd name="connsiteX33" fmla="*/ 34944 w 575272"/>
              <a:gd name="connsiteY33" fmla="*/ 548640 h 1163781"/>
              <a:gd name="connsiteX34" fmla="*/ 101446 w 575272"/>
              <a:gd name="connsiteY34" fmla="*/ 565265 h 1163781"/>
              <a:gd name="connsiteX35" fmla="*/ 134697 w 575272"/>
              <a:gd name="connsiteY35" fmla="*/ 573578 h 1163781"/>
              <a:gd name="connsiteX36" fmla="*/ 167948 w 575272"/>
              <a:gd name="connsiteY36" fmla="*/ 581891 h 1163781"/>
              <a:gd name="connsiteX37" fmla="*/ 217824 w 575272"/>
              <a:gd name="connsiteY37" fmla="*/ 590203 h 1163781"/>
              <a:gd name="connsiteX38" fmla="*/ 276013 w 575272"/>
              <a:gd name="connsiteY38" fmla="*/ 606829 h 1163781"/>
              <a:gd name="connsiteX39" fmla="*/ 217824 w 575272"/>
              <a:gd name="connsiteY39" fmla="*/ 648392 h 1163781"/>
              <a:gd name="connsiteX40" fmla="*/ 192886 w 575272"/>
              <a:gd name="connsiteY40" fmla="*/ 673331 h 1163781"/>
              <a:gd name="connsiteX41" fmla="*/ 93133 w 575272"/>
              <a:gd name="connsiteY41" fmla="*/ 756458 h 1163781"/>
              <a:gd name="connsiteX42" fmla="*/ 51570 w 575272"/>
              <a:gd name="connsiteY42" fmla="*/ 806334 h 1163781"/>
              <a:gd name="connsiteX43" fmla="*/ 34944 w 575272"/>
              <a:gd name="connsiteY43" fmla="*/ 822960 h 1163781"/>
              <a:gd name="connsiteX44" fmla="*/ 18319 w 575272"/>
              <a:gd name="connsiteY44" fmla="*/ 847898 h 1163781"/>
              <a:gd name="connsiteX45" fmla="*/ 1693 w 575272"/>
              <a:gd name="connsiteY45" fmla="*/ 864523 h 1163781"/>
              <a:gd name="connsiteX46" fmla="*/ 43257 w 575272"/>
              <a:gd name="connsiteY46" fmla="*/ 856211 h 1163781"/>
              <a:gd name="connsiteX47" fmla="*/ 192886 w 575272"/>
              <a:gd name="connsiteY47" fmla="*/ 864523 h 1163781"/>
              <a:gd name="connsiteX48" fmla="*/ 176261 w 575272"/>
              <a:gd name="connsiteY48" fmla="*/ 881149 h 1163781"/>
              <a:gd name="connsiteX49" fmla="*/ 134697 w 575272"/>
              <a:gd name="connsiteY49" fmla="*/ 922712 h 1163781"/>
              <a:gd name="connsiteX50" fmla="*/ 118072 w 575272"/>
              <a:gd name="connsiteY50" fmla="*/ 955963 h 1163781"/>
              <a:gd name="connsiteX51" fmla="*/ 51570 w 575272"/>
              <a:gd name="connsiteY51" fmla="*/ 1022465 h 1163781"/>
              <a:gd name="connsiteX52" fmla="*/ 18319 w 575272"/>
              <a:gd name="connsiteY52" fmla="*/ 1064029 h 1163781"/>
              <a:gd name="connsiteX53" fmla="*/ 68195 w 575272"/>
              <a:gd name="connsiteY53" fmla="*/ 1055716 h 1163781"/>
              <a:gd name="connsiteX54" fmla="*/ 134697 w 575272"/>
              <a:gd name="connsiteY54" fmla="*/ 1039091 h 1163781"/>
              <a:gd name="connsiteX55" fmla="*/ 209512 w 575272"/>
              <a:gd name="connsiteY55" fmla="*/ 1005840 h 1163781"/>
              <a:gd name="connsiteX56" fmla="*/ 234450 w 575272"/>
              <a:gd name="connsiteY56" fmla="*/ 997527 h 1163781"/>
              <a:gd name="connsiteX57" fmla="*/ 251075 w 575272"/>
              <a:gd name="connsiteY57" fmla="*/ 980901 h 1163781"/>
              <a:gd name="connsiteX58" fmla="*/ 242763 w 575272"/>
              <a:gd name="connsiteY58" fmla="*/ 1005840 h 1163781"/>
              <a:gd name="connsiteX59" fmla="*/ 201199 w 575272"/>
              <a:gd name="connsiteY59" fmla="*/ 1055716 h 1163781"/>
              <a:gd name="connsiteX60" fmla="*/ 184573 w 575272"/>
              <a:gd name="connsiteY60" fmla="*/ 1163781 h 116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5272" h="1163781">
                <a:moveTo>
                  <a:pt x="317577" y="0"/>
                </a:moveTo>
                <a:cubicBezTo>
                  <a:pt x="331432" y="8313"/>
                  <a:pt x="345510" y="16264"/>
                  <a:pt x="359141" y="24938"/>
                </a:cubicBezTo>
                <a:cubicBezTo>
                  <a:pt x="375998" y="35665"/>
                  <a:pt x="390061" y="51871"/>
                  <a:pt x="409017" y="58189"/>
                </a:cubicBezTo>
                <a:lnTo>
                  <a:pt x="433955" y="66501"/>
                </a:lnTo>
                <a:cubicBezTo>
                  <a:pt x="496557" y="108237"/>
                  <a:pt x="417001" y="59237"/>
                  <a:pt x="492144" y="91440"/>
                </a:cubicBezTo>
                <a:cubicBezTo>
                  <a:pt x="501327" y="95375"/>
                  <a:pt x="508147" y="103597"/>
                  <a:pt x="517083" y="108065"/>
                </a:cubicBezTo>
                <a:cubicBezTo>
                  <a:pt x="529010" y="114028"/>
                  <a:pt x="564616" y="122027"/>
                  <a:pt x="575272" y="124691"/>
                </a:cubicBezTo>
                <a:cubicBezTo>
                  <a:pt x="569730" y="133004"/>
                  <a:pt x="567118" y="144334"/>
                  <a:pt x="558646" y="149629"/>
                </a:cubicBezTo>
                <a:cubicBezTo>
                  <a:pt x="543785" y="158917"/>
                  <a:pt x="525771" y="162004"/>
                  <a:pt x="508770" y="166254"/>
                </a:cubicBezTo>
                <a:cubicBezTo>
                  <a:pt x="497686" y="169025"/>
                  <a:pt x="486504" y="171428"/>
                  <a:pt x="475519" y="174567"/>
                </a:cubicBezTo>
                <a:cubicBezTo>
                  <a:pt x="467094" y="176974"/>
                  <a:pt x="459310" y="182121"/>
                  <a:pt x="450581" y="182880"/>
                </a:cubicBezTo>
                <a:cubicBezTo>
                  <a:pt x="395302" y="187687"/>
                  <a:pt x="339744" y="188421"/>
                  <a:pt x="284326" y="191192"/>
                </a:cubicBezTo>
                <a:cubicBezTo>
                  <a:pt x="303722" y="196734"/>
                  <a:pt x="324235" y="199287"/>
                  <a:pt x="342515" y="207818"/>
                </a:cubicBezTo>
                <a:cubicBezTo>
                  <a:pt x="481509" y="272681"/>
                  <a:pt x="362415" y="223220"/>
                  <a:pt x="433955" y="274320"/>
                </a:cubicBezTo>
                <a:cubicBezTo>
                  <a:pt x="444039" y="281523"/>
                  <a:pt x="456447" y="284797"/>
                  <a:pt x="467206" y="290945"/>
                </a:cubicBezTo>
                <a:cubicBezTo>
                  <a:pt x="511976" y="316528"/>
                  <a:pt x="474637" y="296891"/>
                  <a:pt x="508770" y="324196"/>
                </a:cubicBezTo>
                <a:cubicBezTo>
                  <a:pt x="561190" y="366131"/>
                  <a:pt x="510200" y="317312"/>
                  <a:pt x="550333" y="357447"/>
                </a:cubicBezTo>
                <a:cubicBezTo>
                  <a:pt x="475655" y="376118"/>
                  <a:pt x="510521" y="370923"/>
                  <a:pt x="375766" y="357447"/>
                </a:cubicBezTo>
                <a:cubicBezTo>
                  <a:pt x="367047" y="356575"/>
                  <a:pt x="359253" y="351541"/>
                  <a:pt x="350828" y="349134"/>
                </a:cubicBezTo>
                <a:cubicBezTo>
                  <a:pt x="339843" y="345995"/>
                  <a:pt x="328562" y="343960"/>
                  <a:pt x="317577" y="340821"/>
                </a:cubicBezTo>
                <a:cubicBezTo>
                  <a:pt x="286425" y="331921"/>
                  <a:pt x="295110" y="330691"/>
                  <a:pt x="259388" y="324196"/>
                </a:cubicBezTo>
                <a:cubicBezTo>
                  <a:pt x="240111" y="320691"/>
                  <a:pt x="220564" y="318862"/>
                  <a:pt x="201199" y="315883"/>
                </a:cubicBezTo>
                <a:cubicBezTo>
                  <a:pt x="184540" y="313320"/>
                  <a:pt x="167948" y="310342"/>
                  <a:pt x="151323" y="307571"/>
                </a:cubicBezTo>
                <a:cubicBezTo>
                  <a:pt x="143010" y="310342"/>
                  <a:pt x="129155" y="307570"/>
                  <a:pt x="126384" y="315883"/>
                </a:cubicBezTo>
                <a:cubicBezTo>
                  <a:pt x="123905" y="323318"/>
                  <a:pt x="138307" y="326239"/>
                  <a:pt x="143010" y="332509"/>
                </a:cubicBezTo>
                <a:cubicBezTo>
                  <a:pt x="154999" y="348494"/>
                  <a:pt x="176261" y="382385"/>
                  <a:pt x="176261" y="382385"/>
                </a:cubicBezTo>
                <a:cubicBezTo>
                  <a:pt x="183907" y="412973"/>
                  <a:pt x="180936" y="416935"/>
                  <a:pt x="201199" y="440574"/>
                </a:cubicBezTo>
                <a:cubicBezTo>
                  <a:pt x="211400" y="452475"/>
                  <a:pt x="234450" y="473825"/>
                  <a:pt x="234450" y="473825"/>
                </a:cubicBezTo>
                <a:cubicBezTo>
                  <a:pt x="223366" y="479367"/>
                  <a:pt x="212589" y="485570"/>
                  <a:pt x="201199" y="490451"/>
                </a:cubicBezTo>
                <a:cubicBezTo>
                  <a:pt x="181275" y="498990"/>
                  <a:pt x="164092" y="501052"/>
                  <a:pt x="143010" y="507076"/>
                </a:cubicBezTo>
                <a:cubicBezTo>
                  <a:pt x="134585" y="509483"/>
                  <a:pt x="126526" y="513083"/>
                  <a:pt x="118072" y="515389"/>
                </a:cubicBezTo>
                <a:cubicBezTo>
                  <a:pt x="14944" y="543515"/>
                  <a:pt x="84033" y="521193"/>
                  <a:pt x="26632" y="540327"/>
                </a:cubicBezTo>
                <a:cubicBezTo>
                  <a:pt x="21090" y="545869"/>
                  <a:pt x="4465" y="551410"/>
                  <a:pt x="10006" y="556952"/>
                </a:cubicBezTo>
                <a:cubicBezTo>
                  <a:pt x="16201" y="563148"/>
                  <a:pt x="26218" y="547847"/>
                  <a:pt x="34944" y="548640"/>
                </a:cubicBezTo>
                <a:cubicBezTo>
                  <a:pt x="57700" y="550709"/>
                  <a:pt x="79279" y="559723"/>
                  <a:pt x="101446" y="565265"/>
                </a:cubicBezTo>
                <a:lnTo>
                  <a:pt x="134697" y="573578"/>
                </a:lnTo>
                <a:cubicBezTo>
                  <a:pt x="145781" y="576349"/>
                  <a:pt x="156679" y="580013"/>
                  <a:pt x="167948" y="581891"/>
                </a:cubicBezTo>
                <a:cubicBezTo>
                  <a:pt x="184573" y="584662"/>
                  <a:pt x="201297" y="586898"/>
                  <a:pt x="217824" y="590203"/>
                </a:cubicBezTo>
                <a:cubicBezTo>
                  <a:pt x="243917" y="595421"/>
                  <a:pt x="252246" y="598906"/>
                  <a:pt x="276013" y="606829"/>
                </a:cubicBezTo>
                <a:cubicBezTo>
                  <a:pt x="256277" y="619986"/>
                  <a:pt x="235867" y="632926"/>
                  <a:pt x="217824" y="648392"/>
                </a:cubicBezTo>
                <a:cubicBezTo>
                  <a:pt x="208898" y="656043"/>
                  <a:pt x="202166" y="666113"/>
                  <a:pt x="192886" y="673331"/>
                </a:cubicBezTo>
                <a:cubicBezTo>
                  <a:pt x="88721" y="754349"/>
                  <a:pt x="198002" y="651589"/>
                  <a:pt x="93133" y="756458"/>
                </a:cubicBezTo>
                <a:cubicBezTo>
                  <a:pt x="33893" y="815698"/>
                  <a:pt x="97863" y="748467"/>
                  <a:pt x="51570" y="806334"/>
                </a:cubicBezTo>
                <a:cubicBezTo>
                  <a:pt x="46674" y="812454"/>
                  <a:pt x="39840" y="816840"/>
                  <a:pt x="34944" y="822960"/>
                </a:cubicBezTo>
                <a:cubicBezTo>
                  <a:pt x="28703" y="830761"/>
                  <a:pt x="24560" y="840097"/>
                  <a:pt x="18319" y="847898"/>
                </a:cubicBezTo>
                <a:cubicBezTo>
                  <a:pt x="13423" y="854018"/>
                  <a:pt x="-5742" y="862045"/>
                  <a:pt x="1693" y="864523"/>
                </a:cubicBezTo>
                <a:cubicBezTo>
                  <a:pt x="15097" y="868991"/>
                  <a:pt x="29402" y="858982"/>
                  <a:pt x="43257" y="856211"/>
                </a:cubicBezTo>
                <a:cubicBezTo>
                  <a:pt x="93133" y="858982"/>
                  <a:pt x="143788" y="855317"/>
                  <a:pt x="192886" y="864523"/>
                </a:cubicBezTo>
                <a:cubicBezTo>
                  <a:pt x="200589" y="865967"/>
                  <a:pt x="181157" y="875029"/>
                  <a:pt x="176261" y="881149"/>
                </a:cubicBezTo>
                <a:cubicBezTo>
                  <a:pt x="144595" y="920731"/>
                  <a:pt x="177445" y="894214"/>
                  <a:pt x="134697" y="922712"/>
                </a:cubicBezTo>
                <a:cubicBezTo>
                  <a:pt x="129155" y="933796"/>
                  <a:pt x="125680" y="946181"/>
                  <a:pt x="118072" y="955963"/>
                </a:cubicBezTo>
                <a:lnTo>
                  <a:pt x="51570" y="1022465"/>
                </a:lnTo>
                <a:cubicBezTo>
                  <a:pt x="49817" y="1024218"/>
                  <a:pt x="11328" y="1060533"/>
                  <a:pt x="18319" y="1064029"/>
                </a:cubicBezTo>
                <a:cubicBezTo>
                  <a:pt x="33394" y="1071566"/>
                  <a:pt x="51612" y="1058731"/>
                  <a:pt x="68195" y="1055716"/>
                </a:cubicBezTo>
                <a:cubicBezTo>
                  <a:pt x="112331" y="1047691"/>
                  <a:pt x="100088" y="1050626"/>
                  <a:pt x="134697" y="1039091"/>
                </a:cubicBezTo>
                <a:cubicBezTo>
                  <a:pt x="174217" y="1012743"/>
                  <a:pt x="150155" y="1025625"/>
                  <a:pt x="209512" y="1005840"/>
                </a:cubicBezTo>
                <a:lnTo>
                  <a:pt x="234450" y="997527"/>
                </a:lnTo>
                <a:cubicBezTo>
                  <a:pt x="239992" y="991985"/>
                  <a:pt x="245533" y="975359"/>
                  <a:pt x="251075" y="980901"/>
                </a:cubicBezTo>
                <a:cubicBezTo>
                  <a:pt x="257271" y="987097"/>
                  <a:pt x="247624" y="998549"/>
                  <a:pt x="242763" y="1005840"/>
                </a:cubicBezTo>
                <a:cubicBezTo>
                  <a:pt x="216656" y="1045000"/>
                  <a:pt x="219334" y="1014913"/>
                  <a:pt x="201199" y="1055716"/>
                </a:cubicBezTo>
                <a:cubicBezTo>
                  <a:pt x="178439" y="1106925"/>
                  <a:pt x="184573" y="1106958"/>
                  <a:pt x="184573" y="1163781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doe(11);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63487" y="761672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k: 5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131176" y="3337069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6943408" y="3152639"/>
            <a:ext cx="56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35043" y="296644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93708" y="3011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46163" y="3040519"/>
            <a:ext cx="4014622" cy="791241"/>
          </a:xfrm>
          <a:prstGeom prst="rect">
            <a:avLst/>
          </a:prstGeom>
          <a:blipFill>
            <a:blip r:embed="rId3">
              <a:alphaModFix amt="25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47042" y="5392133"/>
            <a:ext cx="4013743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76581" y="3635677"/>
            <a:ext cx="108857" cy="82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131176" y="489337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6771979" y="4250679"/>
            <a:ext cx="9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doe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0790" y="4536414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9107133" y="40997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9127744" y="375246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9615094" y="48933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11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9615094" y="45467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72322" y="41597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>
            <a:blip r:embed="rId3">
              <a:alphaModFix amt="25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600000" y="4663963"/>
            <a:ext cx="395325" cy="31366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984598" y="45341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31176" y="2541469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81397" y="2295029"/>
            <a:ext cx="68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35043" y="2170848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593708" y="22163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7446163" y="2244919"/>
            <a:ext cx="4014622" cy="791241"/>
          </a:xfrm>
          <a:prstGeom prst="rect">
            <a:avLst/>
          </a:prstGeom>
          <a:blipFill>
            <a:blip r:embed="rId3">
              <a:alphaModFix amt="25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3708" y="256759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24</a:t>
            </a:r>
            <a:endParaRPr lang="en-US" sz="2800" dirty="0"/>
          </a:p>
        </p:txBody>
      </p:sp>
      <p:cxnSp>
        <p:nvCxnSpPr>
          <p:cNvPr id="43" name="Curved Connector 42"/>
          <p:cNvCxnSpPr>
            <a:stCxn id="35" idx="0"/>
            <a:endCxn id="27" idx="0"/>
          </p:cNvCxnSpPr>
          <p:nvPr/>
        </p:nvCxnSpPr>
        <p:spPr>
          <a:xfrm rot="10800000" flipH="1" flipV="1">
            <a:off x="6931506" y="2587415"/>
            <a:ext cx="1" cy="857611"/>
          </a:xfrm>
          <a:prstGeom prst="curvedConnector3">
            <a:avLst>
              <a:gd name="adj1" fmla="val -2787100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06770" y="26940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cxnSp>
        <p:nvCxnSpPr>
          <p:cNvPr id="41" name="Curved Connector 40"/>
          <p:cNvCxnSpPr>
            <a:stCxn id="27" idx="0"/>
            <a:endCxn id="55" idx="1"/>
          </p:cNvCxnSpPr>
          <p:nvPr/>
        </p:nvCxnSpPr>
        <p:spPr>
          <a:xfrm rot="10800000" flipH="1" flipV="1">
            <a:off x="6931508" y="3445026"/>
            <a:ext cx="2196236" cy="569047"/>
          </a:xfrm>
          <a:prstGeom prst="curvedConnector3">
            <a:avLst>
              <a:gd name="adj1" fmla="val -986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59366" y="35352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43138" y="37654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3957195" y="1172153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k: 12</a:t>
            </a:r>
            <a:endParaRPr lang="en-US" sz="2800" dirty="0"/>
          </a:p>
        </p:txBody>
      </p:sp>
      <p:cxnSp>
        <p:nvCxnSpPr>
          <p:cNvPr id="48" name="Curved Connector 47"/>
          <p:cNvCxnSpPr>
            <a:stCxn id="52" idx="0"/>
            <a:endCxn id="11" idx="1"/>
          </p:cNvCxnSpPr>
          <p:nvPr/>
        </p:nvCxnSpPr>
        <p:spPr>
          <a:xfrm rot="10800000" flipH="1" flipV="1">
            <a:off x="6931507" y="4543065"/>
            <a:ext cx="2248344" cy="1110677"/>
          </a:xfrm>
          <a:prstGeom prst="curvedConnector3">
            <a:avLst>
              <a:gd name="adj1" fmla="val -17263"/>
            </a:avLst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92919" y="48888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9608490" y="537877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3957194" y="1615831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b: 14</a:t>
            </a:r>
            <a:endParaRPr lang="en-US" sz="2800" dirty="0"/>
          </a:p>
        </p:txBody>
      </p:sp>
      <p:cxnSp>
        <p:nvCxnSpPr>
          <p:cNvPr id="64" name="Curved Connector 63"/>
          <p:cNvCxnSpPr/>
          <p:nvPr/>
        </p:nvCxnSpPr>
        <p:spPr>
          <a:xfrm rot="5400000">
            <a:off x="9114410" y="4147399"/>
            <a:ext cx="1161651" cy="160282"/>
          </a:xfrm>
          <a:prstGeom prst="curvedConnector4">
            <a:avLst>
              <a:gd name="adj1" fmla="val 32299"/>
              <a:gd name="adj2" fmla="val 21669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9341812" y="3699164"/>
            <a:ext cx="575272" cy="1163781"/>
          </a:xfrm>
          <a:custGeom>
            <a:avLst/>
            <a:gdLst>
              <a:gd name="connsiteX0" fmla="*/ 317577 w 575272"/>
              <a:gd name="connsiteY0" fmla="*/ 0 h 1163781"/>
              <a:gd name="connsiteX1" fmla="*/ 359141 w 575272"/>
              <a:gd name="connsiteY1" fmla="*/ 24938 h 1163781"/>
              <a:gd name="connsiteX2" fmla="*/ 409017 w 575272"/>
              <a:gd name="connsiteY2" fmla="*/ 58189 h 1163781"/>
              <a:gd name="connsiteX3" fmla="*/ 433955 w 575272"/>
              <a:gd name="connsiteY3" fmla="*/ 66501 h 1163781"/>
              <a:gd name="connsiteX4" fmla="*/ 492144 w 575272"/>
              <a:gd name="connsiteY4" fmla="*/ 91440 h 1163781"/>
              <a:gd name="connsiteX5" fmla="*/ 517083 w 575272"/>
              <a:gd name="connsiteY5" fmla="*/ 108065 h 1163781"/>
              <a:gd name="connsiteX6" fmla="*/ 575272 w 575272"/>
              <a:gd name="connsiteY6" fmla="*/ 124691 h 1163781"/>
              <a:gd name="connsiteX7" fmla="*/ 558646 w 575272"/>
              <a:gd name="connsiteY7" fmla="*/ 149629 h 1163781"/>
              <a:gd name="connsiteX8" fmla="*/ 508770 w 575272"/>
              <a:gd name="connsiteY8" fmla="*/ 166254 h 1163781"/>
              <a:gd name="connsiteX9" fmla="*/ 475519 w 575272"/>
              <a:gd name="connsiteY9" fmla="*/ 174567 h 1163781"/>
              <a:gd name="connsiteX10" fmla="*/ 450581 w 575272"/>
              <a:gd name="connsiteY10" fmla="*/ 182880 h 1163781"/>
              <a:gd name="connsiteX11" fmla="*/ 284326 w 575272"/>
              <a:gd name="connsiteY11" fmla="*/ 191192 h 1163781"/>
              <a:gd name="connsiteX12" fmla="*/ 342515 w 575272"/>
              <a:gd name="connsiteY12" fmla="*/ 207818 h 1163781"/>
              <a:gd name="connsiteX13" fmla="*/ 433955 w 575272"/>
              <a:gd name="connsiteY13" fmla="*/ 274320 h 1163781"/>
              <a:gd name="connsiteX14" fmla="*/ 467206 w 575272"/>
              <a:gd name="connsiteY14" fmla="*/ 290945 h 1163781"/>
              <a:gd name="connsiteX15" fmla="*/ 508770 w 575272"/>
              <a:gd name="connsiteY15" fmla="*/ 324196 h 1163781"/>
              <a:gd name="connsiteX16" fmla="*/ 550333 w 575272"/>
              <a:gd name="connsiteY16" fmla="*/ 357447 h 1163781"/>
              <a:gd name="connsiteX17" fmla="*/ 375766 w 575272"/>
              <a:gd name="connsiteY17" fmla="*/ 357447 h 1163781"/>
              <a:gd name="connsiteX18" fmla="*/ 350828 w 575272"/>
              <a:gd name="connsiteY18" fmla="*/ 349134 h 1163781"/>
              <a:gd name="connsiteX19" fmla="*/ 317577 w 575272"/>
              <a:gd name="connsiteY19" fmla="*/ 340821 h 1163781"/>
              <a:gd name="connsiteX20" fmla="*/ 259388 w 575272"/>
              <a:gd name="connsiteY20" fmla="*/ 324196 h 1163781"/>
              <a:gd name="connsiteX21" fmla="*/ 201199 w 575272"/>
              <a:gd name="connsiteY21" fmla="*/ 315883 h 1163781"/>
              <a:gd name="connsiteX22" fmla="*/ 151323 w 575272"/>
              <a:gd name="connsiteY22" fmla="*/ 307571 h 1163781"/>
              <a:gd name="connsiteX23" fmla="*/ 126384 w 575272"/>
              <a:gd name="connsiteY23" fmla="*/ 315883 h 1163781"/>
              <a:gd name="connsiteX24" fmla="*/ 143010 w 575272"/>
              <a:gd name="connsiteY24" fmla="*/ 332509 h 1163781"/>
              <a:gd name="connsiteX25" fmla="*/ 176261 w 575272"/>
              <a:gd name="connsiteY25" fmla="*/ 382385 h 1163781"/>
              <a:gd name="connsiteX26" fmla="*/ 201199 w 575272"/>
              <a:gd name="connsiteY26" fmla="*/ 440574 h 1163781"/>
              <a:gd name="connsiteX27" fmla="*/ 234450 w 575272"/>
              <a:gd name="connsiteY27" fmla="*/ 473825 h 1163781"/>
              <a:gd name="connsiteX28" fmla="*/ 201199 w 575272"/>
              <a:gd name="connsiteY28" fmla="*/ 490451 h 1163781"/>
              <a:gd name="connsiteX29" fmla="*/ 143010 w 575272"/>
              <a:gd name="connsiteY29" fmla="*/ 507076 h 1163781"/>
              <a:gd name="connsiteX30" fmla="*/ 118072 w 575272"/>
              <a:gd name="connsiteY30" fmla="*/ 515389 h 1163781"/>
              <a:gd name="connsiteX31" fmla="*/ 26632 w 575272"/>
              <a:gd name="connsiteY31" fmla="*/ 540327 h 1163781"/>
              <a:gd name="connsiteX32" fmla="*/ 10006 w 575272"/>
              <a:gd name="connsiteY32" fmla="*/ 556952 h 1163781"/>
              <a:gd name="connsiteX33" fmla="*/ 34944 w 575272"/>
              <a:gd name="connsiteY33" fmla="*/ 548640 h 1163781"/>
              <a:gd name="connsiteX34" fmla="*/ 101446 w 575272"/>
              <a:gd name="connsiteY34" fmla="*/ 565265 h 1163781"/>
              <a:gd name="connsiteX35" fmla="*/ 134697 w 575272"/>
              <a:gd name="connsiteY35" fmla="*/ 573578 h 1163781"/>
              <a:gd name="connsiteX36" fmla="*/ 167948 w 575272"/>
              <a:gd name="connsiteY36" fmla="*/ 581891 h 1163781"/>
              <a:gd name="connsiteX37" fmla="*/ 217824 w 575272"/>
              <a:gd name="connsiteY37" fmla="*/ 590203 h 1163781"/>
              <a:gd name="connsiteX38" fmla="*/ 276013 w 575272"/>
              <a:gd name="connsiteY38" fmla="*/ 606829 h 1163781"/>
              <a:gd name="connsiteX39" fmla="*/ 217824 w 575272"/>
              <a:gd name="connsiteY39" fmla="*/ 648392 h 1163781"/>
              <a:gd name="connsiteX40" fmla="*/ 192886 w 575272"/>
              <a:gd name="connsiteY40" fmla="*/ 673331 h 1163781"/>
              <a:gd name="connsiteX41" fmla="*/ 93133 w 575272"/>
              <a:gd name="connsiteY41" fmla="*/ 756458 h 1163781"/>
              <a:gd name="connsiteX42" fmla="*/ 51570 w 575272"/>
              <a:gd name="connsiteY42" fmla="*/ 806334 h 1163781"/>
              <a:gd name="connsiteX43" fmla="*/ 34944 w 575272"/>
              <a:gd name="connsiteY43" fmla="*/ 822960 h 1163781"/>
              <a:gd name="connsiteX44" fmla="*/ 18319 w 575272"/>
              <a:gd name="connsiteY44" fmla="*/ 847898 h 1163781"/>
              <a:gd name="connsiteX45" fmla="*/ 1693 w 575272"/>
              <a:gd name="connsiteY45" fmla="*/ 864523 h 1163781"/>
              <a:gd name="connsiteX46" fmla="*/ 43257 w 575272"/>
              <a:gd name="connsiteY46" fmla="*/ 856211 h 1163781"/>
              <a:gd name="connsiteX47" fmla="*/ 192886 w 575272"/>
              <a:gd name="connsiteY47" fmla="*/ 864523 h 1163781"/>
              <a:gd name="connsiteX48" fmla="*/ 176261 w 575272"/>
              <a:gd name="connsiteY48" fmla="*/ 881149 h 1163781"/>
              <a:gd name="connsiteX49" fmla="*/ 134697 w 575272"/>
              <a:gd name="connsiteY49" fmla="*/ 922712 h 1163781"/>
              <a:gd name="connsiteX50" fmla="*/ 118072 w 575272"/>
              <a:gd name="connsiteY50" fmla="*/ 955963 h 1163781"/>
              <a:gd name="connsiteX51" fmla="*/ 51570 w 575272"/>
              <a:gd name="connsiteY51" fmla="*/ 1022465 h 1163781"/>
              <a:gd name="connsiteX52" fmla="*/ 18319 w 575272"/>
              <a:gd name="connsiteY52" fmla="*/ 1064029 h 1163781"/>
              <a:gd name="connsiteX53" fmla="*/ 68195 w 575272"/>
              <a:gd name="connsiteY53" fmla="*/ 1055716 h 1163781"/>
              <a:gd name="connsiteX54" fmla="*/ 134697 w 575272"/>
              <a:gd name="connsiteY54" fmla="*/ 1039091 h 1163781"/>
              <a:gd name="connsiteX55" fmla="*/ 209512 w 575272"/>
              <a:gd name="connsiteY55" fmla="*/ 1005840 h 1163781"/>
              <a:gd name="connsiteX56" fmla="*/ 234450 w 575272"/>
              <a:gd name="connsiteY56" fmla="*/ 997527 h 1163781"/>
              <a:gd name="connsiteX57" fmla="*/ 251075 w 575272"/>
              <a:gd name="connsiteY57" fmla="*/ 980901 h 1163781"/>
              <a:gd name="connsiteX58" fmla="*/ 242763 w 575272"/>
              <a:gd name="connsiteY58" fmla="*/ 1005840 h 1163781"/>
              <a:gd name="connsiteX59" fmla="*/ 201199 w 575272"/>
              <a:gd name="connsiteY59" fmla="*/ 1055716 h 1163781"/>
              <a:gd name="connsiteX60" fmla="*/ 184573 w 575272"/>
              <a:gd name="connsiteY60" fmla="*/ 1163781 h 116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5272" h="1163781">
                <a:moveTo>
                  <a:pt x="317577" y="0"/>
                </a:moveTo>
                <a:cubicBezTo>
                  <a:pt x="331432" y="8313"/>
                  <a:pt x="345510" y="16264"/>
                  <a:pt x="359141" y="24938"/>
                </a:cubicBezTo>
                <a:cubicBezTo>
                  <a:pt x="375998" y="35665"/>
                  <a:pt x="390061" y="51871"/>
                  <a:pt x="409017" y="58189"/>
                </a:cubicBezTo>
                <a:lnTo>
                  <a:pt x="433955" y="66501"/>
                </a:lnTo>
                <a:cubicBezTo>
                  <a:pt x="496557" y="108237"/>
                  <a:pt x="417001" y="59237"/>
                  <a:pt x="492144" y="91440"/>
                </a:cubicBezTo>
                <a:cubicBezTo>
                  <a:pt x="501327" y="95375"/>
                  <a:pt x="508147" y="103597"/>
                  <a:pt x="517083" y="108065"/>
                </a:cubicBezTo>
                <a:cubicBezTo>
                  <a:pt x="529010" y="114028"/>
                  <a:pt x="564616" y="122027"/>
                  <a:pt x="575272" y="124691"/>
                </a:cubicBezTo>
                <a:cubicBezTo>
                  <a:pt x="569730" y="133004"/>
                  <a:pt x="567118" y="144334"/>
                  <a:pt x="558646" y="149629"/>
                </a:cubicBezTo>
                <a:cubicBezTo>
                  <a:pt x="543785" y="158917"/>
                  <a:pt x="525771" y="162004"/>
                  <a:pt x="508770" y="166254"/>
                </a:cubicBezTo>
                <a:cubicBezTo>
                  <a:pt x="497686" y="169025"/>
                  <a:pt x="486504" y="171428"/>
                  <a:pt x="475519" y="174567"/>
                </a:cubicBezTo>
                <a:cubicBezTo>
                  <a:pt x="467094" y="176974"/>
                  <a:pt x="459310" y="182121"/>
                  <a:pt x="450581" y="182880"/>
                </a:cubicBezTo>
                <a:cubicBezTo>
                  <a:pt x="395302" y="187687"/>
                  <a:pt x="339744" y="188421"/>
                  <a:pt x="284326" y="191192"/>
                </a:cubicBezTo>
                <a:cubicBezTo>
                  <a:pt x="303722" y="196734"/>
                  <a:pt x="324235" y="199287"/>
                  <a:pt x="342515" y="207818"/>
                </a:cubicBezTo>
                <a:cubicBezTo>
                  <a:pt x="481509" y="272681"/>
                  <a:pt x="362415" y="223220"/>
                  <a:pt x="433955" y="274320"/>
                </a:cubicBezTo>
                <a:cubicBezTo>
                  <a:pt x="444039" y="281523"/>
                  <a:pt x="456447" y="284797"/>
                  <a:pt x="467206" y="290945"/>
                </a:cubicBezTo>
                <a:cubicBezTo>
                  <a:pt x="511976" y="316528"/>
                  <a:pt x="474637" y="296891"/>
                  <a:pt x="508770" y="324196"/>
                </a:cubicBezTo>
                <a:cubicBezTo>
                  <a:pt x="561190" y="366131"/>
                  <a:pt x="510200" y="317312"/>
                  <a:pt x="550333" y="357447"/>
                </a:cubicBezTo>
                <a:cubicBezTo>
                  <a:pt x="475655" y="376118"/>
                  <a:pt x="510521" y="370923"/>
                  <a:pt x="375766" y="357447"/>
                </a:cubicBezTo>
                <a:cubicBezTo>
                  <a:pt x="367047" y="356575"/>
                  <a:pt x="359253" y="351541"/>
                  <a:pt x="350828" y="349134"/>
                </a:cubicBezTo>
                <a:cubicBezTo>
                  <a:pt x="339843" y="345995"/>
                  <a:pt x="328562" y="343960"/>
                  <a:pt x="317577" y="340821"/>
                </a:cubicBezTo>
                <a:cubicBezTo>
                  <a:pt x="286425" y="331921"/>
                  <a:pt x="295110" y="330691"/>
                  <a:pt x="259388" y="324196"/>
                </a:cubicBezTo>
                <a:cubicBezTo>
                  <a:pt x="240111" y="320691"/>
                  <a:pt x="220564" y="318862"/>
                  <a:pt x="201199" y="315883"/>
                </a:cubicBezTo>
                <a:cubicBezTo>
                  <a:pt x="184540" y="313320"/>
                  <a:pt x="167948" y="310342"/>
                  <a:pt x="151323" y="307571"/>
                </a:cubicBezTo>
                <a:cubicBezTo>
                  <a:pt x="143010" y="310342"/>
                  <a:pt x="129155" y="307570"/>
                  <a:pt x="126384" y="315883"/>
                </a:cubicBezTo>
                <a:cubicBezTo>
                  <a:pt x="123905" y="323318"/>
                  <a:pt x="138307" y="326239"/>
                  <a:pt x="143010" y="332509"/>
                </a:cubicBezTo>
                <a:cubicBezTo>
                  <a:pt x="154999" y="348494"/>
                  <a:pt x="176261" y="382385"/>
                  <a:pt x="176261" y="382385"/>
                </a:cubicBezTo>
                <a:cubicBezTo>
                  <a:pt x="183907" y="412973"/>
                  <a:pt x="180936" y="416935"/>
                  <a:pt x="201199" y="440574"/>
                </a:cubicBezTo>
                <a:cubicBezTo>
                  <a:pt x="211400" y="452475"/>
                  <a:pt x="234450" y="473825"/>
                  <a:pt x="234450" y="473825"/>
                </a:cubicBezTo>
                <a:cubicBezTo>
                  <a:pt x="223366" y="479367"/>
                  <a:pt x="212589" y="485570"/>
                  <a:pt x="201199" y="490451"/>
                </a:cubicBezTo>
                <a:cubicBezTo>
                  <a:pt x="181275" y="498990"/>
                  <a:pt x="164092" y="501052"/>
                  <a:pt x="143010" y="507076"/>
                </a:cubicBezTo>
                <a:cubicBezTo>
                  <a:pt x="134585" y="509483"/>
                  <a:pt x="126526" y="513083"/>
                  <a:pt x="118072" y="515389"/>
                </a:cubicBezTo>
                <a:cubicBezTo>
                  <a:pt x="14944" y="543515"/>
                  <a:pt x="84033" y="521193"/>
                  <a:pt x="26632" y="540327"/>
                </a:cubicBezTo>
                <a:cubicBezTo>
                  <a:pt x="21090" y="545869"/>
                  <a:pt x="4465" y="551410"/>
                  <a:pt x="10006" y="556952"/>
                </a:cubicBezTo>
                <a:cubicBezTo>
                  <a:pt x="16201" y="563148"/>
                  <a:pt x="26218" y="547847"/>
                  <a:pt x="34944" y="548640"/>
                </a:cubicBezTo>
                <a:cubicBezTo>
                  <a:pt x="57700" y="550709"/>
                  <a:pt x="79279" y="559723"/>
                  <a:pt x="101446" y="565265"/>
                </a:cubicBezTo>
                <a:lnTo>
                  <a:pt x="134697" y="573578"/>
                </a:lnTo>
                <a:cubicBezTo>
                  <a:pt x="145781" y="576349"/>
                  <a:pt x="156679" y="580013"/>
                  <a:pt x="167948" y="581891"/>
                </a:cubicBezTo>
                <a:cubicBezTo>
                  <a:pt x="184573" y="584662"/>
                  <a:pt x="201297" y="586898"/>
                  <a:pt x="217824" y="590203"/>
                </a:cubicBezTo>
                <a:cubicBezTo>
                  <a:pt x="243917" y="595421"/>
                  <a:pt x="252246" y="598906"/>
                  <a:pt x="276013" y="606829"/>
                </a:cubicBezTo>
                <a:cubicBezTo>
                  <a:pt x="256277" y="619986"/>
                  <a:pt x="235867" y="632926"/>
                  <a:pt x="217824" y="648392"/>
                </a:cubicBezTo>
                <a:cubicBezTo>
                  <a:pt x="208898" y="656043"/>
                  <a:pt x="202166" y="666113"/>
                  <a:pt x="192886" y="673331"/>
                </a:cubicBezTo>
                <a:cubicBezTo>
                  <a:pt x="88721" y="754349"/>
                  <a:pt x="198002" y="651589"/>
                  <a:pt x="93133" y="756458"/>
                </a:cubicBezTo>
                <a:cubicBezTo>
                  <a:pt x="33893" y="815698"/>
                  <a:pt x="97863" y="748467"/>
                  <a:pt x="51570" y="806334"/>
                </a:cubicBezTo>
                <a:cubicBezTo>
                  <a:pt x="46674" y="812454"/>
                  <a:pt x="39840" y="816840"/>
                  <a:pt x="34944" y="822960"/>
                </a:cubicBezTo>
                <a:cubicBezTo>
                  <a:pt x="28703" y="830761"/>
                  <a:pt x="24560" y="840097"/>
                  <a:pt x="18319" y="847898"/>
                </a:cubicBezTo>
                <a:cubicBezTo>
                  <a:pt x="13423" y="854018"/>
                  <a:pt x="-5742" y="862045"/>
                  <a:pt x="1693" y="864523"/>
                </a:cubicBezTo>
                <a:cubicBezTo>
                  <a:pt x="15097" y="868991"/>
                  <a:pt x="29402" y="858982"/>
                  <a:pt x="43257" y="856211"/>
                </a:cubicBezTo>
                <a:cubicBezTo>
                  <a:pt x="93133" y="858982"/>
                  <a:pt x="143788" y="855317"/>
                  <a:pt x="192886" y="864523"/>
                </a:cubicBezTo>
                <a:cubicBezTo>
                  <a:pt x="200589" y="865967"/>
                  <a:pt x="181157" y="875029"/>
                  <a:pt x="176261" y="881149"/>
                </a:cubicBezTo>
                <a:cubicBezTo>
                  <a:pt x="144595" y="920731"/>
                  <a:pt x="177445" y="894214"/>
                  <a:pt x="134697" y="922712"/>
                </a:cubicBezTo>
                <a:cubicBezTo>
                  <a:pt x="129155" y="933796"/>
                  <a:pt x="125680" y="946181"/>
                  <a:pt x="118072" y="955963"/>
                </a:cubicBezTo>
                <a:lnTo>
                  <a:pt x="51570" y="1022465"/>
                </a:lnTo>
                <a:cubicBezTo>
                  <a:pt x="49817" y="1024218"/>
                  <a:pt x="11328" y="1060533"/>
                  <a:pt x="18319" y="1064029"/>
                </a:cubicBezTo>
                <a:cubicBezTo>
                  <a:pt x="33394" y="1071566"/>
                  <a:pt x="51612" y="1058731"/>
                  <a:pt x="68195" y="1055716"/>
                </a:cubicBezTo>
                <a:cubicBezTo>
                  <a:pt x="112331" y="1047691"/>
                  <a:pt x="100088" y="1050626"/>
                  <a:pt x="134697" y="1039091"/>
                </a:cubicBezTo>
                <a:cubicBezTo>
                  <a:pt x="174217" y="1012743"/>
                  <a:pt x="150155" y="1025625"/>
                  <a:pt x="209512" y="1005840"/>
                </a:cubicBezTo>
                <a:lnTo>
                  <a:pt x="234450" y="997527"/>
                </a:lnTo>
                <a:cubicBezTo>
                  <a:pt x="239992" y="991985"/>
                  <a:pt x="245533" y="975359"/>
                  <a:pt x="251075" y="980901"/>
                </a:cubicBezTo>
                <a:cubicBezTo>
                  <a:pt x="257271" y="987097"/>
                  <a:pt x="247624" y="998549"/>
                  <a:pt x="242763" y="1005840"/>
                </a:cubicBezTo>
                <a:cubicBezTo>
                  <a:pt x="216656" y="1045000"/>
                  <a:pt x="219334" y="1014913"/>
                  <a:pt x="201199" y="1055716"/>
                </a:cubicBezTo>
                <a:cubicBezTo>
                  <a:pt x="178439" y="1106925"/>
                  <a:pt x="184573" y="1106958"/>
                  <a:pt x="184573" y="1163781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21" y="0"/>
            <a:ext cx="8938958" cy="68580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7389752" y="3831431"/>
            <a:ext cx="635061" cy="1010204"/>
          </a:xfrm>
          <a:custGeom>
            <a:avLst/>
            <a:gdLst>
              <a:gd name="connsiteX0" fmla="*/ 446942 w 635061"/>
              <a:gd name="connsiteY0" fmla="*/ 0 h 1010204"/>
              <a:gd name="connsiteX1" fmla="*/ 473136 w 635061"/>
              <a:gd name="connsiteY1" fmla="*/ 16669 h 1010204"/>
              <a:gd name="connsiteX2" fmla="*/ 480279 w 635061"/>
              <a:gd name="connsiteY2" fmla="*/ 26194 h 1010204"/>
              <a:gd name="connsiteX3" fmla="*/ 546954 w 635061"/>
              <a:gd name="connsiteY3" fmla="*/ 100013 h 1010204"/>
              <a:gd name="connsiteX4" fmla="*/ 558861 w 635061"/>
              <a:gd name="connsiteY4" fmla="*/ 111919 h 1010204"/>
              <a:gd name="connsiteX5" fmla="*/ 592198 w 635061"/>
              <a:gd name="connsiteY5" fmla="*/ 138113 h 1010204"/>
              <a:gd name="connsiteX6" fmla="*/ 601723 w 635061"/>
              <a:gd name="connsiteY6" fmla="*/ 147638 h 1010204"/>
              <a:gd name="connsiteX7" fmla="*/ 608867 w 635061"/>
              <a:gd name="connsiteY7" fmla="*/ 161925 h 1010204"/>
              <a:gd name="connsiteX8" fmla="*/ 620773 w 635061"/>
              <a:gd name="connsiteY8" fmla="*/ 171450 h 1010204"/>
              <a:gd name="connsiteX9" fmla="*/ 635061 w 635061"/>
              <a:gd name="connsiteY9" fmla="*/ 185738 h 1010204"/>
              <a:gd name="connsiteX10" fmla="*/ 601723 w 635061"/>
              <a:gd name="connsiteY10" fmla="*/ 192882 h 1010204"/>
              <a:gd name="connsiteX11" fmla="*/ 558861 w 635061"/>
              <a:gd name="connsiteY11" fmla="*/ 197644 h 1010204"/>
              <a:gd name="connsiteX12" fmla="*/ 523142 w 635061"/>
              <a:gd name="connsiteY12" fmla="*/ 207169 h 1010204"/>
              <a:gd name="connsiteX13" fmla="*/ 468373 w 635061"/>
              <a:gd name="connsiteY13" fmla="*/ 214313 h 1010204"/>
              <a:gd name="connsiteX14" fmla="*/ 461229 w 635061"/>
              <a:gd name="connsiteY14" fmla="*/ 216694 h 1010204"/>
              <a:gd name="connsiteX15" fmla="*/ 449323 w 635061"/>
              <a:gd name="connsiteY15" fmla="*/ 221457 h 1010204"/>
              <a:gd name="connsiteX16" fmla="*/ 404079 w 635061"/>
              <a:gd name="connsiteY16" fmla="*/ 228600 h 1010204"/>
              <a:gd name="connsiteX17" fmla="*/ 358836 w 635061"/>
              <a:gd name="connsiteY17" fmla="*/ 240507 h 1010204"/>
              <a:gd name="connsiteX18" fmla="*/ 251679 w 635061"/>
              <a:gd name="connsiteY18" fmla="*/ 257175 h 1010204"/>
              <a:gd name="connsiteX19" fmla="*/ 211198 w 635061"/>
              <a:gd name="connsiteY19" fmla="*/ 264319 h 1010204"/>
              <a:gd name="connsiteX20" fmla="*/ 325498 w 635061"/>
              <a:gd name="connsiteY20" fmla="*/ 319088 h 1010204"/>
              <a:gd name="connsiteX21" fmla="*/ 370742 w 635061"/>
              <a:gd name="connsiteY21" fmla="*/ 345282 h 1010204"/>
              <a:gd name="connsiteX22" fmla="*/ 392173 w 635061"/>
              <a:gd name="connsiteY22" fmla="*/ 361950 h 1010204"/>
              <a:gd name="connsiteX23" fmla="*/ 306448 w 635061"/>
              <a:gd name="connsiteY23" fmla="*/ 376238 h 1010204"/>
              <a:gd name="connsiteX24" fmla="*/ 249298 w 635061"/>
              <a:gd name="connsiteY24" fmla="*/ 385763 h 1010204"/>
              <a:gd name="connsiteX25" fmla="*/ 182623 w 635061"/>
              <a:gd name="connsiteY25" fmla="*/ 392907 h 1010204"/>
              <a:gd name="connsiteX26" fmla="*/ 156429 w 635061"/>
              <a:gd name="connsiteY26" fmla="*/ 402432 h 1010204"/>
              <a:gd name="connsiteX27" fmla="*/ 180242 w 635061"/>
              <a:gd name="connsiteY27" fmla="*/ 421482 h 1010204"/>
              <a:gd name="connsiteX28" fmla="*/ 237392 w 635061"/>
              <a:gd name="connsiteY28" fmla="*/ 481013 h 1010204"/>
              <a:gd name="connsiteX29" fmla="*/ 289779 w 635061"/>
              <a:gd name="connsiteY29" fmla="*/ 571500 h 1010204"/>
              <a:gd name="connsiteX30" fmla="*/ 294542 w 635061"/>
              <a:gd name="connsiteY30" fmla="*/ 607219 h 1010204"/>
              <a:gd name="connsiteX31" fmla="*/ 296923 w 635061"/>
              <a:gd name="connsiteY31" fmla="*/ 619125 h 1010204"/>
              <a:gd name="connsiteX32" fmla="*/ 258823 w 635061"/>
              <a:gd name="connsiteY32" fmla="*/ 616744 h 1010204"/>
              <a:gd name="connsiteX33" fmla="*/ 163573 w 635061"/>
              <a:gd name="connsiteY33" fmla="*/ 619125 h 1010204"/>
              <a:gd name="connsiteX34" fmla="*/ 154048 w 635061"/>
              <a:gd name="connsiteY34" fmla="*/ 621507 h 1010204"/>
              <a:gd name="connsiteX35" fmla="*/ 120711 w 635061"/>
              <a:gd name="connsiteY35" fmla="*/ 631032 h 1010204"/>
              <a:gd name="connsiteX36" fmla="*/ 127854 w 635061"/>
              <a:gd name="connsiteY36" fmla="*/ 635794 h 1010204"/>
              <a:gd name="connsiteX37" fmla="*/ 165954 w 635061"/>
              <a:gd name="connsiteY37" fmla="*/ 657225 h 1010204"/>
              <a:gd name="connsiteX38" fmla="*/ 189767 w 635061"/>
              <a:gd name="connsiteY38" fmla="*/ 681038 h 1010204"/>
              <a:gd name="connsiteX39" fmla="*/ 194529 w 635061"/>
              <a:gd name="connsiteY39" fmla="*/ 704850 h 1010204"/>
              <a:gd name="connsiteX40" fmla="*/ 196911 w 635061"/>
              <a:gd name="connsiteY40" fmla="*/ 719138 h 1010204"/>
              <a:gd name="connsiteX41" fmla="*/ 192148 w 635061"/>
              <a:gd name="connsiteY41" fmla="*/ 752475 h 1010204"/>
              <a:gd name="connsiteX42" fmla="*/ 182623 w 635061"/>
              <a:gd name="connsiteY42" fmla="*/ 757238 h 1010204"/>
              <a:gd name="connsiteX43" fmla="*/ 132617 w 635061"/>
              <a:gd name="connsiteY43" fmla="*/ 759619 h 1010204"/>
              <a:gd name="connsiteX44" fmla="*/ 61179 w 635061"/>
              <a:gd name="connsiteY44" fmla="*/ 762000 h 1010204"/>
              <a:gd name="connsiteX45" fmla="*/ 199292 w 635061"/>
              <a:gd name="connsiteY45" fmla="*/ 1009650 h 1010204"/>
              <a:gd name="connsiteX46" fmla="*/ 194529 w 635061"/>
              <a:gd name="connsiteY46" fmla="*/ 1000125 h 1010204"/>
              <a:gd name="connsiteX47" fmla="*/ 189767 w 635061"/>
              <a:gd name="connsiteY47" fmla="*/ 992982 h 10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35061" h="1010204">
                <a:moveTo>
                  <a:pt x="446942" y="0"/>
                </a:moveTo>
                <a:cubicBezTo>
                  <a:pt x="455673" y="5556"/>
                  <a:pt x="464998" y="10275"/>
                  <a:pt x="473136" y="16669"/>
                </a:cubicBezTo>
                <a:cubicBezTo>
                  <a:pt x="476257" y="19121"/>
                  <a:pt x="477648" y="23223"/>
                  <a:pt x="480279" y="26194"/>
                </a:cubicBezTo>
                <a:cubicBezTo>
                  <a:pt x="502263" y="51015"/>
                  <a:pt x="523507" y="76568"/>
                  <a:pt x="546954" y="100013"/>
                </a:cubicBezTo>
                <a:cubicBezTo>
                  <a:pt x="550923" y="103982"/>
                  <a:pt x="554568" y="108304"/>
                  <a:pt x="558861" y="111919"/>
                </a:cubicBezTo>
                <a:cubicBezTo>
                  <a:pt x="569671" y="121022"/>
                  <a:pt x="581341" y="129066"/>
                  <a:pt x="592198" y="138113"/>
                </a:cubicBezTo>
                <a:cubicBezTo>
                  <a:pt x="595647" y="140988"/>
                  <a:pt x="599148" y="143960"/>
                  <a:pt x="601723" y="147638"/>
                </a:cubicBezTo>
                <a:cubicBezTo>
                  <a:pt x="604776" y="152000"/>
                  <a:pt x="605541" y="157767"/>
                  <a:pt x="608867" y="161925"/>
                </a:cubicBezTo>
                <a:cubicBezTo>
                  <a:pt x="612042" y="165894"/>
                  <a:pt x="617179" y="167856"/>
                  <a:pt x="620773" y="171450"/>
                </a:cubicBezTo>
                <a:cubicBezTo>
                  <a:pt x="641665" y="192342"/>
                  <a:pt x="603933" y="162391"/>
                  <a:pt x="635061" y="185738"/>
                </a:cubicBezTo>
                <a:cubicBezTo>
                  <a:pt x="623948" y="188119"/>
                  <a:pt x="612952" y="191128"/>
                  <a:pt x="601723" y="192882"/>
                </a:cubicBezTo>
                <a:cubicBezTo>
                  <a:pt x="587520" y="195101"/>
                  <a:pt x="573004" y="195073"/>
                  <a:pt x="558861" y="197644"/>
                </a:cubicBezTo>
                <a:cubicBezTo>
                  <a:pt x="546737" y="199848"/>
                  <a:pt x="535171" y="204496"/>
                  <a:pt x="523142" y="207169"/>
                </a:cubicBezTo>
                <a:cubicBezTo>
                  <a:pt x="501662" y="211942"/>
                  <a:pt x="489890" y="212357"/>
                  <a:pt x="468373" y="214313"/>
                </a:cubicBezTo>
                <a:cubicBezTo>
                  <a:pt x="465992" y="215107"/>
                  <a:pt x="463579" y="215813"/>
                  <a:pt x="461229" y="216694"/>
                </a:cubicBezTo>
                <a:cubicBezTo>
                  <a:pt x="457227" y="218195"/>
                  <a:pt x="453508" y="220585"/>
                  <a:pt x="449323" y="221457"/>
                </a:cubicBezTo>
                <a:cubicBezTo>
                  <a:pt x="434376" y="224571"/>
                  <a:pt x="419020" y="225455"/>
                  <a:pt x="404079" y="228600"/>
                </a:cubicBezTo>
                <a:cubicBezTo>
                  <a:pt x="388819" y="231813"/>
                  <a:pt x="374163" y="237633"/>
                  <a:pt x="358836" y="240507"/>
                </a:cubicBezTo>
                <a:cubicBezTo>
                  <a:pt x="323307" y="247169"/>
                  <a:pt x="287125" y="250083"/>
                  <a:pt x="251679" y="257175"/>
                </a:cubicBezTo>
                <a:cubicBezTo>
                  <a:pt x="230304" y="261451"/>
                  <a:pt x="243765" y="258892"/>
                  <a:pt x="211198" y="264319"/>
                </a:cubicBezTo>
                <a:cubicBezTo>
                  <a:pt x="270673" y="290178"/>
                  <a:pt x="266062" y="286668"/>
                  <a:pt x="325498" y="319088"/>
                </a:cubicBezTo>
                <a:cubicBezTo>
                  <a:pt x="340797" y="327433"/>
                  <a:pt x="358419" y="332960"/>
                  <a:pt x="370742" y="345282"/>
                </a:cubicBezTo>
                <a:cubicBezTo>
                  <a:pt x="381934" y="356472"/>
                  <a:pt x="375084" y="350557"/>
                  <a:pt x="392173" y="361950"/>
                </a:cubicBezTo>
                <a:lnTo>
                  <a:pt x="306448" y="376238"/>
                </a:lnTo>
                <a:cubicBezTo>
                  <a:pt x="287398" y="379413"/>
                  <a:pt x="268501" y="383705"/>
                  <a:pt x="249298" y="385763"/>
                </a:cubicBezTo>
                <a:lnTo>
                  <a:pt x="182623" y="392907"/>
                </a:lnTo>
                <a:cubicBezTo>
                  <a:pt x="173892" y="396082"/>
                  <a:pt x="157200" y="393173"/>
                  <a:pt x="156429" y="402432"/>
                </a:cubicBezTo>
                <a:cubicBezTo>
                  <a:pt x="155585" y="412562"/>
                  <a:pt x="172948" y="414402"/>
                  <a:pt x="180242" y="421482"/>
                </a:cubicBezTo>
                <a:cubicBezTo>
                  <a:pt x="199981" y="440640"/>
                  <a:pt x="220947" y="458962"/>
                  <a:pt x="237392" y="481013"/>
                </a:cubicBezTo>
                <a:cubicBezTo>
                  <a:pt x="259898" y="511191"/>
                  <a:pt x="274068" y="540074"/>
                  <a:pt x="289779" y="571500"/>
                </a:cubicBezTo>
                <a:cubicBezTo>
                  <a:pt x="291367" y="583406"/>
                  <a:pt x="292760" y="595340"/>
                  <a:pt x="294542" y="607219"/>
                </a:cubicBezTo>
                <a:cubicBezTo>
                  <a:pt x="295142" y="611221"/>
                  <a:pt x="300834" y="618082"/>
                  <a:pt x="296923" y="619125"/>
                </a:cubicBezTo>
                <a:cubicBezTo>
                  <a:pt x="284628" y="622404"/>
                  <a:pt x="271523" y="617538"/>
                  <a:pt x="258823" y="616744"/>
                </a:cubicBezTo>
                <a:cubicBezTo>
                  <a:pt x="227073" y="617538"/>
                  <a:pt x="195300" y="617683"/>
                  <a:pt x="163573" y="619125"/>
                </a:cubicBezTo>
                <a:cubicBezTo>
                  <a:pt x="160304" y="619274"/>
                  <a:pt x="157201" y="620631"/>
                  <a:pt x="154048" y="621507"/>
                </a:cubicBezTo>
                <a:lnTo>
                  <a:pt x="120711" y="631032"/>
                </a:lnTo>
                <a:cubicBezTo>
                  <a:pt x="123092" y="632619"/>
                  <a:pt x="125377" y="634360"/>
                  <a:pt x="127854" y="635794"/>
                </a:cubicBezTo>
                <a:cubicBezTo>
                  <a:pt x="140464" y="643095"/>
                  <a:pt x="154189" y="648628"/>
                  <a:pt x="165954" y="657225"/>
                </a:cubicBezTo>
                <a:cubicBezTo>
                  <a:pt x="175017" y="663848"/>
                  <a:pt x="181829" y="673100"/>
                  <a:pt x="189767" y="681038"/>
                </a:cubicBezTo>
                <a:cubicBezTo>
                  <a:pt x="191354" y="688975"/>
                  <a:pt x="193037" y="696894"/>
                  <a:pt x="194529" y="704850"/>
                </a:cubicBezTo>
                <a:cubicBezTo>
                  <a:pt x="195419" y="709596"/>
                  <a:pt x="197152" y="714316"/>
                  <a:pt x="196911" y="719138"/>
                </a:cubicBezTo>
                <a:cubicBezTo>
                  <a:pt x="196351" y="730349"/>
                  <a:pt x="196090" y="741965"/>
                  <a:pt x="192148" y="752475"/>
                </a:cubicBezTo>
                <a:cubicBezTo>
                  <a:pt x="190902" y="755799"/>
                  <a:pt x="186148" y="756815"/>
                  <a:pt x="182623" y="757238"/>
                </a:cubicBezTo>
                <a:cubicBezTo>
                  <a:pt x="166054" y="759226"/>
                  <a:pt x="149292" y="758965"/>
                  <a:pt x="132617" y="759619"/>
                </a:cubicBezTo>
                <a:lnTo>
                  <a:pt x="61179" y="762000"/>
                </a:lnTo>
                <a:cubicBezTo>
                  <a:pt x="-68590" y="771985"/>
                  <a:pt x="22507" y="756003"/>
                  <a:pt x="199292" y="1009650"/>
                </a:cubicBezTo>
                <a:cubicBezTo>
                  <a:pt x="201322" y="1012562"/>
                  <a:pt x="196290" y="1003207"/>
                  <a:pt x="194529" y="1000125"/>
                </a:cubicBezTo>
                <a:cubicBezTo>
                  <a:pt x="193109" y="997640"/>
                  <a:pt x="189767" y="992982"/>
                  <a:pt x="189767" y="992982"/>
                </a:cubicBezTo>
              </a:path>
            </a:pathLst>
          </a:custGeom>
          <a:noFill/>
          <a:ln>
            <a:solidFill>
              <a:srgbClr val="075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4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to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Happens all the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Double click filename</a:t>
            </a:r>
          </a:p>
        </p:txBody>
      </p:sp>
    </p:spTree>
    <p:extLst>
      <p:ext uri="{BB962C8B-B14F-4D97-AF65-F5344CB8AC3E}">
        <p14:creationId xmlns:p14="http://schemas.microsoft.com/office/powerpoint/2010/main" val="211037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argc</a:t>
            </a:r>
            <a:endParaRPr lang="en-US" dirty="0"/>
          </a:p>
          <a:p>
            <a:pPr lvl="1"/>
            <a:r>
              <a:rPr lang="en-US" dirty="0" smtClean="0"/>
              <a:t>Argument count</a:t>
            </a:r>
          </a:p>
          <a:p>
            <a:pPr lvl="1"/>
            <a:r>
              <a:rPr lang="en-US" dirty="0" smtClean="0"/>
              <a:t>Total number of parameters (includes program name)</a:t>
            </a:r>
          </a:p>
          <a:p>
            <a:pPr lvl="1"/>
            <a:r>
              <a:rPr lang="en-US" dirty="0" smtClean="0"/>
              <a:t>Separated by spaces.</a:t>
            </a:r>
          </a:p>
          <a:p>
            <a:pPr lvl="2"/>
            <a:r>
              <a:rPr lang="en-US" dirty="0" smtClean="0"/>
              <a:t>How to input a string with a space?</a:t>
            </a:r>
            <a:endParaRPr lang="en-US" dirty="0"/>
          </a:p>
          <a:p>
            <a:r>
              <a:rPr lang="en-US" dirty="0" err="1" smtClean="0"/>
              <a:t>argv</a:t>
            </a:r>
            <a:endParaRPr lang="en-US" dirty="0" smtClean="0"/>
          </a:p>
          <a:p>
            <a:pPr lvl="1"/>
            <a:r>
              <a:rPr lang="en-US" dirty="0" smtClean="0"/>
              <a:t>Argument values</a:t>
            </a:r>
          </a:p>
          <a:p>
            <a:pPr lvl="1"/>
            <a:r>
              <a:rPr lang="en-US" dirty="0" smtClean="0"/>
              <a:t>Array with each argument as an element</a:t>
            </a:r>
          </a:p>
          <a:p>
            <a:pPr lvl="1"/>
            <a:r>
              <a:rPr lang="en-US" dirty="0" err="1" smtClean="0"/>
              <a:t>argv</a:t>
            </a:r>
            <a:r>
              <a:rPr lang="en-US" dirty="0" smtClean="0"/>
              <a:t>[0] is </a:t>
            </a:r>
            <a:r>
              <a:rPr lang="en-US" b="1" i="1" dirty="0" smtClean="0"/>
              <a:t>ALWAYS</a:t>
            </a:r>
            <a:r>
              <a:rPr lang="en-US" dirty="0" smtClean="0"/>
              <a:t> the name of the program</a:t>
            </a:r>
          </a:p>
          <a:p>
            <a:pPr lvl="1"/>
            <a:r>
              <a:rPr lang="en-US" dirty="0" smtClean="0"/>
              <a:t>Pointers involved, frequently easier to assign to a string </a:t>
            </a:r>
            <a:br>
              <a:rPr lang="en-US" dirty="0" smtClean="0"/>
            </a:br>
            <a:r>
              <a:rPr lang="en-US" dirty="0" smtClean="0"/>
              <a:t>and then use the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defines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arguments do not follow rules:</a:t>
            </a:r>
          </a:p>
          <a:p>
            <a:pPr lvl="1"/>
            <a:r>
              <a:rPr lang="en-US" dirty="0" smtClean="0"/>
              <a:t>Output usage information (i.e. help/feedback)</a:t>
            </a:r>
          </a:p>
          <a:p>
            <a:pPr lvl="1"/>
            <a:r>
              <a:rPr lang="en-US" dirty="0" smtClean="0"/>
              <a:t>Exit program</a:t>
            </a:r>
          </a:p>
          <a:p>
            <a:pPr lvl="1"/>
            <a:r>
              <a:rPr lang="en-US" dirty="0" smtClean="0"/>
              <a:t>Don’t prompt for new data…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of command line parameters can be quite sophisticated</a:t>
            </a:r>
          </a:p>
          <a:p>
            <a:pPr lvl="1"/>
            <a:r>
              <a:rPr lang="en-US" dirty="0" smtClean="0"/>
              <a:t>Flags</a:t>
            </a:r>
          </a:p>
          <a:p>
            <a:pPr lvl="2"/>
            <a:r>
              <a:rPr lang="en-US" dirty="0" smtClean="0"/>
              <a:t>Provide specific information</a:t>
            </a:r>
          </a:p>
          <a:p>
            <a:pPr lvl="2"/>
            <a:r>
              <a:rPr lang="en-US" dirty="0" smtClean="0"/>
              <a:t>Frequently prepended with a dash, e.g. –al</a:t>
            </a:r>
          </a:p>
          <a:p>
            <a:pPr lvl="2"/>
            <a:r>
              <a:rPr lang="en-US" dirty="0" smtClean="0"/>
              <a:t>Unix/Linux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7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Stream States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42211"/>
            <a:ext cx="382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created by Carlos Soto.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3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refers to the overall configuration of information.</a:t>
            </a:r>
          </a:p>
          <a:p>
            <a:r>
              <a:rPr lang="en-US" dirty="0" smtClean="0"/>
              <a:t>When you change a variable’s value, you change the state…</a:t>
            </a:r>
          </a:p>
          <a:p>
            <a:pPr lvl="1"/>
            <a:r>
              <a:rPr lang="en-US" dirty="0" smtClean="0"/>
              <a:t>OR not – sometimes the value of a variable does not alter what you would do!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360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4396</Words>
  <Application>Microsoft Macintosh PowerPoint</Application>
  <PresentationFormat>Custom</PresentationFormat>
  <Paragraphs>1248</Paragraphs>
  <Slides>77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Manipulators</vt:lpstr>
      <vt:lpstr>Manipulators</vt:lpstr>
      <vt:lpstr>Integer Formatting</vt:lpstr>
      <vt:lpstr>Integer Formatting Examples</vt:lpstr>
      <vt:lpstr>Floating Point Formatting</vt:lpstr>
      <vt:lpstr>Precision</vt:lpstr>
      <vt:lpstr>Width</vt:lpstr>
      <vt:lpstr>Stream States</vt:lpstr>
      <vt:lpstr>Stream State</vt:lpstr>
      <vt:lpstr>What is the state of a stream?</vt:lpstr>
      <vt:lpstr>Robustness</vt:lpstr>
      <vt:lpstr>Stream State Flags</vt:lpstr>
      <vt:lpstr>Stream State Functions</vt:lpstr>
      <vt:lpstr>Input Validation</vt:lpstr>
      <vt:lpstr>Using Stream State to Validate Input</vt:lpstr>
      <vt:lpstr>Using Stream State to Validate Input</vt:lpstr>
      <vt:lpstr>Checking for errors in our input</vt:lpstr>
      <vt:lpstr>Functions Overview</vt:lpstr>
      <vt:lpstr>Spaghetti Code</vt:lpstr>
      <vt:lpstr>Functions (i.e. C++ Subroutines)</vt:lpstr>
      <vt:lpstr>PowerPoint Presentation</vt:lpstr>
      <vt:lpstr>Benefits of Functions</vt:lpstr>
      <vt:lpstr>Rules of Thumb</vt:lpstr>
      <vt:lpstr>Anatomy of a Function Part 1</vt:lpstr>
      <vt:lpstr>Declaring and Defining a Function</vt:lpstr>
      <vt:lpstr>Calling a Function</vt:lpstr>
      <vt:lpstr>Note on Terminology</vt:lpstr>
      <vt:lpstr>Function Placement</vt:lpstr>
      <vt:lpstr>Function Placement</vt:lpstr>
      <vt:lpstr>Function Prototype (Alternative)</vt:lpstr>
      <vt:lpstr>How Functions Work Part 1</vt:lpstr>
      <vt:lpstr>Stack Frames and Function Calls</vt:lpstr>
      <vt:lpstr>Stack Frame</vt:lpstr>
      <vt:lpstr>Memory Diagram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PowerPoint Presentation</vt:lpstr>
      <vt:lpstr>Anatomy of a Function Part 2</vt:lpstr>
      <vt:lpstr>Recall References</vt:lpstr>
      <vt:lpstr>Pass by Reference (How)</vt:lpstr>
      <vt:lpstr>Pass by Reference (Consequence)</vt:lpstr>
      <vt:lpstr>Pros: Pass by Reference</vt:lpstr>
      <vt:lpstr>Cons: Pass by Reference</vt:lpstr>
      <vt:lpstr>Competing Challenges</vt:lpstr>
      <vt:lpstr>Pass by Const-Reference (How)</vt:lpstr>
      <vt:lpstr>Pros: Pass by Const-Reference</vt:lpstr>
      <vt:lpstr>Cons: Pass by Const-Reference</vt:lpstr>
      <vt:lpstr>Guidelines for Passing Arguments</vt:lpstr>
      <vt:lpstr>Guidelines for Passing Arguments</vt:lpstr>
      <vt:lpstr>What is a large object?</vt:lpstr>
      <vt:lpstr>const Woes</vt:lpstr>
      <vt:lpstr>How Functions Work Part 2</vt:lpstr>
      <vt:lpstr>Memory Diagram</vt:lpstr>
      <vt:lpstr>Program</vt:lpstr>
      <vt:lpstr>main</vt:lpstr>
      <vt:lpstr>main</vt:lpstr>
      <vt:lpstr>doe</vt:lpstr>
      <vt:lpstr>re</vt:lpstr>
      <vt:lpstr>mi</vt:lpstr>
      <vt:lpstr>re</vt:lpstr>
      <vt:lpstr>doe</vt:lpstr>
      <vt:lpstr>main</vt:lpstr>
      <vt:lpstr>PowerPoint Presentation</vt:lpstr>
      <vt:lpstr>Command Line Parameters</vt:lpstr>
      <vt:lpstr>Passing parameters to Programs</vt:lpstr>
      <vt:lpstr>Things to remember</vt:lpstr>
      <vt:lpstr>Programmer defines rules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Manipulators</dc:title>
  <dc:creator>Westerfield, Jonathan Glen</dc:creator>
  <cp:lastModifiedBy>Jonathan G. Westerfield</cp:lastModifiedBy>
  <cp:revision>3</cp:revision>
  <dcterms:created xsi:type="dcterms:W3CDTF">2016-10-04T00:55:51Z</dcterms:created>
  <dcterms:modified xsi:type="dcterms:W3CDTF">2016-10-05T20:44:30Z</dcterms:modified>
</cp:coreProperties>
</file>