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88861-1F44-BE4D-9205-B3636ADEF3A4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45A4-C59B-D74F-A8D5-FB03C6A0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3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first recall how</a:t>
            </a:r>
            <a:r>
              <a:rPr lang="en-US" baseline="0" dirty="0" smtClean="0"/>
              <a:t> exceptions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1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actually catch it anywhere up the call stack. And you NEED to catch it somewhere though, or you’ll get an unhandled</a:t>
            </a:r>
            <a:r>
              <a:rPr lang="en-US" baseline="0" dirty="0" smtClean="0"/>
              <a:t> exception, which will crash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7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 I’m going to talk about two related topics relating to functions: Overloading, and default parameters.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made some badass animations, so pay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6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4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6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73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4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3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6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we’d have to do is set our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5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we’d have to do is set our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5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still include</a:t>
            </a:r>
            <a:r>
              <a:rPr lang="en-US" baseline="0" dirty="0" smtClean="0"/>
              <a:t> the round flag in both calls of the mean function, but now we can do something else too…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5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still include</a:t>
            </a:r>
            <a:r>
              <a:rPr lang="en-US" baseline="0" dirty="0" smtClean="0"/>
              <a:t> the round flag in both calls of the mean function, but now we can do something else too…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5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still include</a:t>
            </a:r>
            <a:r>
              <a:rPr lang="en-US" baseline="0" dirty="0" smtClean="0"/>
              <a:t> the round flag in both calls of the mean function, but now we can do something else too…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7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5649-4C7B-4D2F-8403-8B21A5C9CD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5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1BFC-E0D4-4ADF-9C08-DDA3DF2928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16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1BFC-E0D4-4ADF-9C08-DDA3DF2928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2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1BFC-E0D4-4ADF-9C08-DDA3DF2928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1BFC-E0D4-4ADF-9C08-DDA3DF2928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3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1BFC-E0D4-4ADF-9C08-DDA3DF2928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1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1BFC-E0D4-4ADF-9C08-DDA3DF2928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24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1BFC-E0D4-4ADF-9C08-DDA3DF2928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80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1BFC-E0D4-4ADF-9C08-DDA3DF2928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08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1BFC-E0D4-4ADF-9C08-DDA3DF2928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56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1BFC-E0D4-4ADF-9C08-DDA3DF2928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6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FAF3-DEA6-4062-B376-5EDD12027D3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29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FAF3-DEA6-4062-B376-5EDD12027D3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5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FAF3-DEA6-4062-B376-5EDD12027D3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9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FAF3-DEA6-4062-B376-5EDD12027D3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4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FAF3-DEA6-4062-B376-5EDD12027D3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9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FAF3-DEA6-4062-B376-5EDD12027D3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FAF3-DEA6-4062-B376-5EDD12027D3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8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FAF3-DEA6-4062-B376-5EDD12027D3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3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FAF3-DEA6-4062-B376-5EDD12027D3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7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… what gets thrown is an object, in this case the</a:t>
            </a:r>
            <a:r>
              <a:rPr lang="en-US" baseline="0" dirty="0" smtClean="0"/>
              <a:t> standard runtime exception </a:t>
            </a:r>
            <a:r>
              <a:rPr lang="en-US" baseline="0" dirty="0" err="1" smtClean="0"/>
              <a:t>runtime_error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very clean way to program. In fact, as a rule, we usually</a:t>
            </a:r>
            <a:r>
              <a:rPr lang="en-US" baseline="0" dirty="0" smtClean="0"/>
              <a:t> don’t want exception handling the functions we’ve designed to do something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C++ allows is for exceptions to propagate</a:t>
            </a:r>
            <a:r>
              <a:rPr lang="en-US" baseline="0" dirty="0" smtClean="0"/>
              <a:t> up the call stack. That means that we don’t have to catch our exceptions in the same function, so we don’t need the try block either.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8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catch</a:t>
            </a:r>
            <a:r>
              <a:rPr lang="en-US" baseline="0" dirty="0" smtClean="0"/>
              <a:t> our exception in the calling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3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4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BFBD-9D12-0E4A-AF5D-A9DF372C107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35C7-395D-C545-999F-790050B0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commons.wikimedia.org/w/index.php?curid=4716597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2 Slide Set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Recall that a function should do one thing well.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to do when a function gets bad data?</a:t>
            </a:r>
          </a:p>
          <a:p>
            <a:pPr lvl="1"/>
            <a:r>
              <a:rPr lang="en-US" dirty="0" smtClean="0"/>
              <a:t>Temptation: Do </a:t>
            </a:r>
            <a:r>
              <a:rPr lang="en-US" dirty="0" err="1" smtClean="0"/>
              <a:t>cout</a:t>
            </a:r>
            <a:r>
              <a:rPr lang="en-US" dirty="0" smtClean="0"/>
              <a:t>/</a:t>
            </a:r>
            <a:r>
              <a:rPr lang="en-US" dirty="0" err="1" smtClean="0"/>
              <a:t>cin</a:t>
            </a:r>
            <a:r>
              <a:rPr lang="en-US" dirty="0" smtClean="0"/>
              <a:t> to get a replacement value.</a:t>
            </a:r>
          </a:p>
          <a:p>
            <a:pPr lvl="2"/>
            <a:r>
              <a:rPr lang="en-US" dirty="0" smtClean="0"/>
              <a:t>Not all programs are interactive.</a:t>
            </a:r>
          </a:p>
          <a:p>
            <a:pPr lvl="2"/>
            <a:r>
              <a:rPr lang="en-US" dirty="0" smtClean="0"/>
              <a:t>What if the data is from a censor?</a:t>
            </a:r>
          </a:p>
          <a:p>
            <a:pPr lvl="2"/>
            <a:r>
              <a:rPr lang="en-US" dirty="0" smtClean="0"/>
              <a:t>What if the interactive program is using another language?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Action: Throw exception</a:t>
            </a:r>
          </a:p>
          <a:p>
            <a:pPr lvl="2"/>
            <a:r>
              <a:rPr lang="en-US" dirty="0" smtClean="0"/>
              <a:t>Function identifies error and throws an exception.</a:t>
            </a:r>
          </a:p>
          <a:p>
            <a:pPr lvl="2"/>
            <a:r>
              <a:rPr lang="en-US" dirty="0" smtClean="0"/>
              <a:t>Elsewhere in the program the exception is caught and handled.</a:t>
            </a:r>
          </a:p>
        </p:txBody>
      </p:sp>
      <p:sp>
        <p:nvSpPr>
          <p:cNvPr id="4" name="TextBox 3"/>
          <p:cNvSpPr txBox="1"/>
          <p:nvPr/>
        </p:nvSpPr>
        <p:spPr>
          <a:xfrm rot="2259903">
            <a:off x="5843853" y="2059926"/>
            <a:ext cx="3470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Avoid mixing I/O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with another action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within a function.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7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33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Source Code Pro" panose="020B0509030403020204" pitchFamily="49" charset="0"/>
              </a:rPr>
              <a:t>try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if (problem)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b="1" dirty="0" smtClean="0">
                <a:latin typeface="Source Code Pro" panose="020B0509030403020204" pitchFamily="49" charset="0"/>
              </a:rPr>
              <a:t>throw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>
                <a:latin typeface="Source Code Pro" panose="020B0509030403020204" pitchFamily="49" charset="0"/>
              </a:rPr>
              <a:t>"</a:t>
            </a:r>
            <a:r>
              <a:rPr lang="en-US" dirty="0" smtClean="0">
                <a:latin typeface="Source Code Pro" panose="020B0509030403020204" pitchFamily="49" charset="0"/>
              </a:rPr>
              <a:t>problem</a:t>
            </a:r>
            <a:r>
              <a:rPr lang="en-US" dirty="0">
                <a:latin typeface="Source Code Pro" panose="020B0509030403020204" pitchFamily="49" charset="0"/>
              </a:rPr>
              <a:t>"</a:t>
            </a:r>
            <a:r>
              <a:rPr lang="en-US" dirty="0" smtClean="0"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Source Code Pro" panose="020B0509030403020204" pitchFamily="49" charset="0"/>
              </a:rPr>
              <a:t>catch</a:t>
            </a:r>
            <a:r>
              <a:rPr lang="en-US" dirty="0" smtClean="0">
                <a:latin typeface="Source Code Pro" panose="020B0509030403020204" pitchFamily="49" charset="0"/>
              </a:rPr>
              <a:t> (                )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handle exception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2928" y="3873129"/>
            <a:ext cx="4225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does not get executed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5060" y="4863506"/>
            <a:ext cx="4225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Lucida Console" panose="020B0609040504020204" pitchFamily="49" charset="0"/>
              </a:rPr>
              <a:t>r</a:t>
            </a:r>
            <a:r>
              <a:rPr lang="en-US" sz="2800" dirty="0" err="1" smtClean="0">
                <a:latin typeface="Lucida Console" panose="020B0609040504020204" pitchFamily="49" charset="0"/>
              </a:rPr>
              <a:t>untime_error</a:t>
            </a:r>
            <a:r>
              <a:rPr lang="en-US" sz="2800" dirty="0" smtClean="0">
                <a:latin typeface="Lucida Console" panose="020B0609040504020204" pitchFamily="49" charset="0"/>
              </a:rPr>
              <a:t> &amp;e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91252">
            <a:off x="3292703" y="1723739"/>
            <a:ext cx="50064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Stops execution immediately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when throw occurs.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4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Throwing/Catching in same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if (problem)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	throw </a:t>
            </a:r>
            <a:r>
              <a:rPr lang="en-US" dirty="0" err="1">
                <a:latin typeface="Source Code Pro" panose="020B0509030403020204" pitchFamily="49" charset="0"/>
              </a:rPr>
              <a:t>runtime_error</a:t>
            </a:r>
            <a:r>
              <a:rPr lang="en-US" dirty="0">
                <a:latin typeface="Source Code Pro" panose="020B0509030403020204" pitchFamily="49" charset="0"/>
              </a:rPr>
              <a:t>("problem");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catch(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 &amp;e)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191252">
            <a:off x="5326298" y="2276929"/>
            <a:ext cx="36587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Generally NOT done.</a:t>
            </a:r>
          </a:p>
        </p:txBody>
      </p:sp>
      <p:sp>
        <p:nvSpPr>
          <p:cNvPr id="5" name="TextBox 4"/>
          <p:cNvSpPr txBox="1"/>
          <p:nvPr/>
        </p:nvSpPr>
        <p:spPr>
          <a:xfrm rot="1191252">
            <a:off x="5123855" y="4905294"/>
            <a:ext cx="33103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Handle in else part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of if statement.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5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in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if </a:t>
            </a:r>
            <a:r>
              <a:rPr lang="en-US" dirty="0">
                <a:latin typeface="Source Code Pro" panose="020B0509030403020204" pitchFamily="49" charset="0"/>
              </a:rPr>
              <a:t>(problem)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	</a:t>
            </a:r>
            <a:r>
              <a:rPr lang="en-US" dirty="0" smtClean="0">
                <a:latin typeface="Source Code Pro" panose="020B0509030403020204" pitchFamily="49" charset="0"/>
              </a:rPr>
              <a:t>throw </a:t>
            </a:r>
            <a:r>
              <a:rPr lang="en-US" dirty="0" err="1">
                <a:latin typeface="Source Code Pro" panose="020B0509030403020204" pitchFamily="49" charset="0"/>
              </a:rPr>
              <a:t>runtime_error</a:t>
            </a:r>
            <a:r>
              <a:rPr lang="en-US" dirty="0">
                <a:latin typeface="Source Code Pro" panose="020B0509030403020204" pitchFamily="49" charset="0"/>
              </a:rPr>
              <a:t>("problem");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191252">
            <a:off x="2293552" y="4499939"/>
            <a:ext cx="31087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Function only has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to identify issue,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not resolve it.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3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in calling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6337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 () {/* throws exception */ }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catch (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 &amp;e) { // handle error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562178">
            <a:off x="4205566" y="2963706"/>
            <a:ext cx="46726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Deal with problem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where it can be addressed.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2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Propagation of exception down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63370" cy="49492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void </a:t>
            </a:r>
            <a:r>
              <a:rPr lang="en-US" dirty="0" err="1">
                <a:latin typeface="Source Code Pro" panose="020B0509030403020204" pitchFamily="49" charset="0"/>
              </a:rPr>
              <a:t>myfunction</a:t>
            </a:r>
            <a:r>
              <a:rPr lang="en-US" dirty="0">
                <a:latin typeface="Source Code Pro" panose="020B0509030403020204" pitchFamily="49" charset="0"/>
              </a:rPr>
              <a:t> () {/* throws exception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*/ }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second_function</a:t>
            </a:r>
            <a:r>
              <a:rPr lang="en-US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second_function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catch (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 &amp;e) { // handle error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562178">
            <a:off x="3788489" y="3209928"/>
            <a:ext cx="550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You should catch it somewhere.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62178">
            <a:off x="4146764" y="4169775"/>
            <a:ext cx="4541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If it propagates past main,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program will crash!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88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042211"/>
            <a:ext cx="38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dirty="0" smtClean="0"/>
              <a:t>Declaration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 err="1" smtClean="0">
                <a:latin typeface="Source Code Pro" panose="020B0509030403020204" pitchFamily="49" charset="0"/>
              </a:rPr>
              <a:t>return_type</a:t>
            </a:r>
            <a:r>
              <a:rPr lang="en-US" altLang="en-US" dirty="0" smtClean="0">
                <a:latin typeface="Source Code Pro" panose="020B0509030403020204" pitchFamily="49" charset="0"/>
              </a:rPr>
              <a:t> </a:t>
            </a:r>
            <a:r>
              <a:rPr lang="en-US" altLang="en-US" dirty="0">
                <a:latin typeface="Source Code Pro" panose="020B0509030403020204" pitchFamily="49" charset="0"/>
              </a:rPr>
              <a:t>name (formal arguments</a:t>
            </a:r>
            <a:r>
              <a:rPr lang="en-US" altLang="en-US" dirty="0" smtClean="0">
                <a:latin typeface="Source Code Pro" panose="020B0509030403020204" pitchFamily="49" charset="0"/>
              </a:rPr>
              <a:t>);</a:t>
            </a:r>
          </a:p>
          <a:p>
            <a:pPr marL="685800" lvl="2">
              <a:spcBef>
                <a:spcPts val="1000"/>
              </a:spcBef>
            </a:pPr>
            <a:endParaRPr lang="en-US" altLang="en-US" dirty="0">
              <a:latin typeface="Source Code Pro" panose="020B0509030403020204" pitchFamily="49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en-US" dirty="0" err="1">
                <a:latin typeface="Source Code Pro" panose="020B0509030403020204" pitchFamily="49" charset="0"/>
              </a:rPr>
              <a:t>int</a:t>
            </a:r>
            <a:r>
              <a:rPr lang="en-US" altLang="en-US" dirty="0">
                <a:latin typeface="Source Code Pro" panose="020B0509030403020204" pitchFamily="49" charset="0"/>
              </a:rPr>
              <a:t> sum(</a:t>
            </a:r>
            <a:r>
              <a:rPr lang="en-US" altLang="en-US" dirty="0" err="1">
                <a:latin typeface="Source Code Pro" panose="020B0509030403020204" pitchFamily="49" charset="0"/>
              </a:rPr>
              <a:t>const</a:t>
            </a:r>
            <a:r>
              <a:rPr lang="en-US" altLang="en-US" dirty="0">
                <a:latin typeface="Source Code Pro" panose="020B0509030403020204" pitchFamily="49" charset="0"/>
              </a:rPr>
              <a:t> vector&lt;</a:t>
            </a:r>
            <a:r>
              <a:rPr lang="en-US" altLang="en-US" dirty="0" err="1">
                <a:latin typeface="Source Code Pro" panose="020B0509030403020204" pitchFamily="49" charset="0"/>
              </a:rPr>
              <a:t>int</a:t>
            </a:r>
            <a:r>
              <a:rPr lang="en-US" altLang="en-US" dirty="0">
                <a:latin typeface="Source Code Pro" panose="020B0509030403020204" pitchFamily="49" charset="0"/>
              </a:rPr>
              <a:t>&gt;&amp; </a:t>
            </a:r>
            <a:r>
              <a:rPr lang="en-US" altLang="en-US" dirty="0" err="1" smtClean="0">
                <a:latin typeface="Source Code Pro" panose="020B0509030403020204" pitchFamily="49" charset="0"/>
              </a:rPr>
              <a:t>vals</a:t>
            </a:r>
            <a:r>
              <a:rPr lang="en-US" altLang="en-US" dirty="0" smtClean="0">
                <a:latin typeface="Source Code Pro" panose="020B0509030403020204" pitchFamily="49" charset="0"/>
              </a:rPr>
              <a:t>);</a:t>
            </a:r>
            <a:endParaRPr lang="en-US" altLang="en-US" dirty="0">
              <a:latin typeface="Source Code Pro" panose="020B0509030403020204" pitchFamily="49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altLang="en-US" dirty="0">
              <a:latin typeface="Source Code Pro" panose="020B050903040302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en-US" dirty="0" smtClean="0"/>
              <a:t>Note, the declaration does NOT need names for the formal arguments.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altLang="en-US" dirty="0" smtClean="0">
                <a:latin typeface="Source Code Pro" panose="020B0509030403020204" pitchFamily="49" charset="0"/>
              </a:rPr>
              <a:t> sum(</a:t>
            </a:r>
            <a:r>
              <a:rPr lang="en-US" altLang="en-US" dirty="0" err="1" smtClean="0">
                <a:latin typeface="Source Code Pro" panose="020B0509030403020204" pitchFamily="49" charset="0"/>
              </a:rPr>
              <a:t>const</a:t>
            </a:r>
            <a:r>
              <a:rPr lang="en-US" altLang="en-US" dirty="0" smtClean="0">
                <a:latin typeface="Source Code Pro" panose="020B0509030403020204" pitchFamily="49" charset="0"/>
              </a:rPr>
              <a:t> vector&lt;</a:t>
            </a:r>
            <a:r>
              <a:rPr lang="en-US" alt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altLang="en-US" dirty="0" smtClean="0">
                <a:latin typeface="Source Code Pro" panose="020B0509030403020204" pitchFamily="49" charset="0"/>
              </a:rPr>
              <a:t>&gt;&amp;); // acceptable in declaration</a:t>
            </a:r>
          </a:p>
          <a:p>
            <a:pPr marL="685800" lvl="2">
              <a:spcBef>
                <a:spcPts val="1000"/>
              </a:spcBef>
            </a:pPr>
            <a:endParaRPr lang="en-US" altLang="en-US" dirty="0">
              <a:latin typeface="Source Code Pro" panose="020B050903040302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en-US" dirty="0" smtClean="0"/>
              <a:t>Why?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 smtClean="0"/>
              <a:t>Compiler only needs this information to find the function definition that corresponds to it.</a:t>
            </a:r>
          </a:p>
          <a:p>
            <a:pPr marL="685800" lvl="2">
              <a:spcBef>
                <a:spcPts val="1000"/>
              </a:spcBef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1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Unique combination of</a:t>
            </a:r>
          </a:p>
          <a:p>
            <a:pPr lvl="1"/>
            <a:r>
              <a:rPr lang="en-US" dirty="0" smtClean="0"/>
              <a:t>Name and parameter types and parameter order.</a:t>
            </a:r>
          </a:p>
          <a:p>
            <a:pPr lvl="1"/>
            <a:r>
              <a:rPr lang="en-US" dirty="0" smtClean="0"/>
              <a:t>Frequently equated with the declaration.</a:t>
            </a:r>
          </a:p>
          <a:p>
            <a:pPr lvl="2"/>
            <a:r>
              <a:rPr lang="en-US" dirty="0" smtClean="0"/>
              <a:t>However, it is possible to have different declarations </a:t>
            </a:r>
            <a:br>
              <a:rPr lang="en-US" dirty="0" smtClean="0"/>
            </a:br>
            <a:r>
              <a:rPr lang="en-US" dirty="0" smtClean="0"/>
              <a:t>that are considered the same signature.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mean(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a,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b);</a:t>
            </a:r>
          </a:p>
          <a:p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mean(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first,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last);</a:t>
            </a:r>
          </a:p>
          <a:p>
            <a:endParaRPr lang="en-US" dirty="0">
              <a:latin typeface="Source Code Pro" panose="020B0509030403020204" pitchFamily="49" charset="0"/>
            </a:endParaRPr>
          </a:p>
          <a:p>
            <a:r>
              <a:rPr lang="en-US" dirty="0" smtClean="0">
                <a:latin typeface="Source Code Pro" panose="020B0509030403020204" pitchFamily="49" charset="0"/>
              </a:rPr>
              <a:t>double mean(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);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757021">
            <a:off x="4379754" y="3952130"/>
            <a:ext cx="5243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Not allowed: Same signature, 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i.e. mean with two 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parameters.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735906">
            <a:off x="3630888" y="4917982"/>
            <a:ext cx="31671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Not allowed: </a:t>
            </a:r>
          </a:p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cannot differ 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by return type alone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3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compiler tries to match function calls to a signature that matches a declaration it has already seen.</a:t>
            </a:r>
          </a:p>
          <a:p>
            <a:pPr lvl="1"/>
            <a:r>
              <a:rPr lang="en-US" dirty="0" smtClean="0"/>
              <a:t>Note: </a:t>
            </a:r>
            <a:r>
              <a:rPr lang="en-US" dirty="0"/>
              <a:t>The compiler starts at the top </a:t>
            </a:r>
            <a:r>
              <a:rPr lang="en-US" dirty="0" smtClean="0"/>
              <a:t>of the file containing main()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works its way down.</a:t>
            </a:r>
            <a:endParaRPr lang="en-US" dirty="0" smtClean="0"/>
          </a:p>
          <a:p>
            <a:pPr lvl="1"/>
            <a:r>
              <a:rPr lang="en-US" dirty="0" smtClean="0"/>
              <a:t>This is why functions must be declared above </a:t>
            </a:r>
            <a:br>
              <a:rPr lang="en-US" dirty="0" smtClean="0"/>
            </a:br>
            <a:r>
              <a:rPr lang="en-US" dirty="0" smtClean="0"/>
              <a:t>where they are called in a program.</a:t>
            </a:r>
          </a:p>
          <a:p>
            <a:pPr lvl="1"/>
            <a:r>
              <a:rPr lang="en-US" dirty="0" smtClean="0"/>
              <a:t>#include essentially puts declarations at the top of the file.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6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9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 smtClean="0"/>
              <a:t>Essentially creating multiple functions with</a:t>
            </a:r>
          </a:p>
          <a:p>
            <a:pPr lvl="1"/>
            <a:r>
              <a:rPr lang="en-US" sz="3600" dirty="0" smtClean="0"/>
              <a:t>The same name</a:t>
            </a:r>
          </a:p>
          <a:p>
            <a:pPr lvl="1"/>
            <a:r>
              <a:rPr lang="en-US" sz="3600" dirty="0" smtClean="0"/>
              <a:t>Different parameter configurations</a:t>
            </a:r>
          </a:p>
          <a:p>
            <a:pPr lvl="2"/>
            <a:r>
              <a:rPr lang="en-US" sz="3200" b="1" dirty="0"/>
              <a:t>Number </a:t>
            </a:r>
            <a:r>
              <a:rPr lang="en-US" sz="3200" dirty="0"/>
              <a:t>of parameters</a:t>
            </a:r>
          </a:p>
          <a:p>
            <a:pPr lvl="2"/>
            <a:r>
              <a:rPr lang="en-US" sz="3200" b="1" dirty="0"/>
              <a:t>Types </a:t>
            </a:r>
            <a:r>
              <a:rPr lang="en-US" sz="3200" dirty="0"/>
              <a:t>of parameters</a:t>
            </a:r>
          </a:p>
          <a:p>
            <a:pPr lvl="2"/>
            <a:r>
              <a:rPr lang="en-US" sz="3200" b="1" dirty="0"/>
              <a:t>Order </a:t>
            </a:r>
            <a:r>
              <a:rPr lang="en-US" sz="3200" dirty="0"/>
              <a:t>of parameter </a:t>
            </a:r>
            <a:r>
              <a:rPr lang="en-US" sz="3200" i="1" dirty="0"/>
              <a:t>types</a:t>
            </a:r>
          </a:p>
          <a:p>
            <a:pPr lvl="2"/>
            <a:endParaRPr lang="en-US" sz="3200" dirty="0" smtClean="0"/>
          </a:p>
          <a:p>
            <a:r>
              <a:rPr lang="en-US" sz="4000" dirty="0" smtClean="0"/>
              <a:t>Only overload if the functions do very similar things!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54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088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If you want functions that: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Have completely different logic</a:t>
            </a:r>
            <a:endParaRPr lang="en-US" sz="3200" dirty="0"/>
          </a:p>
          <a:p>
            <a:r>
              <a:rPr lang="en-US" sz="3200" dirty="0" smtClean="0"/>
              <a:t>Have similar logic, and can work for different datatypes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12210" y="2458065"/>
            <a:ext cx="3458497" cy="3718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Use different </a:t>
            </a:r>
            <a:br>
              <a:rPr lang="en-US" sz="3200" dirty="0" smtClean="0"/>
            </a:br>
            <a:r>
              <a:rPr lang="en-US" sz="3200" dirty="0" smtClean="0"/>
              <a:t>function names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Use function overloading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00151" y="2924221"/>
            <a:ext cx="612059" cy="24668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4390611" y="4035288"/>
            <a:ext cx="1121599" cy="28222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4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24,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042211"/>
            <a:ext cx="38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8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one particular value for a parameter is so common, </a:t>
            </a:r>
            <a:br>
              <a:rPr lang="en-US" dirty="0" smtClean="0"/>
            </a:br>
            <a:r>
              <a:rPr lang="en-US" dirty="0" smtClean="0"/>
              <a:t>that alternatives are rarely used.</a:t>
            </a:r>
          </a:p>
          <a:p>
            <a:r>
              <a:rPr lang="en-US" dirty="0" smtClean="0"/>
              <a:t>It would be convenient if the common value </a:t>
            </a:r>
            <a:br>
              <a:rPr lang="en-US" dirty="0" smtClean="0"/>
            </a:br>
            <a:r>
              <a:rPr lang="en-US" dirty="0" smtClean="0"/>
              <a:t>could be omitted most of the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0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Print a vector:</a:t>
            </a:r>
          </a:p>
          <a:p>
            <a:pPr lvl="1"/>
            <a:r>
              <a:rPr lang="en-US" dirty="0"/>
              <a:t>Normal: first to last</a:t>
            </a:r>
          </a:p>
          <a:p>
            <a:pPr lvl="1"/>
            <a:r>
              <a:rPr lang="en-US" dirty="0"/>
              <a:t>Sometimes: last to first</a:t>
            </a:r>
          </a:p>
          <a:p>
            <a:endParaRPr lang="en-US" dirty="0" smtClean="0"/>
          </a:p>
          <a:p>
            <a:r>
              <a:rPr lang="en-US" dirty="0" smtClean="0"/>
              <a:t>Get average:</a:t>
            </a:r>
          </a:p>
          <a:p>
            <a:pPr lvl="1"/>
            <a:r>
              <a:rPr lang="en-US" dirty="0" smtClean="0"/>
              <a:t>Normal: Round</a:t>
            </a:r>
          </a:p>
          <a:p>
            <a:pPr lvl="1"/>
            <a:r>
              <a:rPr lang="en-US" dirty="0" smtClean="0"/>
              <a:t>Sometimes: Truncate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Debug information:</a:t>
            </a:r>
          </a:p>
          <a:p>
            <a:pPr lvl="1"/>
            <a:r>
              <a:rPr lang="en-US" dirty="0" smtClean="0"/>
              <a:t>Normal: do not include</a:t>
            </a:r>
          </a:p>
          <a:p>
            <a:pPr lvl="1"/>
            <a:r>
              <a:rPr lang="en-US" dirty="0" smtClean="0"/>
              <a:t>Sometimes: include</a:t>
            </a:r>
          </a:p>
          <a:p>
            <a:endParaRPr lang="en-US" dirty="0"/>
          </a:p>
          <a:p>
            <a:r>
              <a:rPr lang="en-US" dirty="0" smtClean="0"/>
              <a:t>Output filename:</a:t>
            </a:r>
          </a:p>
          <a:p>
            <a:pPr lvl="1"/>
            <a:r>
              <a:rPr lang="en-US" dirty="0" smtClean="0"/>
              <a:t>Normal: default name</a:t>
            </a:r>
          </a:p>
          <a:p>
            <a:pPr lvl="1"/>
            <a:r>
              <a:rPr lang="en-US" dirty="0" smtClean="0"/>
              <a:t>Sometimes: provide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4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69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double mean(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a, 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b, bool truncate) 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if (truncate) {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return (a + b) / 2; 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// integer division truncates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return (a + b) / 2.0;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6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69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double mean(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a, 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b, bool truncate = false) 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if (truncate) {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return (a + b) / 2; 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// integer division truncates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else { // normal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return (a + b) / 2.0;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9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a function with a default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06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mean(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a, 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b, bool </a:t>
            </a:r>
            <a:r>
              <a:rPr lang="en-US" dirty="0" smtClean="0">
                <a:latin typeface="Source Code Pro" panose="020B0509030403020204" pitchFamily="49" charset="0"/>
              </a:rPr>
              <a:t>truncate = false)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val1 = 25, val2 = -71;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double </a:t>
            </a:r>
            <a:r>
              <a:rPr lang="en-US" dirty="0" err="1" smtClean="0">
                <a:latin typeface="Source Code Pro" panose="020B0509030403020204" pitchFamily="49" charset="0"/>
              </a:rPr>
              <a:t>normal_avg</a:t>
            </a:r>
            <a:r>
              <a:rPr lang="en-US" dirty="0" smtClean="0">
                <a:latin typeface="Source Code Pro" panose="020B0509030403020204" pitchFamily="49" charset="0"/>
              </a:rPr>
              <a:t> = </a:t>
            </a:r>
            <a:r>
              <a:rPr lang="en-US" dirty="0">
                <a:latin typeface="Source Code Pro" panose="020B0509030403020204" pitchFamily="49" charset="0"/>
              </a:rPr>
              <a:t>mean(val1, </a:t>
            </a:r>
            <a:r>
              <a:rPr lang="en-US" dirty="0" smtClean="0">
                <a:latin typeface="Source Code Pro" panose="020B0509030403020204" pitchFamily="49" charset="0"/>
              </a:rPr>
              <a:t>val2, false)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double </a:t>
            </a:r>
            <a:r>
              <a:rPr lang="en-US" dirty="0" err="1" smtClean="0">
                <a:latin typeface="Source Code Pro" panose="020B0509030403020204" pitchFamily="49" charset="0"/>
              </a:rPr>
              <a:t>trunc_avg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= mean(val1, val2, </a:t>
            </a:r>
            <a:r>
              <a:rPr lang="en-US" dirty="0" smtClean="0">
                <a:latin typeface="Source Code Pro" panose="020B0509030403020204" pitchFamily="49" charset="0"/>
              </a:rPr>
              <a:t>true);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148720" y="3976622"/>
            <a:ext cx="1664804" cy="538652"/>
          </a:xfrm>
          <a:prstGeom prst="wedgeRectCallout">
            <a:avLst>
              <a:gd name="adj1" fmla="val -25729"/>
              <a:gd name="adj2" fmla="val 12289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Not needed!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0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a function with a default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06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mean(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a, 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b, bool </a:t>
            </a:r>
            <a:r>
              <a:rPr lang="en-US" dirty="0" smtClean="0">
                <a:latin typeface="Source Code Pro" panose="020B0509030403020204" pitchFamily="49" charset="0"/>
              </a:rPr>
              <a:t>truncate = false)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val1 = 25, val2 = -71;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double </a:t>
            </a:r>
            <a:r>
              <a:rPr lang="en-US" dirty="0" err="1" smtClean="0">
                <a:latin typeface="Source Code Pro" panose="020B0509030403020204" pitchFamily="49" charset="0"/>
              </a:rPr>
              <a:t>normal_avg</a:t>
            </a:r>
            <a:r>
              <a:rPr lang="en-US" dirty="0" smtClean="0">
                <a:latin typeface="Source Code Pro" panose="020B0509030403020204" pitchFamily="49" charset="0"/>
              </a:rPr>
              <a:t> = </a:t>
            </a:r>
            <a:r>
              <a:rPr lang="en-US" dirty="0">
                <a:latin typeface="Source Code Pro" panose="020B0509030403020204" pitchFamily="49" charset="0"/>
              </a:rPr>
              <a:t>mean(val1, </a:t>
            </a:r>
            <a:r>
              <a:rPr lang="en-US" dirty="0" smtClean="0">
                <a:latin typeface="Source Code Pro" panose="020B0509030403020204" pitchFamily="49" charset="0"/>
              </a:rPr>
              <a:t>val2)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double </a:t>
            </a:r>
            <a:r>
              <a:rPr lang="en-US" dirty="0" err="1" smtClean="0">
                <a:latin typeface="Source Code Pro" panose="020B0509030403020204" pitchFamily="49" charset="0"/>
              </a:rPr>
              <a:t>trunc_avg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= mean(val1, val2, </a:t>
            </a:r>
            <a:r>
              <a:rPr lang="en-US" dirty="0" smtClean="0">
                <a:latin typeface="Source Code Pro" panose="020B0509030403020204" pitchFamily="49" charset="0"/>
              </a:rPr>
              <a:t>true);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686550" y="3976622"/>
            <a:ext cx="2126974" cy="538652"/>
          </a:xfrm>
          <a:prstGeom prst="wedgeRectCallout">
            <a:avLst>
              <a:gd name="adj1" fmla="val -48509"/>
              <a:gd name="adj2" fmla="val 11366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Works the same!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Recall that the function signature is based on the name of the function and the configuration of the parameters.</a:t>
            </a:r>
          </a:p>
          <a:p>
            <a:r>
              <a:rPr lang="en-US" dirty="0" smtClean="0"/>
              <a:t>Adding default parameters causes a single function </a:t>
            </a:r>
            <a:br>
              <a:rPr lang="en-US" dirty="0" smtClean="0"/>
            </a:br>
            <a:r>
              <a:rPr lang="en-US" dirty="0" smtClean="0"/>
              <a:t>to have multiple signatures.</a:t>
            </a:r>
          </a:p>
          <a:p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mean(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a, 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b, bool truncate = true</a:t>
            </a:r>
            <a:r>
              <a:rPr lang="en-US" dirty="0" smtClean="0">
                <a:latin typeface="Source Code Pro" panose="020B0509030403020204" pitchFamily="49" charset="0"/>
              </a:rPr>
              <a:t>);</a:t>
            </a:r>
          </a:p>
          <a:p>
            <a:pPr lvl="1"/>
            <a:r>
              <a:rPr lang="en-US" sz="2800" dirty="0" smtClean="0"/>
              <a:t>Signature 1: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int</a:t>
            </a:r>
            <a:r>
              <a:rPr lang="en-US" sz="2800" dirty="0" smtClean="0">
                <a:latin typeface="Source Code Pro" panose="020B0509030403020204" pitchFamily="49" charset="0"/>
              </a:rPr>
              <a:t> mean(</a:t>
            </a:r>
            <a:r>
              <a:rPr lang="en-US" sz="2800" dirty="0" err="1" smtClean="0">
                <a:latin typeface="Source Code Pro" panose="020B0509030403020204" pitchFamily="49" charset="0"/>
              </a:rPr>
              <a:t>int</a:t>
            </a:r>
            <a:r>
              <a:rPr lang="en-US" sz="2800" dirty="0" smtClean="0">
                <a:latin typeface="Source Code Pro" panose="020B0509030403020204" pitchFamily="49" charset="0"/>
              </a:rPr>
              <a:t>, </a:t>
            </a:r>
            <a:r>
              <a:rPr lang="en-US" sz="2800" dirty="0" err="1" smtClean="0">
                <a:latin typeface="Source Code Pro" panose="020B0509030403020204" pitchFamily="49" charset="0"/>
              </a:rPr>
              <a:t>int</a:t>
            </a:r>
            <a:r>
              <a:rPr lang="en-US" sz="2800" dirty="0" smtClean="0">
                <a:latin typeface="Source Code Pro" panose="020B0509030403020204" pitchFamily="49" charset="0"/>
              </a:rPr>
              <a:t>, bool)</a:t>
            </a:r>
          </a:p>
          <a:p>
            <a:pPr lvl="1"/>
            <a:r>
              <a:rPr lang="en-US" sz="2800" dirty="0" smtClean="0"/>
              <a:t>Signature 2: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int</a:t>
            </a:r>
            <a:r>
              <a:rPr lang="en-US" sz="2800" dirty="0" smtClean="0">
                <a:latin typeface="Source Code Pro" panose="020B0509030403020204" pitchFamily="49" charset="0"/>
              </a:rPr>
              <a:t> mean(</a:t>
            </a:r>
            <a:r>
              <a:rPr lang="en-US" sz="2800" dirty="0" err="1" smtClean="0">
                <a:latin typeface="Source Code Pro" panose="020B0509030403020204" pitchFamily="49" charset="0"/>
              </a:rPr>
              <a:t>int</a:t>
            </a:r>
            <a:r>
              <a:rPr lang="en-US" sz="2800" dirty="0" smtClean="0">
                <a:latin typeface="Source Code Pro" panose="020B0509030403020204" pitchFamily="49" charset="0"/>
              </a:rPr>
              <a:t>, </a:t>
            </a:r>
            <a:r>
              <a:rPr lang="en-US" sz="2800" dirty="0" err="1" smtClean="0">
                <a:latin typeface="Source Code Pro" panose="020B0509030403020204" pitchFamily="49" charset="0"/>
              </a:rPr>
              <a:t>int</a:t>
            </a:r>
            <a:r>
              <a:rPr lang="en-US" sz="2800" dirty="0" smtClean="0">
                <a:latin typeface="Source Code Pro" panose="020B0509030403020204" pitchFamily="49" charset="0"/>
              </a:rPr>
              <a:t>)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3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to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Happens all the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Double click filename</a:t>
            </a:r>
          </a:p>
        </p:txBody>
      </p:sp>
    </p:spTree>
    <p:extLst>
      <p:ext uri="{BB962C8B-B14F-4D97-AF65-F5344CB8AC3E}">
        <p14:creationId xmlns:p14="http://schemas.microsoft.com/office/powerpoint/2010/main" val="186391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declaring and defining separately…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06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mean(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a, 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b, bool </a:t>
            </a:r>
            <a:r>
              <a:rPr lang="en-US" dirty="0" smtClean="0">
                <a:latin typeface="Source Code Pro" panose="020B0509030403020204" pitchFamily="49" charset="0"/>
              </a:rPr>
              <a:t>truncate = false); 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val1 = 25, val2 = -71;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double </a:t>
            </a:r>
            <a:r>
              <a:rPr lang="en-US" dirty="0" err="1" smtClean="0">
                <a:latin typeface="Source Code Pro" panose="020B0509030403020204" pitchFamily="49" charset="0"/>
              </a:rPr>
              <a:t>normal_avg</a:t>
            </a:r>
            <a:r>
              <a:rPr lang="en-US" dirty="0" smtClean="0">
                <a:latin typeface="Source Code Pro" panose="020B0509030403020204" pitchFamily="49" charset="0"/>
              </a:rPr>
              <a:t> = </a:t>
            </a:r>
            <a:r>
              <a:rPr lang="en-US" dirty="0">
                <a:latin typeface="Source Code Pro" panose="020B0509030403020204" pitchFamily="49" charset="0"/>
              </a:rPr>
              <a:t>mean(val1, </a:t>
            </a:r>
            <a:r>
              <a:rPr lang="en-US" dirty="0" smtClean="0">
                <a:latin typeface="Source Code Pro" panose="020B0509030403020204" pitchFamily="49" charset="0"/>
              </a:rPr>
              <a:t>val2)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double </a:t>
            </a:r>
            <a:r>
              <a:rPr lang="en-US" dirty="0" err="1" smtClean="0">
                <a:latin typeface="Source Code Pro" panose="020B0509030403020204" pitchFamily="49" charset="0"/>
              </a:rPr>
              <a:t>trunc_avg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= mean(val1, val2, </a:t>
            </a:r>
            <a:r>
              <a:rPr lang="en-US" dirty="0" smtClean="0">
                <a:latin typeface="Source Code Pro" panose="020B0509030403020204" pitchFamily="49" charset="0"/>
              </a:rPr>
              <a:t>true);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mean(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a, 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b, bool </a:t>
            </a:r>
            <a:r>
              <a:rPr lang="en-US" dirty="0" smtClean="0">
                <a:latin typeface="Source Code Pro" panose="020B0509030403020204" pitchFamily="49" charset="0"/>
              </a:rPr>
              <a:t>truncate); </a:t>
            </a:r>
            <a:r>
              <a:rPr lang="en-US" dirty="0">
                <a:latin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050480" y="210794"/>
            <a:ext cx="1909945" cy="1479895"/>
          </a:xfrm>
          <a:prstGeom prst="wedgeRectCallout">
            <a:avLst>
              <a:gd name="adj1" fmla="val -64354"/>
              <a:gd name="adj2" fmla="val 54944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Only indicate default value in declaration.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050479" y="2410655"/>
            <a:ext cx="1909945" cy="1479895"/>
          </a:xfrm>
          <a:prstGeom prst="wedgeRectCallout">
            <a:avLst>
              <a:gd name="adj1" fmla="val -68647"/>
              <a:gd name="adj2" fmla="val 41512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Otherwise, compiler will not recognize.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050479" y="4610516"/>
            <a:ext cx="1909945" cy="1877460"/>
          </a:xfrm>
          <a:prstGeom prst="wedgeRectCallout">
            <a:avLst>
              <a:gd name="adj1" fmla="val -86991"/>
              <a:gd name="adj2" fmla="val 2559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Compiler error if default value is also included in definition.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3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69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Often used to set a single flag for a function</a:t>
            </a:r>
          </a:p>
          <a:p>
            <a:r>
              <a:rPr lang="en-US" sz="2800" dirty="0" smtClean="0"/>
              <a:t>Good for functions that logically work </a:t>
            </a:r>
            <a:br>
              <a:rPr lang="en-US" sz="2800" dirty="0" smtClean="0"/>
            </a:br>
            <a:r>
              <a:rPr lang="en-US" sz="2800" dirty="0" smtClean="0"/>
              <a:t>with fewer parameters</a:t>
            </a:r>
          </a:p>
          <a:p>
            <a:r>
              <a:rPr lang="en-US" sz="2800" dirty="0" smtClean="0"/>
              <a:t>More than one parameter can be default</a:t>
            </a:r>
          </a:p>
          <a:p>
            <a:r>
              <a:rPr lang="en-US" sz="2800" dirty="0" smtClean="0"/>
              <a:t>Default parameters must all be at the </a:t>
            </a:r>
            <a:r>
              <a:rPr lang="en-US" sz="2800" b="1" dirty="0" smtClean="0"/>
              <a:t>end</a:t>
            </a:r>
          </a:p>
          <a:p>
            <a:pPr lvl="1"/>
            <a:r>
              <a:rPr lang="en-US" dirty="0" smtClean="0"/>
              <a:t>If you have multiple default parameters and need to provide value of last one when calling it, then you have to provide values for all that precede it.</a:t>
            </a:r>
          </a:p>
        </p:txBody>
      </p:sp>
    </p:spTree>
    <p:extLst>
      <p:ext uri="{BB962C8B-B14F-4D97-AF65-F5344CB8AC3E}">
        <p14:creationId xmlns:p14="http://schemas.microsoft.com/office/powerpoint/2010/main" val="338072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9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Overloading/Default Parameter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088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If you want functions that: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 smtClean="0"/>
              <a:t>Have completely different logic</a:t>
            </a:r>
            <a:endParaRPr lang="en-US" sz="2600" dirty="0"/>
          </a:p>
          <a:p>
            <a:r>
              <a:rPr lang="en-US" sz="2600" dirty="0" smtClean="0"/>
              <a:t>Have similar logic, and can work for different datatypes</a:t>
            </a:r>
          </a:p>
          <a:p>
            <a:r>
              <a:rPr lang="en-US" sz="2600" dirty="0"/>
              <a:t>Have similar logic, but may not always need all parameters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12210" y="2458065"/>
            <a:ext cx="3458497" cy="3718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 smtClean="0"/>
              <a:t>Use different </a:t>
            </a:r>
            <a:br>
              <a:rPr lang="en-US" sz="2600" dirty="0" smtClean="0"/>
            </a:br>
            <a:r>
              <a:rPr lang="en-US" sz="2600" dirty="0" smtClean="0"/>
              <a:t>function names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 smtClean="0"/>
              <a:t>Use function overloading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Use one function, with default </a:t>
            </a:r>
            <a:r>
              <a:rPr lang="en-US" sz="2600" dirty="0" smtClean="0"/>
              <a:t>parameters</a:t>
            </a:r>
            <a:endParaRPr lang="en-US" sz="2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00151" y="2924221"/>
            <a:ext cx="612059" cy="24668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4390611" y="4035288"/>
            <a:ext cx="1121599" cy="28222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90075" y="5084891"/>
            <a:ext cx="922135" cy="2956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8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2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programs grow, </a:t>
            </a:r>
            <a:br>
              <a:rPr lang="en-US" dirty="0" smtClean="0"/>
            </a:br>
            <a:r>
              <a:rPr lang="en-US" dirty="0" smtClean="0"/>
              <a:t>we want to separate our code into multiple files.</a:t>
            </a:r>
          </a:p>
          <a:p>
            <a:pPr lvl="1"/>
            <a:r>
              <a:rPr lang="en-US" dirty="0" smtClean="0"/>
              <a:t>Think how hard it would be to find something in a file </a:t>
            </a:r>
            <a:br>
              <a:rPr lang="en-US" dirty="0" smtClean="0"/>
            </a:br>
            <a:r>
              <a:rPr lang="en-US" dirty="0" smtClean="0"/>
              <a:t>with a million lines of code.</a:t>
            </a:r>
          </a:p>
          <a:p>
            <a:pPr lvl="1"/>
            <a:endParaRPr lang="en-US" dirty="0"/>
          </a:p>
          <a:p>
            <a:r>
              <a:rPr lang="en-US" dirty="0" smtClean="0"/>
              <a:t>We are already doing that, </a:t>
            </a:r>
          </a:p>
          <a:p>
            <a:pPr lvl="1"/>
            <a:r>
              <a:rPr lang="en-US" sz="2800" dirty="0" smtClean="0"/>
              <a:t>each time we #include something, </a:t>
            </a:r>
          </a:p>
          <a:p>
            <a:pPr lvl="2"/>
            <a:r>
              <a:rPr lang="en-US" sz="2800" dirty="0" smtClean="0"/>
              <a:t>utilizing other files for creating the program.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433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organizing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Files for “libraries” of functions.</a:t>
            </a:r>
          </a:p>
          <a:p>
            <a:r>
              <a:rPr lang="en-US" dirty="0" smtClean="0"/>
              <a:t>Makes files very large </a:t>
            </a:r>
            <a:br>
              <a:rPr lang="en-US" dirty="0" smtClean="0"/>
            </a:br>
            <a:r>
              <a:rPr lang="en-US" dirty="0" smtClean="0"/>
              <a:t>and slow to compile.</a:t>
            </a:r>
          </a:p>
          <a:p>
            <a:r>
              <a:rPr lang="en-US" dirty="0" smtClean="0"/>
              <a:t>Only need declarations </a:t>
            </a:r>
            <a:br>
              <a:rPr lang="en-US" dirty="0" smtClean="0"/>
            </a:br>
            <a:r>
              <a:rPr lang="en-US" dirty="0" smtClean="0"/>
              <a:t>for compiling.</a:t>
            </a:r>
          </a:p>
          <a:p>
            <a:endParaRPr lang="en-US" dirty="0"/>
          </a:p>
          <a:p>
            <a:r>
              <a:rPr lang="en-US" dirty="0" smtClean="0"/>
              <a:t>Put function declarations and definitions in separate files. </a:t>
            </a:r>
            <a:br>
              <a:rPr lang="en-US" dirty="0" smtClean="0"/>
            </a:br>
            <a:r>
              <a:rPr lang="en-US" dirty="0" smtClean="0"/>
              <a:t>Only #include the declarations.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convention</a:t>
            </a:r>
          </a:p>
          <a:p>
            <a:pPr lvl="1"/>
            <a:r>
              <a:rPr lang="en-US" dirty="0" smtClean="0"/>
              <a:t>Function declarations </a:t>
            </a:r>
            <a:br>
              <a:rPr lang="en-US" dirty="0" smtClean="0"/>
            </a:br>
            <a:r>
              <a:rPr lang="en-US" dirty="0" smtClean="0"/>
              <a:t>go in header files</a:t>
            </a:r>
          </a:p>
          <a:p>
            <a:pPr lvl="2"/>
            <a:r>
              <a:rPr lang="en-US" dirty="0" smtClean="0"/>
              <a:t>.h</a:t>
            </a:r>
          </a:p>
          <a:p>
            <a:pPr lvl="2"/>
            <a:r>
              <a:rPr lang="en-US" dirty="0" smtClean="0"/>
              <a:t>What a function is…</a:t>
            </a:r>
          </a:p>
          <a:p>
            <a:pPr lvl="1"/>
            <a:r>
              <a:rPr lang="en-US" dirty="0" smtClean="0"/>
              <a:t>Function definitions</a:t>
            </a:r>
            <a:br>
              <a:rPr lang="en-US" dirty="0" smtClean="0"/>
            </a:br>
            <a:r>
              <a:rPr lang="en-US" dirty="0" smtClean="0"/>
              <a:t>go in source files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2"/>
            <a:r>
              <a:rPr lang="en-US" dirty="0" smtClean="0"/>
              <a:t>How the function works…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2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definition can happen only one time.</a:t>
            </a:r>
          </a:p>
          <a:p>
            <a:endParaRPr lang="en-US" dirty="0" smtClean="0"/>
          </a:p>
          <a:p>
            <a:r>
              <a:rPr lang="en-US" dirty="0" smtClean="0"/>
              <a:t>When we #include, it may or may not contain any definitions.</a:t>
            </a:r>
          </a:p>
          <a:p>
            <a:endParaRPr lang="en-US" dirty="0" smtClean="0"/>
          </a:p>
          <a:p>
            <a:r>
              <a:rPr lang="en-US" dirty="0" smtClean="0"/>
              <a:t>What if different files in our program #include the same file, </a:t>
            </a:r>
            <a:br>
              <a:rPr lang="en-US" dirty="0" smtClean="0"/>
            </a:br>
            <a:r>
              <a:rPr lang="en-US" dirty="0" smtClean="0"/>
              <a:t>and that file contains definitions?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Multiple definitions!!!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EGADS!!!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re-definitions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not put definitions in the files we include.</a:t>
            </a:r>
          </a:p>
          <a:p>
            <a:pPr lvl="1"/>
            <a:r>
              <a:rPr lang="en-US" dirty="0" smtClean="0"/>
              <a:t>Not practical, plus we’ll need to once we get to user-defined classes.</a:t>
            </a:r>
          </a:p>
          <a:p>
            <a:pPr lvl="1"/>
            <a:endParaRPr lang="en-US" dirty="0"/>
          </a:p>
          <a:p>
            <a:r>
              <a:rPr lang="en-US" dirty="0" smtClean="0"/>
              <a:t>Only #include from one file.</a:t>
            </a:r>
          </a:p>
          <a:p>
            <a:pPr lvl="1"/>
            <a:r>
              <a:rPr lang="en-US" dirty="0" smtClean="0"/>
              <a:t>Not possible, files that #include do so since the compiler needs the declarations in the file.</a:t>
            </a:r>
          </a:p>
          <a:p>
            <a:pPr lvl="1"/>
            <a:endParaRPr lang="en-US" dirty="0"/>
          </a:p>
          <a:p>
            <a:r>
              <a:rPr lang="en-US" dirty="0" smtClean="0"/>
              <a:t>Only #include header files set up to prevent re-definitions.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3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file has already been included, do not include it again.</a:t>
            </a:r>
          </a:p>
          <a:p>
            <a:endParaRPr lang="en-US" dirty="0"/>
          </a:p>
          <a:p>
            <a:r>
              <a:rPr lang="en-US" dirty="0" smtClean="0"/>
              <a:t>Use preprocessor, i.e. things that start with #</a:t>
            </a:r>
          </a:p>
        </p:txBody>
      </p:sp>
    </p:spTree>
    <p:extLst>
      <p:ext uri="{BB962C8B-B14F-4D97-AF65-F5344CB8AC3E}">
        <p14:creationId xmlns:p14="http://schemas.microsoft.com/office/powerpoint/2010/main" val="161902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Header Guards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0949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#</a:t>
            </a:r>
            <a:r>
              <a:rPr lang="en-US" dirty="0" err="1" smtClean="0">
                <a:latin typeface="Source Code Pro" panose="020B0509030403020204" pitchFamily="49" charset="0"/>
              </a:rPr>
              <a:t>ifndef</a:t>
            </a:r>
            <a:r>
              <a:rPr lang="en-US" dirty="0" smtClean="0">
                <a:latin typeface="Source Code Pro" panose="020B0509030403020204" pitchFamily="49" charset="0"/>
              </a:rPr>
              <a:t> HEADERFILENAME_H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#define HEADERFILENAME_H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// code to be included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#</a:t>
            </a:r>
            <a:r>
              <a:rPr lang="en-US" dirty="0" err="1" smtClean="0">
                <a:latin typeface="Source Code Pro" panose="020B0509030403020204" pitchFamily="49" charset="0"/>
              </a:rPr>
              <a:t>endif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79606" y="1825625"/>
            <a:ext cx="3735744" cy="4351338"/>
          </a:xfrm>
        </p:spPr>
        <p:txBody>
          <a:bodyPr/>
          <a:lstStyle/>
          <a:p>
            <a:r>
              <a:rPr lang="en-US" dirty="0" smtClean="0"/>
              <a:t>If identifier not defined</a:t>
            </a:r>
          </a:p>
          <a:p>
            <a:r>
              <a:rPr lang="en-US" dirty="0" smtClean="0"/>
              <a:t>Define identifier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End the if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49" y="5715299"/>
            <a:ext cx="1065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By convention, we use the header filename in all caps with underscore in place of ‘.’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907775">
            <a:off x="4580651" y="3327340"/>
            <a:ext cx="51627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If the file is included again,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the identifier will be defined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and the code will not be included again.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6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argc</a:t>
            </a:r>
            <a:endParaRPr lang="en-US" dirty="0"/>
          </a:p>
          <a:p>
            <a:pPr lvl="1"/>
            <a:r>
              <a:rPr lang="en-US" dirty="0" smtClean="0"/>
              <a:t>Argument count</a:t>
            </a:r>
          </a:p>
          <a:p>
            <a:pPr lvl="1"/>
            <a:r>
              <a:rPr lang="en-US" dirty="0" smtClean="0"/>
              <a:t>Total number of parameters (includes program name)</a:t>
            </a:r>
          </a:p>
          <a:p>
            <a:pPr lvl="1"/>
            <a:r>
              <a:rPr lang="en-US" dirty="0" smtClean="0"/>
              <a:t>Separated by spaces.</a:t>
            </a:r>
          </a:p>
          <a:p>
            <a:pPr lvl="2"/>
            <a:r>
              <a:rPr lang="en-US" dirty="0" smtClean="0"/>
              <a:t>How to input a string with a space?</a:t>
            </a:r>
            <a:endParaRPr lang="en-US" dirty="0"/>
          </a:p>
          <a:p>
            <a:r>
              <a:rPr lang="en-US" dirty="0" err="1" smtClean="0"/>
              <a:t>argv</a:t>
            </a:r>
            <a:endParaRPr lang="en-US" dirty="0" smtClean="0"/>
          </a:p>
          <a:p>
            <a:pPr lvl="1"/>
            <a:r>
              <a:rPr lang="en-US" dirty="0" smtClean="0"/>
              <a:t>Argument values</a:t>
            </a:r>
          </a:p>
          <a:p>
            <a:pPr lvl="1"/>
            <a:r>
              <a:rPr lang="en-US" dirty="0" smtClean="0"/>
              <a:t>Array with each argument as an element</a:t>
            </a:r>
          </a:p>
          <a:p>
            <a:pPr lvl="1"/>
            <a:r>
              <a:rPr lang="en-US" dirty="0" err="1" smtClean="0"/>
              <a:t>argv</a:t>
            </a:r>
            <a:r>
              <a:rPr lang="en-US" dirty="0" smtClean="0"/>
              <a:t>[0] is </a:t>
            </a:r>
            <a:r>
              <a:rPr lang="en-US" b="1" i="1" dirty="0" smtClean="0"/>
              <a:t>ALWAYS</a:t>
            </a:r>
            <a:r>
              <a:rPr lang="en-US" dirty="0" smtClean="0"/>
              <a:t> the name of the program</a:t>
            </a:r>
          </a:p>
          <a:p>
            <a:pPr lvl="1"/>
            <a:r>
              <a:rPr lang="en-US" dirty="0" smtClean="0"/>
              <a:t>Pointers involved, frequently easier to assign to a string </a:t>
            </a:r>
            <a:br>
              <a:rPr lang="en-US" dirty="0" smtClean="0"/>
            </a:br>
            <a:r>
              <a:rPr lang="en-US" dirty="0" smtClean="0"/>
              <a:t>and then use the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6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Header Guards (Alternative)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0949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#pragma once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// code to be included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79606" y="1825625"/>
            <a:ext cx="3735744" cy="4351338"/>
          </a:xfrm>
        </p:spPr>
        <p:txBody>
          <a:bodyPr/>
          <a:lstStyle/>
          <a:p>
            <a:r>
              <a:rPr lang="en-US" dirty="0" smtClean="0"/>
              <a:t>If already encountered, file not processed again.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907775">
            <a:off x="534736" y="4298591"/>
            <a:ext cx="113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Simpler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907775">
            <a:off x="1434281" y="4298590"/>
            <a:ext cx="3384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part of C++ standard!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907775">
            <a:off x="3362354" y="4298589"/>
            <a:ext cx="4132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supported by all compilers!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907775">
            <a:off x="4294605" y="3543188"/>
            <a:ext cx="5338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Not to be used in this class!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1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 on default parameters </a:t>
            </a:r>
            <a:br>
              <a:rPr lang="en-US" dirty="0" smtClean="0"/>
            </a:br>
            <a:r>
              <a:rPr lang="en-US" dirty="0" smtClean="0"/>
              <a:t>and separate files…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uses the declaration to create the function signature.</a:t>
            </a:r>
          </a:p>
          <a:p>
            <a:r>
              <a:rPr lang="en-US" dirty="0" smtClean="0"/>
              <a:t>The default parameter value should be indicated only in the declaration.</a:t>
            </a:r>
          </a:p>
        </p:txBody>
      </p:sp>
      <p:sp>
        <p:nvSpPr>
          <p:cNvPr id="4" name="TextBox 3"/>
          <p:cNvSpPr txBox="1"/>
          <p:nvPr/>
        </p:nvSpPr>
        <p:spPr>
          <a:xfrm rot="1031395">
            <a:off x="1672123" y="3629607"/>
            <a:ext cx="5534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In other words,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put the default parameter value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in the header file!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4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“Library”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What we’ve seen so far</a:t>
            </a:r>
          </a:p>
          <a:p>
            <a:pPr lvl="1"/>
            <a:r>
              <a:rPr lang="en-US" sz="2800" dirty="0" smtClean="0"/>
              <a:t>#include &lt;</a:t>
            </a:r>
            <a:r>
              <a:rPr lang="en-US" sz="2800" dirty="0" err="1" smtClean="0"/>
              <a:t>iostream</a:t>
            </a:r>
            <a:r>
              <a:rPr lang="en-US" sz="2800" dirty="0" smtClean="0"/>
              <a:t>&gt;</a:t>
            </a:r>
          </a:p>
          <a:p>
            <a:pPr lvl="1"/>
            <a:r>
              <a:rPr lang="en-US" sz="2800" dirty="0" smtClean="0"/>
              <a:t>&lt; &gt; indicate the library is located </a:t>
            </a:r>
            <a:endParaRPr lang="en-US" sz="2800" dirty="0"/>
          </a:p>
          <a:p>
            <a:pPr lvl="2"/>
            <a:r>
              <a:rPr lang="en-US" sz="2800" dirty="0" smtClean="0"/>
              <a:t>in the default location for </a:t>
            </a:r>
            <a:r>
              <a:rPr lang="en-US" sz="2800" dirty="0" err="1" smtClean="0"/>
              <a:t>c++</a:t>
            </a:r>
            <a:r>
              <a:rPr lang="en-US" sz="2800" dirty="0" smtClean="0"/>
              <a:t> libraries.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When we create our own “library”</a:t>
            </a:r>
          </a:p>
          <a:p>
            <a:pPr lvl="1"/>
            <a:r>
              <a:rPr lang="en-US" sz="2800" dirty="0" smtClean="0"/>
              <a:t>#include "</a:t>
            </a:r>
            <a:r>
              <a:rPr lang="en-US" sz="2800" dirty="0" err="1" smtClean="0"/>
              <a:t>myHeader.h</a:t>
            </a:r>
            <a:r>
              <a:rPr lang="en-US" sz="2800" dirty="0" smtClean="0"/>
              <a:t>"</a:t>
            </a:r>
          </a:p>
          <a:p>
            <a:pPr lvl="1"/>
            <a:r>
              <a:rPr lang="en-US" sz="2800" dirty="0" smtClean="0"/>
              <a:t>" " indicate the library is located</a:t>
            </a:r>
          </a:p>
          <a:p>
            <a:pPr lvl="2"/>
            <a:r>
              <a:rPr lang="en-US" sz="2800" dirty="0" smtClean="0"/>
              <a:t>in the same location as other files for this program</a:t>
            </a:r>
          </a:p>
        </p:txBody>
      </p:sp>
    </p:spTree>
    <p:extLst>
      <p:ext uri="{BB962C8B-B14F-4D97-AF65-F5344CB8AC3E}">
        <p14:creationId xmlns:p14="http://schemas.microsoft.com/office/powerpoint/2010/main" val="171346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3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Self-Similarity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24797"/>
            <a:ext cx="4351338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1" t="40106" r="45754" b="34554"/>
          <a:stretch/>
        </p:blipFill>
        <p:spPr>
          <a:xfrm>
            <a:off x="4078386" y="509799"/>
            <a:ext cx="492805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1478467"/>
            <a:ext cx="395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70C0"/>
                </a:solidFill>
              </a:rPr>
              <a:t>Romanesco broccoli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8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Self-Similarity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62" y="1825625"/>
            <a:ext cx="4801476" cy="4351338"/>
          </a:xfrm>
        </p:spPr>
      </p:pic>
    </p:spTree>
    <p:extLst>
      <p:ext uri="{BB962C8B-B14F-4D97-AF65-F5344CB8AC3E}">
        <p14:creationId xmlns:p14="http://schemas.microsoft.com/office/powerpoint/2010/main" val="150279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3826016" cy="4351338"/>
          </a:xfrm>
        </p:spPr>
        <p:txBody>
          <a:bodyPr/>
          <a:lstStyle/>
          <a:p>
            <a:r>
              <a:rPr lang="en-US" dirty="0" smtClean="0"/>
              <a:t>Repeated self-similarity can be infinite.</a:t>
            </a:r>
          </a:p>
          <a:p>
            <a:endParaRPr lang="en-US" dirty="0"/>
          </a:p>
          <a:p>
            <a:r>
              <a:rPr lang="en-US" dirty="0" smtClean="0"/>
              <a:t>Koch Snowflake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66" y="1549456"/>
            <a:ext cx="3695026" cy="30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0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Landscapes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57550" cy="4351338"/>
          </a:xfrm>
        </p:spPr>
        <p:txBody>
          <a:bodyPr/>
          <a:lstStyle/>
          <a:p>
            <a:r>
              <a:rPr lang="en-US" dirty="0" smtClean="0"/>
              <a:t>Add randomness to repeated pattern</a:t>
            </a:r>
          </a:p>
          <a:p>
            <a:pPr lvl="1"/>
            <a:r>
              <a:rPr lang="en-US" sz="3200" dirty="0" smtClean="0"/>
              <a:t>landscapes.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22" y="1825626"/>
            <a:ext cx="5324426" cy="38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8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Fractal</a:t>
            </a:r>
            <a:br>
              <a:rPr lang="en-US" dirty="0" smtClean="0"/>
            </a:br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15163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89" y="754063"/>
            <a:ext cx="6096000" cy="542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4908" y="6311900"/>
            <a:ext cx="959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Ostrich - Own work, CC BY 3.0, </a:t>
            </a:r>
            <a:r>
              <a:rPr lang="en-US" dirty="0">
                <a:hlinkClick r:id="rId3"/>
              </a:rPr>
              <a:t>https://commons.wikimedia.org/w/index.php?curid=4716597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5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function </a:t>
                </a:r>
                <a:r>
                  <a:rPr lang="en-US" smtClean="0"/>
                  <a:t>defined </a:t>
                </a:r>
                <a:br>
                  <a:rPr lang="en-US" smtClean="0"/>
                </a:br>
                <a:r>
                  <a:rPr lang="en-US" smtClean="0"/>
                  <a:t>in </a:t>
                </a:r>
                <a:r>
                  <a:rPr lang="en-US" dirty="0" smtClean="0"/>
                  <a:t>terms of itself.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Factorial: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Where: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8434" y="1159727"/>
                <a:ext cx="4616605" cy="5017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97911" y="1159727"/>
                <a:ext cx="6155473" cy="501723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rot="1189535">
            <a:off x="2602376" y="4945820"/>
            <a:ext cx="1685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Base case.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722793">
            <a:off x="2301426" y="2998439"/>
            <a:ext cx="228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Recursive Call.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2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defines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arguments do not follow rules:</a:t>
            </a:r>
          </a:p>
          <a:p>
            <a:pPr lvl="1"/>
            <a:r>
              <a:rPr lang="en-US" dirty="0" smtClean="0"/>
              <a:t>Output usage information (i.e. help/feedback)</a:t>
            </a:r>
          </a:p>
          <a:p>
            <a:pPr lvl="1"/>
            <a:r>
              <a:rPr lang="en-US" dirty="0" smtClean="0"/>
              <a:t>Exit program</a:t>
            </a:r>
          </a:p>
          <a:p>
            <a:pPr lvl="1"/>
            <a:r>
              <a:rPr lang="en-US" dirty="0" smtClean="0"/>
              <a:t>Don’t prompt for new data…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of command line parameters can be quite sophisticated</a:t>
            </a:r>
          </a:p>
          <a:p>
            <a:pPr lvl="1"/>
            <a:r>
              <a:rPr lang="en-US" dirty="0" smtClean="0"/>
              <a:t>Flags</a:t>
            </a:r>
          </a:p>
          <a:p>
            <a:pPr lvl="2"/>
            <a:r>
              <a:rPr lang="en-US" dirty="0" smtClean="0"/>
              <a:t>Provide specific information</a:t>
            </a:r>
          </a:p>
          <a:p>
            <a:pPr lvl="2"/>
            <a:r>
              <a:rPr lang="en-US" dirty="0" smtClean="0"/>
              <a:t>Frequently prepended with a dash, e.g. –al</a:t>
            </a:r>
          </a:p>
          <a:p>
            <a:pPr lvl="2"/>
            <a:r>
              <a:rPr lang="en-US" dirty="0" smtClean="0"/>
              <a:t>Unix/Linux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2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Relationships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Fibonacci Numbers: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Where: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and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0, 1, 1, 2, 3, 5, 8, 13, 21, 34, 55, 89, 144, 233, 377,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rot="20085565">
            <a:off x="2097276" y="2903409"/>
            <a:ext cx="182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Base cases.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006731">
            <a:off x="4748797" y="1895116"/>
            <a:ext cx="2428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Recursive Calls.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08681"/>
              </p:ext>
            </p:extLst>
          </p:nvPr>
        </p:nvGraphicFramePr>
        <p:xfrm>
          <a:off x="718705" y="4659182"/>
          <a:ext cx="7669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20"/>
                <a:gridCol w="511320"/>
                <a:gridCol w="511320"/>
                <a:gridCol w="511320"/>
                <a:gridCol w="511320"/>
                <a:gridCol w="511320"/>
                <a:gridCol w="511320"/>
                <a:gridCol w="511320"/>
                <a:gridCol w="511320"/>
                <a:gridCol w="511320"/>
                <a:gridCol w="511320"/>
                <a:gridCol w="511320"/>
                <a:gridCol w="511320"/>
                <a:gridCol w="511320"/>
                <a:gridCol w="5113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21" name="Line Callout 3 (No Border) 20"/>
          <p:cNvSpPr/>
          <p:nvPr/>
        </p:nvSpPr>
        <p:spPr>
          <a:xfrm rot="5400000">
            <a:off x="1150612" y="4073187"/>
            <a:ext cx="153412" cy="1017227"/>
          </a:xfrm>
          <a:prstGeom prst="callout3">
            <a:avLst>
              <a:gd name="adj1" fmla="val 50313"/>
              <a:gd name="adj2" fmla="val 13379"/>
              <a:gd name="adj3" fmla="val 39040"/>
              <a:gd name="adj4" fmla="val -204822"/>
              <a:gd name="adj5" fmla="val 30861"/>
              <a:gd name="adj6" fmla="val -255482"/>
              <a:gd name="adj7" fmla="val -53121"/>
              <a:gd name="adj8" fmla="val -616230"/>
            </a:avLst>
          </a:prstGeom>
          <a:solidFill>
            <a:srgbClr val="7030A0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3 (No Border) 21"/>
          <p:cNvSpPr/>
          <p:nvPr/>
        </p:nvSpPr>
        <p:spPr>
          <a:xfrm rot="5400000">
            <a:off x="4990531" y="1260529"/>
            <a:ext cx="154088" cy="6641860"/>
          </a:xfrm>
          <a:prstGeom prst="callout3">
            <a:avLst>
              <a:gd name="adj1" fmla="val 50313"/>
              <a:gd name="adj2" fmla="val 13379"/>
              <a:gd name="adj3" fmla="val 37613"/>
              <a:gd name="adj4" fmla="val -241008"/>
              <a:gd name="adj5" fmla="val 32209"/>
              <a:gd name="adj6" fmla="val -537725"/>
              <a:gd name="adj7" fmla="val 30888"/>
              <a:gd name="adj8" fmla="val -1274793"/>
            </a:avLst>
          </a:prstGeom>
          <a:solidFill>
            <a:schemeClr val="accent6">
              <a:lumMod val="7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1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calls itself.</a:t>
            </a:r>
          </a:p>
          <a:p>
            <a:pPr lvl="1"/>
            <a:r>
              <a:rPr lang="en-US" dirty="0" smtClean="0"/>
              <a:t>Strongly related to mathematical definition.</a:t>
            </a:r>
          </a:p>
          <a:p>
            <a:pPr lvl="1"/>
            <a:r>
              <a:rPr lang="en-US" dirty="0" smtClean="0"/>
              <a:t>Think about induction if you have taken a discrete math class.</a:t>
            </a:r>
          </a:p>
          <a:p>
            <a:pPr lvl="1"/>
            <a:r>
              <a:rPr lang="en-US" dirty="0" smtClean="0"/>
              <a:t>Examples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364324">
            <a:off x="5065103" y="2807098"/>
            <a:ext cx="1685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Base case.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364324">
            <a:off x="916060" y="3644095"/>
            <a:ext cx="228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Recursive Call.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089153">
            <a:off x="5810151" y="1610925"/>
            <a:ext cx="3252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Self Recursion.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29" y="1825625"/>
            <a:ext cx="3146851" cy="41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9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Contrived 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469" y="3048260"/>
            <a:ext cx="3175988" cy="311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3048260"/>
            <a:ext cx="3175988" cy="31104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962133" y="2510575"/>
            <a:ext cx="4984764" cy="3187699"/>
            <a:chOff x="1975681" y="1908408"/>
            <a:chExt cx="6646352" cy="3187699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8612797" y="1928857"/>
              <a:ext cx="9236" cy="517237"/>
            </a:xfrm>
            <a:prstGeom prst="straightConnector1">
              <a:avLst/>
            </a:prstGeom>
            <a:ln w="63500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84917" y="1928857"/>
              <a:ext cx="662788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975681" y="1908408"/>
              <a:ext cx="9236" cy="3187699"/>
            </a:xfrm>
            <a:prstGeom prst="straightConnector1">
              <a:avLst/>
            </a:prstGeom>
            <a:ln w="6350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675197" y="3286431"/>
            <a:ext cx="1966499" cy="2411843"/>
            <a:chOff x="3566929" y="3286430"/>
            <a:chExt cx="2621998" cy="2411843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174513" y="3286430"/>
              <a:ext cx="14414" cy="2411843"/>
            </a:xfrm>
            <a:prstGeom prst="straightConnector1">
              <a:avLst/>
            </a:prstGeom>
            <a:ln w="635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566929" y="3286430"/>
              <a:ext cx="2607584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 rot="1553134">
            <a:off x="5700458" y="1799560"/>
            <a:ext cx="3504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Indirect/Mutual</a:t>
            </a:r>
            <a:br>
              <a:rPr lang="en-US" sz="4000" dirty="0" smtClean="0">
                <a:solidFill>
                  <a:srgbClr val="7030A0"/>
                </a:solidFill>
              </a:rPr>
            </a:br>
            <a:r>
              <a:rPr lang="en-US" sz="4000" dirty="0" smtClean="0">
                <a:solidFill>
                  <a:srgbClr val="7030A0"/>
                </a:solidFill>
              </a:rPr>
              <a:t>Recursion.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67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you do not include a base case or get to the base case?</a:t>
            </a:r>
          </a:p>
          <a:p>
            <a:endParaRPr lang="en-US" dirty="0" smtClean="0"/>
          </a:p>
          <a:p>
            <a:r>
              <a:rPr lang="en-US" dirty="0" smtClean="0"/>
              <a:t>Infinite recursion (think of an infinite loop)</a:t>
            </a:r>
          </a:p>
          <a:p>
            <a:endParaRPr lang="en-US" dirty="0"/>
          </a:p>
          <a:p>
            <a:r>
              <a:rPr lang="en-US" dirty="0" smtClean="0"/>
              <a:t>Each time the recursive call occurs, a new stack frame is created…</a:t>
            </a:r>
          </a:p>
          <a:p>
            <a:pPr lvl="1"/>
            <a:r>
              <a:rPr lang="en-US" dirty="0" smtClean="0"/>
              <a:t>Eventually, you will run out of memory!</a:t>
            </a:r>
          </a:p>
          <a:p>
            <a:pPr lvl="1"/>
            <a:r>
              <a:rPr lang="en-US" dirty="0" smtClean="0"/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58245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Good 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One or more base cases</a:t>
            </a:r>
          </a:p>
          <a:p>
            <a:pPr lvl="1"/>
            <a:r>
              <a:rPr lang="en-US" sz="3600" dirty="0" smtClean="0"/>
              <a:t>Always </a:t>
            </a:r>
            <a:r>
              <a:rPr lang="en-US" sz="3600" dirty="0"/>
              <a:t>returns without further </a:t>
            </a:r>
            <a:r>
              <a:rPr lang="en-US" sz="3600" dirty="0" smtClean="0"/>
              <a:t>recursion</a:t>
            </a:r>
          </a:p>
          <a:p>
            <a:pPr lvl="1"/>
            <a:endParaRPr lang="en-US" sz="3600" dirty="0"/>
          </a:p>
          <a:p>
            <a:r>
              <a:rPr lang="en-US" sz="4000" dirty="0"/>
              <a:t>One or more recursive function calls</a:t>
            </a:r>
          </a:p>
          <a:p>
            <a:pPr lvl="1"/>
            <a:r>
              <a:rPr lang="en-US" sz="3600" dirty="0" smtClean="0"/>
              <a:t>Must </a:t>
            </a:r>
            <a:r>
              <a:rPr lang="en-US" sz="3600" dirty="0"/>
              <a:t>get closer to base </a:t>
            </a:r>
            <a:r>
              <a:rPr lang="en-US" sz="3600" dirty="0" smtClean="0"/>
              <a:t>case</a:t>
            </a:r>
          </a:p>
          <a:p>
            <a:pPr lvl="1"/>
            <a:r>
              <a:rPr lang="en-US" sz="3600" dirty="0" smtClean="0"/>
              <a:t>Don‘t forget to use the result of your recursive call!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944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Recursion is a type of iteration!</a:t>
            </a:r>
          </a:p>
          <a:p>
            <a:endParaRPr lang="en-US" dirty="0"/>
          </a:p>
          <a:p>
            <a:r>
              <a:rPr lang="en-US" dirty="0" smtClean="0"/>
              <a:t>Frequently, we use recursion because it looks more like the real problem (e.g. Fibonacci numbers).</a:t>
            </a:r>
          </a:p>
          <a:p>
            <a:endParaRPr lang="en-US" dirty="0"/>
          </a:p>
          <a:p>
            <a:r>
              <a:rPr lang="en-US" dirty="0" smtClean="0"/>
              <a:t>Every time you call a function there is overhead. Creating stack frame, saving address to return to,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Generally, anything that is written recursively can be converted into a loop. Sometimes, the looping version is more efficient, sometime not.</a:t>
            </a:r>
          </a:p>
          <a:p>
            <a:endParaRPr lang="en-US" dirty="0"/>
          </a:p>
          <a:p>
            <a:r>
              <a:rPr lang="en-US" dirty="0" smtClean="0"/>
              <a:t>You will see more useful applications of recursion in 221.</a:t>
            </a:r>
          </a:p>
          <a:p>
            <a:pPr lvl="1"/>
            <a:r>
              <a:rPr lang="en-US" dirty="0" smtClean="0"/>
              <a:t>Tree and graph traversals, etc.</a:t>
            </a:r>
          </a:p>
          <a:p>
            <a:endParaRPr lang="en-US" dirty="0"/>
          </a:p>
          <a:p>
            <a:r>
              <a:rPr lang="en-US" dirty="0" smtClean="0"/>
              <a:t>However, we want you to have some exposure now, so you do not have to learn it </a:t>
            </a:r>
            <a:r>
              <a:rPr lang="en-US" b="1" i="1" dirty="0" smtClean="0"/>
              <a:t>and</a:t>
            </a:r>
            <a:r>
              <a:rPr lang="en-US" dirty="0" smtClean="0"/>
              <a:t> tackle a harder problem at the same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6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3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Bug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23" y="1825625"/>
            <a:ext cx="4142354" cy="4351338"/>
          </a:xfrm>
        </p:spPr>
      </p:pic>
    </p:spTree>
    <p:extLst>
      <p:ext uri="{BB962C8B-B14F-4D97-AF65-F5344CB8AC3E}">
        <p14:creationId xmlns:p14="http://schemas.microsoft.com/office/powerpoint/2010/main" val="95859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 with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042211"/>
            <a:ext cx="38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7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“</a:t>
            </a:r>
            <a:r>
              <a:rPr lang="en-US" sz="4800" i="1" dirty="0" smtClean="0"/>
              <a:t>If </a:t>
            </a:r>
            <a:r>
              <a:rPr lang="en-US" sz="4800" i="1" dirty="0"/>
              <a:t>debugging is the process of removing software bugs, then programming must be the process of putting them in</a:t>
            </a:r>
            <a:r>
              <a:rPr lang="en-US" sz="4800" i="1" dirty="0" smtClean="0"/>
              <a:t>.</a:t>
            </a:r>
            <a:r>
              <a:rPr lang="en-US" sz="4800" dirty="0" smtClean="0"/>
              <a:t>”</a:t>
            </a:r>
            <a:br>
              <a:rPr lang="en-US" sz="4800" dirty="0" smtClean="0"/>
            </a:br>
            <a:endParaRPr lang="en-US" sz="4800" dirty="0" smtClean="0"/>
          </a:p>
          <a:p>
            <a:pPr lvl="1"/>
            <a:r>
              <a:rPr lang="en-US" sz="4400" dirty="0" err="1" smtClean="0"/>
              <a:t>Edsger</a:t>
            </a:r>
            <a:r>
              <a:rPr lang="en-US" sz="4400" dirty="0" smtClean="0"/>
              <a:t> </a:t>
            </a:r>
            <a:r>
              <a:rPr lang="en-US" sz="4400" dirty="0"/>
              <a:t>Dijkstra</a:t>
            </a:r>
          </a:p>
        </p:txBody>
      </p:sp>
    </p:spTree>
    <p:extLst>
      <p:ext uri="{BB962C8B-B14F-4D97-AF65-F5344CB8AC3E}">
        <p14:creationId xmlns:p14="http://schemas.microsoft.com/office/powerpoint/2010/main" val="405796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Figuring out what is wrong with the code we wrote…</a:t>
            </a:r>
          </a:p>
          <a:p>
            <a:endParaRPr lang="en-US" dirty="0"/>
          </a:p>
          <a:p>
            <a:r>
              <a:rPr lang="en-US" dirty="0" smtClean="0"/>
              <a:t>Analyze problem</a:t>
            </a:r>
          </a:p>
          <a:p>
            <a:r>
              <a:rPr lang="en-US" dirty="0" smtClean="0"/>
              <a:t>Compare program results with hand executed results.</a:t>
            </a:r>
          </a:p>
          <a:p>
            <a:endParaRPr lang="en-US" dirty="0"/>
          </a:p>
          <a:p>
            <a:r>
              <a:rPr lang="en-US" dirty="0" smtClean="0"/>
              <a:t>A couple of tools</a:t>
            </a:r>
          </a:p>
          <a:p>
            <a:pPr lvl="1"/>
            <a:r>
              <a:rPr lang="en-US" dirty="0" smtClean="0"/>
              <a:t>Judicious use of print statements (i.e. </a:t>
            </a:r>
            <a:r>
              <a:rPr lang="en-US" dirty="0" err="1" smtClean="0"/>
              <a:t>cout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Careful use of debugging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you have no choice.</a:t>
            </a:r>
          </a:p>
          <a:p>
            <a:r>
              <a:rPr lang="en-US" dirty="0" smtClean="0"/>
              <a:t>Print out data at different points in the program.</a:t>
            </a:r>
          </a:p>
          <a:p>
            <a:pPr lvl="1"/>
            <a:r>
              <a:rPr lang="en-US" dirty="0" smtClean="0"/>
              <a:t>Make certain you can determine where a particular output comes from.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Starting function X</a:t>
            </a:r>
          </a:p>
          <a:p>
            <a:pPr lvl="2"/>
            <a:r>
              <a:rPr lang="en-US" dirty="0" smtClean="0"/>
              <a:t>Ending function X</a:t>
            </a:r>
          </a:p>
          <a:p>
            <a:pPr lvl="2"/>
            <a:r>
              <a:rPr lang="en-US" dirty="0" smtClean="0"/>
              <a:t>Value(s) before processing/calculation</a:t>
            </a:r>
          </a:p>
          <a:p>
            <a:pPr lvl="2"/>
            <a:r>
              <a:rPr lang="en-US" dirty="0" smtClean="0"/>
              <a:t>Value(s) after processing/calculation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7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look at things while the program is running.</a:t>
            </a:r>
          </a:p>
          <a:p>
            <a:pPr lvl="1"/>
            <a:r>
              <a:rPr lang="en-US" sz="2800" dirty="0" smtClean="0"/>
              <a:t>At any point in the program, you can see </a:t>
            </a:r>
          </a:p>
          <a:p>
            <a:pPr lvl="2"/>
            <a:r>
              <a:rPr lang="en-US" sz="2800" dirty="0" smtClean="0"/>
              <a:t>the call stack.</a:t>
            </a:r>
          </a:p>
          <a:p>
            <a:pPr lvl="2"/>
            <a:r>
              <a:rPr lang="en-US" sz="2800" dirty="0" smtClean="0"/>
              <a:t>Local variables and parameter values.</a:t>
            </a:r>
          </a:p>
        </p:txBody>
      </p:sp>
    </p:spTree>
    <p:extLst>
      <p:ext uri="{BB962C8B-B14F-4D97-AF65-F5344CB8AC3E}">
        <p14:creationId xmlns:p14="http://schemas.microsoft.com/office/powerpoint/2010/main" val="25788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Breakpoints can be placed on any executable statement in your code.</a:t>
            </a:r>
          </a:p>
          <a:p>
            <a:r>
              <a:rPr lang="en-US" dirty="0" smtClean="0"/>
              <a:t>When the program executes, it will pause at a breakpoint.</a:t>
            </a:r>
          </a:p>
          <a:p>
            <a:pPr lvl="1"/>
            <a:r>
              <a:rPr lang="en-US" dirty="0" smtClean="0"/>
              <a:t>You can look at variable values, etc.</a:t>
            </a:r>
          </a:p>
        </p:txBody>
      </p:sp>
    </p:spTree>
    <p:extLst>
      <p:ext uri="{BB962C8B-B14F-4D97-AF65-F5344CB8AC3E}">
        <p14:creationId xmlns:p14="http://schemas.microsoft.com/office/powerpoint/2010/main" val="250873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Through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Once stopped you can execute the code line by line.</a:t>
            </a:r>
          </a:p>
          <a:p>
            <a:r>
              <a:rPr lang="en-US" dirty="0" smtClean="0"/>
              <a:t>Three options</a:t>
            </a:r>
          </a:p>
          <a:p>
            <a:pPr lvl="1"/>
            <a:r>
              <a:rPr lang="en-US" dirty="0" smtClean="0"/>
              <a:t>Step Over</a:t>
            </a:r>
          </a:p>
          <a:p>
            <a:pPr lvl="2"/>
            <a:r>
              <a:rPr lang="en-US" dirty="0" smtClean="0"/>
              <a:t>Move to the following statement. This will not enter any functions called on the current line (unless it finds another breakpoint in a function called before the next line).</a:t>
            </a:r>
          </a:p>
          <a:p>
            <a:pPr lvl="1"/>
            <a:r>
              <a:rPr lang="en-US" dirty="0" smtClean="0"/>
              <a:t>Step Into</a:t>
            </a:r>
          </a:p>
          <a:p>
            <a:pPr lvl="2"/>
            <a:r>
              <a:rPr lang="en-US" dirty="0" smtClean="0"/>
              <a:t>Go into the next function on the current line (if there is one.)</a:t>
            </a:r>
          </a:p>
          <a:p>
            <a:pPr lvl="3"/>
            <a:r>
              <a:rPr lang="en-US" dirty="0" smtClean="0"/>
              <a:t>Note: functions may be nested.</a:t>
            </a:r>
          </a:p>
          <a:p>
            <a:pPr lvl="1"/>
            <a:r>
              <a:rPr lang="en-US" dirty="0" smtClean="0"/>
              <a:t>Step Out</a:t>
            </a:r>
          </a:p>
          <a:p>
            <a:pPr lvl="2"/>
            <a:r>
              <a:rPr lang="en-US" dirty="0" smtClean="0"/>
              <a:t>Stop going line by line in the current function and move to the next line of code in the calling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9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 more out there regarding debugging.</a:t>
            </a:r>
          </a:p>
          <a:p>
            <a:r>
              <a:rPr lang="en-US" dirty="0" smtClean="0"/>
              <a:t>However, these basics should help you tremendously as you gain experience programming.</a:t>
            </a:r>
          </a:p>
          <a:p>
            <a:r>
              <a:rPr lang="en-US" dirty="0" smtClean="0"/>
              <a:t>If you find you need more, you can do some self teaching!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9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 parts</a:t>
            </a:r>
          </a:p>
          <a:p>
            <a:pPr lvl="1"/>
            <a:r>
              <a:rPr lang="en-US" sz="3600" b="1" dirty="0" smtClean="0"/>
              <a:t>throw</a:t>
            </a:r>
          </a:p>
          <a:p>
            <a:pPr lvl="1"/>
            <a:r>
              <a:rPr lang="en-US" sz="3600" b="1" dirty="0" smtClean="0"/>
              <a:t>try</a:t>
            </a:r>
            <a:endParaRPr lang="en-US" sz="3600" dirty="0" smtClean="0"/>
          </a:p>
          <a:p>
            <a:pPr lvl="1"/>
            <a:r>
              <a:rPr lang="en-US" sz="3600" b="1" dirty="0" smtClean="0"/>
              <a:t>catch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307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 exception is thrown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 stops executing immediately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 down looking for a catch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Either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Catch block found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If type matches thrown object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 smtClean="0"/>
              <a:t>Execute catch block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 smtClean="0"/>
              <a:t>Resume execution after catch block(s) (not back to where throw happened)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Else continue scan (note there might be another catch immediately)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End of function reached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8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 exception is thrown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End of function reached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Remove function from call stack</a:t>
            </a:r>
          </a:p>
          <a:p>
            <a:pPr lvl="3"/>
            <a:r>
              <a:rPr lang="en-US" dirty="0" smtClean="0"/>
              <a:t>Variables go out of scope</a:t>
            </a:r>
          </a:p>
          <a:p>
            <a:pPr lvl="4"/>
            <a:r>
              <a:rPr lang="en-US" dirty="0" smtClean="0"/>
              <a:t>Includes calling destructors (for example, file streams will close their files)</a:t>
            </a:r>
          </a:p>
          <a:p>
            <a:pPr lvl="3"/>
            <a:r>
              <a:rPr lang="en-US" dirty="0" smtClean="0"/>
              <a:t>If the function removed from stack is main, the program terminates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Throw exception to calling function</a:t>
            </a:r>
          </a:p>
          <a:p>
            <a:pPr lvl="3"/>
            <a:r>
              <a:rPr lang="en-US" dirty="0" smtClean="0"/>
              <a:t>Return to function where call occurred</a:t>
            </a:r>
          </a:p>
          <a:p>
            <a:pPr lvl="3"/>
            <a:r>
              <a:rPr lang="en-US" dirty="0" smtClean="0"/>
              <a:t>Scan down looking for a catch (i.e. go back to main step 2)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476" y="4742240"/>
            <a:ext cx="4822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Exceptions propagate down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call stack until caught or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program terminates.</a:t>
            </a:r>
          </a:p>
        </p:txBody>
      </p:sp>
    </p:spTree>
    <p:extLst>
      <p:ext uri="{BB962C8B-B14F-4D97-AF65-F5344CB8AC3E}">
        <p14:creationId xmlns:p14="http://schemas.microsoft.com/office/powerpoint/2010/main" val="358703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2396</Words>
  <Application>Microsoft Macintosh PowerPoint</Application>
  <PresentationFormat>On-screen Show (4:3)</PresentationFormat>
  <Paragraphs>582</Paragraphs>
  <Slides>66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Test 2 Slide Set 1</vt:lpstr>
      <vt:lpstr>Command Line Parameters</vt:lpstr>
      <vt:lpstr>Passing parameters to Programs</vt:lpstr>
      <vt:lpstr>Things to remember</vt:lpstr>
      <vt:lpstr>Programmer defines rules</vt:lpstr>
      <vt:lpstr>Exceptions with Functions</vt:lpstr>
      <vt:lpstr>Recall</vt:lpstr>
      <vt:lpstr>When an exception is thrown</vt:lpstr>
      <vt:lpstr>When an exception is thrown</vt:lpstr>
      <vt:lpstr>Separation of Concerns</vt:lpstr>
      <vt:lpstr>Exceptions</vt:lpstr>
      <vt:lpstr>Throwing/Catching in same function</vt:lpstr>
      <vt:lpstr>Throwing in a function</vt:lpstr>
      <vt:lpstr>Catching in calling function</vt:lpstr>
      <vt:lpstr>Propagation of exception down call stack</vt:lpstr>
      <vt:lpstr>Function Overloading</vt:lpstr>
      <vt:lpstr>Recall</vt:lpstr>
      <vt:lpstr>Function Signature</vt:lpstr>
      <vt:lpstr>Compiler</vt:lpstr>
      <vt:lpstr>Overloading</vt:lpstr>
      <vt:lpstr>Overloading Guidelines</vt:lpstr>
      <vt:lpstr>Default Parameters</vt:lpstr>
      <vt:lpstr>Common Parameter Values</vt:lpstr>
      <vt:lpstr>Example Situations</vt:lpstr>
      <vt:lpstr>Default Parameters</vt:lpstr>
      <vt:lpstr>Default Parameters</vt:lpstr>
      <vt:lpstr>Calling a function with a default parameter</vt:lpstr>
      <vt:lpstr>Calling a function with a default parameter</vt:lpstr>
      <vt:lpstr>Function Signature</vt:lpstr>
      <vt:lpstr>If declaring and defining separately…</vt:lpstr>
      <vt:lpstr>Notes on default parameters</vt:lpstr>
      <vt:lpstr>Overloading/Default Parameter Guidelines</vt:lpstr>
      <vt:lpstr>Code Organization</vt:lpstr>
      <vt:lpstr>Multiple Files</vt:lpstr>
      <vt:lpstr>Ways of organizing</vt:lpstr>
      <vt:lpstr>Recall</vt:lpstr>
      <vt:lpstr>Avoiding re-definitions</vt:lpstr>
      <vt:lpstr>Header Guards</vt:lpstr>
      <vt:lpstr>Using Header Guards</vt:lpstr>
      <vt:lpstr>Using Header Guards (Alternative)</vt:lpstr>
      <vt:lpstr>Note on default parameters  and separate files…</vt:lpstr>
      <vt:lpstr>Using our “Library”</vt:lpstr>
      <vt:lpstr>Recursion</vt:lpstr>
      <vt:lpstr>Self-Similarity</vt:lpstr>
      <vt:lpstr>Self-Similarity</vt:lpstr>
      <vt:lpstr>Fractals</vt:lpstr>
      <vt:lpstr>Landscapes</vt:lpstr>
      <vt:lpstr>Fractal Landscape</vt:lpstr>
      <vt:lpstr>Mathematically</vt:lpstr>
      <vt:lpstr>Recurrence Relationships</vt:lpstr>
      <vt:lpstr>Computer Science</vt:lpstr>
      <vt:lpstr>Factorial Flowchart</vt:lpstr>
      <vt:lpstr>Contrived Example</vt:lpstr>
      <vt:lpstr>Challenges</vt:lpstr>
      <vt:lpstr>Rules for Good Recursive Function</vt:lpstr>
      <vt:lpstr>Iteration</vt:lpstr>
      <vt:lpstr>Recursion vs. Looping</vt:lpstr>
      <vt:lpstr>Debugging</vt:lpstr>
      <vt:lpstr>Early Bug</vt:lpstr>
      <vt:lpstr>PowerPoint Presentation</vt:lpstr>
      <vt:lpstr>Debugging</vt:lpstr>
      <vt:lpstr>Print Statements</vt:lpstr>
      <vt:lpstr>Debuggers</vt:lpstr>
      <vt:lpstr>Breakpoints</vt:lpstr>
      <vt:lpstr>Moving Through Code</vt:lpstr>
      <vt:lpstr>More?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G. Westerfield</dc:creator>
  <cp:lastModifiedBy>Jonathan G. Westerfield</cp:lastModifiedBy>
  <cp:revision>8</cp:revision>
  <dcterms:created xsi:type="dcterms:W3CDTF">2016-11-07T03:03:32Z</dcterms:created>
  <dcterms:modified xsi:type="dcterms:W3CDTF">2016-11-09T23:33:42Z</dcterms:modified>
</cp:coreProperties>
</file>