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8AE84-E18D-7442-9449-1FD82FDB43FC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B6021-2D1F-1949-8631-BF24E298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8A624-F037-4B86-8710-04F6CAB7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here is how you use a class once</a:t>
            </a:r>
            <a:r>
              <a:rPr lang="en-US" baseline="0" dirty="0" smtClean="0"/>
              <a:t> you’ve constructed it. You create objects of your class type like normal. And once you have them, you can call the class’s member functions using the dot operator.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finish,</a:t>
            </a:r>
            <a:r>
              <a:rPr lang="en-US" baseline="0" dirty="0" smtClean="0"/>
              <a:t> l</a:t>
            </a:r>
            <a:r>
              <a:rPr lang="en-US" dirty="0" smtClean="0"/>
              <a:t>et’s look at a more interesting</a:t>
            </a:r>
            <a:r>
              <a:rPr lang="en-US" baseline="0" dirty="0" smtClean="0"/>
              <a:t> </a:t>
            </a:r>
            <a:r>
              <a:rPr lang="en-US" dirty="0" smtClean="0"/>
              <a:t>example...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1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remember that in our</a:t>
            </a:r>
            <a:r>
              <a:rPr lang="en-US" baseline="0" dirty="0" smtClean="0"/>
              <a:t> </a:t>
            </a:r>
            <a:r>
              <a:rPr lang="en-US" dirty="0" smtClean="0"/>
              <a:t>classes our data</a:t>
            </a:r>
            <a:r>
              <a:rPr lang="en-US" baseline="0" dirty="0" smtClean="0"/>
              <a:t> members are private by default? That means that until we add a “public” keyword, every member we add is private.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 there is a different type of object called a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 It is identical to a class, except that members are PUBLIC by default.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Structs</a:t>
            </a:r>
            <a:r>
              <a:rPr lang="en-US" baseline="0" dirty="0" smtClean="0"/>
              <a:t> come from C, where they were originally used to store heterogeneous data in a single container, but without any associated functions. In C++, it is good practice to stick to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9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DE9C8-74C8-4B86-B6AD-36D285F6B9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4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DE9C8-74C8-4B86-B6AD-36D285F6B9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8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Or we can leave the function declaration inside the class, but define (or implement) them outside. To do this, we need to use the scope resolution operator.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the return type still goes at the very beginning, and that the actual name of this function is Student::</a:t>
            </a:r>
            <a:r>
              <a:rPr lang="en-US" baseline="0" dirty="0" err="1" smtClean="0"/>
              <a:t>getName</a:t>
            </a:r>
            <a:r>
              <a:rPr lang="en-US" baseline="0" dirty="0" smtClean="0"/>
              <a:t>(); This distinguishes from other functions of the same name.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also notice that since we specified that we are editing a member function of our class, we can directly access its private data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4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DE9C8-74C8-4B86-B6AD-36D285F6B9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38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Or we can leave the function declaration inside the class, but define (or implement) them outside. To do this, we need to use the scope resolution operator.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the return type still goes at the very beginning, and that the actual name of this function is Student::</a:t>
            </a:r>
            <a:r>
              <a:rPr lang="en-US" baseline="0" dirty="0" err="1" smtClean="0"/>
              <a:t>getName</a:t>
            </a:r>
            <a:r>
              <a:rPr lang="en-US" baseline="0" dirty="0" smtClean="0"/>
              <a:t>(); This distinguishes from other functions of the same name.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also notice that since we specified that we are editing a member function of our class, we can directly access its private data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1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74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2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5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everything in our classes should be visible to other</a:t>
            </a:r>
            <a:r>
              <a:rPr lang="en-US" baseline="0" dirty="0" smtClean="0"/>
              <a:t> parts of our programs. So we can specify our data members and member functions to be public or private.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33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7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6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7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63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34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1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class declaration.</a:t>
            </a:r>
            <a:r>
              <a:rPr lang="en-US" baseline="0" dirty="0" smtClean="0"/>
              <a:t> It tells the compiler that there exists a class with this name.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we want to do more than declare a class. We want to define it. And we remember that our classes are defined by their data and functions, so we have to put them somewhere.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28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5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57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88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5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2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674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2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36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5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some data members</a:t>
            </a:r>
            <a:r>
              <a:rPr lang="en-US" baseline="0" dirty="0" smtClean="0"/>
              <a:t> that a class called Student may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57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72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671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54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3337-DDC7-4933-BDAE-2384132CEC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75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3337-DDC7-4933-BDAE-2384132CEC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801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3337-DDC7-4933-BDAE-2384132CEC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51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3337-DDC7-4933-BDAE-2384132CEC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68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53337-DDC7-4933-BDAE-2384132CEC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our student’s name is private, we need a way to access</a:t>
            </a:r>
            <a:r>
              <a:rPr lang="en-US" baseline="0" dirty="0" smtClean="0"/>
              <a:t> it and modify it....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functions are only</a:t>
            </a:r>
            <a:r>
              <a:rPr lang="en-US" baseline="0" dirty="0" smtClean="0"/>
              <a:t> declared, not defined. To finish the class definition, we must implement the member function definitions. This can be done inside or outside the class declaration.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7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define</a:t>
            </a:r>
            <a:r>
              <a:rPr lang="en-US" baseline="0" dirty="0" smtClean="0"/>
              <a:t> our functions when we declare them, inside the class definition. Here we see why it is important to use function arguments whose names are distinct from our class’s data members.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4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define</a:t>
            </a:r>
            <a:r>
              <a:rPr lang="en-US" baseline="0" dirty="0" smtClean="0"/>
              <a:t> our functions when we declare them, inside the class definition. Here we see why it is important to use function arguments whose names are distinct from our class’s data members.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2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Or we can leave the function declaration inside the class, but define (or implement) them outside. To do this, we need to use the scope resolution operator.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the return type still goes at the very beginning, and that the actual name of this function is Student::</a:t>
            </a:r>
            <a:r>
              <a:rPr lang="en-US" baseline="0" dirty="0" err="1" smtClean="0"/>
              <a:t>getName</a:t>
            </a:r>
            <a:r>
              <a:rPr lang="en-US" baseline="0" dirty="0" smtClean="0"/>
              <a:t>(); This distinguishes from other functions of the same name.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also notice that since we specified that we are editing a member function of our class, we can directly access its private data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C6208-DED1-4271-96A9-DFA2F31BE9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C4A-1009-E64A-B13F-A88E95873AB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49ED-E61C-C446-ACE5-24FA112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C4A-1009-E64A-B13F-A88E95873AB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49ED-E61C-C446-ACE5-24FA112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C4A-1009-E64A-B13F-A88E95873AB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49ED-E61C-C446-ACE5-24FA112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C4A-1009-E64A-B13F-A88E95873AB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49ED-E61C-C446-ACE5-24FA112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C4A-1009-E64A-B13F-A88E95873AB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49ED-E61C-C446-ACE5-24FA112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9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C4A-1009-E64A-B13F-A88E95873AB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49ED-E61C-C446-ACE5-24FA112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C4A-1009-E64A-B13F-A88E95873AB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49ED-E61C-C446-ACE5-24FA112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C4A-1009-E64A-B13F-A88E95873AB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49ED-E61C-C446-ACE5-24FA112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C4A-1009-E64A-B13F-A88E95873AB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49ED-E61C-C446-ACE5-24FA112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C4A-1009-E64A-B13F-A88E95873AB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49ED-E61C-C446-ACE5-24FA112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C4A-1009-E64A-B13F-A88E95873AB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49ED-E61C-C446-ACE5-24FA112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9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DC4A-1009-E64A-B13F-A88E95873AB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49ED-E61C-C446-ACE5-24FA112B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ely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2 Slide Set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8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Classes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</a:p>
        </p:txBody>
      </p:sp>
    </p:spTree>
    <p:extLst>
      <p:ext uri="{BB962C8B-B14F-4D97-AF65-F5344CB8AC3E}">
        <p14:creationId xmlns:p14="http://schemas.microsoft.com/office/powerpoint/2010/main" val="97492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Objects used in many programming languages</a:t>
            </a:r>
          </a:p>
          <a:p>
            <a:r>
              <a:rPr lang="en-US" dirty="0" smtClean="0"/>
              <a:t>Ideally is independent of the programming language</a:t>
            </a:r>
          </a:p>
          <a:p>
            <a:pPr lvl="1"/>
            <a:r>
              <a:rPr lang="en-US" dirty="0" smtClean="0"/>
              <a:t>Language Agnostic</a:t>
            </a:r>
          </a:p>
          <a:p>
            <a:r>
              <a:rPr lang="en-US" dirty="0" smtClean="0"/>
              <a:t>The focus should be what instead of how.</a:t>
            </a:r>
          </a:p>
          <a:p>
            <a:pPr lvl="1"/>
            <a:r>
              <a:rPr lang="en-US" dirty="0" smtClean="0"/>
              <a:t>There are many options, so leave the implementation details to the coder.</a:t>
            </a:r>
          </a:p>
          <a:p>
            <a:pPr lvl="1"/>
            <a:r>
              <a:rPr lang="en-US" dirty="0" smtClean="0"/>
              <a:t>Think about what data means or a mathematical definition</a:t>
            </a:r>
            <a:br>
              <a:rPr lang="en-US" dirty="0" smtClean="0"/>
            </a:br>
            <a:r>
              <a:rPr lang="en-US" dirty="0" smtClean="0"/>
              <a:t>instead of focusing on the datatypes available in a language.</a:t>
            </a:r>
          </a:p>
          <a:p>
            <a:pPr lvl="2"/>
            <a:r>
              <a:rPr lang="en-US" dirty="0" smtClean="0"/>
              <a:t>Dollars instead of double.</a:t>
            </a:r>
          </a:p>
          <a:p>
            <a:pPr lvl="2"/>
            <a:r>
              <a:rPr lang="en-US" dirty="0" smtClean="0"/>
              <a:t>Integer instead of int.</a:t>
            </a:r>
          </a:p>
          <a:p>
            <a:pPr lvl="2"/>
            <a:r>
              <a:rPr lang="en-US" dirty="0" smtClean="0"/>
              <a:t>Floating point instead of double or float.</a:t>
            </a:r>
          </a:p>
          <a:p>
            <a:pPr lvl="2"/>
            <a:r>
              <a:rPr lang="en-US" dirty="0" smtClean="0"/>
              <a:t>Letters instead of char.</a:t>
            </a:r>
          </a:p>
          <a:p>
            <a:pPr lvl="2"/>
            <a:r>
              <a:rPr lang="en-US" dirty="0" smtClean="0"/>
              <a:t>List instead of vector. (You can say array if you mean it in the mathematical sense.)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5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thinking about what you want to represent</a:t>
            </a:r>
          </a:p>
          <a:p>
            <a:pPr lvl="1"/>
            <a:r>
              <a:rPr lang="en-US" dirty="0" smtClean="0"/>
              <a:t>Characteristics</a:t>
            </a:r>
          </a:p>
          <a:p>
            <a:pPr lvl="2"/>
            <a:r>
              <a:rPr lang="en-US" dirty="0" smtClean="0"/>
              <a:t>Candidates for attributes</a:t>
            </a:r>
          </a:p>
          <a:p>
            <a:pPr lvl="1"/>
            <a:r>
              <a:rPr lang="en-US" dirty="0" smtClean="0"/>
              <a:t>Actions (by / to object)</a:t>
            </a:r>
          </a:p>
          <a:p>
            <a:pPr lvl="2"/>
            <a:r>
              <a:rPr lang="en-US" dirty="0" smtClean="0"/>
              <a:t>Candidates for methods</a:t>
            </a:r>
          </a:p>
        </p:txBody>
      </p:sp>
    </p:spTree>
    <p:extLst>
      <p:ext uri="{BB962C8B-B14F-4D97-AF65-F5344CB8AC3E}">
        <p14:creationId xmlns:p14="http://schemas.microsoft.com/office/powerpoint/2010/main" val="170753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7552" y="3794760"/>
            <a:ext cx="1680210" cy="4206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Unified Modeling Language</a:t>
            </a:r>
            <a:endParaRPr lang="en-US" dirty="0"/>
          </a:p>
          <a:p>
            <a:r>
              <a:rPr lang="en-US" dirty="0" smtClean="0"/>
              <a:t>Used primarily for Software Engineering</a:t>
            </a:r>
            <a:endParaRPr lang="en-US" dirty="0"/>
          </a:p>
          <a:p>
            <a:r>
              <a:rPr lang="en-US" dirty="0" smtClean="0"/>
              <a:t>Language Agnostic</a:t>
            </a:r>
          </a:p>
          <a:p>
            <a:r>
              <a:rPr lang="en-US" dirty="0" smtClean="0"/>
              <a:t>Many types of UML diagrams used for design and modeling</a:t>
            </a:r>
          </a:p>
          <a:p>
            <a:pPr lvl="1"/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Structure diagrams</a:t>
            </a:r>
          </a:p>
          <a:p>
            <a:pPr lvl="1"/>
            <a:r>
              <a:rPr lang="en-US" dirty="0" smtClean="0"/>
              <a:t>Sequence diagrams</a:t>
            </a:r>
          </a:p>
          <a:p>
            <a:pPr lvl="1"/>
            <a:r>
              <a:rPr lang="en-US" dirty="0" smtClean="0"/>
              <a:t>Activity diagrams</a:t>
            </a:r>
          </a:p>
          <a:p>
            <a:pPr lvl="1"/>
            <a:r>
              <a:rPr lang="en-US" dirty="0" smtClean="0"/>
              <a:t>State machine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3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49211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 Classes (language agnostic of course!)</a:t>
            </a:r>
          </a:p>
          <a:p>
            <a:r>
              <a:rPr lang="en-US" dirty="0" smtClean="0"/>
              <a:t>3 parts</a:t>
            </a:r>
          </a:p>
          <a:p>
            <a:r>
              <a:rPr lang="en-US" dirty="0"/>
              <a:t>Include what we need,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</a:t>
            </a:r>
            <a:r>
              <a:rPr lang="en-US" dirty="0"/>
              <a:t>everything we can think of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Programs can help</a:t>
            </a:r>
          </a:p>
          <a:p>
            <a:pPr lvl="1"/>
            <a:r>
              <a:rPr lang="en-US" dirty="0" smtClean="0"/>
              <a:t>Visio: Free on </a:t>
            </a:r>
            <a:r>
              <a:rPr lang="en-US" dirty="0" err="1" smtClean="0"/>
              <a:t>Dreamspark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http://creately.com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(Collaborative)</a:t>
            </a:r>
          </a:p>
          <a:p>
            <a:pPr lvl="1"/>
            <a:r>
              <a:rPr lang="en-US" dirty="0" smtClean="0"/>
              <a:t>Any program you can draw boxes and type text!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3585" y="1825625"/>
            <a:ext cx="2691765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60770" y="1882140"/>
            <a:ext cx="2240280" cy="417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60770" y="1882140"/>
            <a:ext cx="2240280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Name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6160770" y="2827020"/>
            <a:ext cx="2240280" cy="1516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Attributes /</a:t>
            </a:r>
          </a:p>
          <a:p>
            <a:pPr algn="ctr"/>
            <a:r>
              <a:rPr lang="en-US" sz="2800" b="1" dirty="0" smtClean="0"/>
              <a:t>Data Members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6160770" y="4343400"/>
            <a:ext cx="2240280" cy="171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Methods / Member Functions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625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5433822" cy="4351338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AttributeName</a:t>
            </a:r>
            <a:r>
              <a:rPr lang="en-US" dirty="0" smtClean="0"/>
              <a:t>&gt;: &lt;</a:t>
            </a:r>
            <a:r>
              <a:rPr lang="en-US" dirty="0" err="1" smtClean="0"/>
              <a:t>AttributeType</a:t>
            </a:r>
            <a:r>
              <a:rPr lang="en-US" dirty="0" smtClean="0"/>
              <a:t>&gt; </a:t>
            </a:r>
            <a:endParaRPr lang="en-US" dirty="0"/>
          </a:p>
          <a:p>
            <a:pPr lvl="1"/>
            <a:r>
              <a:rPr lang="en-US" dirty="0" smtClean="0"/>
              <a:t>Attribute Type is optional</a:t>
            </a:r>
          </a:p>
          <a:p>
            <a:pPr lvl="1"/>
            <a:r>
              <a:rPr lang="en-US" dirty="0" smtClean="0"/>
              <a:t>Start with lowercase</a:t>
            </a:r>
          </a:p>
          <a:p>
            <a:pPr lvl="1"/>
            <a:r>
              <a:rPr lang="en-US" dirty="0" smtClean="0"/>
              <a:t>Type after colon</a:t>
            </a:r>
            <a:endParaRPr lang="en-US" dirty="0"/>
          </a:p>
          <a:p>
            <a:r>
              <a:rPr lang="en-US" dirty="0" smtClean="0"/>
              <a:t>Types are NOT C++ datatypes!</a:t>
            </a:r>
          </a:p>
          <a:p>
            <a:pPr lvl="1"/>
            <a:r>
              <a:rPr lang="en-US" dirty="0" smtClean="0"/>
              <a:t>Should be descriptive of what it is, </a:t>
            </a:r>
            <a:br>
              <a:rPr lang="en-US" dirty="0" smtClean="0"/>
            </a:br>
            <a:r>
              <a:rPr lang="en-US" dirty="0" smtClean="0"/>
              <a:t>not how it will be stored in C++</a:t>
            </a:r>
          </a:p>
          <a:p>
            <a:pPr lvl="2"/>
            <a:r>
              <a:rPr lang="en-US" dirty="0" smtClean="0"/>
              <a:t>Ex: Dollars instead of double</a:t>
            </a:r>
          </a:p>
          <a:p>
            <a:pPr lvl="1"/>
            <a:r>
              <a:rPr lang="en-US" dirty="0" smtClean="0"/>
              <a:t>Can include this type of information </a:t>
            </a:r>
            <a:br>
              <a:rPr lang="en-US" dirty="0" smtClean="0"/>
            </a:br>
            <a:r>
              <a:rPr lang="en-US" dirty="0" smtClean="0"/>
              <a:t>for methods too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0770" y="1882140"/>
            <a:ext cx="2240280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Book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6160770" y="2827020"/>
            <a:ext cx="2240280" cy="1516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author: String</a:t>
            </a:r>
          </a:p>
          <a:p>
            <a:r>
              <a:rPr lang="en-US" dirty="0" smtClean="0"/>
              <a:t>due: Date</a:t>
            </a:r>
          </a:p>
          <a:p>
            <a:r>
              <a:rPr lang="en-US" dirty="0" err="1" smtClean="0"/>
              <a:t>checkedOutBy</a:t>
            </a:r>
            <a:r>
              <a:rPr lang="en-US" dirty="0" smtClean="0"/>
              <a:t>: Patron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60770" y="4343400"/>
            <a:ext cx="2240280" cy="171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6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4151376" cy="4351338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&lt;</a:t>
            </a:r>
            <a:r>
              <a:rPr lang="en-US" sz="2200" dirty="0" err="1" smtClean="0"/>
              <a:t>MethodName</a:t>
            </a:r>
            <a:r>
              <a:rPr lang="en-US" sz="2200" dirty="0" smtClean="0"/>
              <a:t>&gt;(&lt;parameter&gt;: &lt;</a:t>
            </a:r>
            <a:r>
              <a:rPr lang="en-US" sz="2200" dirty="0" err="1" smtClean="0"/>
              <a:t>AttributeType</a:t>
            </a:r>
            <a:r>
              <a:rPr lang="en-US" sz="2200" dirty="0" smtClean="0"/>
              <a:t>&gt;):&lt;</a:t>
            </a:r>
            <a:r>
              <a:rPr lang="en-US" sz="2200" dirty="0" err="1" smtClean="0"/>
              <a:t>ReturnType</a:t>
            </a:r>
            <a:r>
              <a:rPr lang="en-US" sz="2200" dirty="0" smtClean="0"/>
              <a:t>&gt;</a:t>
            </a:r>
          </a:p>
          <a:p>
            <a:pPr lvl="1"/>
            <a:r>
              <a:rPr lang="en-US" sz="2200" dirty="0" smtClean="0"/>
              <a:t>Start with lowercase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4780026" y="1882140"/>
            <a:ext cx="3621024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Book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4780026" y="2827020"/>
            <a:ext cx="3621024" cy="1516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title: String</a:t>
            </a:r>
          </a:p>
          <a:p>
            <a:r>
              <a:rPr lang="en-US" dirty="0" smtClean="0"/>
              <a:t>author: String</a:t>
            </a:r>
          </a:p>
          <a:p>
            <a:r>
              <a:rPr lang="en-US" dirty="0" smtClean="0"/>
              <a:t>due: 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026" y="4343400"/>
            <a:ext cx="3621024" cy="171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checkOut</a:t>
            </a:r>
            <a:r>
              <a:rPr lang="en-US" dirty="0" smtClean="0"/>
              <a:t>(patron: Patron, due: Date)</a:t>
            </a:r>
          </a:p>
          <a:p>
            <a:r>
              <a:rPr lang="en-US" dirty="0" err="1" smtClean="0"/>
              <a:t>getAuthor</a:t>
            </a:r>
            <a:r>
              <a:rPr lang="en-US" dirty="0" smtClean="0"/>
              <a:t>(): String</a:t>
            </a:r>
          </a:p>
          <a:p>
            <a:r>
              <a:rPr lang="en-US" dirty="0" err="1" smtClean="0"/>
              <a:t>setTitle</a:t>
            </a:r>
            <a:r>
              <a:rPr lang="en-US" dirty="0" smtClean="0"/>
              <a:t>(title: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5433822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Public: prepend name with ‘+’</a:t>
            </a:r>
          </a:p>
          <a:p>
            <a:endParaRPr lang="en-US" dirty="0"/>
          </a:p>
          <a:p>
            <a:r>
              <a:rPr lang="en-US" dirty="0" smtClean="0"/>
              <a:t>Private: prepend name with ‘-’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0026" y="1882140"/>
            <a:ext cx="3621024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Book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4780026" y="2827020"/>
            <a:ext cx="3621024" cy="1516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-title</a:t>
            </a:r>
          </a:p>
          <a:p>
            <a:r>
              <a:rPr lang="en-US" dirty="0" smtClean="0"/>
              <a:t>-author: String</a:t>
            </a:r>
          </a:p>
          <a:p>
            <a:r>
              <a:rPr lang="en-US" dirty="0" smtClean="0"/>
              <a:t>-due: 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026" y="4343400"/>
            <a:ext cx="3621024" cy="171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+</a:t>
            </a:r>
            <a:r>
              <a:rPr lang="en-US" dirty="0" err="1" smtClean="0"/>
              <a:t>checkOut</a:t>
            </a:r>
            <a:r>
              <a:rPr lang="en-US" dirty="0" smtClean="0"/>
              <a:t>(patron: Patron, due: Date)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getAuthor</a:t>
            </a:r>
            <a:r>
              <a:rPr lang="en-US" dirty="0" smtClean="0"/>
              <a:t>(): String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setTitle</a:t>
            </a:r>
            <a:r>
              <a:rPr lang="en-US" dirty="0" smtClean="0"/>
              <a:t>(title: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3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3451"/>
            <a:ext cx="7886700" cy="1325563"/>
          </a:xfrm>
        </p:spPr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Show relationship between classes</a:t>
            </a:r>
          </a:p>
          <a:p>
            <a:pPr lvl="1"/>
            <a:r>
              <a:rPr lang="en-US" dirty="0" smtClean="0"/>
              <a:t>Association </a:t>
            </a:r>
          </a:p>
          <a:p>
            <a:pPr lvl="2"/>
            <a:r>
              <a:rPr lang="en-US" dirty="0" smtClean="0"/>
              <a:t>Has a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Aggregation </a:t>
            </a:r>
          </a:p>
          <a:p>
            <a:pPr lvl="2"/>
            <a:r>
              <a:rPr lang="en-US" dirty="0" smtClean="0"/>
              <a:t>Has an aggregation (grouping) of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Composition </a:t>
            </a:r>
          </a:p>
          <a:p>
            <a:pPr lvl="2"/>
            <a:r>
              <a:rPr lang="en-US" dirty="0" smtClean="0"/>
              <a:t>Like has a, but is a part of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More later…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16666" y="2557162"/>
            <a:ext cx="1622785" cy="5619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563773" y="4672684"/>
            <a:ext cx="2095133" cy="424260"/>
            <a:chOff x="3530172" y="4889014"/>
            <a:chExt cx="2793510" cy="4242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169150" y="5101144"/>
              <a:ext cx="2154532" cy="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iamond 10"/>
            <p:cNvSpPr/>
            <p:nvPr/>
          </p:nvSpPr>
          <p:spPr>
            <a:xfrm>
              <a:off x="3530172" y="4889014"/>
              <a:ext cx="649995" cy="42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31971" y="3515289"/>
            <a:ext cx="2075027" cy="424260"/>
            <a:chOff x="3556979" y="3789164"/>
            <a:chExt cx="2766703" cy="42426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169150" y="4001294"/>
              <a:ext cx="2154532" cy="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iamond 11"/>
            <p:cNvSpPr/>
            <p:nvPr/>
          </p:nvSpPr>
          <p:spPr>
            <a:xfrm>
              <a:off x="3556979" y="3789164"/>
              <a:ext cx="649995" cy="424260"/>
            </a:xfrm>
            <a:prstGeom prst="diamond">
              <a:avLst/>
            </a:prstGeom>
            <a:noFill/>
            <a:ln w="476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12707" y="2282197"/>
            <a:ext cx="1048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Person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61827" y="2326329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Umbrella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28922" y="3465022"/>
            <a:ext cx="169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Class Roster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39630" y="350630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Student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2707" y="4653982"/>
            <a:ext cx="1048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Person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18079" y="4635280"/>
            <a:ext cx="71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Arm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6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4064" y="1849089"/>
            <a:ext cx="2798973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Book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694064" y="2793969"/>
            <a:ext cx="2798973" cy="1516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-title: String</a:t>
            </a:r>
          </a:p>
          <a:p>
            <a:r>
              <a:rPr lang="en-US" dirty="0" smtClean="0"/>
              <a:t>-author: String</a:t>
            </a:r>
          </a:p>
          <a:p>
            <a:r>
              <a:rPr lang="en-US" dirty="0" smtClean="0"/>
              <a:t>-due: Date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checkOutBy</a:t>
            </a:r>
            <a:r>
              <a:rPr lang="en-US" dirty="0" smtClean="0"/>
              <a:t>: Patron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4064" y="4310349"/>
            <a:ext cx="2798973" cy="171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+</a:t>
            </a:r>
            <a:r>
              <a:rPr lang="en-US" dirty="0" err="1" smtClean="0"/>
              <a:t>checkOut</a:t>
            </a:r>
            <a:r>
              <a:rPr lang="en-US" dirty="0" smtClean="0"/>
              <a:t>(patron: Patron, due: Date)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getAuthor</a:t>
            </a:r>
            <a:r>
              <a:rPr lang="en-US" dirty="0" smtClean="0"/>
              <a:t>(): String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setTitle</a:t>
            </a:r>
            <a:r>
              <a:rPr lang="en-US" dirty="0" smtClean="0"/>
              <a:t>(title: String)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8212" y="365125"/>
            <a:ext cx="1776168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Library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6268212" y="1310005"/>
            <a:ext cx="1776168" cy="915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-name: String</a:t>
            </a:r>
          </a:p>
          <a:p>
            <a:r>
              <a:rPr lang="en-US" dirty="0" smtClean="0"/>
              <a:t>-collection: Book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68212" y="2225407"/>
            <a:ext cx="1776168" cy="78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+</a:t>
            </a:r>
            <a:r>
              <a:rPr lang="en-US" dirty="0" err="1" smtClean="0"/>
              <a:t>addBook</a:t>
            </a:r>
            <a:r>
              <a:rPr lang="en-US" dirty="0" smtClean="0"/>
              <a:t>(book: Book)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5372" y="3679366"/>
            <a:ext cx="1639008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Patron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6405372" y="4624246"/>
            <a:ext cx="1639008" cy="915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-name: String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5372" y="5539648"/>
            <a:ext cx="1639008" cy="78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</p:txBody>
      </p:sp>
      <p:cxnSp>
        <p:nvCxnSpPr>
          <p:cNvPr id="15" name="Elbow Connector 14"/>
          <p:cNvCxnSpPr>
            <a:endCxn id="12" idx="1"/>
          </p:cNvCxnSpPr>
          <p:nvPr/>
        </p:nvCxnSpPr>
        <p:spPr>
          <a:xfrm>
            <a:off x="3493036" y="3974470"/>
            <a:ext cx="2912336" cy="177337"/>
          </a:xfrm>
          <a:prstGeom prst="bentConnector3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5996920" y="1787665"/>
            <a:ext cx="271292" cy="257637"/>
          </a:xfrm>
          <a:prstGeom prst="diamond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4" idx="3"/>
            <a:endCxn id="19" idx="1"/>
          </p:cNvCxnSpPr>
          <p:nvPr/>
        </p:nvCxnSpPr>
        <p:spPr>
          <a:xfrm flipV="1">
            <a:off x="3493037" y="1916483"/>
            <a:ext cx="2503884" cy="405046"/>
          </a:xfrm>
          <a:prstGeom prst="bentConnector3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621664">
            <a:off x="3128209" y="4656922"/>
            <a:ext cx="36472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Try to match relation to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attribute/method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or to the name.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6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&amp;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</a:p>
        </p:txBody>
      </p:sp>
    </p:spTree>
    <p:extLst>
      <p:ext uri="{BB962C8B-B14F-4D97-AF65-F5344CB8AC3E}">
        <p14:creationId xmlns:p14="http://schemas.microsoft.com/office/powerpoint/2010/main" val="134380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smtClean="0"/>
              <a:t>a class</a:t>
            </a:r>
            <a:br>
              <a:rPr lang="en-US" smtClean="0"/>
            </a:br>
            <a:r>
              <a:rPr lang="en-US" smtClean="0"/>
              <a:t>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963" y="6010275"/>
            <a:ext cx="384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User-defined datatypes</a:t>
            </a:r>
          </a:p>
          <a:p>
            <a:pPr lvl="1"/>
            <a:r>
              <a:rPr lang="en-US" sz="3600" dirty="0" smtClean="0"/>
              <a:t>Variables that are </a:t>
            </a:r>
            <a:r>
              <a:rPr lang="en-US" sz="3600" b="1" dirty="0" smtClean="0"/>
              <a:t>instances</a:t>
            </a:r>
            <a:r>
              <a:rPr lang="en-US" sz="3600" dirty="0" smtClean="0"/>
              <a:t> of a class datatype are called </a:t>
            </a:r>
            <a:r>
              <a:rPr lang="en-US" sz="3600" b="1" dirty="0" smtClean="0"/>
              <a:t>objects</a:t>
            </a:r>
            <a:endParaRPr lang="en-US" sz="3600" dirty="0" smtClean="0"/>
          </a:p>
          <a:p>
            <a:r>
              <a:rPr lang="en-US" sz="4000" b="1" dirty="0" smtClean="0"/>
              <a:t>Data members </a:t>
            </a:r>
            <a:r>
              <a:rPr lang="en-US" sz="4000" dirty="0" smtClean="0"/>
              <a:t>(aka attributes)</a:t>
            </a:r>
          </a:p>
          <a:p>
            <a:pPr lvl="1"/>
            <a:r>
              <a:rPr lang="en-US" sz="3600" dirty="0" smtClean="0"/>
              <a:t>Can be any datatype</a:t>
            </a:r>
          </a:p>
          <a:p>
            <a:pPr lvl="2"/>
            <a:r>
              <a:rPr lang="en-US" sz="3200" dirty="0" smtClean="0"/>
              <a:t>Including other classes</a:t>
            </a:r>
          </a:p>
          <a:p>
            <a:r>
              <a:rPr lang="en-US" sz="4000" b="1" dirty="0" smtClean="0"/>
              <a:t>Member functions </a:t>
            </a:r>
            <a:r>
              <a:rPr lang="en-US" sz="4000" dirty="0" smtClean="0"/>
              <a:t>(aka methods)</a:t>
            </a:r>
          </a:p>
          <a:p>
            <a:pPr lvl="1"/>
            <a:r>
              <a:rPr lang="en-US" sz="3600" dirty="0" smtClean="0"/>
              <a:t>Act with or upon the object that called them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78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b="1" dirty="0" smtClean="0"/>
              <a:t>Private</a:t>
            </a:r>
          </a:p>
          <a:p>
            <a:pPr lvl="1"/>
            <a:r>
              <a:rPr lang="en-US" sz="3600" dirty="0" smtClean="0"/>
              <a:t>Can only be accessed from within the class</a:t>
            </a:r>
          </a:p>
          <a:p>
            <a:pPr lvl="1"/>
            <a:r>
              <a:rPr lang="en-US" sz="3600" dirty="0" smtClean="0"/>
              <a:t>Commonly used for most data members</a:t>
            </a:r>
          </a:p>
          <a:p>
            <a:pPr lvl="1"/>
            <a:r>
              <a:rPr lang="en-US" sz="3600" dirty="0" smtClean="0"/>
              <a:t>Is the default for C++ classes</a:t>
            </a:r>
          </a:p>
          <a:p>
            <a:r>
              <a:rPr lang="en-US" sz="4000" b="1" dirty="0" smtClean="0"/>
              <a:t>Public</a:t>
            </a:r>
          </a:p>
          <a:p>
            <a:pPr lvl="1"/>
            <a:r>
              <a:rPr lang="en-US" sz="3600" dirty="0" smtClean="0"/>
              <a:t>Can be accessed inside or outside the class</a:t>
            </a:r>
          </a:p>
          <a:p>
            <a:pPr lvl="1"/>
            <a:r>
              <a:rPr lang="en-US" sz="3600" dirty="0" smtClean="0"/>
              <a:t>Commonly used for user-facing functions</a:t>
            </a:r>
          </a:p>
          <a:p>
            <a:pPr lvl="1"/>
            <a:r>
              <a:rPr lang="en-US" sz="3600" dirty="0" smtClean="0"/>
              <a:t>Make up the class’s </a:t>
            </a:r>
            <a:r>
              <a:rPr lang="en-US" sz="3600" b="1" dirty="0" smtClean="0"/>
              <a:t>interface</a:t>
            </a:r>
          </a:p>
          <a:p>
            <a:pPr lvl="1"/>
            <a:r>
              <a:rPr lang="en-US" sz="3600" dirty="0" smtClean="0"/>
              <a:t>Is the default for C++ </a:t>
            </a:r>
            <a:r>
              <a:rPr lang="en-US" sz="3600" dirty="0" err="1" smtClean="0"/>
              <a:t>structs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417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1075378">
            <a:off x="429769" y="3289780"/>
            <a:ext cx="3987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Class names are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capitalized by convention.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4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class: </a:t>
            </a:r>
            <a:br>
              <a:rPr lang="en-US" dirty="0" smtClean="0"/>
            </a:br>
            <a:r>
              <a:rPr lang="en-US" dirty="0" smtClean="0"/>
              <a:t>public and private member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670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data members and member functions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data members and member functions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4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6700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string name;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double grade;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char </a:t>
            </a:r>
            <a:r>
              <a:rPr lang="en-US" dirty="0" err="1" smtClean="0">
                <a:latin typeface="Source Code Pro" panose="020B0509030403020204" pitchFamily="49" charset="0"/>
              </a:rPr>
              <a:t>letterGrade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data members and member functions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7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class: mutators and accessors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6700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string name;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double grade;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char </a:t>
            </a:r>
            <a:r>
              <a:rPr lang="en-US" dirty="0" err="1" smtClean="0">
                <a:latin typeface="Source Code Pro" panose="020B0509030403020204" pitchFamily="49" charset="0"/>
              </a:rPr>
              <a:t>letterGrade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</a:t>
            </a:r>
            <a:r>
              <a:rPr lang="en-US" dirty="0" err="1" smtClean="0">
                <a:latin typeface="Source Code Pro" panose="020B0509030403020204" pitchFamily="49" charset="0"/>
              </a:rPr>
              <a:t>getName</a:t>
            </a:r>
            <a:r>
              <a:rPr lang="en-US" dirty="0" smtClean="0">
                <a:latin typeface="Source Code Pro" panose="020B0509030403020204" pitchFamily="49" charset="0"/>
              </a:rPr>
              <a:t> ();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setName</a:t>
            </a:r>
            <a:r>
              <a:rPr lang="en-US" dirty="0" smtClean="0">
                <a:latin typeface="Source Code Pro" panose="020B0509030403020204" pitchFamily="49" charset="0"/>
              </a:rPr>
              <a:t> (string name);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8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class: declaration and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</a:t>
            </a:r>
            <a:r>
              <a:rPr lang="en-US" dirty="0" err="1" smtClean="0">
                <a:latin typeface="Source Code Pro" panose="020B0509030403020204" pitchFamily="49" charset="0"/>
              </a:rPr>
              <a:t>getName</a:t>
            </a:r>
            <a:r>
              <a:rPr lang="en-US" dirty="0" smtClean="0">
                <a:latin typeface="Source Code Pro" panose="020B0509030403020204" pitchFamily="49" charset="0"/>
              </a:rPr>
              <a:t> ();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void </a:t>
            </a:r>
            <a:r>
              <a:rPr lang="en-US" dirty="0" err="1" smtClean="0">
                <a:latin typeface="Source Code Pro" panose="020B0509030403020204" pitchFamily="49" charset="0"/>
              </a:rPr>
              <a:t>setName</a:t>
            </a:r>
            <a:r>
              <a:rPr lang="en-US" dirty="0" smtClean="0">
                <a:latin typeface="Source Code Pro" panose="020B0509030403020204" pitchFamily="49" charset="0"/>
              </a:rPr>
              <a:t> (string name);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9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222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string name;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</a:t>
            </a:r>
            <a:r>
              <a:rPr lang="en-US" dirty="0" err="1" smtClean="0">
                <a:latin typeface="Source Code Pro" panose="020B0509030403020204" pitchFamily="49" charset="0"/>
              </a:rPr>
              <a:t>getName</a:t>
            </a:r>
            <a:r>
              <a:rPr lang="en-US" dirty="0" smtClean="0">
                <a:latin typeface="Source Code Pro" panose="020B0509030403020204" pitchFamily="49" charset="0"/>
              </a:rPr>
              <a:t> () 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void </a:t>
            </a:r>
            <a:r>
              <a:rPr lang="en-US" dirty="0" err="1" smtClean="0">
                <a:latin typeface="Source Code Pro" panose="020B0509030403020204" pitchFamily="49" charset="0"/>
              </a:rPr>
              <a:t>setName</a:t>
            </a:r>
            <a:r>
              <a:rPr lang="en-US" dirty="0" smtClean="0">
                <a:latin typeface="Source Code Pro" panose="020B0509030403020204" pitchFamily="49" charset="0"/>
              </a:rPr>
              <a:t> (string name) 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3234" y="3249038"/>
            <a:ext cx="5085134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 panose="020B0609040504020204" pitchFamily="49" charset="0"/>
              </a:rPr>
              <a:t>                  {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	return name;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                        {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	name = name;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class: declaration and 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2462" y="3200398"/>
            <a:ext cx="280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21631" y="4345020"/>
            <a:ext cx="280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20881005">
            <a:off x="2219954" y="5442259"/>
            <a:ext cx="377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Which name is which???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81005">
            <a:off x="4314380" y="2429964"/>
            <a:ext cx="5262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This does not work.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Parameter name hides class name.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3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222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string name;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</a:t>
            </a:r>
            <a:r>
              <a:rPr lang="en-US" dirty="0" err="1" smtClean="0">
                <a:latin typeface="Source Code Pro" panose="020B0509030403020204" pitchFamily="49" charset="0"/>
              </a:rPr>
              <a:t>getName</a:t>
            </a:r>
            <a:r>
              <a:rPr lang="en-US" dirty="0" smtClean="0">
                <a:latin typeface="Source Code Pro" panose="020B0509030403020204" pitchFamily="49" charset="0"/>
              </a:rPr>
              <a:t> () 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void </a:t>
            </a:r>
            <a:r>
              <a:rPr lang="en-US" dirty="0" err="1" smtClean="0">
                <a:latin typeface="Source Code Pro" panose="020B0509030403020204" pitchFamily="49" charset="0"/>
              </a:rPr>
              <a:t>setName</a:t>
            </a:r>
            <a:r>
              <a:rPr lang="en-US" dirty="0" smtClean="0">
                <a:latin typeface="Source Code Pro" panose="020B0509030403020204" pitchFamily="49" charset="0"/>
              </a:rPr>
              <a:t> (string name) 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3234" y="3249038"/>
            <a:ext cx="5085134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 panose="020B0609040504020204" pitchFamily="49" charset="0"/>
              </a:rPr>
              <a:t>                  {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	return name;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                        {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	this-&gt;name = name;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class: declaration and definition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881005">
            <a:off x="4805686" y="1908948"/>
            <a:ext cx="3822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‘this’ indicates the one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that belongs to the class.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81005">
            <a:off x="4901756" y="3266237"/>
            <a:ext cx="42226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Alternatively you could give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them different names.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881005">
            <a:off x="4437327" y="4675472"/>
            <a:ext cx="49246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Some will add an underscore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to the beginning of one of them.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E.g. _name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2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03973" y="406400"/>
            <a:ext cx="1634728" cy="100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Datatypes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08485" y="1811339"/>
            <a:ext cx="1635919" cy="100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Simple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089852" y="1811338"/>
            <a:ext cx="1770459" cy="100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Compound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1963" y="3430589"/>
            <a:ext cx="2040731" cy="100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err="1"/>
              <a:t>int</a:t>
            </a:r>
            <a:r>
              <a:rPr lang="en-US" sz="3600" dirty="0"/>
              <a:t>, double, bool, etc.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0557" y="3450401"/>
            <a:ext cx="2235994" cy="100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Homogeneous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86054" y="3415524"/>
            <a:ext cx="2346722" cy="100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Heterogeneous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2902" y="5186364"/>
            <a:ext cx="1635919" cy="100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Array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8599" y="5186364"/>
            <a:ext cx="1634728" cy="100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Vector</a:t>
            </a:r>
          </a:p>
        </p:txBody>
      </p:sp>
      <p:cxnSp>
        <p:nvCxnSpPr>
          <p:cNvPr id="16" name="Straight Connector 15"/>
          <p:cNvCxnSpPr>
            <a:stCxn id="7" idx="2"/>
            <a:endCxn id="8" idx="0"/>
          </p:cNvCxnSpPr>
          <p:nvPr/>
        </p:nvCxnSpPr>
        <p:spPr>
          <a:xfrm flipH="1">
            <a:off x="2026444" y="1411288"/>
            <a:ext cx="1994297" cy="400050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>
            <a:off x="4021337" y="1411289"/>
            <a:ext cx="953745" cy="400049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>
          <a:xfrm flipH="1">
            <a:off x="1482329" y="2817814"/>
            <a:ext cx="544115" cy="612775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1" idx="0"/>
          </p:cNvCxnSpPr>
          <p:nvPr/>
        </p:nvCxnSpPr>
        <p:spPr>
          <a:xfrm flipH="1">
            <a:off x="3858555" y="2817813"/>
            <a:ext cx="1116527" cy="632589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12" idx="0"/>
          </p:cNvCxnSpPr>
          <p:nvPr/>
        </p:nvCxnSpPr>
        <p:spPr>
          <a:xfrm>
            <a:off x="4975082" y="2817813"/>
            <a:ext cx="1884334" cy="597711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3" idx="0"/>
          </p:cNvCxnSpPr>
          <p:nvPr/>
        </p:nvCxnSpPr>
        <p:spPr>
          <a:xfrm flipH="1">
            <a:off x="2310862" y="4455289"/>
            <a:ext cx="1547693" cy="731075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2"/>
            <a:endCxn id="14" idx="0"/>
          </p:cNvCxnSpPr>
          <p:nvPr/>
        </p:nvCxnSpPr>
        <p:spPr>
          <a:xfrm>
            <a:off x="3858554" y="4455289"/>
            <a:ext cx="287409" cy="731075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3497" y="5186364"/>
            <a:ext cx="1635919" cy="100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err="1"/>
              <a:t>s</a:t>
            </a:r>
            <a:r>
              <a:rPr lang="en-US" sz="3600" dirty="0" err="1" smtClean="0"/>
              <a:t>truct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7106957" y="5186363"/>
            <a:ext cx="1634728" cy="100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Class</a:t>
            </a:r>
          </a:p>
        </p:txBody>
      </p:sp>
      <p:cxnSp>
        <p:nvCxnSpPr>
          <p:cNvPr id="29" name="Straight Connector 28"/>
          <p:cNvCxnSpPr>
            <a:stCxn id="12" idx="2"/>
            <a:endCxn id="26" idx="0"/>
          </p:cNvCxnSpPr>
          <p:nvPr/>
        </p:nvCxnSpPr>
        <p:spPr>
          <a:xfrm flipH="1">
            <a:off x="6041456" y="4420411"/>
            <a:ext cx="817959" cy="765953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  <a:endCxn id="28" idx="0"/>
          </p:cNvCxnSpPr>
          <p:nvPr/>
        </p:nvCxnSpPr>
        <p:spPr>
          <a:xfrm>
            <a:off x="6859415" y="4420410"/>
            <a:ext cx="1064906" cy="765952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0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6975" y="4552546"/>
            <a:ext cx="277238" cy="486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class: declaration and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string name;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</a:t>
            </a:r>
            <a:r>
              <a:rPr lang="en-US" dirty="0" err="1" smtClean="0">
                <a:latin typeface="Source Code Pro" panose="020B0509030403020204" pitchFamily="49" charset="0"/>
              </a:rPr>
              <a:t>getName</a:t>
            </a:r>
            <a:r>
              <a:rPr lang="en-US" dirty="0" smtClean="0">
                <a:latin typeface="Source Code Pro" panose="020B0509030403020204" pitchFamily="49" charset="0"/>
              </a:rPr>
              <a:t> ();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void </a:t>
            </a:r>
            <a:r>
              <a:rPr lang="en-US" dirty="0" err="1" smtClean="0">
                <a:latin typeface="Source Code Pro" panose="020B0509030403020204" pitchFamily="49" charset="0"/>
              </a:rPr>
              <a:t>setName</a:t>
            </a:r>
            <a:r>
              <a:rPr lang="en-US" dirty="0" smtClean="0">
                <a:latin typeface="Source Code Pro" panose="020B0509030403020204" pitchFamily="49" charset="0"/>
              </a:rPr>
              <a:t> (</a:t>
            </a:r>
            <a:r>
              <a:rPr lang="en-US" smtClean="0">
                <a:latin typeface="Source Code Pro" panose="020B0509030403020204" pitchFamily="49" charset="0"/>
              </a:rPr>
              <a:t>string name</a:t>
            </a:r>
            <a:r>
              <a:rPr lang="en-US" dirty="0" smtClean="0"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string Student::</a:t>
            </a:r>
            <a:r>
              <a:rPr lang="en-US" dirty="0" err="1" smtClean="0">
                <a:latin typeface="Source Code Pro" panose="020B0509030403020204" pitchFamily="49" charset="0"/>
              </a:rPr>
              <a:t>getName</a:t>
            </a:r>
            <a:r>
              <a:rPr lang="en-US" dirty="0" smtClean="0">
                <a:latin typeface="Source Code Pro" panose="020B050903040302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return name;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81005">
            <a:off x="4708025" y="4181699"/>
            <a:ext cx="4110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Scope Resolution Operator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8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</a:t>
            </a:r>
            <a:r>
              <a:rPr lang="en-US" dirty="0" err="1" smtClean="0">
                <a:latin typeface="Source Code Pro" panose="020B0509030403020204" pitchFamily="49" charset="0"/>
              </a:rPr>
              <a:t>getName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setName</a:t>
            </a:r>
            <a:r>
              <a:rPr lang="en-US" dirty="0" smtClean="0">
                <a:latin typeface="Source Code Pro" panose="020B0509030403020204" pitchFamily="49" charset="0"/>
              </a:rPr>
              <a:t>(string name);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Student joe;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joe.setName</a:t>
            </a:r>
            <a:r>
              <a:rPr lang="en-US" dirty="0" smtClean="0">
                <a:latin typeface="Source Code Pro" panose="020B0509030403020204" pitchFamily="49" charset="0"/>
              </a:rPr>
              <a:t>(“Joe Smith”);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name = </a:t>
            </a:r>
            <a:r>
              <a:rPr lang="en-US" dirty="0" err="1" smtClean="0">
                <a:latin typeface="Source Code Pro" panose="020B0509030403020204" pitchFamily="49" charset="0"/>
              </a:rPr>
              <a:t>joe.getName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881005">
            <a:off x="4378604" y="3128056"/>
            <a:ext cx="4283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Declare/define variable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just like any other datatype.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881005">
            <a:off x="4475870" y="4441202"/>
            <a:ext cx="48215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Access attributes/methods with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. (dot) operator.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Just like using vectors.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0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Classes and </a:t>
            </a:r>
            <a:r>
              <a:rPr lang="en-US" dirty="0" err="1" smtClean="0"/>
              <a:t>Structs</a:t>
            </a:r>
            <a:r>
              <a:rPr lang="en-US" dirty="0" smtClean="0"/>
              <a:t>: Default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</a:t>
            </a:r>
            <a:r>
              <a:rPr lang="en-US" dirty="0" err="1" smtClean="0">
                <a:latin typeface="Source Code Pro" panose="020B0509030403020204" pitchFamily="49" charset="0"/>
              </a:rPr>
              <a:t>MyClass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members are private by default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struct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MyStruct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members are public by default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6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5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can only happen once.</a:t>
            </a:r>
          </a:p>
          <a:p>
            <a:endParaRPr lang="en-US" dirty="0"/>
          </a:p>
          <a:p>
            <a:r>
              <a:rPr lang="en-US" dirty="0" smtClean="0"/>
              <a:t>We can separate functions into different files.</a:t>
            </a:r>
          </a:p>
          <a:p>
            <a:endParaRPr lang="en-US" dirty="0"/>
          </a:p>
          <a:p>
            <a:r>
              <a:rPr lang="en-US" dirty="0" smtClean="0"/>
              <a:t>#include related header file</a:t>
            </a:r>
          </a:p>
          <a:p>
            <a:endParaRPr lang="en-US" dirty="0"/>
          </a:p>
          <a:p>
            <a:r>
              <a:rPr lang="en-US" dirty="0" smtClean="0"/>
              <a:t>We will do something similar with Classes!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4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string name;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</a:t>
            </a:r>
            <a:r>
              <a:rPr lang="en-US" dirty="0" err="1" smtClean="0">
                <a:latin typeface="Source Code Pro" panose="020B0509030403020204" pitchFamily="49" charset="0"/>
              </a:rPr>
              <a:t>getName</a:t>
            </a:r>
            <a:r>
              <a:rPr lang="en-US" dirty="0" smtClean="0">
                <a:latin typeface="Source Code Pro" panose="020B0509030403020204" pitchFamily="49" charset="0"/>
              </a:rPr>
              <a:t> ();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void </a:t>
            </a:r>
            <a:r>
              <a:rPr lang="en-US" dirty="0" err="1" smtClean="0">
                <a:latin typeface="Source Code Pro" panose="020B0509030403020204" pitchFamily="49" charset="0"/>
              </a:rPr>
              <a:t>setName</a:t>
            </a:r>
            <a:r>
              <a:rPr lang="en-US" dirty="0" smtClean="0">
                <a:latin typeface="Source Code Pro" panose="020B0509030403020204" pitchFamily="49" charset="0"/>
              </a:rPr>
              <a:t> (string _name);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string Student::</a:t>
            </a:r>
            <a:r>
              <a:rPr lang="en-US" dirty="0" err="1" smtClean="0">
                <a:latin typeface="Source Code Pro" panose="020B0509030403020204" pitchFamily="49" charset="0"/>
              </a:rPr>
              <a:t>getName</a:t>
            </a:r>
            <a:r>
              <a:rPr lang="en-US" dirty="0" smtClean="0">
                <a:latin typeface="Source Code Pro" panose="020B050903040302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return name;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0881005">
            <a:off x="4219072" y="1266231"/>
            <a:ext cx="43194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Method / member function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definitions can be separated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from function declaration.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881005">
            <a:off x="5102997" y="4272668"/>
            <a:ext cx="35976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Consequently, they can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be placed into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separate files.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6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964878"/>
            <a:ext cx="3886200" cy="2842636"/>
          </a:xfrm>
        </p:spPr>
        <p:txBody>
          <a:bodyPr/>
          <a:lstStyle/>
          <a:p>
            <a:r>
              <a:rPr lang="en-US" dirty="0" smtClean="0"/>
              <a:t>Header File</a:t>
            </a:r>
          </a:p>
          <a:p>
            <a:pPr lvl="1"/>
            <a:r>
              <a:rPr lang="en-US" sz="2800" dirty="0" smtClean="0"/>
              <a:t>Class definitions</a:t>
            </a:r>
          </a:p>
          <a:p>
            <a:pPr lvl="2"/>
            <a:r>
              <a:rPr lang="en-US" sz="2400" dirty="0" smtClean="0"/>
              <a:t>Method / </a:t>
            </a:r>
            <a:br>
              <a:rPr lang="en-US" sz="2400" dirty="0" smtClean="0"/>
            </a:br>
            <a:r>
              <a:rPr lang="en-US" sz="2400" dirty="0" smtClean="0"/>
              <a:t>member function declarations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964878"/>
            <a:ext cx="3886200" cy="2842636"/>
          </a:xfrm>
        </p:spPr>
        <p:txBody>
          <a:bodyPr/>
          <a:lstStyle/>
          <a:p>
            <a:r>
              <a:rPr lang="en-US" dirty="0" smtClean="0"/>
              <a:t>Class File</a:t>
            </a:r>
            <a:endParaRPr lang="en-US" dirty="0"/>
          </a:p>
          <a:p>
            <a:pPr lvl="1"/>
            <a:r>
              <a:rPr lang="en-US" sz="2800" dirty="0" smtClean="0"/>
              <a:t>Class method / </a:t>
            </a:r>
            <a:br>
              <a:rPr lang="en-US" sz="2800" dirty="0" smtClean="0"/>
            </a:br>
            <a:r>
              <a:rPr lang="en-US" sz="2800" dirty="0" smtClean="0"/>
              <a:t>member function definitions.</a:t>
            </a:r>
          </a:p>
          <a:p>
            <a:pPr lvl="2"/>
            <a:r>
              <a:rPr lang="en-US" sz="2400" dirty="0" smtClean="0"/>
              <a:t>Use scope resolution operator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20983"/>
            <a:ext cx="7886700" cy="1149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Filename (.</a:t>
            </a:r>
            <a:r>
              <a:rPr lang="en-US" dirty="0" err="1" smtClean="0"/>
              <a:t>cpp</a:t>
            </a:r>
            <a:r>
              <a:rPr lang="en-US" dirty="0" smtClean="0"/>
              <a:t> and .h) should be name of the class.</a:t>
            </a:r>
          </a:p>
          <a:p>
            <a:r>
              <a:rPr lang="en-US" dirty="0" smtClean="0"/>
              <a:t>Start with a Capital Letter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268142">
            <a:off x="1072063" y="4964948"/>
            <a:ext cx="64075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Header guards are REALLY important here. 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These header files contain definitions!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6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 Separate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4001"/>
            <a:ext cx="3548495" cy="4652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Student.h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#</a:t>
            </a:r>
            <a:r>
              <a:rPr lang="en-US" sz="1800" dirty="0" err="1">
                <a:latin typeface="Source Code Pro" panose="020B0509030403020204" pitchFamily="49" charset="0"/>
              </a:rPr>
              <a:t>ifndef</a:t>
            </a:r>
            <a:r>
              <a:rPr lang="en-US" sz="1800" dirty="0">
                <a:latin typeface="Source Code Pro" panose="020B0509030403020204" pitchFamily="49" charset="0"/>
              </a:rPr>
              <a:t> STUDENT_H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#define STUDENT_H</a:t>
            </a: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string name;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Student (string name,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id);</a:t>
            </a: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string </a:t>
            </a:r>
            <a:r>
              <a:rPr lang="en-US" sz="1800" dirty="0" err="1" smtClean="0">
                <a:latin typeface="Source Code Pro" panose="020B0509030403020204" pitchFamily="49" charset="0"/>
              </a:rPr>
              <a:t>getName</a:t>
            </a:r>
            <a:r>
              <a:rPr lang="en-US" sz="1800" dirty="0" smtClean="0">
                <a:latin typeface="Source Code Pro" panose="020B0509030403020204" pitchFamily="49" charset="0"/>
              </a:rPr>
              <a:t> ();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void </a:t>
            </a:r>
            <a:r>
              <a:rPr lang="en-US" sz="1800" dirty="0" err="1" smtClean="0">
                <a:latin typeface="Source Code Pro" panose="020B0509030403020204" pitchFamily="49" charset="0"/>
              </a:rPr>
              <a:t>setName</a:t>
            </a:r>
            <a:r>
              <a:rPr lang="en-US" sz="1800" dirty="0" smtClean="0">
                <a:latin typeface="Source Code Pro" panose="020B0509030403020204" pitchFamily="49" charset="0"/>
              </a:rPr>
              <a:t> (string _name);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#</a:t>
            </a:r>
            <a:r>
              <a:rPr lang="en-US" sz="1800" dirty="0" err="1">
                <a:latin typeface="Source Code Pro" panose="020B0509030403020204" pitchFamily="49" charset="0"/>
              </a:rPr>
              <a:t>endif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7982" y="1524001"/>
            <a:ext cx="4227368" cy="4652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Student.cpp</a:t>
            </a: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#include "</a:t>
            </a:r>
            <a:r>
              <a:rPr lang="en-US" sz="1800" dirty="0" err="1" smtClean="0">
                <a:latin typeface="Source Code Pro" panose="020B0509030403020204" pitchFamily="49" charset="0"/>
              </a:rPr>
              <a:t>Student.h</a:t>
            </a:r>
            <a:r>
              <a:rPr lang="en-US" sz="1800" dirty="0" smtClean="0">
                <a:latin typeface="Source Code Pro" panose="020B0509030403020204" pitchFamily="49" charset="0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Student::Student (string name,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id): 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		name(name), id(id) {}</a:t>
            </a:r>
          </a:p>
          <a:p>
            <a:pPr marL="0" indent="0"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string Student::</a:t>
            </a:r>
            <a:r>
              <a:rPr lang="en-US" sz="1800" dirty="0" err="1" smtClean="0">
                <a:latin typeface="Source Code Pro" panose="020B0509030403020204" pitchFamily="49" charset="0"/>
              </a:rPr>
              <a:t>getName</a:t>
            </a:r>
            <a:r>
              <a:rPr lang="en-US" sz="1800" dirty="0" smtClean="0">
                <a:latin typeface="Source Code Pro" panose="020B050903040302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	return name;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654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Anatomy of a class</a:t>
            </a:r>
            <a:br>
              <a:rPr lang="en-US" dirty="0" smtClean="0"/>
            </a:br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963" y="6010275"/>
            <a:ext cx="384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Special method / member function</a:t>
            </a:r>
          </a:p>
          <a:p>
            <a:endParaRPr lang="en-US" dirty="0" smtClean="0"/>
          </a:p>
          <a:p>
            <a:r>
              <a:rPr lang="en-US" dirty="0" smtClean="0"/>
              <a:t>Initializes an object</a:t>
            </a:r>
          </a:p>
          <a:p>
            <a:pPr lvl="1"/>
            <a:r>
              <a:rPr lang="en-US" dirty="0" smtClean="0"/>
              <a:t>Recall passing filename to file streams when they were declared / defined</a:t>
            </a:r>
          </a:p>
          <a:p>
            <a:endParaRPr lang="en-US" dirty="0" smtClean="0"/>
          </a:p>
          <a:p>
            <a:r>
              <a:rPr lang="en-US" dirty="0" smtClean="0"/>
              <a:t>Recall RAII</a:t>
            </a:r>
          </a:p>
          <a:p>
            <a:pPr lvl="1"/>
            <a:r>
              <a:rPr lang="en-US" dirty="0" smtClean="0"/>
              <a:t>Primary way to support passing needed info into object to set it up correctly</a:t>
            </a:r>
          </a:p>
        </p:txBody>
      </p:sp>
    </p:spTree>
    <p:extLst>
      <p:ext uri="{BB962C8B-B14F-4D97-AF65-F5344CB8AC3E}">
        <p14:creationId xmlns:p14="http://schemas.microsoft.com/office/powerpoint/2010/main" val="129876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the focus is on the steps, actions, and functions.</a:t>
            </a:r>
          </a:p>
          <a:p>
            <a:pPr lvl="1"/>
            <a:r>
              <a:rPr lang="en-US" dirty="0" smtClean="0"/>
              <a:t>Data is subordinate to functions.</a:t>
            </a:r>
          </a:p>
          <a:p>
            <a:pPr lvl="1"/>
            <a:endParaRPr lang="en-US" dirty="0"/>
          </a:p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Focus is on the data.</a:t>
            </a:r>
          </a:p>
          <a:p>
            <a:pPr lvl="1"/>
            <a:r>
              <a:rPr lang="en-US" dirty="0" smtClean="0"/>
              <a:t>Functions are subordinate to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3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name;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(string name,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9784" y="-1239087"/>
            <a:ext cx="34289" cy="457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upload.wikimedia.org/wikipedia/commons/thumb/c/c4/No_icon_red.svg/2000px-No_icon_red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5" y="3842425"/>
            <a:ext cx="369571" cy="49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21075378">
            <a:off x="1074354" y="5043687"/>
            <a:ext cx="24355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No return type.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Not even void.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7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43613" y="3646584"/>
            <a:ext cx="186426" cy="4301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65576" y="4153819"/>
            <a:ext cx="1922960" cy="4301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5576" y="4583936"/>
            <a:ext cx="1922960" cy="4301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name;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(string name,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name (name),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id (id)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{}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1075378">
            <a:off x="3847606" y="1074559"/>
            <a:ext cx="398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Member Initialization List.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075378">
            <a:off x="3986597" y="4805716"/>
            <a:ext cx="43004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C00000"/>
                </a:solidFill>
              </a:rPr>
              <a:t>Preferred!!!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075378">
            <a:off x="3738455" y="2338607"/>
            <a:ext cx="4868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No confusion on which is which.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4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62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name;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(string name,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this-&gt;name = name;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this-&gt;id = id;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075378">
            <a:off x="4643377" y="5014066"/>
            <a:ext cx="229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Not preferred.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1075378">
            <a:off x="4815669" y="1794570"/>
            <a:ext cx="3188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Needed for anything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prior to C++ 11.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(string name,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Student joe(“Joe Smith”, 123456);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name;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(string name,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Student::Student (string name,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id): 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	name(name), id(id) {}</a:t>
            </a: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075378">
            <a:off x="3904606" y="1552199"/>
            <a:ext cx="48948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Can move constructor definition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outside of class definition.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3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name;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(string name,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id) : 					name(name), id(id) {}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(string name) : name(name), id(0)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		{}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6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name;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(string name,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id) : 					name(name), id(id) {}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(string name) : name(name), id(0)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Student () : name(“”), id(0) {}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075378">
            <a:off x="4183907" y="2015275"/>
            <a:ext cx="4336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No arguments / parameters.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9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(string name,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Student ();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Student joe(“Joe Smith”, 123456);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</a:t>
            </a:r>
            <a:r>
              <a:rPr lang="en-US" dirty="0" err="1" smtClean="0">
                <a:latin typeface="Source Code Pro" panose="020B0509030403020204" pitchFamily="49" charset="0"/>
              </a:rPr>
              <a:t>amy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vector&lt;Student&gt; undergraduates(1000);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  <a:endParaRPr lang="en-US" dirty="0" smtClean="0">
              <a:latin typeface="Source Code Pro" panose="020B0509030403020204" pitchFamily="49" charset="0"/>
            </a:endParaRPr>
          </a:p>
          <a:p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7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If there are no constructors </a:t>
            </a:r>
            <a:r>
              <a:rPr lang="en-US" sz="3200" dirty="0" smtClean="0"/>
              <a:t>defined,</a:t>
            </a:r>
            <a:br>
              <a:rPr lang="en-US" sz="3200" dirty="0" smtClean="0"/>
            </a:br>
            <a:r>
              <a:rPr lang="en-US" sz="3200" dirty="0" smtClean="0"/>
              <a:t>compiler </a:t>
            </a:r>
            <a:r>
              <a:rPr lang="en-US" sz="3200" dirty="0"/>
              <a:t>automatically creates </a:t>
            </a:r>
            <a:r>
              <a:rPr lang="en-US" sz="3200" dirty="0" smtClean="0"/>
              <a:t>a default constructor.</a:t>
            </a:r>
          </a:p>
          <a:p>
            <a:pPr lvl="1"/>
            <a:r>
              <a:rPr lang="en-US" sz="2800" dirty="0" smtClean="0"/>
              <a:t>This is what happened when we declared a class </a:t>
            </a:r>
            <a:br>
              <a:rPr lang="en-US" sz="2800" dirty="0" smtClean="0"/>
            </a:br>
            <a:r>
              <a:rPr lang="en-US" sz="2800" dirty="0" smtClean="0"/>
              <a:t>before we learned about constructors.</a:t>
            </a:r>
          </a:p>
          <a:p>
            <a:pPr lvl="1"/>
            <a:r>
              <a:rPr lang="en-US" sz="2800" dirty="0" smtClean="0"/>
              <a:t>Calls default constructor on all class data types.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If </a:t>
            </a:r>
            <a:r>
              <a:rPr lang="en-US" sz="3200" dirty="0"/>
              <a:t>you define other </a:t>
            </a:r>
            <a:r>
              <a:rPr lang="en-US" sz="3200" dirty="0" smtClean="0"/>
              <a:t>constructors, but </a:t>
            </a:r>
            <a:r>
              <a:rPr lang="en-US" sz="3200" dirty="0"/>
              <a:t>no default </a:t>
            </a:r>
            <a:r>
              <a:rPr lang="en-US" sz="3200" dirty="0" smtClean="0"/>
              <a:t>constructor,</a:t>
            </a:r>
            <a:br>
              <a:rPr lang="en-US" sz="3200" dirty="0" smtClean="0"/>
            </a:br>
            <a:r>
              <a:rPr lang="en-US" sz="3200" dirty="0" smtClean="0"/>
              <a:t>and </a:t>
            </a:r>
            <a:r>
              <a:rPr lang="en-US" sz="3200" dirty="0"/>
              <a:t>the compiler needs </a:t>
            </a:r>
            <a:r>
              <a:rPr lang="en-US" sz="3200" dirty="0" smtClean="0"/>
              <a:t>one, then </a:t>
            </a:r>
            <a:r>
              <a:rPr lang="en-US" sz="3200" dirty="0"/>
              <a:t>compiler error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You should go ahead and create your own default constructor.</a:t>
            </a:r>
          </a:p>
          <a:p>
            <a:pPr lvl="1"/>
            <a:r>
              <a:rPr lang="en-US" dirty="0" smtClean="0"/>
              <a:t>You know better than the compiler what default values each data member needs.</a:t>
            </a:r>
            <a:endParaRPr lang="en-US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810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7815" y="5291850"/>
            <a:ext cx="153211" cy="505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(string name,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</a:t>
            </a:r>
            <a:r>
              <a:rPr lang="en-US" dirty="0" err="1" smtClean="0">
                <a:latin typeface="Source Code Pro" panose="020B0509030403020204" pitchFamily="49" charset="0"/>
              </a:rPr>
              <a:t>getName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Student joe(“Joe Smith”, 123456);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name = </a:t>
            </a:r>
            <a:r>
              <a:rPr lang="en-US" dirty="0" err="1" smtClean="0">
                <a:latin typeface="Source Code Pro" panose="020B0509030403020204" pitchFamily="49" charset="0"/>
              </a:rPr>
              <a:t>joe.getName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246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real world objects (mostly)</a:t>
            </a:r>
          </a:p>
          <a:p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Related data (Attributes)</a:t>
            </a:r>
          </a:p>
          <a:p>
            <a:pPr lvl="2"/>
            <a:r>
              <a:rPr lang="en-US" dirty="0" smtClean="0"/>
              <a:t>In C++ called data members</a:t>
            </a:r>
          </a:p>
          <a:p>
            <a:pPr lvl="1"/>
            <a:r>
              <a:rPr lang="en-US" dirty="0" smtClean="0"/>
              <a:t>Related actions (Methods)</a:t>
            </a:r>
          </a:p>
          <a:p>
            <a:pPr lvl="2"/>
            <a:r>
              <a:rPr lang="en-US" dirty="0" smtClean="0"/>
              <a:t>In C++ called member functions</a:t>
            </a:r>
          </a:p>
          <a:p>
            <a:pPr lvl="2"/>
            <a:endParaRPr lang="en-US" dirty="0"/>
          </a:p>
          <a:p>
            <a:r>
              <a:rPr lang="en-US" dirty="0" smtClean="0"/>
              <a:t>Communication occurs through messages</a:t>
            </a:r>
          </a:p>
          <a:p>
            <a:pPr lvl="1"/>
            <a:r>
              <a:rPr lang="en-US" dirty="0" smtClean="0"/>
              <a:t>Object is spoken to by calling a method on it.</a:t>
            </a:r>
          </a:p>
        </p:txBody>
      </p:sp>
    </p:spTree>
    <p:extLst>
      <p:ext uri="{BB962C8B-B14F-4D97-AF65-F5344CB8AC3E}">
        <p14:creationId xmlns:p14="http://schemas.microsoft.com/office/powerpoint/2010/main" val="201480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4749"/>
            <a:ext cx="7886700" cy="56322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generateID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(string name) : name(name)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generateID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</a:t>
            </a:r>
            <a:r>
              <a:rPr lang="en-US" dirty="0" err="1" smtClean="0">
                <a:latin typeface="Source Code Pro" panose="020B0509030403020204" pitchFamily="49" charset="0"/>
              </a:rPr>
              <a:t>getID</a:t>
            </a:r>
            <a:r>
              <a:rPr lang="en-US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return id;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Student joe(“Joe Smith”);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string id = </a:t>
            </a:r>
            <a:r>
              <a:rPr lang="en-US" dirty="0" err="1" smtClean="0">
                <a:latin typeface="Source Code Pro" panose="020B0509030403020204" pitchFamily="49" charset="0"/>
              </a:rPr>
              <a:t>joe.getID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94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63419"/>
            <a:ext cx="7886700" cy="5613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Student ();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Student (string name,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id);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Student joe(“Joe Smith”, 123456);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371056">
            <a:off x="2834807" y="1493285"/>
            <a:ext cx="40008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These constructors can be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defined in two ways.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7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46545"/>
            <a:ext cx="7886700" cy="553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// 1</a:t>
            </a:r>
            <a:r>
              <a:rPr lang="en-US" sz="2400" baseline="30000" dirty="0" smtClean="0">
                <a:latin typeface="Source Code Pro" panose="020B0509030403020204" pitchFamily="49" charset="0"/>
              </a:rPr>
              <a:t>st</a:t>
            </a:r>
            <a:r>
              <a:rPr lang="en-US" sz="2400" dirty="0" smtClean="0">
                <a:latin typeface="Source Code Pro" panose="020B0509030403020204" pitchFamily="49" charset="0"/>
              </a:rPr>
              <a:t> Pre C++11</a:t>
            </a:r>
          </a:p>
          <a:p>
            <a:pPr marL="0" indent="0">
              <a:buNone/>
            </a:pP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Student::Student() {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name = “”;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id = 0;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Student::Student(string name, </a:t>
            </a:r>
            <a:r>
              <a:rPr lang="en-US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this-&gt;name = name; // assignment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this-&gt;id = id; // assignment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}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2442" y="646546"/>
            <a:ext cx="7173759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Values set twice.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030A0"/>
                </a:solidFill>
              </a:rPr>
              <a:t>Initialization via default constructor: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030A0"/>
                </a:solidFill>
              </a:rPr>
              <a:t>name is set to an empty string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030A0"/>
                </a:solidFill>
              </a:rPr>
              <a:t>id is set to zero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030A0"/>
                </a:solidFill>
              </a:rPr>
              <a:t>Assignment in constructor with parameters: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030A0"/>
                </a:solidFill>
              </a:rPr>
              <a:t>name is set to value passed as parameter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030A0"/>
                </a:solidFill>
              </a:rPr>
              <a:t>id is set to value passed as a parameter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849933">
            <a:off x="3950153" y="5081048"/>
            <a:ext cx="54958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Default constructor called before 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body of this constructor is executed.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46545"/>
            <a:ext cx="7886700" cy="553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// 2</a:t>
            </a:r>
            <a:r>
              <a:rPr lang="en-US" sz="2400" baseline="30000" dirty="0" smtClean="0">
                <a:latin typeface="Source Code Pro" panose="020B0509030403020204" pitchFamily="49" charset="0"/>
              </a:rPr>
              <a:t>nd</a:t>
            </a:r>
            <a:r>
              <a:rPr lang="en-US" sz="2400" dirty="0" smtClean="0">
                <a:latin typeface="Source Code Pro" panose="020B0509030403020204" pitchFamily="49" charset="0"/>
              </a:rPr>
              <a:t> C++ 11 and later</a:t>
            </a:r>
          </a:p>
          <a:p>
            <a:pPr marL="0" indent="0">
              <a:buNone/>
            </a:pP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Student::Student() : 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name(“”), id(0) {}</a:t>
            </a:r>
          </a:p>
          <a:p>
            <a:pPr marL="0" indent="0">
              <a:buNone/>
            </a:pP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Student::Student(string name, </a:t>
            </a:r>
            <a:r>
              <a:rPr lang="en-US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id) : 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name(name), id(id) {}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6052" y="1275290"/>
            <a:ext cx="74302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Values set once.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030A0"/>
                </a:solidFill>
              </a:rPr>
              <a:t>Initialization in constructor with 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030A0"/>
                </a:solidFill>
              </a:rPr>
              <a:t>name is set to value passed as a parameter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7030A0"/>
                </a:solidFill>
              </a:rPr>
              <a:t>id is set to value passed as a parameter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1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Classes Work</a:t>
            </a:r>
            <a:br>
              <a:rPr lang="en-US" dirty="0" smtClean="0"/>
            </a:br>
            <a:r>
              <a:rPr lang="en-US" dirty="0" smtClean="0"/>
              <a:t>with Memory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6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31305"/>
            <a:ext cx="3886200" cy="58456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Date w(7,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// constructor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err="1">
                <a:latin typeface="Source Code Pro" panose="020B0509030403020204" pitchFamily="49" charset="0"/>
              </a:rPr>
              <a:t>w.setDay</a:t>
            </a:r>
            <a:r>
              <a:rPr lang="en-US" sz="2000" dirty="0">
                <a:latin typeface="Source Code Pro" panose="020B0509030403020204" pitchFamily="49" charset="0"/>
              </a:rPr>
              <a:t>(4);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// </a:t>
            </a:r>
            <a:r>
              <a:rPr lang="en-US" sz="2000" dirty="0" err="1">
                <a:latin typeface="Source Code Pro" panose="020B0509030403020204" pitchFamily="49" charset="0"/>
              </a:rPr>
              <a:t>mutator</a:t>
            </a: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err="1">
                <a:latin typeface="Source Code Pro" panose="020B0509030403020204" pitchFamily="49" charset="0"/>
              </a:rPr>
              <a:t>w.printDate</a:t>
            </a:r>
            <a:r>
              <a:rPr lang="en-US" sz="2000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80155" y="5915353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21699" y="5915353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660756" y="5888640"/>
            <a:ext cx="29489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135225" y="1084256"/>
            <a:ext cx="60056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4850" y="116768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1872" y="639988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7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50" y="556591"/>
            <a:ext cx="4897507" cy="5620372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Date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year;</a:t>
            </a:r>
            <a:br>
              <a:rPr lang="en-US" dirty="0" smtClean="0">
                <a:latin typeface="Source Code Pro" panose="020B0509030403020204" pitchFamily="49" charset="0"/>
              </a:rPr>
            </a:b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constructors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Date(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month,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day,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year);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accessors and </a:t>
            </a:r>
            <a:r>
              <a:rPr lang="en-US" dirty="0" err="1" smtClean="0">
                <a:latin typeface="Source Code Pro" panose="020B0509030403020204" pitchFamily="49" charset="0"/>
              </a:rPr>
              <a:t>mutators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getMonth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void </a:t>
            </a:r>
            <a:r>
              <a:rPr lang="en-US" dirty="0" err="1" smtClean="0">
                <a:latin typeface="Source Code Pro" panose="020B0509030403020204" pitchFamily="49" charset="0"/>
              </a:rPr>
              <a:t>setMonth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month);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getDay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void </a:t>
            </a:r>
            <a:r>
              <a:rPr lang="en-US" dirty="0" err="1" smtClean="0">
                <a:latin typeface="Source Code Pro" panose="020B0509030403020204" pitchFamily="49" charset="0"/>
              </a:rPr>
              <a:t>setDay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Day);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getYear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void </a:t>
            </a:r>
            <a:r>
              <a:rPr lang="en-US" dirty="0" err="1" smtClean="0">
                <a:latin typeface="Source Code Pro" panose="020B0509030403020204" pitchFamily="49" charset="0"/>
              </a:rPr>
              <a:t>setYear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year);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methods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void </a:t>
            </a:r>
            <a:r>
              <a:rPr lang="en-US" dirty="0" err="1" smtClean="0">
                <a:latin typeface="Source Code Pro" panose="020B0509030403020204" pitchFamily="49" charset="0"/>
              </a:rPr>
              <a:t>printDate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554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31305"/>
            <a:ext cx="3886200" cy="58456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Date w(7,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// constructor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err="1">
                <a:latin typeface="Source Code Pro" panose="020B0509030403020204" pitchFamily="49" charset="0"/>
              </a:rPr>
              <a:t>w.setDay</a:t>
            </a:r>
            <a:r>
              <a:rPr lang="en-US" sz="2000" dirty="0">
                <a:latin typeface="Source Code Pro" panose="020B0509030403020204" pitchFamily="49" charset="0"/>
              </a:rPr>
              <a:t>(4);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// </a:t>
            </a:r>
            <a:r>
              <a:rPr lang="en-US" sz="2000" dirty="0" err="1">
                <a:latin typeface="Source Code Pro" panose="020B0509030403020204" pitchFamily="49" charset="0"/>
              </a:rPr>
              <a:t>mutator</a:t>
            </a: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err="1">
                <a:latin typeface="Source Code Pro" panose="020B0509030403020204" pitchFamily="49" charset="0"/>
              </a:rPr>
              <a:t>w.printDate</a:t>
            </a:r>
            <a:r>
              <a:rPr lang="en-US" sz="2000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80155" y="5915353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21699" y="5915353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660756" y="5888640"/>
            <a:ext cx="29489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135225" y="1084256"/>
            <a:ext cx="60056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4850" y="116768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1872" y="639988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60756" y="4490978"/>
            <a:ext cx="2948940" cy="1397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49918" y="4924337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195281" y="4572842"/>
            <a:ext cx="1414415" cy="12583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22733" y="5051554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15110" y="4660640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34353" y="4995768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226" y="5365100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5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7315110" y="4660640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4353" y="4995768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81226" y="5365100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31305"/>
            <a:ext cx="3886200" cy="58456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Date::Date(</a:t>
            </a: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month, </a:t>
            </a: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 </a:t>
            </a:r>
            <a:r>
              <a:rPr lang="en-US" sz="2000" dirty="0" smtClean="0">
                <a:latin typeface="Source Code Pro" panose="020B0509030403020204" pitchFamily="49" charset="0"/>
              </a:rPr>
              <a:t>    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dirty="0">
                <a:latin typeface="Source Code Pro" panose="020B0509030403020204" pitchFamily="49" charset="0"/>
              </a:rPr>
              <a:t>day,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smtClean="0">
                <a:latin typeface="Source Code Pro" panose="020B0509030403020204" pitchFamily="49" charset="0"/>
              </a:rPr>
              <a:t>     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dirty="0">
                <a:latin typeface="Source Code Pro" panose="020B0509030403020204" pitchFamily="49" charset="0"/>
              </a:rPr>
              <a:t>year) : </a:t>
            </a:r>
            <a:r>
              <a:rPr lang="en-US" sz="2000" dirty="0" smtClean="0">
                <a:latin typeface="Source Code Pro" panose="020B0509030403020204" pitchFamily="49" charset="0"/>
              </a:rPr>
              <a:t>				month(month</a:t>
            </a:r>
            <a:r>
              <a:rPr lang="en-US" sz="2000" dirty="0">
                <a:latin typeface="Source Code Pro" panose="020B0509030403020204" pitchFamily="49" charset="0"/>
              </a:rPr>
              <a:t>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	day(day), </a:t>
            </a: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smtClean="0">
                <a:latin typeface="Source Code Pro" panose="020B0509030403020204" pitchFamily="49" charset="0"/>
              </a:rPr>
              <a:t>	year(year</a:t>
            </a:r>
            <a:r>
              <a:rPr lang="en-US" sz="2000" dirty="0">
                <a:latin typeface="Source Code Pro" panose="020B0509030403020204" pitchFamily="49" charset="0"/>
              </a:rPr>
              <a:t>) {}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80155" y="5915353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21699" y="5915353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660756" y="5888640"/>
            <a:ext cx="29489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165252" y="1076326"/>
            <a:ext cx="30029" cy="51715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4850" y="116768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1872" y="639988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22733" y="5051554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49918" y="4924337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60756" y="3205704"/>
            <a:ext cx="2948940" cy="1281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21143" y="3717809"/>
            <a:ext cx="62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265631" y="4254164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44060" y="408714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cxnSp>
        <p:nvCxnSpPr>
          <p:cNvPr id="23" name="Curved Connector 22"/>
          <p:cNvCxnSpPr>
            <a:stCxn id="18" idx="3"/>
            <a:endCxn id="39" idx="0"/>
          </p:cNvCxnSpPr>
          <p:nvPr/>
        </p:nvCxnSpPr>
        <p:spPr>
          <a:xfrm rot="16200000" flipH="1">
            <a:off x="7467236" y="4137589"/>
            <a:ext cx="242998" cy="627506"/>
          </a:xfrm>
          <a:prstGeom prst="curvedConnector3">
            <a:avLst>
              <a:gd name="adj1" fmla="val -24027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29723" y="3817431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94348" y="3501779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68062" y="3211782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60756" y="4490978"/>
            <a:ext cx="2948940" cy="1397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86441" y="38174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86441" y="35017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631" y="3205703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0524" y="3034236"/>
            <a:ext cx="318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implicit parameter ‘this’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0523" y="3749648"/>
            <a:ext cx="44165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Identifier resolution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First look for local version from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parameter or local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Second, prepend with ‘this-&gt;’ 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to associate with object and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try again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8352" y="4997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38352" y="46817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20940" y="531306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sp>
        <p:nvSpPr>
          <p:cNvPr id="39" name="Oval 38"/>
          <p:cNvSpPr/>
          <p:nvPr/>
        </p:nvSpPr>
        <p:spPr>
          <a:xfrm>
            <a:off x="7195281" y="4572842"/>
            <a:ext cx="1414415" cy="12583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4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4" grpId="0"/>
      <p:bldP spid="3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31305"/>
            <a:ext cx="3886200" cy="58456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Date w(7,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// constructor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err="1">
                <a:latin typeface="Source Code Pro" panose="020B0509030403020204" pitchFamily="49" charset="0"/>
              </a:rPr>
              <a:t>w.setDay</a:t>
            </a:r>
            <a:r>
              <a:rPr lang="en-US" sz="2000" dirty="0">
                <a:latin typeface="Source Code Pro" panose="020B0509030403020204" pitchFamily="49" charset="0"/>
              </a:rPr>
              <a:t>(4);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// </a:t>
            </a:r>
            <a:r>
              <a:rPr lang="en-US" sz="2000" dirty="0" err="1">
                <a:latin typeface="Source Code Pro" panose="020B0509030403020204" pitchFamily="49" charset="0"/>
              </a:rPr>
              <a:t>mutator</a:t>
            </a: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err="1">
                <a:latin typeface="Source Code Pro" panose="020B0509030403020204" pitchFamily="49" charset="0"/>
              </a:rPr>
              <a:t>w.printDate</a:t>
            </a:r>
            <a:r>
              <a:rPr lang="en-US" sz="2000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  <a:endParaRPr lang="en-US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0155" y="5915353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21699" y="5915353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660756" y="5888640"/>
            <a:ext cx="29489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165252" y="1076326"/>
            <a:ext cx="30029" cy="51715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4850" y="116768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1872" y="639988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22733" y="5051554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49918" y="4924337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60756" y="3205704"/>
            <a:ext cx="2948940" cy="1281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21143" y="3717809"/>
            <a:ext cx="62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265631" y="4254164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44060" y="408714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29723" y="3817431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94348" y="3501779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68062" y="3211782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60756" y="4490978"/>
            <a:ext cx="2948940" cy="1397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86441" y="38174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86441" y="35017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631" y="3205703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660756" y="3205703"/>
            <a:ext cx="2948940" cy="125803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660756" y="3205704"/>
            <a:ext cx="2948940" cy="12816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15110" y="4660640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34353" y="4995768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81226" y="5365100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cxnSp>
        <p:nvCxnSpPr>
          <p:cNvPr id="43" name="Curved Connector 42"/>
          <p:cNvCxnSpPr>
            <a:stCxn id="18" idx="6"/>
            <a:endCxn id="47" idx="0"/>
          </p:cNvCxnSpPr>
          <p:nvPr/>
        </p:nvCxnSpPr>
        <p:spPr>
          <a:xfrm>
            <a:off x="7329488" y="4298497"/>
            <a:ext cx="573001" cy="274345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38352" y="4997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38352" y="46817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20940" y="531306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sp>
        <p:nvSpPr>
          <p:cNvPr id="47" name="Oval 46"/>
          <p:cNvSpPr/>
          <p:nvPr/>
        </p:nvSpPr>
        <p:spPr>
          <a:xfrm>
            <a:off x="7195281" y="4572842"/>
            <a:ext cx="1414415" cy="12583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363918" y="4212236"/>
            <a:ext cx="562132" cy="348072"/>
          </a:xfrm>
          <a:custGeom>
            <a:avLst/>
            <a:gdLst>
              <a:gd name="connsiteX0" fmla="*/ 0 w 749509"/>
              <a:gd name="connsiteY0" fmla="*/ 164892 h 348072"/>
              <a:gd name="connsiteX1" fmla="*/ 14991 w 749509"/>
              <a:gd name="connsiteY1" fmla="*/ 89941 h 348072"/>
              <a:gd name="connsiteX2" fmla="*/ 44971 w 749509"/>
              <a:gd name="connsiteY2" fmla="*/ 44971 h 348072"/>
              <a:gd name="connsiteX3" fmla="*/ 59961 w 749509"/>
              <a:gd name="connsiteY3" fmla="*/ 0 h 348072"/>
              <a:gd name="connsiteX4" fmla="*/ 119922 w 749509"/>
              <a:gd name="connsiteY4" fmla="*/ 134912 h 348072"/>
              <a:gd name="connsiteX5" fmla="*/ 134912 w 749509"/>
              <a:gd name="connsiteY5" fmla="*/ 179882 h 348072"/>
              <a:gd name="connsiteX6" fmla="*/ 254833 w 749509"/>
              <a:gd name="connsiteY6" fmla="*/ 74951 h 348072"/>
              <a:gd name="connsiteX7" fmla="*/ 269823 w 749509"/>
              <a:gd name="connsiteY7" fmla="*/ 29980 h 348072"/>
              <a:gd name="connsiteX8" fmla="*/ 284813 w 749509"/>
              <a:gd name="connsiteY8" fmla="*/ 74951 h 348072"/>
              <a:gd name="connsiteX9" fmla="*/ 299804 w 749509"/>
              <a:gd name="connsiteY9" fmla="*/ 209862 h 348072"/>
              <a:gd name="connsiteX10" fmla="*/ 359764 w 749509"/>
              <a:gd name="connsiteY10" fmla="*/ 194872 h 348072"/>
              <a:gd name="connsiteX11" fmla="*/ 389745 w 749509"/>
              <a:gd name="connsiteY11" fmla="*/ 164892 h 348072"/>
              <a:gd name="connsiteX12" fmla="*/ 434715 w 749509"/>
              <a:gd name="connsiteY12" fmla="*/ 134912 h 348072"/>
              <a:gd name="connsiteX13" fmla="*/ 449705 w 749509"/>
              <a:gd name="connsiteY13" fmla="*/ 179882 h 348072"/>
              <a:gd name="connsiteX14" fmla="*/ 464695 w 749509"/>
              <a:gd name="connsiteY14" fmla="*/ 299803 h 348072"/>
              <a:gd name="connsiteX15" fmla="*/ 509666 w 749509"/>
              <a:gd name="connsiteY15" fmla="*/ 284813 h 348072"/>
              <a:gd name="connsiteX16" fmla="*/ 569627 w 749509"/>
              <a:gd name="connsiteY16" fmla="*/ 239843 h 348072"/>
              <a:gd name="connsiteX17" fmla="*/ 614597 w 749509"/>
              <a:gd name="connsiteY17" fmla="*/ 209862 h 348072"/>
              <a:gd name="connsiteX18" fmla="*/ 644577 w 749509"/>
              <a:gd name="connsiteY18" fmla="*/ 239843 h 348072"/>
              <a:gd name="connsiteX19" fmla="*/ 614597 w 749509"/>
              <a:gd name="connsiteY19" fmla="*/ 299803 h 348072"/>
              <a:gd name="connsiteX20" fmla="*/ 599607 w 749509"/>
              <a:gd name="connsiteY20" fmla="*/ 344774 h 348072"/>
              <a:gd name="connsiteX21" fmla="*/ 674558 w 749509"/>
              <a:gd name="connsiteY21" fmla="*/ 329784 h 348072"/>
              <a:gd name="connsiteX22" fmla="*/ 749509 w 749509"/>
              <a:gd name="connsiteY22" fmla="*/ 284813 h 3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9509" h="348072">
                <a:moveTo>
                  <a:pt x="0" y="164892"/>
                </a:moveTo>
                <a:cubicBezTo>
                  <a:pt x="4997" y="139908"/>
                  <a:pt x="6045" y="113797"/>
                  <a:pt x="14991" y="89941"/>
                </a:cubicBezTo>
                <a:cubicBezTo>
                  <a:pt x="21317" y="73072"/>
                  <a:pt x="36914" y="61085"/>
                  <a:pt x="44971" y="44971"/>
                </a:cubicBezTo>
                <a:cubicBezTo>
                  <a:pt x="52037" y="30838"/>
                  <a:pt x="54964" y="14990"/>
                  <a:pt x="59961" y="0"/>
                </a:cubicBezTo>
                <a:cubicBezTo>
                  <a:pt x="107470" y="71265"/>
                  <a:pt x="84244" y="27880"/>
                  <a:pt x="119922" y="134912"/>
                </a:cubicBezTo>
                <a:lnTo>
                  <a:pt x="134912" y="179882"/>
                </a:lnTo>
                <a:cubicBezTo>
                  <a:pt x="222602" y="92192"/>
                  <a:pt x="180465" y="124530"/>
                  <a:pt x="254833" y="74951"/>
                </a:cubicBezTo>
                <a:cubicBezTo>
                  <a:pt x="259830" y="59961"/>
                  <a:pt x="254022" y="29980"/>
                  <a:pt x="269823" y="29980"/>
                </a:cubicBezTo>
                <a:cubicBezTo>
                  <a:pt x="285624" y="29980"/>
                  <a:pt x="282215" y="59365"/>
                  <a:pt x="284813" y="74951"/>
                </a:cubicBezTo>
                <a:cubicBezTo>
                  <a:pt x="292252" y="119582"/>
                  <a:pt x="294807" y="164892"/>
                  <a:pt x="299804" y="209862"/>
                </a:cubicBezTo>
                <a:cubicBezTo>
                  <a:pt x="319791" y="204865"/>
                  <a:pt x="341337" y="204085"/>
                  <a:pt x="359764" y="194872"/>
                </a:cubicBezTo>
                <a:cubicBezTo>
                  <a:pt x="372405" y="188552"/>
                  <a:pt x="378709" y="173721"/>
                  <a:pt x="389745" y="164892"/>
                </a:cubicBezTo>
                <a:cubicBezTo>
                  <a:pt x="403813" y="153638"/>
                  <a:pt x="419725" y="144905"/>
                  <a:pt x="434715" y="134912"/>
                </a:cubicBezTo>
                <a:cubicBezTo>
                  <a:pt x="439712" y="149902"/>
                  <a:pt x="446878" y="164336"/>
                  <a:pt x="449705" y="179882"/>
                </a:cubicBezTo>
                <a:cubicBezTo>
                  <a:pt x="456911" y="219517"/>
                  <a:pt x="444708" y="264826"/>
                  <a:pt x="464695" y="299803"/>
                </a:cubicBezTo>
                <a:cubicBezTo>
                  <a:pt x="472535" y="313522"/>
                  <a:pt x="494676" y="289810"/>
                  <a:pt x="509666" y="284813"/>
                </a:cubicBezTo>
                <a:cubicBezTo>
                  <a:pt x="529653" y="269823"/>
                  <a:pt x="549297" y="254364"/>
                  <a:pt x="569627" y="239843"/>
                </a:cubicBezTo>
                <a:cubicBezTo>
                  <a:pt x="584287" y="229371"/>
                  <a:pt x="596581" y="209862"/>
                  <a:pt x="614597" y="209862"/>
                </a:cubicBezTo>
                <a:cubicBezTo>
                  <a:pt x="628730" y="209862"/>
                  <a:pt x="634584" y="229849"/>
                  <a:pt x="644577" y="239843"/>
                </a:cubicBezTo>
                <a:cubicBezTo>
                  <a:pt x="634584" y="259830"/>
                  <a:pt x="623399" y="279264"/>
                  <a:pt x="614597" y="299803"/>
                </a:cubicBezTo>
                <a:cubicBezTo>
                  <a:pt x="608373" y="314327"/>
                  <a:pt x="585474" y="337707"/>
                  <a:pt x="599607" y="344774"/>
                </a:cubicBezTo>
                <a:cubicBezTo>
                  <a:pt x="622396" y="356168"/>
                  <a:pt x="649574" y="334781"/>
                  <a:pt x="674558" y="329784"/>
                </a:cubicBezTo>
                <a:cubicBezTo>
                  <a:pt x="728825" y="293605"/>
                  <a:pt x="703414" y="307860"/>
                  <a:pt x="749509" y="284813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is a generic description</a:t>
            </a:r>
          </a:p>
          <a:p>
            <a:pPr lvl="1"/>
            <a:r>
              <a:rPr lang="en-US" dirty="0" smtClean="0"/>
              <a:t>Think blueprint</a:t>
            </a:r>
          </a:p>
          <a:p>
            <a:pPr lvl="1"/>
            <a:endParaRPr lang="en-US" dirty="0"/>
          </a:p>
          <a:p>
            <a:r>
              <a:rPr lang="en-US" dirty="0" smtClean="0"/>
              <a:t>Object is an </a:t>
            </a:r>
            <a:r>
              <a:rPr lang="en-US" b="1" dirty="0" smtClean="0"/>
              <a:t>instance</a:t>
            </a:r>
            <a:r>
              <a:rPr lang="en-US" dirty="0" smtClean="0"/>
              <a:t> of the class</a:t>
            </a:r>
          </a:p>
          <a:p>
            <a:pPr lvl="1"/>
            <a:r>
              <a:rPr lang="en-US" dirty="0" smtClean="0"/>
              <a:t>Think the blue house on the corner</a:t>
            </a:r>
          </a:p>
          <a:p>
            <a:pPr lvl="1"/>
            <a:r>
              <a:rPr lang="en-US" dirty="0" smtClean="0"/>
              <a:t>And the red one on the next block</a:t>
            </a:r>
          </a:p>
          <a:p>
            <a:pPr lvl="1"/>
            <a:r>
              <a:rPr lang="en-US" dirty="0" smtClean="0"/>
              <a:t>And the green one next door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I.e. there are multiple instances of a single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91" y="377658"/>
            <a:ext cx="2750720" cy="2445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81" y="3181137"/>
            <a:ext cx="1008910" cy="1182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67" y="4136018"/>
            <a:ext cx="1008910" cy="1182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053" y="5097876"/>
            <a:ext cx="1008910" cy="11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3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31305"/>
            <a:ext cx="3886200" cy="58456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void Date::</a:t>
            </a:r>
            <a:r>
              <a:rPr lang="en-US" sz="2000" dirty="0" err="1">
                <a:latin typeface="Source Code Pro" panose="020B0509030403020204" pitchFamily="49" charset="0"/>
              </a:rPr>
              <a:t>setDay</a:t>
            </a:r>
            <a:r>
              <a:rPr lang="en-US" sz="2000" dirty="0">
                <a:latin typeface="Source Code Pro" panose="020B0509030403020204" pitchFamily="49" charset="0"/>
              </a:rPr>
              <a:t>(</a:t>
            </a: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day)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   if (day&gt;=1 &amp;&amp; day&lt;=31)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      this-&gt;day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      throw </a:t>
            </a:r>
            <a:r>
              <a:rPr lang="en-US" sz="2000" dirty="0" err="1" smtClean="0">
                <a:latin typeface="Source Code Pro" panose="020B0509030403020204" pitchFamily="49" charset="0"/>
              </a:rPr>
              <a:t>runtime_error</a:t>
            </a:r>
            <a:r>
              <a:rPr lang="en-US" sz="2000" dirty="0" smtClean="0">
                <a:latin typeface="Source Code Pro" panose="020B0509030403020204" pitchFamily="49" charset="0"/>
              </a:rPr>
              <a:t>(</a:t>
            </a:r>
            <a:br>
              <a:rPr lang="en-US" sz="2000" dirty="0" smtClean="0">
                <a:latin typeface="Source Code Pro" panose="020B0509030403020204" pitchFamily="49" charset="0"/>
              </a:rPr>
            </a:br>
            <a:r>
              <a:rPr lang="en-US" sz="2000" dirty="0" smtClean="0">
                <a:latin typeface="Source Code Pro" panose="020B0509030403020204" pitchFamily="49" charset="0"/>
              </a:rPr>
              <a:t>		"</a:t>
            </a:r>
            <a:r>
              <a:rPr lang="en-US" sz="2000" dirty="0">
                <a:latin typeface="Source Code Pro" panose="020B0509030403020204" pitchFamily="49" charset="0"/>
              </a:rPr>
              <a:t>Invalid day");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0155" y="5915353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21699" y="5915353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660756" y="5888640"/>
            <a:ext cx="29489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165252" y="1076326"/>
            <a:ext cx="30029" cy="51715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4850" y="116768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1872" y="639988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22733" y="5051554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49918" y="4924337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60756" y="3205704"/>
            <a:ext cx="2948940" cy="1281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21143" y="3717809"/>
            <a:ext cx="62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265631" y="4254164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44060" y="408714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29723" y="3817431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94348" y="3501779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68062" y="3211782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60756" y="4490978"/>
            <a:ext cx="2948940" cy="1397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86441" y="38174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86441" y="35017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631" y="3205703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98037" y="4998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660756" y="3205703"/>
            <a:ext cx="2948940" cy="125803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660756" y="3205704"/>
            <a:ext cx="2948940" cy="12816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60756" y="2428039"/>
            <a:ext cx="2948940" cy="777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65631" y="2972225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44060" y="28052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cxnSp>
        <p:nvCxnSpPr>
          <p:cNvPr id="43" name="Curved Connector 42"/>
          <p:cNvCxnSpPr>
            <a:stCxn id="35" idx="3"/>
            <a:endCxn id="56" idx="7"/>
          </p:cNvCxnSpPr>
          <p:nvPr/>
        </p:nvCxnSpPr>
        <p:spPr>
          <a:xfrm rot="16200000" flipH="1">
            <a:off x="6984161" y="3338725"/>
            <a:ext cx="1709218" cy="1127577"/>
          </a:xfrm>
          <a:prstGeom prst="curvedConnector3">
            <a:avLst>
              <a:gd name="adj1" fmla="val -3498"/>
            </a:avLst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7308" y="2428039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248823" y="2440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993061" y="26450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setDay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7943143" y="5070091"/>
            <a:ext cx="183830" cy="19633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11536" y="49934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315110" y="4660640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34353" y="4995768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81226" y="5365100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cxnSp>
        <p:nvCxnSpPr>
          <p:cNvPr id="52" name="Curved Connector 51"/>
          <p:cNvCxnSpPr>
            <a:endCxn id="56" idx="0"/>
          </p:cNvCxnSpPr>
          <p:nvPr/>
        </p:nvCxnSpPr>
        <p:spPr>
          <a:xfrm>
            <a:off x="7329488" y="4298497"/>
            <a:ext cx="573001" cy="274345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8352" y="46817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20940" y="531306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sp>
        <p:nvSpPr>
          <p:cNvPr id="56" name="Oval 55"/>
          <p:cNvSpPr/>
          <p:nvPr/>
        </p:nvSpPr>
        <p:spPr>
          <a:xfrm>
            <a:off x="7195281" y="4572842"/>
            <a:ext cx="1414415" cy="12583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7363918" y="4212236"/>
            <a:ext cx="562132" cy="348072"/>
          </a:xfrm>
          <a:custGeom>
            <a:avLst/>
            <a:gdLst>
              <a:gd name="connsiteX0" fmla="*/ 0 w 749509"/>
              <a:gd name="connsiteY0" fmla="*/ 164892 h 348072"/>
              <a:gd name="connsiteX1" fmla="*/ 14991 w 749509"/>
              <a:gd name="connsiteY1" fmla="*/ 89941 h 348072"/>
              <a:gd name="connsiteX2" fmla="*/ 44971 w 749509"/>
              <a:gd name="connsiteY2" fmla="*/ 44971 h 348072"/>
              <a:gd name="connsiteX3" fmla="*/ 59961 w 749509"/>
              <a:gd name="connsiteY3" fmla="*/ 0 h 348072"/>
              <a:gd name="connsiteX4" fmla="*/ 119922 w 749509"/>
              <a:gd name="connsiteY4" fmla="*/ 134912 h 348072"/>
              <a:gd name="connsiteX5" fmla="*/ 134912 w 749509"/>
              <a:gd name="connsiteY5" fmla="*/ 179882 h 348072"/>
              <a:gd name="connsiteX6" fmla="*/ 254833 w 749509"/>
              <a:gd name="connsiteY6" fmla="*/ 74951 h 348072"/>
              <a:gd name="connsiteX7" fmla="*/ 269823 w 749509"/>
              <a:gd name="connsiteY7" fmla="*/ 29980 h 348072"/>
              <a:gd name="connsiteX8" fmla="*/ 284813 w 749509"/>
              <a:gd name="connsiteY8" fmla="*/ 74951 h 348072"/>
              <a:gd name="connsiteX9" fmla="*/ 299804 w 749509"/>
              <a:gd name="connsiteY9" fmla="*/ 209862 h 348072"/>
              <a:gd name="connsiteX10" fmla="*/ 359764 w 749509"/>
              <a:gd name="connsiteY10" fmla="*/ 194872 h 348072"/>
              <a:gd name="connsiteX11" fmla="*/ 389745 w 749509"/>
              <a:gd name="connsiteY11" fmla="*/ 164892 h 348072"/>
              <a:gd name="connsiteX12" fmla="*/ 434715 w 749509"/>
              <a:gd name="connsiteY12" fmla="*/ 134912 h 348072"/>
              <a:gd name="connsiteX13" fmla="*/ 449705 w 749509"/>
              <a:gd name="connsiteY13" fmla="*/ 179882 h 348072"/>
              <a:gd name="connsiteX14" fmla="*/ 464695 w 749509"/>
              <a:gd name="connsiteY14" fmla="*/ 299803 h 348072"/>
              <a:gd name="connsiteX15" fmla="*/ 509666 w 749509"/>
              <a:gd name="connsiteY15" fmla="*/ 284813 h 348072"/>
              <a:gd name="connsiteX16" fmla="*/ 569627 w 749509"/>
              <a:gd name="connsiteY16" fmla="*/ 239843 h 348072"/>
              <a:gd name="connsiteX17" fmla="*/ 614597 w 749509"/>
              <a:gd name="connsiteY17" fmla="*/ 209862 h 348072"/>
              <a:gd name="connsiteX18" fmla="*/ 644577 w 749509"/>
              <a:gd name="connsiteY18" fmla="*/ 239843 h 348072"/>
              <a:gd name="connsiteX19" fmla="*/ 614597 w 749509"/>
              <a:gd name="connsiteY19" fmla="*/ 299803 h 348072"/>
              <a:gd name="connsiteX20" fmla="*/ 599607 w 749509"/>
              <a:gd name="connsiteY20" fmla="*/ 344774 h 348072"/>
              <a:gd name="connsiteX21" fmla="*/ 674558 w 749509"/>
              <a:gd name="connsiteY21" fmla="*/ 329784 h 348072"/>
              <a:gd name="connsiteX22" fmla="*/ 749509 w 749509"/>
              <a:gd name="connsiteY22" fmla="*/ 284813 h 3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9509" h="348072">
                <a:moveTo>
                  <a:pt x="0" y="164892"/>
                </a:moveTo>
                <a:cubicBezTo>
                  <a:pt x="4997" y="139908"/>
                  <a:pt x="6045" y="113797"/>
                  <a:pt x="14991" y="89941"/>
                </a:cubicBezTo>
                <a:cubicBezTo>
                  <a:pt x="21317" y="73072"/>
                  <a:pt x="36914" y="61085"/>
                  <a:pt x="44971" y="44971"/>
                </a:cubicBezTo>
                <a:cubicBezTo>
                  <a:pt x="52037" y="30838"/>
                  <a:pt x="54964" y="14990"/>
                  <a:pt x="59961" y="0"/>
                </a:cubicBezTo>
                <a:cubicBezTo>
                  <a:pt x="107470" y="71265"/>
                  <a:pt x="84244" y="27880"/>
                  <a:pt x="119922" y="134912"/>
                </a:cubicBezTo>
                <a:lnTo>
                  <a:pt x="134912" y="179882"/>
                </a:lnTo>
                <a:cubicBezTo>
                  <a:pt x="222602" y="92192"/>
                  <a:pt x="180465" y="124530"/>
                  <a:pt x="254833" y="74951"/>
                </a:cubicBezTo>
                <a:cubicBezTo>
                  <a:pt x="259830" y="59961"/>
                  <a:pt x="254022" y="29980"/>
                  <a:pt x="269823" y="29980"/>
                </a:cubicBezTo>
                <a:cubicBezTo>
                  <a:pt x="285624" y="29980"/>
                  <a:pt x="282215" y="59365"/>
                  <a:pt x="284813" y="74951"/>
                </a:cubicBezTo>
                <a:cubicBezTo>
                  <a:pt x="292252" y="119582"/>
                  <a:pt x="294807" y="164892"/>
                  <a:pt x="299804" y="209862"/>
                </a:cubicBezTo>
                <a:cubicBezTo>
                  <a:pt x="319791" y="204865"/>
                  <a:pt x="341337" y="204085"/>
                  <a:pt x="359764" y="194872"/>
                </a:cubicBezTo>
                <a:cubicBezTo>
                  <a:pt x="372405" y="188552"/>
                  <a:pt x="378709" y="173721"/>
                  <a:pt x="389745" y="164892"/>
                </a:cubicBezTo>
                <a:cubicBezTo>
                  <a:pt x="403813" y="153638"/>
                  <a:pt x="419725" y="144905"/>
                  <a:pt x="434715" y="134912"/>
                </a:cubicBezTo>
                <a:cubicBezTo>
                  <a:pt x="439712" y="149902"/>
                  <a:pt x="446878" y="164336"/>
                  <a:pt x="449705" y="179882"/>
                </a:cubicBezTo>
                <a:cubicBezTo>
                  <a:pt x="456911" y="219517"/>
                  <a:pt x="444708" y="264826"/>
                  <a:pt x="464695" y="299803"/>
                </a:cubicBezTo>
                <a:cubicBezTo>
                  <a:pt x="472535" y="313522"/>
                  <a:pt x="494676" y="289810"/>
                  <a:pt x="509666" y="284813"/>
                </a:cubicBezTo>
                <a:cubicBezTo>
                  <a:pt x="529653" y="269823"/>
                  <a:pt x="549297" y="254364"/>
                  <a:pt x="569627" y="239843"/>
                </a:cubicBezTo>
                <a:cubicBezTo>
                  <a:pt x="584287" y="229371"/>
                  <a:pt x="596581" y="209862"/>
                  <a:pt x="614597" y="209862"/>
                </a:cubicBezTo>
                <a:cubicBezTo>
                  <a:pt x="628730" y="209862"/>
                  <a:pt x="634584" y="229849"/>
                  <a:pt x="644577" y="239843"/>
                </a:cubicBezTo>
                <a:cubicBezTo>
                  <a:pt x="634584" y="259830"/>
                  <a:pt x="623399" y="279264"/>
                  <a:pt x="614597" y="299803"/>
                </a:cubicBezTo>
                <a:cubicBezTo>
                  <a:pt x="608373" y="314327"/>
                  <a:pt x="585474" y="337707"/>
                  <a:pt x="599607" y="344774"/>
                </a:cubicBezTo>
                <a:cubicBezTo>
                  <a:pt x="622396" y="356168"/>
                  <a:pt x="649574" y="334781"/>
                  <a:pt x="674558" y="329784"/>
                </a:cubicBezTo>
                <a:cubicBezTo>
                  <a:pt x="728825" y="293605"/>
                  <a:pt x="703414" y="307860"/>
                  <a:pt x="749509" y="284813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31305"/>
            <a:ext cx="3886200" cy="58456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Date w(7,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// constructor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err="1">
                <a:latin typeface="Source Code Pro" panose="020B0509030403020204" pitchFamily="49" charset="0"/>
              </a:rPr>
              <a:t>w.setDay</a:t>
            </a:r>
            <a:r>
              <a:rPr lang="en-US" sz="2000" dirty="0">
                <a:latin typeface="Source Code Pro" panose="020B0509030403020204" pitchFamily="49" charset="0"/>
              </a:rPr>
              <a:t>(4);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// </a:t>
            </a:r>
            <a:r>
              <a:rPr lang="en-US" sz="2000" dirty="0" err="1">
                <a:latin typeface="Source Code Pro" panose="020B0509030403020204" pitchFamily="49" charset="0"/>
              </a:rPr>
              <a:t>mutator</a:t>
            </a: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err="1">
                <a:latin typeface="Source Code Pro" panose="020B0509030403020204" pitchFamily="49" charset="0"/>
              </a:rPr>
              <a:t>w.printDate</a:t>
            </a:r>
            <a:r>
              <a:rPr lang="en-US" sz="2000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0155" y="5915353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21699" y="5915353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660756" y="5888640"/>
            <a:ext cx="29489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165252" y="1076326"/>
            <a:ext cx="30029" cy="51715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4850" y="116768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1872" y="639988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22733" y="5051554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49918" y="4924337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60756" y="3205704"/>
            <a:ext cx="2948940" cy="1281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21143" y="3717809"/>
            <a:ext cx="62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265631" y="4254164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44060" y="408714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29723" y="3817431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94348" y="3501779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68062" y="3211782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60756" y="4490978"/>
            <a:ext cx="2948940" cy="1397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86441" y="38174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86441" y="35017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631" y="3205703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660756" y="3205703"/>
            <a:ext cx="2948940" cy="125803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660756" y="3205704"/>
            <a:ext cx="2948940" cy="12816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60756" y="2428039"/>
            <a:ext cx="2948940" cy="777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65631" y="2972225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44060" y="28052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37308" y="2428039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29401" y="242803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993061" y="26450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setDay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660756" y="2452935"/>
            <a:ext cx="2948940" cy="75249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660756" y="2428039"/>
            <a:ext cx="2948940" cy="76721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98037" y="4998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cxnSp>
        <p:nvCxnSpPr>
          <p:cNvPr id="53" name="Curved Connector 52"/>
          <p:cNvCxnSpPr>
            <a:endCxn id="62" idx="7"/>
          </p:cNvCxnSpPr>
          <p:nvPr/>
        </p:nvCxnSpPr>
        <p:spPr>
          <a:xfrm rot="16200000" flipH="1">
            <a:off x="6984161" y="3338725"/>
            <a:ext cx="1709218" cy="1127577"/>
          </a:xfrm>
          <a:prstGeom prst="curvedConnector3">
            <a:avLst>
              <a:gd name="adj1" fmla="val -3498"/>
            </a:avLst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943143" y="5070091"/>
            <a:ext cx="183830" cy="19633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111536" y="49934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7315110" y="4660640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34353" y="4995768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481226" y="5365100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cxnSp>
        <p:nvCxnSpPr>
          <p:cNvPr id="59" name="Curved Connector 58"/>
          <p:cNvCxnSpPr>
            <a:endCxn id="62" idx="0"/>
          </p:cNvCxnSpPr>
          <p:nvPr/>
        </p:nvCxnSpPr>
        <p:spPr>
          <a:xfrm>
            <a:off x="7329488" y="4298497"/>
            <a:ext cx="573001" cy="274345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38352" y="46817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20940" y="531306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sp>
        <p:nvSpPr>
          <p:cNvPr id="62" name="Oval 61"/>
          <p:cNvSpPr/>
          <p:nvPr/>
        </p:nvSpPr>
        <p:spPr>
          <a:xfrm>
            <a:off x="7195281" y="4572842"/>
            <a:ext cx="1414415" cy="12583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7363918" y="4212236"/>
            <a:ext cx="562132" cy="348072"/>
          </a:xfrm>
          <a:custGeom>
            <a:avLst/>
            <a:gdLst>
              <a:gd name="connsiteX0" fmla="*/ 0 w 749509"/>
              <a:gd name="connsiteY0" fmla="*/ 164892 h 348072"/>
              <a:gd name="connsiteX1" fmla="*/ 14991 w 749509"/>
              <a:gd name="connsiteY1" fmla="*/ 89941 h 348072"/>
              <a:gd name="connsiteX2" fmla="*/ 44971 w 749509"/>
              <a:gd name="connsiteY2" fmla="*/ 44971 h 348072"/>
              <a:gd name="connsiteX3" fmla="*/ 59961 w 749509"/>
              <a:gd name="connsiteY3" fmla="*/ 0 h 348072"/>
              <a:gd name="connsiteX4" fmla="*/ 119922 w 749509"/>
              <a:gd name="connsiteY4" fmla="*/ 134912 h 348072"/>
              <a:gd name="connsiteX5" fmla="*/ 134912 w 749509"/>
              <a:gd name="connsiteY5" fmla="*/ 179882 h 348072"/>
              <a:gd name="connsiteX6" fmla="*/ 254833 w 749509"/>
              <a:gd name="connsiteY6" fmla="*/ 74951 h 348072"/>
              <a:gd name="connsiteX7" fmla="*/ 269823 w 749509"/>
              <a:gd name="connsiteY7" fmla="*/ 29980 h 348072"/>
              <a:gd name="connsiteX8" fmla="*/ 284813 w 749509"/>
              <a:gd name="connsiteY8" fmla="*/ 74951 h 348072"/>
              <a:gd name="connsiteX9" fmla="*/ 299804 w 749509"/>
              <a:gd name="connsiteY9" fmla="*/ 209862 h 348072"/>
              <a:gd name="connsiteX10" fmla="*/ 359764 w 749509"/>
              <a:gd name="connsiteY10" fmla="*/ 194872 h 348072"/>
              <a:gd name="connsiteX11" fmla="*/ 389745 w 749509"/>
              <a:gd name="connsiteY11" fmla="*/ 164892 h 348072"/>
              <a:gd name="connsiteX12" fmla="*/ 434715 w 749509"/>
              <a:gd name="connsiteY12" fmla="*/ 134912 h 348072"/>
              <a:gd name="connsiteX13" fmla="*/ 449705 w 749509"/>
              <a:gd name="connsiteY13" fmla="*/ 179882 h 348072"/>
              <a:gd name="connsiteX14" fmla="*/ 464695 w 749509"/>
              <a:gd name="connsiteY14" fmla="*/ 299803 h 348072"/>
              <a:gd name="connsiteX15" fmla="*/ 509666 w 749509"/>
              <a:gd name="connsiteY15" fmla="*/ 284813 h 348072"/>
              <a:gd name="connsiteX16" fmla="*/ 569627 w 749509"/>
              <a:gd name="connsiteY16" fmla="*/ 239843 h 348072"/>
              <a:gd name="connsiteX17" fmla="*/ 614597 w 749509"/>
              <a:gd name="connsiteY17" fmla="*/ 209862 h 348072"/>
              <a:gd name="connsiteX18" fmla="*/ 644577 w 749509"/>
              <a:gd name="connsiteY18" fmla="*/ 239843 h 348072"/>
              <a:gd name="connsiteX19" fmla="*/ 614597 w 749509"/>
              <a:gd name="connsiteY19" fmla="*/ 299803 h 348072"/>
              <a:gd name="connsiteX20" fmla="*/ 599607 w 749509"/>
              <a:gd name="connsiteY20" fmla="*/ 344774 h 348072"/>
              <a:gd name="connsiteX21" fmla="*/ 674558 w 749509"/>
              <a:gd name="connsiteY21" fmla="*/ 329784 h 348072"/>
              <a:gd name="connsiteX22" fmla="*/ 749509 w 749509"/>
              <a:gd name="connsiteY22" fmla="*/ 284813 h 3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9509" h="348072">
                <a:moveTo>
                  <a:pt x="0" y="164892"/>
                </a:moveTo>
                <a:cubicBezTo>
                  <a:pt x="4997" y="139908"/>
                  <a:pt x="6045" y="113797"/>
                  <a:pt x="14991" y="89941"/>
                </a:cubicBezTo>
                <a:cubicBezTo>
                  <a:pt x="21317" y="73072"/>
                  <a:pt x="36914" y="61085"/>
                  <a:pt x="44971" y="44971"/>
                </a:cubicBezTo>
                <a:cubicBezTo>
                  <a:pt x="52037" y="30838"/>
                  <a:pt x="54964" y="14990"/>
                  <a:pt x="59961" y="0"/>
                </a:cubicBezTo>
                <a:cubicBezTo>
                  <a:pt x="107470" y="71265"/>
                  <a:pt x="84244" y="27880"/>
                  <a:pt x="119922" y="134912"/>
                </a:cubicBezTo>
                <a:lnTo>
                  <a:pt x="134912" y="179882"/>
                </a:lnTo>
                <a:cubicBezTo>
                  <a:pt x="222602" y="92192"/>
                  <a:pt x="180465" y="124530"/>
                  <a:pt x="254833" y="74951"/>
                </a:cubicBezTo>
                <a:cubicBezTo>
                  <a:pt x="259830" y="59961"/>
                  <a:pt x="254022" y="29980"/>
                  <a:pt x="269823" y="29980"/>
                </a:cubicBezTo>
                <a:cubicBezTo>
                  <a:pt x="285624" y="29980"/>
                  <a:pt x="282215" y="59365"/>
                  <a:pt x="284813" y="74951"/>
                </a:cubicBezTo>
                <a:cubicBezTo>
                  <a:pt x="292252" y="119582"/>
                  <a:pt x="294807" y="164892"/>
                  <a:pt x="299804" y="209862"/>
                </a:cubicBezTo>
                <a:cubicBezTo>
                  <a:pt x="319791" y="204865"/>
                  <a:pt x="341337" y="204085"/>
                  <a:pt x="359764" y="194872"/>
                </a:cubicBezTo>
                <a:cubicBezTo>
                  <a:pt x="372405" y="188552"/>
                  <a:pt x="378709" y="173721"/>
                  <a:pt x="389745" y="164892"/>
                </a:cubicBezTo>
                <a:cubicBezTo>
                  <a:pt x="403813" y="153638"/>
                  <a:pt x="419725" y="144905"/>
                  <a:pt x="434715" y="134912"/>
                </a:cubicBezTo>
                <a:cubicBezTo>
                  <a:pt x="439712" y="149902"/>
                  <a:pt x="446878" y="164336"/>
                  <a:pt x="449705" y="179882"/>
                </a:cubicBezTo>
                <a:cubicBezTo>
                  <a:pt x="456911" y="219517"/>
                  <a:pt x="444708" y="264826"/>
                  <a:pt x="464695" y="299803"/>
                </a:cubicBezTo>
                <a:cubicBezTo>
                  <a:pt x="472535" y="313522"/>
                  <a:pt x="494676" y="289810"/>
                  <a:pt x="509666" y="284813"/>
                </a:cubicBezTo>
                <a:cubicBezTo>
                  <a:pt x="529653" y="269823"/>
                  <a:pt x="549297" y="254364"/>
                  <a:pt x="569627" y="239843"/>
                </a:cubicBezTo>
                <a:cubicBezTo>
                  <a:pt x="584287" y="229371"/>
                  <a:pt x="596581" y="209862"/>
                  <a:pt x="614597" y="209862"/>
                </a:cubicBezTo>
                <a:cubicBezTo>
                  <a:pt x="628730" y="209862"/>
                  <a:pt x="634584" y="229849"/>
                  <a:pt x="644577" y="239843"/>
                </a:cubicBezTo>
                <a:cubicBezTo>
                  <a:pt x="634584" y="259830"/>
                  <a:pt x="623399" y="279264"/>
                  <a:pt x="614597" y="299803"/>
                </a:cubicBezTo>
                <a:cubicBezTo>
                  <a:pt x="608373" y="314327"/>
                  <a:pt x="585474" y="337707"/>
                  <a:pt x="599607" y="344774"/>
                </a:cubicBezTo>
                <a:cubicBezTo>
                  <a:pt x="622396" y="356168"/>
                  <a:pt x="649574" y="334781"/>
                  <a:pt x="674558" y="329784"/>
                </a:cubicBezTo>
                <a:cubicBezTo>
                  <a:pt x="728825" y="293605"/>
                  <a:pt x="703414" y="307860"/>
                  <a:pt x="749509" y="284813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322344" y="2933701"/>
            <a:ext cx="1190396" cy="1757363"/>
          </a:xfrm>
          <a:custGeom>
            <a:avLst/>
            <a:gdLst>
              <a:gd name="connsiteX0" fmla="*/ 0 w 1587194"/>
              <a:gd name="connsiteY0" fmla="*/ 161925 h 1757363"/>
              <a:gd name="connsiteX1" fmla="*/ 28575 w 1587194"/>
              <a:gd name="connsiteY1" fmla="*/ 119063 h 1757363"/>
              <a:gd name="connsiteX2" fmla="*/ 38100 w 1587194"/>
              <a:gd name="connsiteY2" fmla="*/ 104775 h 1757363"/>
              <a:gd name="connsiteX3" fmla="*/ 42863 w 1587194"/>
              <a:gd name="connsiteY3" fmla="*/ 90488 h 1757363"/>
              <a:gd name="connsiteX4" fmla="*/ 57150 w 1587194"/>
              <a:gd name="connsiteY4" fmla="*/ 80963 h 1757363"/>
              <a:gd name="connsiteX5" fmla="*/ 71438 w 1587194"/>
              <a:gd name="connsiteY5" fmla="*/ 61913 h 1757363"/>
              <a:gd name="connsiteX6" fmla="*/ 90488 w 1587194"/>
              <a:gd name="connsiteY6" fmla="*/ 33338 h 1757363"/>
              <a:gd name="connsiteX7" fmla="*/ 109538 w 1587194"/>
              <a:gd name="connsiteY7" fmla="*/ 23813 h 1757363"/>
              <a:gd name="connsiteX8" fmla="*/ 119063 w 1587194"/>
              <a:gd name="connsiteY8" fmla="*/ 57150 h 1757363"/>
              <a:gd name="connsiteX9" fmla="*/ 128588 w 1587194"/>
              <a:gd name="connsiteY9" fmla="*/ 76200 h 1757363"/>
              <a:gd name="connsiteX10" fmla="*/ 152400 w 1587194"/>
              <a:gd name="connsiteY10" fmla="*/ 119063 h 1757363"/>
              <a:gd name="connsiteX11" fmla="*/ 166688 w 1587194"/>
              <a:gd name="connsiteY11" fmla="*/ 114300 h 1757363"/>
              <a:gd name="connsiteX12" fmla="*/ 180975 w 1587194"/>
              <a:gd name="connsiteY12" fmla="*/ 100013 h 1757363"/>
              <a:gd name="connsiteX13" fmla="*/ 195263 w 1587194"/>
              <a:gd name="connsiteY13" fmla="*/ 90488 h 1757363"/>
              <a:gd name="connsiteX14" fmla="*/ 233363 w 1587194"/>
              <a:gd name="connsiteY14" fmla="*/ 61913 h 1757363"/>
              <a:gd name="connsiteX15" fmla="*/ 257175 w 1587194"/>
              <a:gd name="connsiteY15" fmla="*/ 38100 h 1757363"/>
              <a:gd name="connsiteX16" fmla="*/ 285750 w 1587194"/>
              <a:gd name="connsiteY16" fmla="*/ 28575 h 1757363"/>
              <a:gd name="connsiteX17" fmla="*/ 290513 w 1587194"/>
              <a:gd name="connsiteY17" fmla="*/ 47625 h 1757363"/>
              <a:gd name="connsiteX18" fmla="*/ 285750 w 1587194"/>
              <a:gd name="connsiteY18" fmla="*/ 147638 h 1757363"/>
              <a:gd name="connsiteX19" fmla="*/ 300038 w 1587194"/>
              <a:gd name="connsiteY19" fmla="*/ 138113 h 1757363"/>
              <a:gd name="connsiteX20" fmla="*/ 338138 w 1587194"/>
              <a:gd name="connsiteY20" fmla="*/ 104775 h 1757363"/>
              <a:gd name="connsiteX21" fmla="*/ 366713 w 1587194"/>
              <a:gd name="connsiteY21" fmla="*/ 85725 h 1757363"/>
              <a:gd name="connsiteX22" fmla="*/ 395288 w 1587194"/>
              <a:gd name="connsiteY22" fmla="*/ 66675 h 1757363"/>
              <a:gd name="connsiteX23" fmla="*/ 414338 w 1587194"/>
              <a:gd name="connsiteY23" fmla="*/ 52388 h 1757363"/>
              <a:gd name="connsiteX24" fmla="*/ 428625 w 1587194"/>
              <a:gd name="connsiteY24" fmla="*/ 47625 h 1757363"/>
              <a:gd name="connsiteX25" fmla="*/ 457200 w 1587194"/>
              <a:gd name="connsiteY25" fmla="*/ 28575 h 1757363"/>
              <a:gd name="connsiteX26" fmla="*/ 495300 w 1587194"/>
              <a:gd name="connsiteY26" fmla="*/ 19050 h 1757363"/>
              <a:gd name="connsiteX27" fmla="*/ 514350 w 1587194"/>
              <a:gd name="connsiteY27" fmla="*/ 23813 h 1757363"/>
              <a:gd name="connsiteX28" fmla="*/ 500063 w 1587194"/>
              <a:gd name="connsiteY28" fmla="*/ 80963 h 1757363"/>
              <a:gd name="connsiteX29" fmla="*/ 490538 w 1587194"/>
              <a:gd name="connsiteY29" fmla="*/ 95250 h 1757363"/>
              <a:gd name="connsiteX30" fmla="*/ 481013 w 1587194"/>
              <a:gd name="connsiteY30" fmla="*/ 123825 h 1757363"/>
              <a:gd name="connsiteX31" fmla="*/ 495300 w 1587194"/>
              <a:gd name="connsiteY31" fmla="*/ 114300 h 1757363"/>
              <a:gd name="connsiteX32" fmla="*/ 533400 w 1587194"/>
              <a:gd name="connsiteY32" fmla="*/ 76200 h 1757363"/>
              <a:gd name="connsiteX33" fmla="*/ 552450 w 1587194"/>
              <a:gd name="connsiteY33" fmla="*/ 57150 h 1757363"/>
              <a:gd name="connsiteX34" fmla="*/ 571500 w 1587194"/>
              <a:gd name="connsiteY34" fmla="*/ 38100 h 1757363"/>
              <a:gd name="connsiteX35" fmla="*/ 585788 w 1587194"/>
              <a:gd name="connsiteY35" fmla="*/ 23813 h 1757363"/>
              <a:gd name="connsiteX36" fmla="*/ 604838 w 1587194"/>
              <a:gd name="connsiteY36" fmla="*/ 14288 h 1757363"/>
              <a:gd name="connsiteX37" fmla="*/ 619125 w 1587194"/>
              <a:gd name="connsiteY37" fmla="*/ 4763 h 1757363"/>
              <a:gd name="connsiteX38" fmla="*/ 642938 w 1587194"/>
              <a:gd name="connsiteY38" fmla="*/ 0 h 1757363"/>
              <a:gd name="connsiteX39" fmla="*/ 657225 w 1587194"/>
              <a:gd name="connsiteY39" fmla="*/ 4763 h 1757363"/>
              <a:gd name="connsiteX40" fmla="*/ 661988 w 1587194"/>
              <a:gd name="connsiteY40" fmla="*/ 23813 h 1757363"/>
              <a:gd name="connsiteX41" fmla="*/ 652463 w 1587194"/>
              <a:gd name="connsiteY41" fmla="*/ 76200 h 1757363"/>
              <a:gd name="connsiteX42" fmla="*/ 647700 w 1587194"/>
              <a:gd name="connsiteY42" fmla="*/ 119063 h 1757363"/>
              <a:gd name="connsiteX43" fmla="*/ 642938 w 1587194"/>
              <a:gd name="connsiteY43" fmla="*/ 138113 h 1757363"/>
              <a:gd name="connsiteX44" fmla="*/ 647700 w 1587194"/>
              <a:gd name="connsiteY44" fmla="*/ 176213 h 1757363"/>
              <a:gd name="connsiteX45" fmla="*/ 681038 w 1587194"/>
              <a:gd name="connsiteY45" fmla="*/ 157163 h 1757363"/>
              <a:gd name="connsiteX46" fmla="*/ 695325 w 1587194"/>
              <a:gd name="connsiteY46" fmla="*/ 147638 h 1757363"/>
              <a:gd name="connsiteX47" fmla="*/ 719138 w 1587194"/>
              <a:gd name="connsiteY47" fmla="*/ 142875 h 1757363"/>
              <a:gd name="connsiteX48" fmla="*/ 781050 w 1587194"/>
              <a:gd name="connsiteY48" fmla="*/ 119063 h 1757363"/>
              <a:gd name="connsiteX49" fmla="*/ 838200 w 1587194"/>
              <a:gd name="connsiteY49" fmla="*/ 109538 h 1757363"/>
              <a:gd name="connsiteX50" fmla="*/ 866775 w 1587194"/>
              <a:gd name="connsiteY50" fmla="*/ 100013 h 1757363"/>
              <a:gd name="connsiteX51" fmla="*/ 942975 w 1587194"/>
              <a:gd name="connsiteY51" fmla="*/ 85725 h 1757363"/>
              <a:gd name="connsiteX52" fmla="*/ 966788 w 1587194"/>
              <a:gd name="connsiteY52" fmla="*/ 90488 h 1757363"/>
              <a:gd name="connsiteX53" fmla="*/ 938213 w 1587194"/>
              <a:gd name="connsiteY53" fmla="*/ 119063 h 1757363"/>
              <a:gd name="connsiteX54" fmla="*/ 900113 w 1587194"/>
              <a:gd name="connsiteY54" fmla="*/ 157163 h 1757363"/>
              <a:gd name="connsiteX55" fmla="*/ 885825 w 1587194"/>
              <a:gd name="connsiteY55" fmla="*/ 171450 h 1757363"/>
              <a:gd name="connsiteX56" fmla="*/ 852488 w 1587194"/>
              <a:gd name="connsiteY56" fmla="*/ 200025 h 1757363"/>
              <a:gd name="connsiteX57" fmla="*/ 833438 w 1587194"/>
              <a:gd name="connsiteY57" fmla="*/ 228600 h 1757363"/>
              <a:gd name="connsiteX58" fmla="*/ 823913 w 1587194"/>
              <a:gd name="connsiteY58" fmla="*/ 242888 h 1757363"/>
              <a:gd name="connsiteX59" fmla="*/ 866775 w 1587194"/>
              <a:gd name="connsiteY59" fmla="*/ 238125 h 1757363"/>
              <a:gd name="connsiteX60" fmla="*/ 1047750 w 1587194"/>
              <a:gd name="connsiteY60" fmla="*/ 242888 h 1757363"/>
              <a:gd name="connsiteX61" fmla="*/ 1076325 w 1587194"/>
              <a:gd name="connsiteY61" fmla="*/ 261938 h 1757363"/>
              <a:gd name="connsiteX62" fmla="*/ 1047750 w 1587194"/>
              <a:gd name="connsiteY62" fmla="*/ 300038 h 1757363"/>
              <a:gd name="connsiteX63" fmla="*/ 1014413 w 1587194"/>
              <a:gd name="connsiteY63" fmla="*/ 333375 h 1757363"/>
              <a:gd name="connsiteX64" fmla="*/ 1004888 w 1587194"/>
              <a:gd name="connsiteY64" fmla="*/ 352425 h 1757363"/>
              <a:gd name="connsiteX65" fmla="*/ 990600 w 1587194"/>
              <a:gd name="connsiteY65" fmla="*/ 371475 h 1757363"/>
              <a:gd name="connsiteX66" fmla="*/ 981075 w 1587194"/>
              <a:gd name="connsiteY66" fmla="*/ 385763 h 1757363"/>
              <a:gd name="connsiteX67" fmla="*/ 985838 w 1587194"/>
              <a:gd name="connsiteY67" fmla="*/ 400050 h 1757363"/>
              <a:gd name="connsiteX68" fmla="*/ 1000125 w 1587194"/>
              <a:gd name="connsiteY68" fmla="*/ 404813 h 1757363"/>
              <a:gd name="connsiteX69" fmla="*/ 1023938 w 1587194"/>
              <a:gd name="connsiteY69" fmla="*/ 409575 h 1757363"/>
              <a:gd name="connsiteX70" fmla="*/ 1042988 w 1587194"/>
              <a:gd name="connsiteY70" fmla="*/ 414338 h 1757363"/>
              <a:gd name="connsiteX71" fmla="*/ 1076325 w 1587194"/>
              <a:gd name="connsiteY71" fmla="*/ 423863 h 1757363"/>
              <a:gd name="connsiteX72" fmla="*/ 1143000 w 1587194"/>
              <a:gd name="connsiteY72" fmla="*/ 428625 h 1757363"/>
              <a:gd name="connsiteX73" fmla="*/ 1162050 w 1587194"/>
              <a:gd name="connsiteY73" fmla="*/ 433388 h 1757363"/>
              <a:gd name="connsiteX74" fmla="*/ 1190625 w 1587194"/>
              <a:gd name="connsiteY74" fmla="*/ 438150 h 1757363"/>
              <a:gd name="connsiteX75" fmla="*/ 1219200 w 1587194"/>
              <a:gd name="connsiteY75" fmla="*/ 447675 h 1757363"/>
              <a:gd name="connsiteX76" fmla="*/ 1233488 w 1587194"/>
              <a:gd name="connsiteY76" fmla="*/ 452438 h 1757363"/>
              <a:gd name="connsiteX77" fmla="*/ 1238250 w 1587194"/>
              <a:gd name="connsiteY77" fmla="*/ 466725 h 1757363"/>
              <a:gd name="connsiteX78" fmla="*/ 1223963 w 1587194"/>
              <a:gd name="connsiteY78" fmla="*/ 481013 h 1757363"/>
              <a:gd name="connsiteX79" fmla="*/ 1195388 w 1587194"/>
              <a:gd name="connsiteY79" fmla="*/ 514350 h 1757363"/>
              <a:gd name="connsiteX80" fmla="*/ 1176338 w 1587194"/>
              <a:gd name="connsiteY80" fmla="*/ 547688 h 1757363"/>
              <a:gd name="connsiteX81" fmla="*/ 1162050 w 1587194"/>
              <a:gd name="connsiteY81" fmla="*/ 557213 h 1757363"/>
              <a:gd name="connsiteX82" fmla="*/ 1152525 w 1587194"/>
              <a:gd name="connsiteY82" fmla="*/ 571500 h 1757363"/>
              <a:gd name="connsiteX83" fmla="*/ 1119188 w 1587194"/>
              <a:gd name="connsiteY83" fmla="*/ 604838 h 1757363"/>
              <a:gd name="connsiteX84" fmla="*/ 1095375 w 1587194"/>
              <a:gd name="connsiteY84" fmla="*/ 633413 h 1757363"/>
              <a:gd name="connsiteX85" fmla="*/ 1138238 w 1587194"/>
              <a:gd name="connsiteY85" fmla="*/ 666750 h 1757363"/>
              <a:gd name="connsiteX86" fmla="*/ 1162050 w 1587194"/>
              <a:gd name="connsiteY86" fmla="*/ 676275 h 1757363"/>
              <a:gd name="connsiteX87" fmla="*/ 1181100 w 1587194"/>
              <a:gd name="connsiteY87" fmla="*/ 685800 h 1757363"/>
              <a:gd name="connsiteX88" fmla="*/ 1238250 w 1587194"/>
              <a:gd name="connsiteY88" fmla="*/ 700088 h 1757363"/>
              <a:gd name="connsiteX89" fmla="*/ 1300163 w 1587194"/>
              <a:gd name="connsiteY89" fmla="*/ 714375 h 1757363"/>
              <a:gd name="connsiteX90" fmla="*/ 1352550 w 1587194"/>
              <a:gd name="connsiteY90" fmla="*/ 733425 h 1757363"/>
              <a:gd name="connsiteX91" fmla="*/ 1395413 w 1587194"/>
              <a:gd name="connsiteY91" fmla="*/ 752475 h 1757363"/>
              <a:gd name="connsiteX92" fmla="*/ 1414463 w 1587194"/>
              <a:gd name="connsiteY92" fmla="*/ 757238 h 1757363"/>
              <a:gd name="connsiteX93" fmla="*/ 1433513 w 1587194"/>
              <a:gd name="connsiteY93" fmla="*/ 781050 h 1757363"/>
              <a:gd name="connsiteX94" fmla="*/ 1395413 w 1587194"/>
              <a:gd name="connsiteY94" fmla="*/ 804863 h 1757363"/>
              <a:gd name="connsiteX95" fmla="*/ 1371600 w 1587194"/>
              <a:gd name="connsiteY95" fmla="*/ 828675 h 1757363"/>
              <a:gd name="connsiteX96" fmla="*/ 1352550 w 1587194"/>
              <a:gd name="connsiteY96" fmla="*/ 838200 h 1757363"/>
              <a:gd name="connsiteX97" fmla="*/ 1309688 w 1587194"/>
              <a:gd name="connsiteY97" fmla="*/ 866775 h 1757363"/>
              <a:gd name="connsiteX98" fmla="*/ 1276350 w 1587194"/>
              <a:gd name="connsiteY98" fmla="*/ 890588 h 1757363"/>
              <a:gd name="connsiteX99" fmla="*/ 1262063 w 1587194"/>
              <a:gd name="connsiteY99" fmla="*/ 900113 h 1757363"/>
              <a:gd name="connsiteX100" fmla="*/ 1247775 w 1587194"/>
              <a:gd name="connsiteY100" fmla="*/ 904875 h 1757363"/>
              <a:gd name="connsiteX101" fmla="*/ 1223963 w 1587194"/>
              <a:gd name="connsiteY101" fmla="*/ 928688 h 1757363"/>
              <a:gd name="connsiteX102" fmla="*/ 1276350 w 1587194"/>
              <a:gd name="connsiteY102" fmla="*/ 962025 h 1757363"/>
              <a:gd name="connsiteX103" fmla="*/ 1304925 w 1587194"/>
              <a:gd name="connsiteY103" fmla="*/ 976313 h 1757363"/>
              <a:gd name="connsiteX104" fmla="*/ 1328738 w 1587194"/>
              <a:gd name="connsiteY104" fmla="*/ 985838 h 1757363"/>
              <a:gd name="connsiteX105" fmla="*/ 1347788 w 1587194"/>
              <a:gd name="connsiteY105" fmla="*/ 995363 h 1757363"/>
              <a:gd name="connsiteX106" fmla="*/ 1381125 w 1587194"/>
              <a:gd name="connsiteY106" fmla="*/ 1004888 h 1757363"/>
              <a:gd name="connsiteX107" fmla="*/ 1400175 w 1587194"/>
              <a:gd name="connsiteY107" fmla="*/ 1014413 h 1757363"/>
              <a:gd name="connsiteX108" fmla="*/ 1428750 w 1587194"/>
              <a:gd name="connsiteY108" fmla="*/ 1038225 h 1757363"/>
              <a:gd name="connsiteX109" fmla="*/ 1457325 w 1587194"/>
              <a:gd name="connsiteY109" fmla="*/ 1057275 h 1757363"/>
              <a:gd name="connsiteX110" fmla="*/ 1443038 w 1587194"/>
              <a:gd name="connsiteY110" fmla="*/ 1085850 h 1757363"/>
              <a:gd name="connsiteX111" fmla="*/ 1385888 w 1587194"/>
              <a:gd name="connsiteY111" fmla="*/ 1128713 h 1757363"/>
              <a:gd name="connsiteX112" fmla="*/ 1362075 w 1587194"/>
              <a:gd name="connsiteY112" fmla="*/ 1143000 h 1757363"/>
              <a:gd name="connsiteX113" fmla="*/ 1347788 w 1587194"/>
              <a:gd name="connsiteY113" fmla="*/ 1157288 h 1757363"/>
              <a:gd name="connsiteX114" fmla="*/ 1323975 w 1587194"/>
              <a:gd name="connsiteY114" fmla="*/ 1171575 h 1757363"/>
              <a:gd name="connsiteX115" fmla="*/ 1309688 w 1587194"/>
              <a:gd name="connsiteY115" fmla="*/ 1181100 h 1757363"/>
              <a:gd name="connsiteX116" fmla="*/ 1304925 w 1587194"/>
              <a:gd name="connsiteY116" fmla="*/ 1195388 h 1757363"/>
              <a:gd name="connsiteX117" fmla="*/ 1333500 w 1587194"/>
              <a:gd name="connsiteY117" fmla="*/ 1209675 h 1757363"/>
              <a:gd name="connsiteX118" fmla="*/ 1347788 w 1587194"/>
              <a:gd name="connsiteY118" fmla="*/ 1223963 h 1757363"/>
              <a:gd name="connsiteX119" fmla="*/ 1366838 w 1587194"/>
              <a:gd name="connsiteY119" fmla="*/ 1228725 h 1757363"/>
              <a:gd name="connsiteX120" fmla="*/ 1381125 w 1587194"/>
              <a:gd name="connsiteY120" fmla="*/ 1233488 h 1757363"/>
              <a:gd name="connsiteX121" fmla="*/ 1414463 w 1587194"/>
              <a:gd name="connsiteY121" fmla="*/ 1247775 h 1757363"/>
              <a:gd name="connsiteX122" fmla="*/ 1428750 w 1587194"/>
              <a:gd name="connsiteY122" fmla="*/ 1262063 h 1757363"/>
              <a:gd name="connsiteX123" fmla="*/ 1443038 w 1587194"/>
              <a:gd name="connsiteY123" fmla="*/ 1266825 h 1757363"/>
              <a:gd name="connsiteX124" fmla="*/ 1438275 w 1587194"/>
              <a:gd name="connsiteY124" fmla="*/ 1281113 h 1757363"/>
              <a:gd name="connsiteX125" fmla="*/ 1419225 w 1587194"/>
              <a:gd name="connsiteY125" fmla="*/ 1290638 h 1757363"/>
              <a:gd name="connsiteX126" fmla="*/ 1385888 w 1587194"/>
              <a:gd name="connsiteY126" fmla="*/ 1309688 h 1757363"/>
              <a:gd name="connsiteX127" fmla="*/ 1371600 w 1587194"/>
              <a:gd name="connsiteY127" fmla="*/ 1323975 h 1757363"/>
              <a:gd name="connsiteX128" fmla="*/ 1357313 w 1587194"/>
              <a:gd name="connsiteY128" fmla="*/ 1328738 h 1757363"/>
              <a:gd name="connsiteX129" fmla="*/ 1338263 w 1587194"/>
              <a:gd name="connsiteY129" fmla="*/ 1343025 h 1757363"/>
              <a:gd name="connsiteX130" fmla="*/ 1323975 w 1587194"/>
              <a:gd name="connsiteY130" fmla="*/ 1371600 h 1757363"/>
              <a:gd name="connsiteX131" fmla="*/ 1333500 w 1587194"/>
              <a:gd name="connsiteY131" fmla="*/ 1385888 h 1757363"/>
              <a:gd name="connsiteX132" fmla="*/ 1352550 w 1587194"/>
              <a:gd name="connsiteY132" fmla="*/ 1390650 h 1757363"/>
              <a:gd name="connsiteX133" fmla="*/ 1366838 w 1587194"/>
              <a:gd name="connsiteY133" fmla="*/ 1404938 h 1757363"/>
              <a:gd name="connsiteX134" fmla="*/ 1381125 w 1587194"/>
              <a:gd name="connsiteY134" fmla="*/ 1409700 h 1757363"/>
              <a:gd name="connsiteX135" fmla="*/ 1400175 w 1587194"/>
              <a:gd name="connsiteY135" fmla="*/ 1419225 h 1757363"/>
              <a:gd name="connsiteX136" fmla="*/ 1452563 w 1587194"/>
              <a:gd name="connsiteY136" fmla="*/ 1452563 h 1757363"/>
              <a:gd name="connsiteX137" fmla="*/ 1466850 w 1587194"/>
              <a:gd name="connsiteY137" fmla="*/ 1457325 h 1757363"/>
              <a:gd name="connsiteX138" fmla="*/ 1481138 w 1587194"/>
              <a:gd name="connsiteY138" fmla="*/ 1471613 h 1757363"/>
              <a:gd name="connsiteX139" fmla="*/ 1504950 w 1587194"/>
              <a:gd name="connsiteY139" fmla="*/ 1490663 h 1757363"/>
              <a:gd name="connsiteX140" fmla="*/ 1457325 w 1587194"/>
              <a:gd name="connsiteY140" fmla="*/ 1504950 h 1757363"/>
              <a:gd name="connsiteX141" fmla="*/ 1438275 w 1587194"/>
              <a:gd name="connsiteY141" fmla="*/ 1514475 h 1757363"/>
              <a:gd name="connsiteX142" fmla="*/ 1414463 w 1587194"/>
              <a:gd name="connsiteY142" fmla="*/ 1524000 h 1757363"/>
              <a:gd name="connsiteX143" fmla="*/ 1400175 w 1587194"/>
              <a:gd name="connsiteY143" fmla="*/ 1533525 h 1757363"/>
              <a:gd name="connsiteX144" fmla="*/ 1366838 w 1587194"/>
              <a:gd name="connsiteY144" fmla="*/ 1552575 h 1757363"/>
              <a:gd name="connsiteX145" fmla="*/ 1352550 w 1587194"/>
              <a:gd name="connsiteY145" fmla="*/ 1566863 h 1757363"/>
              <a:gd name="connsiteX146" fmla="*/ 1323975 w 1587194"/>
              <a:gd name="connsiteY146" fmla="*/ 1576388 h 1757363"/>
              <a:gd name="connsiteX147" fmla="*/ 1333500 w 1587194"/>
              <a:gd name="connsiteY147" fmla="*/ 1590675 h 1757363"/>
              <a:gd name="connsiteX148" fmla="*/ 1347788 w 1587194"/>
              <a:gd name="connsiteY148" fmla="*/ 1600200 h 1757363"/>
              <a:gd name="connsiteX149" fmla="*/ 1381125 w 1587194"/>
              <a:gd name="connsiteY149" fmla="*/ 1619250 h 1757363"/>
              <a:gd name="connsiteX150" fmla="*/ 1409700 w 1587194"/>
              <a:gd name="connsiteY150" fmla="*/ 1638300 h 1757363"/>
              <a:gd name="connsiteX151" fmla="*/ 1423988 w 1587194"/>
              <a:gd name="connsiteY151" fmla="*/ 1647825 h 1757363"/>
              <a:gd name="connsiteX152" fmla="*/ 1438275 w 1587194"/>
              <a:gd name="connsiteY152" fmla="*/ 1657350 h 1757363"/>
              <a:gd name="connsiteX153" fmla="*/ 1457325 w 1587194"/>
              <a:gd name="connsiteY153" fmla="*/ 1662113 h 1757363"/>
              <a:gd name="connsiteX154" fmla="*/ 1495425 w 1587194"/>
              <a:gd name="connsiteY154" fmla="*/ 1685925 h 1757363"/>
              <a:gd name="connsiteX155" fmla="*/ 1533525 w 1587194"/>
              <a:gd name="connsiteY155" fmla="*/ 1704975 h 1757363"/>
              <a:gd name="connsiteX156" fmla="*/ 1571625 w 1587194"/>
              <a:gd name="connsiteY156" fmla="*/ 1747838 h 1757363"/>
              <a:gd name="connsiteX157" fmla="*/ 1585913 w 1587194"/>
              <a:gd name="connsiteY157" fmla="*/ 1757363 h 1757363"/>
              <a:gd name="connsiteX158" fmla="*/ 1528763 w 1587194"/>
              <a:gd name="connsiteY158" fmla="*/ 1747838 h 1757363"/>
              <a:gd name="connsiteX159" fmla="*/ 1500188 w 1587194"/>
              <a:gd name="connsiteY159" fmla="*/ 1738313 h 1757363"/>
              <a:gd name="connsiteX160" fmla="*/ 1452563 w 1587194"/>
              <a:gd name="connsiteY160" fmla="*/ 1709738 h 1757363"/>
              <a:gd name="connsiteX161" fmla="*/ 1423988 w 1587194"/>
              <a:gd name="connsiteY161" fmla="*/ 1704975 h 1757363"/>
              <a:gd name="connsiteX162" fmla="*/ 1409700 w 1587194"/>
              <a:gd name="connsiteY162" fmla="*/ 1700213 h 1757363"/>
              <a:gd name="connsiteX163" fmla="*/ 1347788 w 1587194"/>
              <a:gd name="connsiteY163" fmla="*/ 1704975 h 175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587194" h="1757363">
                <a:moveTo>
                  <a:pt x="0" y="161925"/>
                </a:moveTo>
                <a:cubicBezTo>
                  <a:pt x="33556" y="119981"/>
                  <a:pt x="7470" y="155997"/>
                  <a:pt x="28575" y="119063"/>
                </a:cubicBezTo>
                <a:cubicBezTo>
                  <a:pt x="31415" y="114093"/>
                  <a:pt x="35540" y="109895"/>
                  <a:pt x="38100" y="104775"/>
                </a:cubicBezTo>
                <a:cubicBezTo>
                  <a:pt x="40345" y="100285"/>
                  <a:pt x="39727" y="94408"/>
                  <a:pt x="42863" y="90488"/>
                </a:cubicBezTo>
                <a:cubicBezTo>
                  <a:pt x="46439" y="86019"/>
                  <a:pt x="53103" y="85010"/>
                  <a:pt x="57150" y="80963"/>
                </a:cubicBezTo>
                <a:cubicBezTo>
                  <a:pt x="62763" y="75350"/>
                  <a:pt x="66886" y="68416"/>
                  <a:pt x="71438" y="61913"/>
                </a:cubicBezTo>
                <a:cubicBezTo>
                  <a:pt x="78003" y="52535"/>
                  <a:pt x="90488" y="33338"/>
                  <a:pt x="90488" y="33338"/>
                </a:cubicBezTo>
                <a:cubicBezTo>
                  <a:pt x="93663" y="23812"/>
                  <a:pt x="93662" y="7937"/>
                  <a:pt x="109538" y="23813"/>
                </a:cubicBezTo>
                <a:cubicBezTo>
                  <a:pt x="111839" y="26114"/>
                  <a:pt x="118990" y="56955"/>
                  <a:pt x="119063" y="57150"/>
                </a:cubicBezTo>
                <a:cubicBezTo>
                  <a:pt x="121556" y="63797"/>
                  <a:pt x="125951" y="69608"/>
                  <a:pt x="128588" y="76200"/>
                </a:cubicBezTo>
                <a:cubicBezTo>
                  <a:pt x="144128" y="115050"/>
                  <a:pt x="128408" y="95069"/>
                  <a:pt x="152400" y="119063"/>
                </a:cubicBezTo>
                <a:cubicBezTo>
                  <a:pt x="157163" y="117475"/>
                  <a:pt x="162511" y="117085"/>
                  <a:pt x="166688" y="114300"/>
                </a:cubicBezTo>
                <a:cubicBezTo>
                  <a:pt x="172292" y="110564"/>
                  <a:pt x="175801" y="104325"/>
                  <a:pt x="180975" y="100013"/>
                </a:cubicBezTo>
                <a:cubicBezTo>
                  <a:pt x="185372" y="96349"/>
                  <a:pt x="190634" y="93855"/>
                  <a:pt x="195263" y="90488"/>
                </a:cubicBezTo>
                <a:cubicBezTo>
                  <a:pt x="208102" y="81151"/>
                  <a:pt x="233363" y="61913"/>
                  <a:pt x="233363" y="61913"/>
                </a:cubicBezTo>
                <a:cubicBezTo>
                  <a:pt x="242052" y="48879"/>
                  <a:pt x="242136" y="44784"/>
                  <a:pt x="257175" y="38100"/>
                </a:cubicBezTo>
                <a:cubicBezTo>
                  <a:pt x="266350" y="34022"/>
                  <a:pt x="285750" y="28575"/>
                  <a:pt x="285750" y="28575"/>
                </a:cubicBezTo>
                <a:cubicBezTo>
                  <a:pt x="287338" y="34925"/>
                  <a:pt x="290513" y="41080"/>
                  <a:pt x="290513" y="47625"/>
                </a:cubicBezTo>
                <a:cubicBezTo>
                  <a:pt x="290513" y="81000"/>
                  <a:pt x="282256" y="114446"/>
                  <a:pt x="285750" y="147638"/>
                </a:cubicBezTo>
                <a:cubicBezTo>
                  <a:pt x="286349" y="153331"/>
                  <a:pt x="295380" y="141440"/>
                  <a:pt x="300038" y="138113"/>
                </a:cubicBezTo>
                <a:cubicBezTo>
                  <a:pt x="366201" y="90853"/>
                  <a:pt x="268301" y="160645"/>
                  <a:pt x="338138" y="104775"/>
                </a:cubicBezTo>
                <a:cubicBezTo>
                  <a:pt x="347077" y="97624"/>
                  <a:pt x="357188" y="92075"/>
                  <a:pt x="366713" y="85725"/>
                </a:cubicBezTo>
                <a:cubicBezTo>
                  <a:pt x="376238" y="79375"/>
                  <a:pt x="386130" y="73543"/>
                  <a:pt x="395288" y="66675"/>
                </a:cubicBezTo>
                <a:cubicBezTo>
                  <a:pt x="401638" y="61913"/>
                  <a:pt x="407446" y="56326"/>
                  <a:pt x="414338" y="52388"/>
                </a:cubicBezTo>
                <a:cubicBezTo>
                  <a:pt x="418697" y="49897"/>
                  <a:pt x="424237" y="50063"/>
                  <a:pt x="428625" y="47625"/>
                </a:cubicBezTo>
                <a:cubicBezTo>
                  <a:pt x="438632" y="42065"/>
                  <a:pt x="445975" y="30820"/>
                  <a:pt x="457200" y="28575"/>
                </a:cubicBezTo>
                <a:cubicBezTo>
                  <a:pt x="485936" y="22829"/>
                  <a:pt x="473334" y="26373"/>
                  <a:pt x="495300" y="19050"/>
                </a:cubicBezTo>
                <a:cubicBezTo>
                  <a:pt x="501650" y="20638"/>
                  <a:pt x="511772" y="17797"/>
                  <a:pt x="514350" y="23813"/>
                </a:cubicBezTo>
                <a:cubicBezTo>
                  <a:pt x="517145" y="30334"/>
                  <a:pt x="503068" y="76455"/>
                  <a:pt x="500063" y="80963"/>
                </a:cubicBezTo>
                <a:cubicBezTo>
                  <a:pt x="496888" y="85725"/>
                  <a:pt x="492863" y="90020"/>
                  <a:pt x="490538" y="95250"/>
                </a:cubicBezTo>
                <a:cubicBezTo>
                  <a:pt x="486460" y="104425"/>
                  <a:pt x="472659" y="129394"/>
                  <a:pt x="481013" y="123825"/>
                </a:cubicBezTo>
                <a:cubicBezTo>
                  <a:pt x="485775" y="120650"/>
                  <a:pt x="491065" y="118150"/>
                  <a:pt x="495300" y="114300"/>
                </a:cubicBezTo>
                <a:cubicBezTo>
                  <a:pt x="508590" y="102218"/>
                  <a:pt x="520700" y="88900"/>
                  <a:pt x="533400" y="76200"/>
                </a:cubicBezTo>
                <a:lnTo>
                  <a:pt x="552450" y="57150"/>
                </a:lnTo>
                <a:lnTo>
                  <a:pt x="571500" y="38100"/>
                </a:lnTo>
                <a:cubicBezTo>
                  <a:pt x="576263" y="33338"/>
                  <a:pt x="579764" y="26825"/>
                  <a:pt x="585788" y="23813"/>
                </a:cubicBezTo>
                <a:cubicBezTo>
                  <a:pt x="592138" y="20638"/>
                  <a:pt x="598674" y="17810"/>
                  <a:pt x="604838" y="14288"/>
                </a:cubicBezTo>
                <a:cubicBezTo>
                  <a:pt x="609808" y="11448"/>
                  <a:pt x="613766" y="6773"/>
                  <a:pt x="619125" y="4763"/>
                </a:cubicBezTo>
                <a:cubicBezTo>
                  <a:pt x="626704" y="1921"/>
                  <a:pt x="635000" y="1588"/>
                  <a:pt x="642938" y="0"/>
                </a:cubicBezTo>
                <a:cubicBezTo>
                  <a:pt x="647700" y="1588"/>
                  <a:pt x="654089" y="843"/>
                  <a:pt x="657225" y="4763"/>
                </a:cubicBezTo>
                <a:cubicBezTo>
                  <a:pt x="661314" y="9874"/>
                  <a:pt x="661988" y="17268"/>
                  <a:pt x="661988" y="23813"/>
                </a:cubicBezTo>
                <a:cubicBezTo>
                  <a:pt x="661988" y="50736"/>
                  <a:pt x="659160" y="56108"/>
                  <a:pt x="652463" y="76200"/>
                </a:cubicBezTo>
                <a:cubicBezTo>
                  <a:pt x="650875" y="90488"/>
                  <a:pt x="649886" y="104855"/>
                  <a:pt x="647700" y="119063"/>
                </a:cubicBezTo>
                <a:cubicBezTo>
                  <a:pt x="646705" y="125532"/>
                  <a:pt x="642938" y="131568"/>
                  <a:pt x="642938" y="138113"/>
                </a:cubicBezTo>
                <a:cubicBezTo>
                  <a:pt x="642938" y="150912"/>
                  <a:pt x="646113" y="163513"/>
                  <a:pt x="647700" y="176213"/>
                </a:cubicBezTo>
                <a:cubicBezTo>
                  <a:pt x="682517" y="153003"/>
                  <a:pt x="638733" y="181338"/>
                  <a:pt x="681038" y="157163"/>
                </a:cubicBezTo>
                <a:cubicBezTo>
                  <a:pt x="686008" y="154323"/>
                  <a:pt x="689966" y="149648"/>
                  <a:pt x="695325" y="147638"/>
                </a:cubicBezTo>
                <a:cubicBezTo>
                  <a:pt x="702904" y="144796"/>
                  <a:pt x="711200" y="144463"/>
                  <a:pt x="719138" y="142875"/>
                </a:cubicBezTo>
                <a:cubicBezTo>
                  <a:pt x="747619" y="128635"/>
                  <a:pt x="748793" y="125854"/>
                  <a:pt x="781050" y="119063"/>
                </a:cubicBezTo>
                <a:cubicBezTo>
                  <a:pt x="799949" y="115084"/>
                  <a:pt x="838200" y="109538"/>
                  <a:pt x="838200" y="109538"/>
                </a:cubicBezTo>
                <a:cubicBezTo>
                  <a:pt x="847725" y="106363"/>
                  <a:pt x="857035" y="102448"/>
                  <a:pt x="866775" y="100013"/>
                </a:cubicBezTo>
                <a:cubicBezTo>
                  <a:pt x="889605" y="94305"/>
                  <a:pt x="918868" y="89743"/>
                  <a:pt x="942975" y="85725"/>
                </a:cubicBezTo>
                <a:cubicBezTo>
                  <a:pt x="950913" y="87313"/>
                  <a:pt x="963782" y="82972"/>
                  <a:pt x="966788" y="90488"/>
                </a:cubicBezTo>
                <a:cubicBezTo>
                  <a:pt x="971053" y="101151"/>
                  <a:pt x="943250" y="114484"/>
                  <a:pt x="938213" y="119063"/>
                </a:cubicBezTo>
                <a:cubicBezTo>
                  <a:pt x="924923" y="131145"/>
                  <a:pt x="912813" y="144463"/>
                  <a:pt x="900113" y="157163"/>
                </a:cubicBezTo>
                <a:cubicBezTo>
                  <a:pt x="895350" y="161925"/>
                  <a:pt x="891213" y="167409"/>
                  <a:pt x="885825" y="171450"/>
                </a:cubicBezTo>
                <a:cubicBezTo>
                  <a:pt x="861387" y="189779"/>
                  <a:pt x="872388" y="180125"/>
                  <a:pt x="852488" y="200025"/>
                </a:cubicBezTo>
                <a:cubicBezTo>
                  <a:pt x="844117" y="225135"/>
                  <a:pt x="853257" y="204816"/>
                  <a:pt x="833438" y="228600"/>
                </a:cubicBezTo>
                <a:cubicBezTo>
                  <a:pt x="829774" y="232997"/>
                  <a:pt x="818409" y="241315"/>
                  <a:pt x="823913" y="242888"/>
                </a:cubicBezTo>
                <a:cubicBezTo>
                  <a:pt x="837735" y="246837"/>
                  <a:pt x="852488" y="239713"/>
                  <a:pt x="866775" y="238125"/>
                </a:cubicBezTo>
                <a:cubicBezTo>
                  <a:pt x="927100" y="239713"/>
                  <a:pt x="987469" y="240084"/>
                  <a:pt x="1047750" y="242888"/>
                </a:cubicBezTo>
                <a:cubicBezTo>
                  <a:pt x="1074993" y="244155"/>
                  <a:pt x="1069929" y="242748"/>
                  <a:pt x="1076325" y="261938"/>
                </a:cubicBezTo>
                <a:cubicBezTo>
                  <a:pt x="1066800" y="274638"/>
                  <a:pt x="1058975" y="288813"/>
                  <a:pt x="1047750" y="300038"/>
                </a:cubicBezTo>
                <a:cubicBezTo>
                  <a:pt x="1036638" y="311150"/>
                  <a:pt x="1021441" y="319319"/>
                  <a:pt x="1014413" y="333375"/>
                </a:cubicBezTo>
                <a:cubicBezTo>
                  <a:pt x="1011238" y="339725"/>
                  <a:pt x="1008651" y="346405"/>
                  <a:pt x="1004888" y="352425"/>
                </a:cubicBezTo>
                <a:cubicBezTo>
                  <a:pt x="1000681" y="359156"/>
                  <a:pt x="995214" y="365016"/>
                  <a:pt x="990600" y="371475"/>
                </a:cubicBezTo>
                <a:cubicBezTo>
                  <a:pt x="987273" y="376133"/>
                  <a:pt x="984250" y="381000"/>
                  <a:pt x="981075" y="385763"/>
                </a:cubicBezTo>
                <a:cubicBezTo>
                  <a:pt x="982663" y="390525"/>
                  <a:pt x="982288" y="396500"/>
                  <a:pt x="985838" y="400050"/>
                </a:cubicBezTo>
                <a:cubicBezTo>
                  <a:pt x="989388" y="403600"/>
                  <a:pt x="995255" y="403595"/>
                  <a:pt x="1000125" y="404813"/>
                </a:cubicBezTo>
                <a:cubicBezTo>
                  <a:pt x="1007978" y="406776"/>
                  <a:pt x="1016036" y="407819"/>
                  <a:pt x="1023938" y="409575"/>
                </a:cubicBezTo>
                <a:cubicBezTo>
                  <a:pt x="1030328" y="410995"/>
                  <a:pt x="1036694" y="412540"/>
                  <a:pt x="1042988" y="414338"/>
                </a:cubicBezTo>
                <a:cubicBezTo>
                  <a:pt x="1054476" y="417620"/>
                  <a:pt x="1064151" y="422510"/>
                  <a:pt x="1076325" y="423863"/>
                </a:cubicBezTo>
                <a:cubicBezTo>
                  <a:pt x="1098470" y="426324"/>
                  <a:pt x="1120775" y="427038"/>
                  <a:pt x="1143000" y="428625"/>
                </a:cubicBezTo>
                <a:cubicBezTo>
                  <a:pt x="1149350" y="430213"/>
                  <a:pt x="1155632" y="432104"/>
                  <a:pt x="1162050" y="433388"/>
                </a:cubicBezTo>
                <a:cubicBezTo>
                  <a:pt x="1171519" y="435282"/>
                  <a:pt x="1181257" y="435808"/>
                  <a:pt x="1190625" y="438150"/>
                </a:cubicBezTo>
                <a:cubicBezTo>
                  <a:pt x="1200365" y="440585"/>
                  <a:pt x="1209675" y="444500"/>
                  <a:pt x="1219200" y="447675"/>
                </a:cubicBezTo>
                <a:lnTo>
                  <a:pt x="1233488" y="452438"/>
                </a:lnTo>
                <a:cubicBezTo>
                  <a:pt x="1235075" y="457200"/>
                  <a:pt x="1239837" y="461963"/>
                  <a:pt x="1238250" y="466725"/>
                </a:cubicBezTo>
                <a:cubicBezTo>
                  <a:pt x="1236120" y="473115"/>
                  <a:pt x="1228004" y="475625"/>
                  <a:pt x="1223963" y="481013"/>
                </a:cubicBezTo>
                <a:cubicBezTo>
                  <a:pt x="1198116" y="515476"/>
                  <a:pt x="1222703" y="496139"/>
                  <a:pt x="1195388" y="514350"/>
                </a:cubicBezTo>
                <a:cubicBezTo>
                  <a:pt x="1191653" y="521820"/>
                  <a:pt x="1183069" y="540957"/>
                  <a:pt x="1176338" y="547688"/>
                </a:cubicBezTo>
                <a:cubicBezTo>
                  <a:pt x="1172291" y="551735"/>
                  <a:pt x="1166813" y="554038"/>
                  <a:pt x="1162050" y="557213"/>
                </a:cubicBezTo>
                <a:cubicBezTo>
                  <a:pt x="1158875" y="561975"/>
                  <a:pt x="1156354" y="567246"/>
                  <a:pt x="1152525" y="571500"/>
                </a:cubicBezTo>
                <a:cubicBezTo>
                  <a:pt x="1142012" y="583181"/>
                  <a:pt x="1127906" y="591762"/>
                  <a:pt x="1119188" y="604838"/>
                </a:cubicBezTo>
                <a:cubicBezTo>
                  <a:pt x="1105927" y="624729"/>
                  <a:pt x="1113710" y="615078"/>
                  <a:pt x="1095375" y="633413"/>
                </a:cubicBezTo>
                <a:cubicBezTo>
                  <a:pt x="1104050" y="659433"/>
                  <a:pt x="1097286" y="650369"/>
                  <a:pt x="1138238" y="666750"/>
                </a:cubicBezTo>
                <a:cubicBezTo>
                  <a:pt x="1146175" y="669925"/>
                  <a:pt x="1154238" y="672803"/>
                  <a:pt x="1162050" y="676275"/>
                </a:cubicBezTo>
                <a:cubicBezTo>
                  <a:pt x="1168538" y="679158"/>
                  <a:pt x="1174324" y="683682"/>
                  <a:pt x="1181100" y="685800"/>
                </a:cubicBezTo>
                <a:cubicBezTo>
                  <a:pt x="1199842" y="691657"/>
                  <a:pt x="1219621" y="693878"/>
                  <a:pt x="1238250" y="700088"/>
                </a:cubicBezTo>
                <a:cubicBezTo>
                  <a:pt x="1277474" y="713163"/>
                  <a:pt x="1256886" y="708193"/>
                  <a:pt x="1300163" y="714375"/>
                </a:cubicBezTo>
                <a:cubicBezTo>
                  <a:pt x="1321284" y="721415"/>
                  <a:pt x="1332668" y="724588"/>
                  <a:pt x="1352550" y="733425"/>
                </a:cubicBezTo>
                <a:cubicBezTo>
                  <a:pt x="1377448" y="744491"/>
                  <a:pt x="1367174" y="743062"/>
                  <a:pt x="1395413" y="752475"/>
                </a:cubicBezTo>
                <a:cubicBezTo>
                  <a:pt x="1401623" y="754545"/>
                  <a:pt x="1408113" y="755650"/>
                  <a:pt x="1414463" y="757238"/>
                </a:cubicBezTo>
                <a:cubicBezTo>
                  <a:pt x="1415770" y="758110"/>
                  <a:pt x="1441987" y="771365"/>
                  <a:pt x="1433513" y="781050"/>
                </a:cubicBezTo>
                <a:cubicBezTo>
                  <a:pt x="1423651" y="792321"/>
                  <a:pt x="1406003" y="794273"/>
                  <a:pt x="1395413" y="804863"/>
                </a:cubicBezTo>
                <a:cubicBezTo>
                  <a:pt x="1387475" y="812800"/>
                  <a:pt x="1380461" y="821783"/>
                  <a:pt x="1371600" y="828675"/>
                </a:cubicBezTo>
                <a:cubicBezTo>
                  <a:pt x="1365996" y="833034"/>
                  <a:pt x="1358596" y="834479"/>
                  <a:pt x="1352550" y="838200"/>
                </a:cubicBezTo>
                <a:cubicBezTo>
                  <a:pt x="1337926" y="847199"/>
                  <a:pt x="1323975" y="857250"/>
                  <a:pt x="1309688" y="866775"/>
                </a:cubicBezTo>
                <a:cubicBezTo>
                  <a:pt x="1276012" y="889225"/>
                  <a:pt x="1317706" y="861047"/>
                  <a:pt x="1276350" y="890588"/>
                </a:cubicBezTo>
                <a:cubicBezTo>
                  <a:pt x="1271693" y="893915"/>
                  <a:pt x="1267182" y="897553"/>
                  <a:pt x="1262063" y="900113"/>
                </a:cubicBezTo>
                <a:cubicBezTo>
                  <a:pt x="1257573" y="902358"/>
                  <a:pt x="1252538" y="903288"/>
                  <a:pt x="1247775" y="904875"/>
                </a:cubicBezTo>
                <a:cubicBezTo>
                  <a:pt x="1246309" y="905852"/>
                  <a:pt x="1219078" y="921361"/>
                  <a:pt x="1223963" y="928688"/>
                </a:cubicBezTo>
                <a:cubicBezTo>
                  <a:pt x="1245926" y="961633"/>
                  <a:pt x="1253375" y="951814"/>
                  <a:pt x="1276350" y="962025"/>
                </a:cubicBezTo>
                <a:cubicBezTo>
                  <a:pt x="1286081" y="966350"/>
                  <a:pt x="1295230" y="971906"/>
                  <a:pt x="1304925" y="976313"/>
                </a:cubicBezTo>
                <a:cubicBezTo>
                  <a:pt x="1312708" y="979851"/>
                  <a:pt x="1320926" y="982366"/>
                  <a:pt x="1328738" y="985838"/>
                </a:cubicBezTo>
                <a:cubicBezTo>
                  <a:pt x="1335226" y="988721"/>
                  <a:pt x="1341262" y="992566"/>
                  <a:pt x="1347788" y="995363"/>
                </a:cubicBezTo>
                <a:cubicBezTo>
                  <a:pt x="1374643" y="1006872"/>
                  <a:pt x="1348914" y="992808"/>
                  <a:pt x="1381125" y="1004888"/>
                </a:cubicBezTo>
                <a:cubicBezTo>
                  <a:pt x="1387772" y="1007381"/>
                  <a:pt x="1393825" y="1011238"/>
                  <a:pt x="1400175" y="1014413"/>
                </a:cubicBezTo>
                <a:cubicBezTo>
                  <a:pt x="1415803" y="1037855"/>
                  <a:pt x="1401895" y="1022112"/>
                  <a:pt x="1428750" y="1038225"/>
                </a:cubicBezTo>
                <a:cubicBezTo>
                  <a:pt x="1438566" y="1044115"/>
                  <a:pt x="1457325" y="1057275"/>
                  <a:pt x="1457325" y="1057275"/>
                </a:cubicBezTo>
                <a:cubicBezTo>
                  <a:pt x="1453804" y="1067840"/>
                  <a:pt x="1451870" y="1077821"/>
                  <a:pt x="1443038" y="1085850"/>
                </a:cubicBezTo>
                <a:cubicBezTo>
                  <a:pt x="1431179" y="1096631"/>
                  <a:pt x="1404003" y="1117391"/>
                  <a:pt x="1385888" y="1128713"/>
                </a:cubicBezTo>
                <a:cubicBezTo>
                  <a:pt x="1378038" y="1133619"/>
                  <a:pt x="1369480" y="1137446"/>
                  <a:pt x="1362075" y="1143000"/>
                </a:cubicBezTo>
                <a:cubicBezTo>
                  <a:pt x="1356687" y="1147041"/>
                  <a:pt x="1353176" y="1153247"/>
                  <a:pt x="1347788" y="1157288"/>
                </a:cubicBezTo>
                <a:cubicBezTo>
                  <a:pt x="1340383" y="1162842"/>
                  <a:pt x="1331825" y="1166669"/>
                  <a:pt x="1323975" y="1171575"/>
                </a:cubicBezTo>
                <a:cubicBezTo>
                  <a:pt x="1319121" y="1174608"/>
                  <a:pt x="1314450" y="1177925"/>
                  <a:pt x="1309688" y="1181100"/>
                </a:cubicBezTo>
                <a:cubicBezTo>
                  <a:pt x="1308100" y="1185863"/>
                  <a:pt x="1303061" y="1190727"/>
                  <a:pt x="1304925" y="1195388"/>
                </a:cubicBezTo>
                <a:cubicBezTo>
                  <a:pt x="1307766" y="1202490"/>
                  <a:pt x="1327485" y="1207670"/>
                  <a:pt x="1333500" y="1209675"/>
                </a:cubicBezTo>
                <a:cubicBezTo>
                  <a:pt x="1338263" y="1214438"/>
                  <a:pt x="1341940" y="1220621"/>
                  <a:pt x="1347788" y="1223963"/>
                </a:cubicBezTo>
                <a:cubicBezTo>
                  <a:pt x="1353471" y="1227210"/>
                  <a:pt x="1360544" y="1226927"/>
                  <a:pt x="1366838" y="1228725"/>
                </a:cubicBezTo>
                <a:cubicBezTo>
                  <a:pt x="1371665" y="1230104"/>
                  <a:pt x="1376635" y="1231243"/>
                  <a:pt x="1381125" y="1233488"/>
                </a:cubicBezTo>
                <a:cubicBezTo>
                  <a:pt x="1414010" y="1249931"/>
                  <a:pt x="1374822" y="1237866"/>
                  <a:pt x="1414463" y="1247775"/>
                </a:cubicBezTo>
                <a:cubicBezTo>
                  <a:pt x="1419225" y="1252538"/>
                  <a:pt x="1423146" y="1258327"/>
                  <a:pt x="1428750" y="1262063"/>
                </a:cubicBezTo>
                <a:cubicBezTo>
                  <a:pt x="1432927" y="1264848"/>
                  <a:pt x="1440793" y="1262335"/>
                  <a:pt x="1443038" y="1266825"/>
                </a:cubicBezTo>
                <a:cubicBezTo>
                  <a:pt x="1445283" y="1271315"/>
                  <a:pt x="1441825" y="1277563"/>
                  <a:pt x="1438275" y="1281113"/>
                </a:cubicBezTo>
                <a:cubicBezTo>
                  <a:pt x="1433255" y="1286133"/>
                  <a:pt x="1425245" y="1286875"/>
                  <a:pt x="1419225" y="1290638"/>
                </a:cubicBezTo>
                <a:cubicBezTo>
                  <a:pt x="1386272" y="1311233"/>
                  <a:pt x="1413958" y="1300330"/>
                  <a:pt x="1385888" y="1309688"/>
                </a:cubicBezTo>
                <a:cubicBezTo>
                  <a:pt x="1381125" y="1314450"/>
                  <a:pt x="1377204" y="1320239"/>
                  <a:pt x="1371600" y="1323975"/>
                </a:cubicBezTo>
                <a:cubicBezTo>
                  <a:pt x="1367423" y="1326760"/>
                  <a:pt x="1361672" y="1326247"/>
                  <a:pt x="1357313" y="1328738"/>
                </a:cubicBezTo>
                <a:cubicBezTo>
                  <a:pt x="1350421" y="1332676"/>
                  <a:pt x="1344613" y="1338263"/>
                  <a:pt x="1338263" y="1343025"/>
                </a:cubicBezTo>
                <a:cubicBezTo>
                  <a:pt x="1334947" y="1347999"/>
                  <a:pt x="1322661" y="1363714"/>
                  <a:pt x="1323975" y="1371600"/>
                </a:cubicBezTo>
                <a:cubicBezTo>
                  <a:pt x="1324916" y="1377246"/>
                  <a:pt x="1328737" y="1382713"/>
                  <a:pt x="1333500" y="1385888"/>
                </a:cubicBezTo>
                <a:cubicBezTo>
                  <a:pt x="1338946" y="1389519"/>
                  <a:pt x="1346200" y="1389063"/>
                  <a:pt x="1352550" y="1390650"/>
                </a:cubicBezTo>
                <a:cubicBezTo>
                  <a:pt x="1357313" y="1395413"/>
                  <a:pt x="1361234" y="1401202"/>
                  <a:pt x="1366838" y="1404938"/>
                </a:cubicBezTo>
                <a:cubicBezTo>
                  <a:pt x="1371015" y="1407723"/>
                  <a:pt x="1376511" y="1407723"/>
                  <a:pt x="1381125" y="1409700"/>
                </a:cubicBezTo>
                <a:cubicBezTo>
                  <a:pt x="1387651" y="1412497"/>
                  <a:pt x="1394087" y="1415572"/>
                  <a:pt x="1400175" y="1419225"/>
                </a:cubicBezTo>
                <a:cubicBezTo>
                  <a:pt x="1419045" y="1430547"/>
                  <a:pt x="1433009" y="1442786"/>
                  <a:pt x="1452563" y="1452563"/>
                </a:cubicBezTo>
                <a:cubicBezTo>
                  <a:pt x="1457053" y="1454808"/>
                  <a:pt x="1462088" y="1455738"/>
                  <a:pt x="1466850" y="1457325"/>
                </a:cubicBezTo>
                <a:cubicBezTo>
                  <a:pt x="1471613" y="1462088"/>
                  <a:pt x="1475290" y="1468271"/>
                  <a:pt x="1481138" y="1471613"/>
                </a:cubicBezTo>
                <a:cubicBezTo>
                  <a:pt x="1508224" y="1487090"/>
                  <a:pt x="1495690" y="1462881"/>
                  <a:pt x="1504950" y="1490663"/>
                </a:cubicBezTo>
                <a:cubicBezTo>
                  <a:pt x="1470165" y="1502258"/>
                  <a:pt x="1486116" y="1497753"/>
                  <a:pt x="1457325" y="1504950"/>
                </a:cubicBezTo>
                <a:cubicBezTo>
                  <a:pt x="1450975" y="1508125"/>
                  <a:pt x="1444763" y="1511592"/>
                  <a:pt x="1438275" y="1514475"/>
                </a:cubicBezTo>
                <a:cubicBezTo>
                  <a:pt x="1430463" y="1517947"/>
                  <a:pt x="1422109" y="1520177"/>
                  <a:pt x="1414463" y="1524000"/>
                </a:cubicBezTo>
                <a:cubicBezTo>
                  <a:pt x="1409343" y="1526560"/>
                  <a:pt x="1405145" y="1530685"/>
                  <a:pt x="1400175" y="1533525"/>
                </a:cubicBezTo>
                <a:cubicBezTo>
                  <a:pt x="1385353" y="1541995"/>
                  <a:pt x="1379496" y="1542026"/>
                  <a:pt x="1366838" y="1552575"/>
                </a:cubicBezTo>
                <a:cubicBezTo>
                  <a:pt x="1361664" y="1556887"/>
                  <a:pt x="1358438" y="1563592"/>
                  <a:pt x="1352550" y="1566863"/>
                </a:cubicBezTo>
                <a:cubicBezTo>
                  <a:pt x="1343773" y="1571739"/>
                  <a:pt x="1323975" y="1576388"/>
                  <a:pt x="1323975" y="1576388"/>
                </a:cubicBezTo>
                <a:cubicBezTo>
                  <a:pt x="1327150" y="1581150"/>
                  <a:pt x="1329453" y="1586628"/>
                  <a:pt x="1333500" y="1590675"/>
                </a:cubicBezTo>
                <a:cubicBezTo>
                  <a:pt x="1337548" y="1594722"/>
                  <a:pt x="1342880" y="1597255"/>
                  <a:pt x="1347788" y="1600200"/>
                </a:cubicBezTo>
                <a:cubicBezTo>
                  <a:pt x="1358763" y="1606785"/>
                  <a:pt x="1370225" y="1612542"/>
                  <a:pt x="1381125" y="1619250"/>
                </a:cubicBezTo>
                <a:cubicBezTo>
                  <a:pt x="1390874" y="1625250"/>
                  <a:pt x="1400175" y="1631950"/>
                  <a:pt x="1409700" y="1638300"/>
                </a:cubicBezTo>
                <a:lnTo>
                  <a:pt x="1423988" y="1647825"/>
                </a:lnTo>
                <a:cubicBezTo>
                  <a:pt x="1428750" y="1651000"/>
                  <a:pt x="1432722" y="1655962"/>
                  <a:pt x="1438275" y="1657350"/>
                </a:cubicBezTo>
                <a:lnTo>
                  <a:pt x="1457325" y="1662113"/>
                </a:lnTo>
                <a:cubicBezTo>
                  <a:pt x="1482396" y="1687183"/>
                  <a:pt x="1459345" y="1667885"/>
                  <a:pt x="1495425" y="1685925"/>
                </a:cubicBezTo>
                <a:cubicBezTo>
                  <a:pt x="1540409" y="1708418"/>
                  <a:pt x="1501309" y="1694237"/>
                  <a:pt x="1533525" y="1704975"/>
                </a:cubicBezTo>
                <a:cubicBezTo>
                  <a:pt x="1547222" y="1746066"/>
                  <a:pt x="1533216" y="1726500"/>
                  <a:pt x="1571625" y="1747838"/>
                </a:cubicBezTo>
                <a:cubicBezTo>
                  <a:pt x="1576629" y="1750618"/>
                  <a:pt x="1591637" y="1757363"/>
                  <a:pt x="1585913" y="1757363"/>
                </a:cubicBezTo>
                <a:cubicBezTo>
                  <a:pt x="1566600" y="1757363"/>
                  <a:pt x="1528763" y="1747838"/>
                  <a:pt x="1528763" y="1747838"/>
                </a:cubicBezTo>
                <a:cubicBezTo>
                  <a:pt x="1519238" y="1744663"/>
                  <a:pt x="1508542" y="1743882"/>
                  <a:pt x="1500188" y="1738313"/>
                </a:cubicBezTo>
                <a:cubicBezTo>
                  <a:pt x="1491466" y="1732498"/>
                  <a:pt x="1465877" y="1713732"/>
                  <a:pt x="1452563" y="1709738"/>
                </a:cubicBezTo>
                <a:cubicBezTo>
                  <a:pt x="1443314" y="1706963"/>
                  <a:pt x="1433414" y="1707070"/>
                  <a:pt x="1423988" y="1704975"/>
                </a:cubicBezTo>
                <a:cubicBezTo>
                  <a:pt x="1419087" y="1703886"/>
                  <a:pt x="1414463" y="1701800"/>
                  <a:pt x="1409700" y="1700213"/>
                </a:cubicBezTo>
                <a:lnTo>
                  <a:pt x="1347788" y="1704975"/>
                </a:lnTo>
              </a:path>
            </a:pathLst>
          </a:cu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8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31305"/>
            <a:ext cx="3886200" cy="58456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void Date::</a:t>
            </a:r>
            <a:r>
              <a:rPr lang="en-US" sz="2000" dirty="0" err="1">
                <a:latin typeface="Source Code Pro" panose="020B0509030403020204" pitchFamily="49" charset="0"/>
              </a:rPr>
              <a:t>printDate</a:t>
            </a:r>
            <a:r>
              <a:rPr lang="en-US" sz="2000" dirty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   </a:t>
            </a:r>
            <a:r>
              <a:rPr lang="en-US" sz="2000" dirty="0" err="1" smtClean="0"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dirty="0">
                <a:latin typeface="Source Code Pro" panose="020B0509030403020204" pitchFamily="49" charset="0"/>
              </a:rPr>
              <a:t>&lt;&lt; month &lt;&lt; "/" &lt;&lt;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   </a:t>
            </a:r>
            <a:r>
              <a:rPr lang="en-US" sz="2000" dirty="0" err="1" smtClean="0"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dirty="0">
                <a:latin typeface="Source Code Pro" panose="020B0509030403020204" pitchFamily="49" charset="0"/>
              </a:rPr>
              <a:t>&lt;&lt; "/" &lt;&lt; year &lt;&lt; </a:t>
            </a:r>
            <a:r>
              <a:rPr lang="en-US" sz="2000" dirty="0" err="1">
                <a:latin typeface="Source Code Pro" panose="020B0509030403020204" pitchFamily="49" charset="0"/>
              </a:rPr>
              <a:t>endl</a:t>
            </a:r>
            <a:r>
              <a:rPr lang="en-US" sz="20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0155" y="5915353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21699" y="5915353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660756" y="5888640"/>
            <a:ext cx="29489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165252" y="1076326"/>
            <a:ext cx="30029" cy="51715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4850" y="116768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1872" y="639988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22733" y="5051554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49918" y="4924337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60756" y="3205704"/>
            <a:ext cx="2948940" cy="1281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21143" y="3717809"/>
            <a:ext cx="62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265631" y="4254164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44060" y="408714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29723" y="3817431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94348" y="3501779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68062" y="3211782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60756" y="4490978"/>
            <a:ext cx="2948940" cy="1397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86441" y="38174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86441" y="35017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631" y="3205703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660756" y="3205703"/>
            <a:ext cx="2948940" cy="125803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660756" y="3205704"/>
            <a:ext cx="2948940" cy="12816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60756" y="2428039"/>
            <a:ext cx="2948940" cy="777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65631" y="2972225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44060" y="28052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37308" y="2428039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29401" y="242803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993061" y="26450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setDay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660756" y="2452935"/>
            <a:ext cx="2948940" cy="75249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660756" y="2428039"/>
            <a:ext cx="2948940" cy="76721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661506" y="1960285"/>
            <a:ext cx="2948940" cy="458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257700" y="2185443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736129" y="20184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cxnSp>
        <p:nvCxnSpPr>
          <p:cNvPr id="59" name="Curved Connector 58"/>
          <p:cNvCxnSpPr>
            <a:stCxn id="57" idx="3"/>
            <a:endCxn id="29" idx="3"/>
          </p:cNvCxnSpPr>
          <p:nvPr/>
        </p:nvCxnSpPr>
        <p:spPr>
          <a:xfrm rot="16200000" flipH="1">
            <a:off x="6474031" y="3054143"/>
            <a:ext cx="2928687" cy="1342644"/>
          </a:xfrm>
          <a:prstGeom prst="curvedConnector4">
            <a:avLst>
              <a:gd name="adj1" fmla="val -2076"/>
              <a:gd name="adj2" fmla="val 112770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52842" y="1981260"/>
            <a:ext cx="10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printDate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6863" y="1804283"/>
            <a:ext cx="44165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Recall</a:t>
            </a:r>
            <a:r>
              <a:rPr lang="en-US" sz="2400" dirty="0">
                <a:solidFill>
                  <a:srgbClr val="7030A0"/>
                </a:solidFill>
              </a:rPr>
              <a:t>: Identifier resolution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First look for local version from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parameter or local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Second, prepend with this-&gt; 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to associate with object and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try again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2297" y="4415302"/>
            <a:ext cx="47551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So body essentially becomes:</a:t>
            </a:r>
            <a:br>
              <a:rPr lang="en-US" sz="2400" dirty="0" smtClean="0">
                <a:solidFill>
                  <a:srgbClr val="7030A0"/>
                </a:solidFill>
              </a:rPr>
            </a:b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000" dirty="0" err="1" smtClean="0">
                <a:solidFill>
                  <a:srgbClr val="002060"/>
                </a:solidFill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 &lt;&lt; this-&gt;month &lt;&lt; </a:t>
            </a:r>
            <a:r>
              <a:rPr lang="en-US" sz="2000" dirty="0" smtClean="0">
                <a:latin typeface="Source Code Pro" panose="020B0509030403020204" pitchFamily="49" charset="0"/>
              </a:rPr>
              <a:t>"</a:t>
            </a:r>
            <a:r>
              <a:rPr lang="en-US" sz="20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/</a:t>
            </a:r>
            <a:r>
              <a:rPr lang="en-US" sz="2000" dirty="0">
                <a:latin typeface="Source Code Pro" panose="020B0509030403020204" pitchFamily="49" charset="0"/>
              </a:rPr>
              <a:t>"</a:t>
            </a:r>
            <a:r>
              <a:rPr lang="en-US" sz="20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 &lt;&lt; this-&gt;day;</a:t>
            </a:r>
          </a:p>
          <a:p>
            <a:r>
              <a:rPr lang="en-US" sz="2000" dirty="0" err="1" smtClean="0">
                <a:solidFill>
                  <a:srgbClr val="002060"/>
                </a:solidFill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 &lt;&lt; </a:t>
            </a:r>
            <a:r>
              <a:rPr lang="en-US" sz="2000" dirty="0" smtClean="0">
                <a:latin typeface="Source Code Pro" panose="020B0509030403020204" pitchFamily="49" charset="0"/>
              </a:rPr>
              <a:t>"</a:t>
            </a:r>
            <a:r>
              <a:rPr lang="en-US" sz="20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/</a:t>
            </a:r>
            <a:r>
              <a:rPr lang="en-US" sz="2000" dirty="0">
                <a:latin typeface="Source Code Pro" panose="020B0509030403020204" pitchFamily="49" charset="0"/>
              </a:rPr>
              <a:t>"</a:t>
            </a:r>
            <a:r>
              <a:rPr lang="en-US" sz="20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 &lt;&lt; this-&gt;year &lt;&lt; </a:t>
            </a:r>
            <a:r>
              <a:rPr lang="en-US" sz="2000" dirty="0" err="1" smtClean="0">
                <a:solidFill>
                  <a:srgbClr val="002060"/>
                </a:solidFill>
                <a:latin typeface="Source Code Pro" panose="020B0509030403020204" pitchFamily="49" charset="0"/>
              </a:rPr>
              <a:t>endl</a:t>
            </a:r>
            <a:r>
              <a:rPr lang="en-US" sz="20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;</a:t>
            </a:r>
            <a:endParaRPr lang="en-US" sz="2000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41464" y="734350"/>
            <a:ext cx="5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Code Pro" panose="020B0509030403020204" pitchFamily="49" charset="0"/>
              </a:rPr>
              <a:t>7/4</a:t>
            </a:r>
            <a:endParaRPr lang="en-US" sz="2000" dirty="0">
              <a:latin typeface="Source Code Pro" panose="020B050903040302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74827" y="734350"/>
            <a:ext cx="82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Code Pro" panose="020B0509030403020204" pitchFamily="49" charset="0"/>
              </a:rPr>
              <a:t>/2015</a:t>
            </a:r>
            <a:endParaRPr lang="en-US" sz="2000" dirty="0">
              <a:latin typeface="Source Code Pro" panose="020B050903040302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98037" y="4998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cxnSp>
        <p:nvCxnSpPr>
          <p:cNvPr id="63" name="Curved Connector 62"/>
          <p:cNvCxnSpPr>
            <a:endCxn id="70" idx="7"/>
          </p:cNvCxnSpPr>
          <p:nvPr/>
        </p:nvCxnSpPr>
        <p:spPr>
          <a:xfrm rot="16200000" flipH="1">
            <a:off x="6984161" y="3338725"/>
            <a:ext cx="1709218" cy="1127577"/>
          </a:xfrm>
          <a:prstGeom prst="curvedConnector3">
            <a:avLst>
              <a:gd name="adj1" fmla="val -3498"/>
            </a:avLst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111536" y="49934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534353" y="4995768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481226" y="5365100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cxnSp>
        <p:nvCxnSpPr>
          <p:cNvPr id="67" name="Curved Connector 66"/>
          <p:cNvCxnSpPr>
            <a:endCxn id="70" idx="0"/>
          </p:cNvCxnSpPr>
          <p:nvPr/>
        </p:nvCxnSpPr>
        <p:spPr>
          <a:xfrm>
            <a:off x="7329488" y="4298497"/>
            <a:ext cx="573001" cy="274345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938352" y="46817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920940" y="531306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sp>
        <p:nvSpPr>
          <p:cNvPr id="70" name="Oval 69"/>
          <p:cNvSpPr/>
          <p:nvPr/>
        </p:nvSpPr>
        <p:spPr>
          <a:xfrm>
            <a:off x="7195281" y="4572842"/>
            <a:ext cx="1414415" cy="12583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7363918" y="4212236"/>
            <a:ext cx="562132" cy="348072"/>
          </a:xfrm>
          <a:custGeom>
            <a:avLst/>
            <a:gdLst>
              <a:gd name="connsiteX0" fmla="*/ 0 w 749509"/>
              <a:gd name="connsiteY0" fmla="*/ 164892 h 348072"/>
              <a:gd name="connsiteX1" fmla="*/ 14991 w 749509"/>
              <a:gd name="connsiteY1" fmla="*/ 89941 h 348072"/>
              <a:gd name="connsiteX2" fmla="*/ 44971 w 749509"/>
              <a:gd name="connsiteY2" fmla="*/ 44971 h 348072"/>
              <a:gd name="connsiteX3" fmla="*/ 59961 w 749509"/>
              <a:gd name="connsiteY3" fmla="*/ 0 h 348072"/>
              <a:gd name="connsiteX4" fmla="*/ 119922 w 749509"/>
              <a:gd name="connsiteY4" fmla="*/ 134912 h 348072"/>
              <a:gd name="connsiteX5" fmla="*/ 134912 w 749509"/>
              <a:gd name="connsiteY5" fmla="*/ 179882 h 348072"/>
              <a:gd name="connsiteX6" fmla="*/ 254833 w 749509"/>
              <a:gd name="connsiteY6" fmla="*/ 74951 h 348072"/>
              <a:gd name="connsiteX7" fmla="*/ 269823 w 749509"/>
              <a:gd name="connsiteY7" fmla="*/ 29980 h 348072"/>
              <a:gd name="connsiteX8" fmla="*/ 284813 w 749509"/>
              <a:gd name="connsiteY8" fmla="*/ 74951 h 348072"/>
              <a:gd name="connsiteX9" fmla="*/ 299804 w 749509"/>
              <a:gd name="connsiteY9" fmla="*/ 209862 h 348072"/>
              <a:gd name="connsiteX10" fmla="*/ 359764 w 749509"/>
              <a:gd name="connsiteY10" fmla="*/ 194872 h 348072"/>
              <a:gd name="connsiteX11" fmla="*/ 389745 w 749509"/>
              <a:gd name="connsiteY11" fmla="*/ 164892 h 348072"/>
              <a:gd name="connsiteX12" fmla="*/ 434715 w 749509"/>
              <a:gd name="connsiteY12" fmla="*/ 134912 h 348072"/>
              <a:gd name="connsiteX13" fmla="*/ 449705 w 749509"/>
              <a:gd name="connsiteY13" fmla="*/ 179882 h 348072"/>
              <a:gd name="connsiteX14" fmla="*/ 464695 w 749509"/>
              <a:gd name="connsiteY14" fmla="*/ 299803 h 348072"/>
              <a:gd name="connsiteX15" fmla="*/ 509666 w 749509"/>
              <a:gd name="connsiteY15" fmla="*/ 284813 h 348072"/>
              <a:gd name="connsiteX16" fmla="*/ 569627 w 749509"/>
              <a:gd name="connsiteY16" fmla="*/ 239843 h 348072"/>
              <a:gd name="connsiteX17" fmla="*/ 614597 w 749509"/>
              <a:gd name="connsiteY17" fmla="*/ 209862 h 348072"/>
              <a:gd name="connsiteX18" fmla="*/ 644577 w 749509"/>
              <a:gd name="connsiteY18" fmla="*/ 239843 h 348072"/>
              <a:gd name="connsiteX19" fmla="*/ 614597 w 749509"/>
              <a:gd name="connsiteY19" fmla="*/ 299803 h 348072"/>
              <a:gd name="connsiteX20" fmla="*/ 599607 w 749509"/>
              <a:gd name="connsiteY20" fmla="*/ 344774 h 348072"/>
              <a:gd name="connsiteX21" fmla="*/ 674558 w 749509"/>
              <a:gd name="connsiteY21" fmla="*/ 329784 h 348072"/>
              <a:gd name="connsiteX22" fmla="*/ 749509 w 749509"/>
              <a:gd name="connsiteY22" fmla="*/ 284813 h 3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9509" h="348072">
                <a:moveTo>
                  <a:pt x="0" y="164892"/>
                </a:moveTo>
                <a:cubicBezTo>
                  <a:pt x="4997" y="139908"/>
                  <a:pt x="6045" y="113797"/>
                  <a:pt x="14991" y="89941"/>
                </a:cubicBezTo>
                <a:cubicBezTo>
                  <a:pt x="21317" y="73072"/>
                  <a:pt x="36914" y="61085"/>
                  <a:pt x="44971" y="44971"/>
                </a:cubicBezTo>
                <a:cubicBezTo>
                  <a:pt x="52037" y="30838"/>
                  <a:pt x="54964" y="14990"/>
                  <a:pt x="59961" y="0"/>
                </a:cubicBezTo>
                <a:cubicBezTo>
                  <a:pt x="107470" y="71265"/>
                  <a:pt x="84244" y="27880"/>
                  <a:pt x="119922" y="134912"/>
                </a:cubicBezTo>
                <a:lnTo>
                  <a:pt x="134912" y="179882"/>
                </a:lnTo>
                <a:cubicBezTo>
                  <a:pt x="222602" y="92192"/>
                  <a:pt x="180465" y="124530"/>
                  <a:pt x="254833" y="74951"/>
                </a:cubicBezTo>
                <a:cubicBezTo>
                  <a:pt x="259830" y="59961"/>
                  <a:pt x="254022" y="29980"/>
                  <a:pt x="269823" y="29980"/>
                </a:cubicBezTo>
                <a:cubicBezTo>
                  <a:pt x="285624" y="29980"/>
                  <a:pt x="282215" y="59365"/>
                  <a:pt x="284813" y="74951"/>
                </a:cubicBezTo>
                <a:cubicBezTo>
                  <a:pt x="292252" y="119582"/>
                  <a:pt x="294807" y="164892"/>
                  <a:pt x="299804" y="209862"/>
                </a:cubicBezTo>
                <a:cubicBezTo>
                  <a:pt x="319791" y="204865"/>
                  <a:pt x="341337" y="204085"/>
                  <a:pt x="359764" y="194872"/>
                </a:cubicBezTo>
                <a:cubicBezTo>
                  <a:pt x="372405" y="188552"/>
                  <a:pt x="378709" y="173721"/>
                  <a:pt x="389745" y="164892"/>
                </a:cubicBezTo>
                <a:cubicBezTo>
                  <a:pt x="403813" y="153638"/>
                  <a:pt x="419725" y="144905"/>
                  <a:pt x="434715" y="134912"/>
                </a:cubicBezTo>
                <a:cubicBezTo>
                  <a:pt x="439712" y="149902"/>
                  <a:pt x="446878" y="164336"/>
                  <a:pt x="449705" y="179882"/>
                </a:cubicBezTo>
                <a:cubicBezTo>
                  <a:pt x="456911" y="219517"/>
                  <a:pt x="444708" y="264826"/>
                  <a:pt x="464695" y="299803"/>
                </a:cubicBezTo>
                <a:cubicBezTo>
                  <a:pt x="472535" y="313522"/>
                  <a:pt x="494676" y="289810"/>
                  <a:pt x="509666" y="284813"/>
                </a:cubicBezTo>
                <a:cubicBezTo>
                  <a:pt x="529653" y="269823"/>
                  <a:pt x="549297" y="254364"/>
                  <a:pt x="569627" y="239843"/>
                </a:cubicBezTo>
                <a:cubicBezTo>
                  <a:pt x="584287" y="229371"/>
                  <a:pt x="596581" y="209862"/>
                  <a:pt x="614597" y="209862"/>
                </a:cubicBezTo>
                <a:cubicBezTo>
                  <a:pt x="628730" y="209862"/>
                  <a:pt x="634584" y="229849"/>
                  <a:pt x="644577" y="239843"/>
                </a:cubicBezTo>
                <a:cubicBezTo>
                  <a:pt x="634584" y="259830"/>
                  <a:pt x="623399" y="279264"/>
                  <a:pt x="614597" y="299803"/>
                </a:cubicBezTo>
                <a:cubicBezTo>
                  <a:pt x="608373" y="314327"/>
                  <a:pt x="585474" y="337707"/>
                  <a:pt x="599607" y="344774"/>
                </a:cubicBezTo>
                <a:cubicBezTo>
                  <a:pt x="622396" y="356168"/>
                  <a:pt x="649574" y="334781"/>
                  <a:pt x="674558" y="329784"/>
                </a:cubicBezTo>
                <a:cubicBezTo>
                  <a:pt x="728825" y="293605"/>
                  <a:pt x="703414" y="307860"/>
                  <a:pt x="749509" y="284813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7322344" y="2933701"/>
            <a:ext cx="1190396" cy="1757363"/>
          </a:xfrm>
          <a:custGeom>
            <a:avLst/>
            <a:gdLst>
              <a:gd name="connsiteX0" fmla="*/ 0 w 1587194"/>
              <a:gd name="connsiteY0" fmla="*/ 161925 h 1757363"/>
              <a:gd name="connsiteX1" fmla="*/ 28575 w 1587194"/>
              <a:gd name="connsiteY1" fmla="*/ 119063 h 1757363"/>
              <a:gd name="connsiteX2" fmla="*/ 38100 w 1587194"/>
              <a:gd name="connsiteY2" fmla="*/ 104775 h 1757363"/>
              <a:gd name="connsiteX3" fmla="*/ 42863 w 1587194"/>
              <a:gd name="connsiteY3" fmla="*/ 90488 h 1757363"/>
              <a:gd name="connsiteX4" fmla="*/ 57150 w 1587194"/>
              <a:gd name="connsiteY4" fmla="*/ 80963 h 1757363"/>
              <a:gd name="connsiteX5" fmla="*/ 71438 w 1587194"/>
              <a:gd name="connsiteY5" fmla="*/ 61913 h 1757363"/>
              <a:gd name="connsiteX6" fmla="*/ 90488 w 1587194"/>
              <a:gd name="connsiteY6" fmla="*/ 33338 h 1757363"/>
              <a:gd name="connsiteX7" fmla="*/ 109538 w 1587194"/>
              <a:gd name="connsiteY7" fmla="*/ 23813 h 1757363"/>
              <a:gd name="connsiteX8" fmla="*/ 119063 w 1587194"/>
              <a:gd name="connsiteY8" fmla="*/ 57150 h 1757363"/>
              <a:gd name="connsiteX9" fmla="*/ 128588 w 1587194"/>
              <a:gd name="connsiteY9" fmla="*/ 76200 h 1757363"/>
              <a:gd name="connsiteX10" fmla="*/ 152400 w 1587194"/>
              <a:gd name="connsiteY10" fmla="*/ 119063 h 1757363"/>
              <a:gd name="connsiteX11" fmla="*/ 166688 w 1587194"/>
              <a:gd name="connsiteY11" fmla="*/ 114300 h 1757363"/>
              <a:gd name="connsiteX12" fmla="*/ 180975 w 1587194"/>
              <a:gd name="connsiteY12" fmla="*/ 100013 h 1757363"/>
              <a:gd name="connsiteX13" fmla="*/ 195263 w 1587194"/>
              <a:gd name="connsiteY13" fmla="*/ 90488 h 1757363"/>
              <a:gd name="connsiteX14" fmla="*/ 233363 w 1587194"/>
              <a:gd name="connsiteY14" fmla="*/ 61913 h 1757363"/>
              <a:gd name="connsiteX15" fmla="*/ 257175 w 1587194"/>
              <a:gd name="connsiteY15" fmla="*/ 38100 h 1757363"/>
              <a:gd name="connsiteX16" fmla="*/ 285750 w 1587194"/>
              <a:gd name="connsiteY16" fmla="*/ 28575 h 1757363"/>
              <a:gd name="connsiteX17" fmla="*/ 290513 w 1587194"/>
              <a:gd name="connsiteY17" fmla="*/ 47625 h 1757363"/>
              <a:gd name="connsiteX18" fmla="*/ 285750 w 1587194"/>
              <a:gd name="connsiteY18" fmla="*/ 147638 h 1757363"/>
              <a:gd name="connsiteX19" fmla="*/ 300038 w 1587194"/>
              <a:gd name="connsiteY19" fmla="*/ 138113 h 1757363"/>
              <a:gd name="connsiteX20" fmla="*/ 338138 w 1587194"/>
              <a:gd name="connsiteY20" fmla="*/ 104775 h 1757363"/>
              <a:gd name="connsiteX21" fmla="*/ 366713 w 1587194"/>
              <a:gd name="connsiteY21" fmla="*/ 85725 h 1757363"/>
              <a:gd name="connsiteX22" fmla="*/ 395288 w 1587194"/>
              <a:gd name="connsiteY22" fmla="*/ 66675 h 1757363"/>
              <a:gd name="connsiteX23" fmla="*/ 414338 w 1587194"/>
              <a:gd name="connsiteY23" fmla="*/ 52388 h 1757363"/>
              <a:gd name="connsiteX24" fmla="*/ 428625 w 1587194"/>
              <a:gd name="connsiteY24" fmla="*/ 47625 h 1757363"/>
              <a:gd name="connsiteX25" fmla="*/ 457200 w 1587194"/>
              <a:gd name="connsiteY25" fmla="*/ 28575 h 1757363"/>
              <a:gd name="connsiteX26" fmla="*/ 495300 w 1587194"/>
              <a:gd name="connsiteY26" fmla="*/ 19050 h 1757363"/>
              <a:gd name="connsiteX27" fmla="*/ 514350 w 1587194"/>
              <a:gd name="connsiteY27" fmla="*/ 23813 h 1757363"/>
              <a:gd name="connsiteX28" fmla="*/ 500063 w 1587194"/>
              <a:gd name="connsiteY28" fmla="*/ 80963 h 1757363"/>
              <a:gd name="connsiteX29" fmla="*/ 490538 w 1587194"/>
              <a:gd name="connsiteY29" fmla="*/ 95250 h 1757363"/>
              <a:gd name="connsiteX30" fmla="*/ 481013 w 1587194"/>
              <a:gd name="connsiteY30" fmla="*/ 123825 h 1757363"/>
              <a:gd name="connsiteX31" fmla="*/ 495300 w 1587194"/>
              <a:gd name="connsiteY31" fmla="*/ 114300 h 1757363"/>
              <a:gd name="connsiteX32" fmla="*/ 533400 w 1587194"/>
              <a:gd name="connsiteY32" fmla="*/ 76200 h 1757363"/>
              <a:gd name="connsiteX33" fmla="*/ 552450 w 1587194"/>
              <a:gd name="connsiteY33" fmla="*/ 57150 h 1757363"/>
              <a:gd name="connsiteX34" fmla="*/ 571500 w 1587194"/>
              <a:gd name="connsiteY34" fmla="*/ 38100 h 1757363"/>
              <a:gd name="connsiteX35" fmla="*/ 585788 w 1587194"/>
              <a:gd name="connsiteY35" fmla="*/ 23813 h 1757363"/>
              <a:gd name="connsiteX36" fmla="*/ 604838 w 1587194"/>
              <a:gd name="connsiteY36" fmla="*/ 14288 h 1757363"/>
              <a:gd name="connsiteX37" fmla="*/ 619125 w 1587194"/>
              <a:gd name="connsiteY37" fmla="*/ 4763 h 1757363"/>
              <a:gd name="connsiteX38" fmla="*/ 642938 w 1587194"/>
              <a:gd name="connsiteY38" fmla="*/ 0 h 1757363"/>
              <a:gd name="connsiteX39" fmla="*/ 657225 w 1587194"/>
              <a:gd name="connsiteY39" fmla="*/ 4763 h 1757363"/>
              <a:gd name="connsiteX40" fmla="*/ 661988 w 1587194"/>
              <a:gd name="connsiteY40" fmla="*/ 23813 h 1757363"/>
              <a:gd name="connsiteX41" fmla="*/ 652463 w 1587194"/>
              <a:gd name="connsiteY41" fmla="*/ 76200 h 1757363"/>
              <a:gd name="connsiteX42" fmla="*/ 647700 w 1587194"/>
              <a:gd name="connsiteY42" fmla="*/ 119063 h 1757363"/>
              <a:gd name="connsiteX43" fmla="*/ 642938 w 1587194"/>
              <a:gd name="connsiteY43" fmla="*/ 138113 h 1757363"/>
              <a:gd name="connsiteX44" fmla="*/ 647700 w 1587194"/>
              <a:gd name="connsiteY44" fmla="*/ 176213 h 1757363"/>
              <a:gd name="connsiteX45" fmla="*/ 681038 w 1587194"/>
              <a:gd name="connsiteY45" fmla="*/ 157163 h 1757363"/>
              <a:gd name="connsiteX46" fmla="*/ 695325 w 1587194"/>
              <a:gd name="connsiteY46" fmla="*/ 147638 h 1757363"/>
              <a:gd name="connsiteX47" fmla="*/ 719138 w 1587194"/>
              <a:gd name="connsiteY47" fmla="*/ 142875 h 1757363"/>
              <a:gd name="connsiteX48" fmla="*/ 781050 w 1587194"/>
              <a:gd name="connsiteY48" fmla="*/ 119063 h 1757363"/>
              <a:gd name="connsiteX49" fmla="*/ 838200 w 1587194"/>
              <a:gd name="connsiteY49" fmla="*/ 109538 h 1757363"/>
              <a:gd name="connsiteX50" fmla="*/ 866775 w 1587194"/>
              <a:gd name="connsiteY50" fmla="*/ 100013 h 1757363"/>
              <a:gd name="connsiteX51" fmla="*/ 942975 w 1587194"/>
              <a:gd name="connsiteY51" fmla="*/ 85725 h 1757363"/>
              <a:gd name="connsiteX52" fmla="*/ 966788 w 1587194"/>
              <a:gd name="connsiteY52" fmla="*/ 90488 h 1757363"/>
              <a:gd name="connsiteX53" fmla="*/ 938213 w 1587194"/>
              <a:gd name="connsiteY53" fmla="*/ 119063 h 1757363"/>
              <a:gd name="connsiteX54" fmla="*/ 900113 w 1587194"/>
              <a:gd name="connsiteY54" fmla="*/ 157163 h 1757363"/>
              <a:gd name="connsiteX55" fmla="*/ 885825 w 1587194"/>
              <a:gd name="connsiteY55" fmla="*/ 171450 h 1757363"/>
              <a:gd name="connsiteX56" fmla="*/ 852488 w 1587194"/>
              <a:gd name="connsiteY56" fmla="*/ 200025 h 1757363"/>
              <a:gd name="connsiteX57" fmla="*/ 833438 w 1587194"/>
              <a:gd name="connsiteY57" fmla="*/ 228600 h 1757363"/>
              <a:gd name="connsiteX58" fmla="*/ 823913 w 1587194"/>
              <a:gd name="connsiteY58" fmla="*/ 242888 h 1757363"/>
              <a:gd name="connsiteX59" fmla="*/ 866775 w 1587194"/>
              <a:gd name="connsiteY59" fmla="*/ 238125 h 1757363"/>
              <a:gd name="connsiteX60" fmla="*/ 1047750 w 1587194"/>
              <a:gd name="connsiteY60" fmla="*/ 242888 h 1757363"/>
              <a:gd name="connsiteX61" fmla="*/ 1076325 w 1587194"/>
              <a:gd name="connsiteY61" fmla="*/ 261938 h 1757363"/>
              <a:gd name="connsiteX62" fmla="*/ 1047750 w 1587194"/>
              <a:gd name="connsiteY62" fmla="*/ 300038 h 1757363"/>
              <a:gd name="connsiteX63" fmla="*/ 1014413 w 1587194"/>
              <a:gd name="connsiteY63" fmla="*/ 333375 h 1757363"/>
              <a:gd name="connsiteX64" fmla="*/ 1004888 w 1587194"/>
              <a:gd name="connsiteY64" fmla="*/ 352425 h 1757363"/>
              <a:gd name="connsiteX65" fmla="*/ 990600 w 1587194"/>
              <a:gd name="connsiteY65" fmla="*/ 371475 h 1757363"/>
              <a:gd name="connsiteX66" fmla="*/ 981075 w 1587194"/>
              <a:gd name="connsiteY66" fmla="*/ 385763 h 1757363"/>
              <a:gd name="connsiteX67" fmla="*/ 985838 w 1587194"/>
              <a:gd name="connsiteY67" fmla="*/ 400050 h 1757363"/>
              <a:gd name="connsiteX68" fmla="*/ 1000125 w 1587194"/>
              <a:gd name="connsiteY68" fmla="*/ 404813 h 1757363"/>
              <a:gd name="connsiteX69" fmla="*/ 1023938 w 1587194"/>
              <a:gd name="connsiteY69" fmla="*/ 409575 h 1757363"/>
              <a:gd name="connsiteX70" fmla="*/ 1042988 w 1587194"/>
              <a:gd name="connsiteY70" fmla="*/ 414338 h 1757363"/>
              <a:gd name="connsiteX71" fmla="*/ 1076325 w 1587194"/>
              <a:gd name="connsiteY71" fmla="*/ 423863 h 1757363"/>
              <a:gd name="connsiteX72" fmla="*/ 1143000 w 1587194"/>
              <a:gd name="connsiteY72" fmla="*/ 428625 h 1757363"/>
              <a:gd name="connsiteX73" fmla="*/ 1162050 w 1587194"/>
              <a:gd name="connsiteY73" fmla="*/ 433388 h 1757363"/>
              <a:gd name="connsiteX74" fmla="*/ 1190625 w 1587194"/>
              <a:gd name="connsiteY74" fmla="*/ 438150 h 1757363"/>
              <a:gd name="connsiteX75" fmla="*/ 1219200 w 1587194"/>
              <a:gd name="connsiteY75" fmla="*/ 447675 h 1757363"/>
              <a:gd name="connsiteX76" fmla="*/ 1233488 w 1587194"/>
              <a:gd name="connsiteY76" fmla="*/ 452438 h 1757363"/>
              <a:gd name="connsiteX77" fmla="*/ 1238250 w 1587194"/>
              <a:gd name="connsiteY77" fmla="*/ 466725 h 1757363"/>
              <a:gd name="connsiteX78" fmla="*/ 1223963 w 1587194"/>
              <a:gd name="connsiteY78" fmla="*/ 481013 h 1757363"/>
              <a:gd name="connsiteX79" fmla="*/ 1195388 w 1587194"/>
              <a:gd name="connsiteY79" fmla="*/ 514350 h 1757363"/>
              <a:gd name="connsiteX80" fmla="*/ 1176338 w 1587194"/>
              <a:gd name="connsiteY80" fmla="*/ 547688 h 1757363"/>
              <a:gd name="connsiteX81" fmla="*/ 1162050 w 1587194"/>
              <a:gd name="connsiteY81" fmla="*/ 557213 h 1757363"/>
              <a:gd name="connsiteX82" fmla="*/ 1152525 w 1587194"/>
              <a:gd name="connsiteY82" fmla="*/ 571500 h 1757363"/>
              <a:gd name="connsiteX83" fmla="*/ 1119188 w 1587194"/>
              <a:gd name="connsiteY83" fmla="*/ 604838 h 1757363"/>
              <a:gd name="connsiteX84" fmla="*/ 1095375 w 1587194"/>
              <a:gd name="connsiteY84" fmla="*/ 633413 h 1757363"/>
              <a:gd name="connsiteX85" fmla="*/ 1138238 w 1587194"/>
              <a:gd name="connsiteY85" fmla="*/ 666750 h 1757363"/>
              <a:gd name="connsiteX86" fmla="*/ 1162050 w 1587194"/>
              <a:gd name="connsiteY86" fmla="*/ 676275 h 1757363"/>
              <a:gd name="connsiteX87" fmla="*/ 1181100 w 1587194"/>
              <a:gd name="connsiteY87" fmla="*/ 685800 h 1757363"/>
              <a:gd name="connsiteX88" fmla="*/ 1238250 w 1587194"/>
              <a:gd name="connsiteY88" fmla="*/ 700088 h 1757363"/>
              <a:gd name="connsiteX89" fmla="*/ 1300163 w 1587194"/>
              <a:gd name="connsiteY89" fmla="*/ 714375 h 1757363"/>
              <a:gd name="connsiteX90" fmla="*/ 1352550 w 1587194"/>
              <a:gd name="connsiteY90" fmla="*/ 733425 h 1757363"/>
              <a:gd name="connsiteX91" fmla="*/ 1395413 w 1587194"/>
              <a:gd name="connsiteY91" fmla="*/ 752475 h 1757363"/>
              <a:gd name="connsiteX92" fmla="*/ 1414463 w 1587194"/>
              <a:gd name="connsiteY92" fmla="*/ 757238 h 1757363"/>
              <a:gd name="connsiteX93" fmla="*/ 1433513 w 1587194"/>
              <a:gd name="connsiteY93" fmla="*/ 781050 h 1757363"/>
              <a:gd name="connsiteX94" fmla="*/ 1395413 w 1587194"/>
              <a:gd name="connsiteY94" fmla="*/ 804863 h 1757363"/>
              <a:gd name="connsiteX95" fmla="*/ 1371600 w 1587194"/>
              <a:gd name="connsiteY95" fmla="*/ 828675 h 1757363"/>
              <a:gd name="connsiteX96" fmla="*/ 1352550 w 1587194"/>
              <a:gd name="connsiteY96" fmla="*/ 838200 h 1757363"/>
              <a:gd name="connsiteX97" fmla="*/ 1309688 w 1587194"/>
              <a:gd name="connsiteY97" fmla="*/ 866775 h 1757363"/>
              <a:gd name="connsiteX98" fmla="*/ 1276350 w 1587194"/>
              <a:gd name="connsiteY98" fmla="*/ 890588 h 1757363"/>
              <a:gd name="connsiteX99" fmla="*/ 1262063 w 1587194"/>
              <a:gd name="connsiteY99" fmla="*/ 900113 h 1757363"/>
              <a:gd name="connsiteX100" fmla="*/ 1247775 w 1587194"/>
              <a:gd name="connsiteY100" fmla="*/ 904875 h 1757363"/>
              <a:gd name="connsiteX101" fmla="*/ 1223963 w 1587194"/>
              <a:gd name="connsiteY101" fmla="*/ 928688 h 1757363"/>
              <a:gd name="connsiteX102" fmla="*/ 1276350 w 1587194"/>
              <a:gd name="connsiteY102" fmla="*/ 962025 h 1757363"/>
              <a:gd name="connsiteX103" fmla="*/ 1304925 w 1587194"/>
              <a:gd name="connsiteY103" fmla="*/ 976313 h 1757363"/>
              <a:gd name="connsiteX104" fmla="*/ 1328738 w 1587194"/>
              <a:gd name="connsiteY104" fmla="*/ 985838 h 1757363"/>
              <a:gd name="connsiteX105" fmla="*/ 1347788 w 1587194"/>
              <a:gd name="connsiteY105" fmla="*/ 995363 h 1757363"/>
              <a:gd name="connsiteX106" fmla="*/ 1381125 w 1587194"/>
              <a:gd name="connsiteY106" fmla="*/ 1004888 h 1757363"/>
              <a:gd name="connsiteX107" fmla="*/ 1400175 w 1587194"/>
              <a:gd name="connsiteY107" fmla="*/ 1014413 h 1757363"/>
              <a:gd name="connsiteX108" fmla="*/ 1428750 w 1587194"/>
              <a:gd name="connsiteY108" fmla="*/ 1038225 h 1757363"/>
              <a:gd name="connsiteX109" fmla="*/ 1457325 w 1587194"/>
              <a:gd name="connsiteY109" fmla="*/ 1057275 h 1757363"/>
              <a:gd name="connsiteX110" fmla="*/ 1443038 w 1587194"/>
              <a:gd name="connsiteY110" fmla="*/ 1085850 h 1757363"/>
              <a:gd name="connsiteX111" fmla="*/ 1385888 w 1587194"/>
              <a:gd name="connsiteY111" fmla="*/ 1128713 h 1757363"/>
              <a:gd name="connsiteX112" fmla="*/ 1362075 w 1587194"/>
              <a:gd name="connsiteY112" fmla="*/ 1143000 h 1757363"/>
              <a:gd name="connsiteX113" fmla="*/ 1347788 w 1587194"/>
              <a:gd name="connsiteY113" fmla="*/ 1157288 h 1757363"/>
              <a:gd name="connsiteX114" fmla="*/ 1323975 w 1587194"/>
              <a:gd name="connsiteY114" fmla="*/ 1171575 h 1757363"/>
              <a:gd name="connsiteX115" fmla="*/ 1309688 w 1587194"/>
              <a:gd name="connsiteY115" fmla="*/ 1181100 h 1757363"/>
              <a:gd name="connsiteX116" fmla="*/ 1304925 w 1587194"/>
              <a:gd name="connsiteY116" fmla="*/ 1195388 h 1757363"/>
              <a:gd name="connsiteX117" fmla="*/ 1333500 w 1587194"/>
              <a:gd name="connsiteY117" fmla="*/ 1209675 h 1757363"/>
              <a:gd name="connsiteX118" fmla="*/ 1347788 w 1587194"/>
              <a:gd name="connsiteY118" fmla="*/ 1223963 h 1757363"/>
              <a:gd name="connsiteX119" fmla="*/ 1366838 w 1587194"/>
              <a:gd name="connsiteY119" fmla="*/ 1228725 h 1757363"/>
              <a:gd name="connsiteX120" fmla="*/ 1381125 w 1587194"/>
              <a:gd name="connsiteY120" fmla="*/ 1233488 h 1757363"/>
              <a:gd name="connsiteX121" fmla="*/ 1414463 w 1587194"/>
              <a:gd name="connsiteY121" fmla="*/ 1247775 h 1757363"/>
              <a:gd name="connsiteX122" fmla="*/ 1428750 w 1587194"/>
              <a:gd name="connsiteY122" fmla="*/ 1262063 h 1757363"/>
              <a:gd name="connsiteX123" fmla="*/ 1443038 w 1587194"/>
              <a:gd name="connsiteY123" fmla="*/ 1266825 h 1757363"/>
              <a:gd name="connsiteX124" fmla="*/ 1438275 w 1587194"/>
              <a:gd name="connsiteY124" fmla="*/ 1281113 h 1757363"/>
              <a:gd name="connsiteX125" fmla="*/ 1419225 w 1587194"/>
              <a:gd name="connsiteY125" fmla="*/ 1290638 h 1757363"/>
              <a:gd name="connsiteX126" fmla="*/ 1385888 w 1587194"/>
              <a:gd name="connsiteY126" fmla="*/ 1309688 h 1757363"/>
              <a:gd name="connsiteX127" fmla="*/ 1371600 w 1587194"/>
              <a:gd name="connsiteY127" fmla="*/ 1323975 h 1757363"/>
              <a:gd name="connsiteX128" fmla="*/ 1357313 w 1587194"/>
              <a:gd name="connsiteY128" fmla="*/ 1328738 h 1757363"/>
              <a:gd name="connsiteX129" fmla="*/ 1338263 w 1587194"/>
              <a:gd name="connsiteY129" fmla="*/ 1343025 h 1757363"/>
              <a:gd name="connsiteX130" fmla="*/ 1323975 w 1587194"/>
              <a:gd name="connsiteY130" fmla="*/ 1371600 h 1757363"/>
              <a:gd name="connsiteX131" fmla="*/ 1333500 w 1587194"/>
              <a:gd name="connsiteY131" fmla="*/ 1385888 h 1757363"/>
              <a:gd name="connsiteX132" fmla="*/ 1352550 w 1587194"/>
              <a:gd name="connsiteY132" fmla="*/ 1390650 h 1757363"/>
              <a:gd name="connsiteX133" fmla="*/ 1366838 w 1587194"/>
              <a:gd name="connsiteY133" fmla="*/ 1404938 h 1757363"/>
              <a:gd name="connsiteX134" fmla="*/ 1381125 w 1587194"/>
              <a:gd name="connsiteY134" fmla="*/ 1409700 h 1757363"/>
              <a:gd name="connsiteX135" fmla="*/ 1400175 w 1587194"/>
              <a:gd name="connsiteY135" fmla="*/ 1419225 h 1757363"/>
              <a:gd name="connsiteX136" fmla="*/ 1452563 w 1587194"/>
              <a:gd name="connsiteY136" fmla="*/ 1452563 h 1757363"/>
              <a:gd name="connsiteX137" fmla="*/ 1466850 w 1587194"/>
              <a:gd name="connsiteY137" fmla="*/ 1457325 h 1757363"/>
              <a:gd name="connsiteX138" fmla="*/ 1481138 w 1587194"/>
              <a:gd name="connsiteY138" fmla="*/ 1471613 h 1757363"/>
              <a:gd name="connsiteX139" fmla="*/ 1504950 w 1587194"/>
              <a:gd name="connsiteY139" fmla="*/ 1490663 h 1757363"/>
              <a:gd name="connsiteX140" fmla="*/ 1457325 w 1587194"/>
              <a:gd name="connsiteY140" fmla="*/ 1504950 h 1757363"/>
              <a:gd name="connsiteX141" fmla="*/ 1438275 w 1587194"/>
              <a:gd name="connsiteY141" fmla="*/ 1514475 h 1757363"/>
              <a:gd name="connsiteX142" fmla="*/ 1414463 w 1587194"/>
              <a:gd name="connsiteY142" fmla="*/ 1524000 h 1757363"/>
              <a:gd name="connsiteX143" fmla="*/ 1400175 w 1587194"/>
              <a:gd name="connsiteY143" fmla="*/ 1533525 h 1757363"/>
              <a:gd name="connsiteX144" fmla="*/ 1366838 w 1587194"/>
              <a:gd name="connsiteY144" fmla="*/ 1552575 h 1757363"/>
              <a:gd name="connsiteX145" fmla="*/ 1352550 w 1587194"/>
              <a:gd name="connsiteY145" fmla="*/ 1566863 h 1757363"/>
              <a:gd name="connsiteX146" fmla="*/ 1323975 w 1587194"/>
              <a:gd name="connsiteY146" fmla="*/ 1576388 h 1757363"/>
              <a:gd name="connsiteX147" fmla="*/ 1333500 w 1587194"/>
              <a:gd name="connsiteY147" fmla="*/ 1590675 h 1757363"/>
              <a:gd name="connsiteX148" fmla="*/ 1347788 w 1587194"/>
              <a:gd name="connsiteY148" fmla="*/ 1600200 h 1757363"/>
              <a:gd name="connsiteX149" fmla="*/ 1381125 w 1587194"/>
              <a:gd name="connsiteY149" fmla="*/ 1619250 h 1757363"/>
              <a:gd name="connsiteX150" fmla="*/ 1409700 w 1587194"/>
              <a:gd name="connsiteY150" fmla="*/ 1638300 h 1757363"/>
              <a:gd name="connsiteX151" fmla="*/ 1423988 w 1587194"/>
              <a:gd name="connsiteY151" fmla="*/ 1647825 h 1757363"/>
              <a:gd name="connsiteX152" fmla="*/ 1438275 w 1587194"/>
              <a:gd name="connsiteY152" fmla="*/ 1657350 h 1757363"/>
              <a:gd name="connsiteX153" fmla="*/ 1457325 w 1587194"/>
              <a:gd name="connsiteY153" fmla="*/ 1662113 h 1757363"/>
              <a:gd name="connsiteX154" fmla="*/ 1495425 w 1587194"/>
              <a:gd name="connsiteY154" fmla="*/ 1685925 h 1757363"/>
              <a:gd name="connsiteX155" fmla="*/ 1533525 w 1587194"/>
              <a:gd name="connsiteY155" fmla="*/ 1704975 h 1757363"/>
              <a:gd name="connsiteX156" fmla="*/ 1571625 w 1587194"/>
              <a:gd name="connsiteY156" fmla="*/ 1747838 h 1757363"/>
              <a:gd name="connsiteX157" fmla="*/ 1585913 w 1587194"/>
              <a:gd name="connsiteY157" fmla="*/ 1757363 h 1757363"/>
              <a:gd name="connsiteX158" fmla="*/ 1528763 w 1587194"/>
              <a:gd name="connsiteY158" fmla="*/ 1747838 h 1757363"/>
              <a:gd name="connsiteX159" fmla="*/ 1500188 w 1587194"/>
              <a:gd name="connsiteY159" fmla="*/ 1738313 h 1757363"/>
              <a:gd name="connsiteX160" fmla="*/ 1452563 w 1587194"/>
              <a:gd name="connsiteY160" fmla="*/ 1709738 h 1757363"/>
              <a:gd name="connsiteX161" fmla="*/ 1423988 w 1587194"/>
              <a:gd name="connsiteY161" fmla="*/ 1704975 h 1757363"/>
              <a:gd name="connsiteX162" fmla="*/ 1409700 w 1587194"/>
              <a:gd name="connsiteY162" fmla="*/ 1700213 h 1757363"/>
              <a:gd name="connsiteX163" fmla="*/ 1347788 w 1587194"/>
              <a:gd name="connsiteY163" fmla="*/ 1704975 h 175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587194" h="1757363">
                <a:moveTo>
                  <a:pt x="0" y="161925"/>
                </a:moveTo>
                <a:cubicBezTo>
                  <a:pt x="33556" y="119981"/>
                  <a:pt x="7470" y="155997"/>
                  <a:pt x="28575" y="119063"/>
                </a:cubicBezTo>
                <a:cubicBezTo>
                  <a:pt x="31415" y="114093"/>
                  <a:pt x="35540" y="109895"/>
                  <a:pt x="38100" y="104775"/>
                </a:cubicBezTo>
                <a:cubicBezTo>
                  <a:pt x="40345" y="100285"/>
                  <a:pt x="39727" y="94408"/>
                  <a:pt x="42863" y="90488"/>
                </a:cubicBezTo>
                <a:cubicBezTo>
                  <a:pt x="46439" y="86019"/>
                  <a:pt x="53103" y="85010"/>
                  <a:pt x="57150" y="80963"/>
                </a:cubicBezTo>
                <a:cubicBezTo>
                  <a:pt x="62763" y="75350"/>
                  <a:pt x="66886" y="68416"/>
                  <a:pt x="71438" y="61913"/>
                </a:cubicBezTo>
                <a:cubicBezTo>
                  <a:pt x="78003" y="52535"/>
                  <a:pt x="90488" y="33338"/>
                  <a:pt x="90488" y="33338"/>
                </a:cubicBezTo>
                <a:cubicBezTo>
                  <a:pt x="93663" y="23812"/>
                  <a:pt x="93662" y="7937"/>
                  <a:pt x="109538" y="23813"/>
                </a:cubicBezTo>
                <a:cubicBezTo>
                  <a:pt x="111839" y="26114"/>
                  <a:pt x="118990" y="56955"/>
                  <a:pt x="119063" y="57150"/>
                </a:cubicBezTo>
                <a:cubicBezTo>
                  <a:pt x="121556" y="63797"/>
                  <a:pt x="125951" y="69608"/>
                  <a:pt x="128588" y="76200"/>
                </a:cubicBezTo>
                <a:cubicBezTo>
                  <a:pt x="144128" y="115050"/>
                  <a:pt x="128408" y="95069"/>
                  <a:pt x="152400" y="119063"/>
                </a:cubicBezTo>
                <a:cubicBezTo>
                  <a:pt x="157163" y="117475"/>
                  <a:pt x="162511" y="117085"/>
                  <a:pt x="166688" y="114300"/>
                </a:cubicBezTo>
                <a:cubicBezTo>
                  <a:pt x="172292" y="110564"/>
                  <a:pt x="175801" y="104325"/>
                  <a:pt x="180975" y="100013"/>
                </a:cubicBezTo>
                <a:cubicBezTo>
                  <a:pt x="185372" y="96349"/>
                  <a:pt x="190634" y="93855"/>
                  <a:pt x="195263" y="90488"/>
                </a:cubicBezTo>
                <a:cubicBezTo>
                  <a:pt x="208102" y="81151"/>
                  <a:pt x="233363" y="61913"/>
                  <a:pt x="233363" y="61913"/>
                </a:cubicBezTo>
                <a:cubicBezTo>
                  <a:pt x="242052" y="48879"/>
                  <a:pt x="242136" y="44784"/>
                  <a:pt x="257175" y="38100"/>
                </a:cubicBezTo>
                <a:cubicBezTo>
                  <a:pt x="266350" y="34022"/>
                  <a:pt x="285750" y="28575"/>
                  <a:pt x="285750" y="28575"/>
                </a:cubicBezTo>
                <a:cubicBezTo>
                  <a:pt x="287338" y="34925"/>
                  <a:pt x="290513" y="41080"/>
                  <a:pt x="290513" y="47625"/>
                </a:cubicBezTo>
                <a:cubicBezTo>
                  <a:pt x="290513" y="81000"/>
                  <a:pt x="282256" y="114446"/>
                  <a:pt x="285750" y="147638"/>
                </a:cubicBezTo>
                <a:cubicBezTo>
                  <a:pt x="286349" y="153331"/>
                  <a:pt x="295380" y="141440"/>
                  <a:pt x="300038" y="138113"/>
                </a:cubicBezTo>
                <a:cubicBezTo>
                  <a:pt x="366201" y="90853"/>
                  <a:pt x="268301" y="160645"/>
                  <a:pt x="338138" y="104775"/>
                </a:cubicBezTo>
                <a:cubicBezTo>
                  <a:pt x="347077" y="97624"/>
                  <a:pt x="357188" y="92075"/>
                  <a:pt x="366713" y="85725"/>
                </a:cubicBezTo>
                <a:cubicBezTo>
                  <a:pt x="376238" y="79375"/>
                  <a:pt x="386130" y="73543"/>
                  <a:pt x="395288" y="66675"/>
                </a:cubicBezTo>
                <a:cubicBezTo>
                  <a:pt x="401638" y="61913"/>
                  <a:pt x="407446" y="56326"/>
                  <a:pt x="414338" y="52388"/>
                </a:cubicBezTo>
                <a:cubicBezTo>
                  <a:pt x="418697" y="49897"/>
                  <a:pt x="424237" y="50063"/>
                  <a:pt x="428625" y="47625"/>
                </a:cubicBezTo>
                <a:cubicBezTo>
                  <a:pt x="438632" y="42065"/>
                  <a:pt x="445975" y="30820"/>
                  <a:pt x="457200" y="28575"/>
                </a:cubicBezTo>
                <a:cubicBezTo>
                  <a:pt x="485936" y="22829"/>
                  <a:pt x="473334" y="26373"/>
                  <a:pt x="495300" y="19050"/>
                </a:cubicBezTo>
                <a:cubicBezTo>
                  <a:pt x="501650" y="20638"/>
                  <a:pt x="511772" y="17797"/>
                  <a:pt x="514350" y="23813"/>
                </a:cubicBezTo>
                <a:cubicBezTo>
                  <a:pt x="517145" y="30334"/>
                  <a:pt x="503068" y="76455"/>
                  <a:pt x="500063" y="80963"/>
                </a:cubicBezTo>
                <a:cubicBezTo>
                  <a:pt x="496888" y="85725"/>
                  <a:pt x="492863" y="90020"/>
                  <a:pt x="490538" y="95250"/>
                </a:cubicBezTo>
                <a:cubicBezTo>
                  <a:pt x="486460" y="104425"/>
                  <a:pt x="472659" y="129394"/>
                  <a:pt x="481013" y="123825"/>
                </a:cubicBezTo>
                <a:cubicBezTo>
                  <a:pt x="485775" y="120650"/>
                  <a:pt x="491065" y="118150"/>
                  <a:pt x="495300" y="114300"/>
                </a:cubicBezTo>
                <a:cubicBezTo>
                  <a:pt x="508590" y="102218"/>
                  <a:pt x="520700" y="88900"/>
                  <a:pt x="533400" y="76200"/>
                </a:cubicBezTo>
                <a:lnTo>
                  <a:pt x="552450" y="57150"/>
                </a:lnTo>
                <a:lnTo>
                  <a:pt x="571500" y="38100"/>
                </a:lnTo>
                <a:cubicBezTo>
                  <a:pt x="576263" y="33338"/>
                  <a:pt x="579764" y="26825"/>
                  <a:pt x="585788" y="23813"/>
                </a:cubicBezTo>
                <a:cubicBezTo>
                  <a:pt x="592138" y="20638"/>
                  <a:pt x="598674" y="17810"/>
                  <a:pt x="604838" y="14288"/>
                </a:cubicBezTo>
                <a:cubicBezTo>
                  <a:pt x="609808" y="11448"/>
                  <a:pt x="613766" y="6773"/>
                  <a:pt x="619125" y="4763"/>
                </a:cubicBezTo>
                <a:cubicBezTo>
                  <a:pt x="626704" y="1921"/>
                  <a:pt x="635000" y="1588"/>
                  <a:pt x="642938" y="0"/>
                </a:cubicBezTo>
                <a:cubicBezTo>
                  <a:pt x="647700" y="1588"/>
                  <a:pt x="654089" y="843"/>
                  <a:pt x="657225" y="4763"/>
                </a:cubicBezTo>
                <a:cubicBezTo>
                  <a:pt x="661314" y="9874"/>
                  <a:pt x="661988" y="17268"/>
                  <a:pt x="661988" y="23813"/>
                </a:cubicBezTo>
                <a:cubicBezTo>
                  <a:pt x="661988" y="50736"/>
                  <a:pt x="659160" y="56108"/>
                  <a:pt x="652463" y="76200"/>
                </a:cubicBezTo>
                <a:cubicBezTo>
                  <a:pt x="650875" y="90488"/>
                  <a:pt x="649886" y="104855"/>
                  <a:pt x="647700" y="119063"/>
                </a:cubicBezTo>
                <a:cubicBezTo>
                  <a:pt x="646705" y="125532"/>
                  <a:pt x="642938" y="131568"/>
                  <a:pt x="642938" y="138113"/>
                </a:cubicBezTo>
                <a:cubicBezTo>
                  <a:pt x="642938" y="150912"/>
                  <a:pt x="646113" y="163513"/>
                  <a:pt x="647700" y="176213"/>
                </a:cubicBezTo>
                <a:cubicBezTo>
                  <a:pt x="682517" y="153003"/>
                  <a:pt x="638733" y="181338"/>
                  <a:pt x="681038" y="157163"/>
                </a:cubicBezTo>
                <a:cubicBezTo>
                  <a:pt x="686008" y="154323"/>
                  <a:pt x="689966" y="149648"/>
                  <a:pt x="695325" y="147638"/>
                </a:cubicBezTo>
                <a:cubicBezTo>
                  <a:pt x="702904" y="144796"/>
                  <a:pt x="711200" y="144463"/>
                  <a:pt x="719138" y="142875"/>
                </a:cubicBezTo>
                <a:cubicBezTo>
                  <a:pt x="747619" y="128635"/>
                  <a:pt x="748793" y="125854"/>
                  <a:pt x="781050" y="119063"/>
                </a:cubicBezTo>
                <a:cubicBezTo>
                  <a:pt x="799949" y="115084"/>
                  <a:pt x="838200" y="109538"/>
                  <a:pt x="838200" y="109538"/>
                </a:cubicBezTo>
                <a:cubicBezTo>
                  <a:pt x="847725" y="106363"/>
                  <a:pt x="857035" y="102448"/>
                  <a:pt x="866775" y="100013"/>
                </a:cubicBezTo>
                <a:cubicBezTo>
                  <a:pt x="889605" y="94305"/>
                  <a:pt x="918868" y="89743"/>
                  <a:pt x="942975" y="85725"/>
                </a:cubicBezTo>
                <a:cubicBezTo>
                  <a:pt x="950913" y="87313"/>
                  <a:pt x="963782" y="82972"/>
                  <a:pt x="966788" y="90488"/>
                </a:cubicBezTo>
                <a:cubicBezTo>
                  <a:pt x="971053" y="101151"/>
                  <a:pt x="943250" y="114484"/>
                  <a:pt x="938213" y="119063"/>
                </a:cubicBezTo>
                <a:cubicBezTo>
                  <a:pt x="924923" y="131145"/>
                  <a:pt x="912813" y="144463"/>
                  <a:pt x="900113" y="157163"/>
                </a:cubicBezTo>
                <a:cubicBezTo>
                  <a:pt x="895350" y="161925"/>
                  <a:pt x="891213" y="167409"/>
                  <a:pt x="885825" y="171450"/>
                </a:cubicBezTo>
                <a:cubicBezTo>
                  <a:pt x="861387" y="189779"/>
                  <a:pt x="872388" y="180125"/>
                  <a:pt x="852488" y="200025"/>
                </a:cubicBezTo>
                <a:cubicBezTo>
                  <a:pt x="844117" y="225135"/>
                  <a:pt x="853257" y="204816"/>
                  <a:pt x="833438" y="228600"/>
                </a:cubicBezTo>
                <a:cubicBezTo>
                  <a:pt x="829774" y="232997"/>
                  <a:pt x="818409" y="241315"/>
                  <a:pt x="823913" y="242888"/>
                </a:cubicBezTo>
                <a:cubicBezTo>
                  <a:pt x="837735" y="246837"/>
                  <a:pt x="852488" y="239713"/>
                  <a:pt x="866775" y="238125"/>
                </a:cubicBezTo>
                <a:cubicBezTo>
                  <a:pt x="927100" y="239713"/>
                  <a:pt x="987469" y="240084"/>
                  <a:pt x="1047750" y="242888"/>
                </a:cubicBezTo>
                <a:cubicBezTo>
                  <a:pt x="1074993" y="244155"/>
                  <a:pt x="1069929" y="242748"/>
                  <a:pt x="1076325" y="261938"/>
                </a:cubicBezTo>
                <a:cubicBezTo>
                  <a:pt x="1066800" y="274638"/>
                  <a:pt x="1058975" y="288813"/>
                  <a:pt x="1047750" y="300038"/>
                </a:cubicBezTo>
                <a:cubicBezTo>
                  <a:pt x="1036638" y="311150"/>
                  <a:pt x="1021441" y="319319"/>
                  <a:pt x="1014413" y="333375"/>
                </a:cubicBezTo>
                <a:cubicBezTo>
                  <a:pt x="1011238" y="339725"/>
                  <a:pt x="1008651" y="346405"/>
                  <a:pt x="1004888" y="352425"/>
                </a:cubicBezTo>
                <a:cubicBezTo>
                  <a:pt x="1000681" y="359156"/>
                  <a:pt x="995214" y="365016"/>
                  <a:pt x="990600" y="371475"/>
                </a:cubicBezTo>
                <a:cubicBezTo>
                  <a:pt x="987273" y="376133"/>
                  <a:pt x="984250" y="381000"/>
                  <a:pt x="981075" y="385763"/>
                </a:cubicBezTo>
                <a:cubicBezTo>
                  <a:pt x="982663" y="390525"/>
                  <a:pt x="982288" y="396500"/>
                  <a:pt x="985838" y="400050"/>
                </a:cubicBezTo>
                <a:cubicBezTo>
                  <a:pt x="989388" y="403600"/>
                  <a:pt x="995255" y="403595"/>
                  <a:pt x="1000125" y="404813"/>
                </a:cubicBezTo>
                <a:cubicBezTo>
                  <a:pt x="1007978" y="406776"/>
                  <a:pt x="1016036" y="407819"/>
                  <a:pt x="1023938" y="409575"/>
                </a:cubicBezTo>
                <a:cubicBezTo>
                  <a:pt x="1030328" y="410995"/>
                  <a:pt x="1036694" y="412540"/>
                  <a:pt x="1042988" y="414338"/>
                </a:cubicBezTo>
                <a:cubicBezTo>
                  <a:pt x="1054476" y="417620"/>
                  <a:pt x="1064151" y="422510"/>
                  <a:pt x="1076325" y="423863"/>
                </a:cubicBezTo>
                <a:cubicBezTo>
                  <a:pt x="1098470" y="426324"/>
                  <a:pt x="1120775" y="427038"/>
                  <a:pt x="1143000" y="428625"/>
                </a:cubicBezTo>
                <a:cubicBezTo>
                  <a:pt x="1149350" y="430213"/>
                  <a:pt x="1155632" y="432104"/>
                  <a:pt x="1162050" y="433388"/>
                </a:cubicBezTo>
                <a:cubicBezTo>
                  <a:pt x="1171519" y="435282"/>
                  <a:pt x="1181257" y="435808"/>
                  <a:pt x="1190625" y="438150"/>
                </a:cubicBezTo>
                <a:cubicBezTo>
                  <a:pt x="1200365" y="440585"/>
                  <a:pt x="1209675" y="444500"/>
                  <a:pt x="1219200" y="447675"/>
                </a:cubicBezTo>
                <a:lnTo>
                  <a:pt x="1233488" y="452438"/>
                </a:lnTo>
                <a:cubicBezTo>
                  <a:pt x="1235075" y="457200"/>
                  <a:pt x="1239837" y="461963"/>
                  <a:pt x="1238250" y="466725"/>
                </a:cubicBezTo>
                <a:cubicBezTo>
                  <a:pt x="1236120" y="473115"/>
                  <a:pt x="1228004" y="475625"/>
                  <a:pt x="1223963" y="481013"/>
                </a:cubicBezTo>
                <a:cubicBezTo>
                  <a:pt x="1198116" y="515476"/>
                  <a:pt x="1222703" y="496139"/>
                  <a:pt x="1195388" y="514350"/>
                </a:cubicBezTo>
                <a:cubicBezTo>
                  <a:pt x="1191653" y="521820"/>
                  <a:pt x="1183069" y="540957"/>
                  <a:pt x="1176338" y="547688"/>
                </a:cubicBezTo>
                <a:cubicBezTo>
                  <a:pt x="1172291" y="551735"/>
                  <a:pt x="1166813" y="554038"/>
                  <a:pt x="1162050" y="557213"/>
                </a:cubicBezTo>
                <a:cubicBezTo>
                  <a:pt x="1158875" y="561975"/>
                  <a:pt x="1156354" y="567246"/>
                  <a:pt x="1152525" y="571500"/>
                </a:cubicBezTo>
                <a:cubicBezTo>
                  <a:pt x="1142012" y="583181"/>
                  <a:pt x="1127906" y="591762"/>
                  <a:pt x="1119188" y="604838"/>
                </a:cubicBezTo>
                <a:cubicBezTo>
                  <a:pt x="1105927" y="624729"/>
                  <a:pt x="1113710" y="615078"/>
                  <a:pt x="1095375" y="633413"/>
                </a:cubicBezTo>
                <a:cubicBezTo>
                  <a:pt x="1104050" y="659433"/>
                  <a:pt x="1097286" y="650369"/>
                  <a:pt x="1138238" y="666750"/>
                </a:cubicBezTo>
                <a:cubicBezTo>
                  <a:pt x="1146175" y="669925"/>
                  <a:pt x="1154238" y="672803"/>
                  <a:pt x="1162050" y="676275"/>
                </a:cubicBezTo>
                <a:cubicBezTo>
                  <a:pt x="1168538" y="679158"/>
                  <a:pt x="1174324" y="683682"/>
                  <a:pt x="1181100" y="685800"/>
                </a:cubicBezTo>
                <a:cubicBezTo>
                  <a:pt x="1199842" y="691657"/>
                  <a:pt x="1219621" y="693878"/>
                  <a:pt x="1238250" y="700088"/>
                </a:cubicBezTo>
                <a:cubicBezTo>
                  <a:pt x="1277474" y="713163"/>
                  <a:pt x="1256886" y="708193"/>
                  <a:pt x="1300163" y="714375"/>
                </a:cubicBezTo>
                <a:cubicBezTo>
                  <a:pt x="1321284" y="721415"/>
                  <a:pt x="1332668" y="724588"/>
                  <a:pt x="1352550" y="733425"/>
                </a:cubicBezTo>
                <a:cubicBezTo>
                  <a:pt x="1377448" y="744491"/>
                  <a:pt x="1367174" y="743062"/>
                  <a:pt x="1395413" y="752475"/>
                </a:cubicBezTo>
                <a:cubicBezTo>
                  <a:pt x="1401623" y="754545"/>
                  <a:pt x="1408113" y="755650"/>
                  <a:pt x="1414463" y="757238"/>
                </a:cubicBezTo>
                <a:cubicBezTo>
                  <a:pt x="1415770" y="758110"/>
                  <a:pt x="1441987" y="771365"/>
                  <a:pt x="1433513" y="781050"/>
                </a:cubicBezTo>
                <a:cubicBezTo>
                  <a:pt x="1423651" y="792321"/>
                  <a:pt x="1406003" y="794273"/>
                  <a:pt x="1395413" y="804863"/>
                </a:cubicBezTo>
                <a:cubicBezTo>
                  <a:pt x="1387475" y="812800"/>
                  <a:pt x="1380461" y="821783"/>
                  <a:pt x="1371600" y="828675"/>
                </a:cubicBezTo>
                <a:cubicBezTo>
                  <a:pt x="1365996" y="833034"/>
                  <a:pt x="1358596" y="834479"/>
                  <a:pt x="1352550" y="838200"/>
                </a:cubicBezTo>
                <a:cubicBezTo>
                  <a:pt x="1337926" y="847199"/>
                  <a:pt x="1323975" y="857250"/>
                  <a:pt x="1309688" y="866775"/>
                </a:cubicBezTo>
                <a:cubicBezTo>
                  <a:pt x="1276012" y="889225"/>
                  <a:pt x="1317706" y="861047"/>
                  <a:pt x="1276350" y="890588"/>
                </a:cubicBezTo>
                <a:cubicBezTo>
                  <a:pt x="1271693" y="893915"/>
                  <a:pt x="1267182" y="897553"/>
                  <a:pt x="1262063" y="900113"/>
                </a:cubicBezTo>
                <a:cubicBezTo>
                  <a:pt x="1257573" y="902358"/>
                  <a:pt x="1252538" y="903288"/>
                  <a:pt x="1247775" y="904875"/>
                </a:cubicBezTo>
                <a:cubicBezTo>
                  <a:pt x="1246309" y="905852"/>
                  <a:pt x="1219078" y="921361"/>
                  <a:pt x="1223963" y="928688"/>
                </a:cubicBezTo>
                <a:cubicBezTo>
                  <a:pt x="1245926" y="961633"/>
                  <a:pt x="1253375" y="951814"/>
                  <a:pt x="1276350" y="962025"/>
                </a:cubicBezTo>
                <a:cubicBezTo>
                  <a:pt x="1286081" y="966350"/>
                  <a:pt x="1295230" y="971906"/>
                  <a:pt x="1304925" y="976313"/>
                </a:cubicBezTo>
                <a:cubicBezTo>
                  <a:pt x="1312708" y="979851"/>
                  <a:pt x="1320926" y="982366"/>
                  <a:pt x="1328738" y="985838"/>
                </a:cubicBezTo>
                <a:cubicBezTo>
                  <a:pt x="1335226" y="988721"/>
                  <a:pt x="1341262" y="992566"/>
                  <a:pt x="1347788" y="995363"/>
                </a:cubicBezTo>
                <a:cubicBezTo>
                  <a:pt x="1374643" y="1006872"/>
                  <a:pt x="1348914" y="992808"/>
                  <a:pt x="1381125" y="1004888"/>
                </a:cubicBezTo>
                <a:cubicBezTo>
                  <a:pt x="1387772" y="1007381"/>
                  <a:pt x="1393825" y="1011238"/>
                  <a:pt x="1400175" y="1014413"/>
                </a:cubicBezTo>
                <a:cubicBezTo>
                  <a:pt x="1415803" y="1037855"/>
                  <a:pt x="1401895" y="1022112"/>
                  <a:pt x="1428750" y="1038225"/>
                </a:cubicBezTo>
                <a:cubicBezTo>
                  <a:pt x="1438566" y="1044115"/>
                  <a:pt x="1457325" y="1057275"/>
                  <a:pt x="1457325" y="1057275"/>
                </a:cubicBezTo>
                <a:cubicBezTo>
                  <a:pt x="1453804" y="1067840"/>
                  <a:pt x="1451870" y="1077821"/>
                  <a:pt x="1443038" y="1085850"/>
                </a:cubicBezTo>
                <a:cubicBezTo>
                  <a:pt x="1431179" y="1096631"/>
                  <a:pt x="1404003" y="1117391"/>
                  <a:pt x="1385888" y="1128713"/>
                </a:cubicBezTo>
                <a:cubicBezTo>
                  <a:pt x="1378038" y="1133619"/>
                  <a:pt x="1369480" y="1137446"/>
                  <a:pt x="1362075" y="1143000"/>
                </a:cubicBezTo>
                <a:cubicBezTo>
                  <a:pt x="1356687" y="1147041"/>
                  <a:pt x="1353176" y="1153247"/>
                  <a:pt x="1347788" y="1157288"/>
                </a:cubicBezTo>
                <a:cubicBezTo>
                  <a:pt x="1340383" y="1162842"/>
                  <a:pt x="1331825" y="1166669"/>
                  <a:pt x="1323975" y="1171575"/>
                </a:cubicBezTo>
                <a:cubicBezTo>
                  <a:pt x="1319121" y="1174608"/>
                  <a:pt x="1314450" y="1177925"/>
                  <a:pt x="1309688" y="1181100"/>
                </a:cubicBezTo>
                <a:cubicBezTo>
                  <a:pt x="1308100" y="1185863"/>
                  <a:pt x="1303061" y="1190727"/>
                  <a:pt x="1304925" y="1195388"/>
                </a:cubicBezTo>
                <a:cubicBezTo>
                  <a:pt x="1307766" y="1202490"/>
                  <a:pt x="1327485" y="1207670"/>
                  <a:pt x="1333500" y="1209675"/>
                </a:cubicBezTo>
                <a:cubicBezTo>
                  <a:pt x="1338263" y="1214438"/>
                  <a:pt x="1341940" y="1220621"/>
                  <a:pt x="1347788" y="1223963"/>
                </a:cubicBezTo>
                <a:cubicBezTo>
                  <a:pt x="1353471" y="1227210"/>
                  <a:pt x="1360544" y="1226927"/>
                  <a:pt x="1366838" y="1228725"/>
                </a:cubicBezTo>
                <a:cubicBezTo>
                  <a:pt x="1371665" y="1230104"/>
                  <a:pt x="1376635" y="1231243"/>
                  <a:pt x="1381125" y="1233488"/>
                </a:cubicBezTo>
                <a:cubicBezTo>
                  <a:pt x="1414010" y="1249931"/>
                  <a:pt x="1374822" y="1237866"/>
                  <a:pt x="1414463" y="1247775"/>
                </a:cubicBezTo>
                <a:cubicBezTo>
                  <a:pt x="1419225" y="1252538"/>
                  <a:pt x="1423146" y="1258327"/>
                  <a:pt x="1428750" y="1262063"/>
                </a:cubicBezTo>
                <a:cubicBezTo>
                  <a:pt x="1432927" y="1264848"/>
                  <a:pt x="1440793" y="1262335"/>
                  <a:pt x="1443038" y="1266825"/>
                </a:cubicBezTo>
                <a:cubicBezTo>
                  <a:pt x="1445283" y="1271315"/>
                  <a:pt x="1441825" y="1277563"/>
                  <a:pt x="1438275" y="1281113"/>
                </a:cubicBezTo>
                <a:cubicBezTo>
                  <a:pt x="1433255" y="1286133"/>
                  <a:pt x="1425245" y="1286875"/>
                  <a:pt x="1419225" y="1290638"/>
                </a:cubicBezTo>
                <a:cubicBezTo>
                  <a:pt x="1386272" y="1311233"/>
                  <a:pt x="1413958" y="1300330"/>
                  <a:pt x="1385888" y="1309688"/>
                </a:cubicBezTo>
                <a:cubicBezTo>
                  <a:pt x="1381125" y="1314450"/>
                  <a:pt x="1377204" y="1320239"/>
                  <a:pt x="1371600" y="1323975"/>
                </a:cubicBezTo>
                <a:cubicBezTo>
                  <a:pt x="1367423" y="1326760"/>
                  <a:pt x="1361672" y="1326247"/>
                  <a:pt x="1357313" y="1328738"/>
                </a:cubicBezTo>
                <a:cubicBezTo>
                  <a:pt x="1350421" y="1332676"/>
                  <a:pt x="1344613" y="1338263"/>
                  <a:pt x="1338263" y="1343025"/>
                </a:cubicBezTo>
                <a:cubicBezTo>
                  <a:pt x="1334947" y="1347999"/>
                  <a:pt x="1322661" y="1363714"/>
                  <a:pt x="1323975" y="1371600"/>
                </a:cubicBezTo>
                <a:cubicBezTo>
                  <a:pt x="1324916" y="1377246"/>
                  <a:pt x="1328737" y="1382713"/>
                  <a:pt x="1333500" y="1385888"/>
                </a:cubicBezTo>
                <a:cubicBezTo>
                  <a:pt x="1338946" y="1389519"/>
                  <a:pt x="1346200" y="1389063"/>
                  <a:pt x="1352550" y="1390650"/>
                </a:cubicBezTo>
                <a:cubicBezTo>
                  <a:pt x="1357313" y="1395413"/>
                  <a:pt x="1361234" y="1401202"/>
                  <a:pt x="1366838" y="1404938"/>
                </a:cubicBezTo>
                <a:cubicBezTo>
                  <a:pt x="1371015" y="1407723"/>
                  <a:pt x="1376511" y="1407723"/>
                  <a:pt x="1381125" y="1409700"/>
                </a:cubicBezTo>
                <a:cubicBezTo>
                  <a:pt x="1387651" y="1412497"/>
                  <a:pt x="1394087" y="1415572"/>
                  <a:pt x="1400175" y="1419225"/>
                </a:cubicBezTo>
                <a:cubicBezTo>
                  <a:pt x="1419045" y="1430547"/>
                  <a:pt x="1433009" y="1442786"/>
                  <a:pt x="1452563" y="1452563"/>
                </a:cubicBezTo>
                <a:cubicBezTo>
                  <a:pt x="1457053" y="1454808"/>
                  <a:pt x="1462088" y="1455738"/>
                  <a:pt x="1466850" y="1457325"/>
                </a:cubicBezTo>
                <a:cubicBezTo>
                  <a:pt x="1471613" y="1462088"/>
                  <a:pt x="1475290" y="1468271"/>
                  <a:pt x="1481138" y="1471613"/>
                </a:cubicBezTo>
                <a:cubicBezTo>
                  <a:pt x="1508224" y="1487090"/>
                  <a:pt x="1495690" y="1462881"/>
                  <a:pt x="1504950" y="1490663"/>
                </a:cubicBezTo>
                <a:cubicBezTo>
                  <a:pt x="1470165" y="1502258"/>
                  <a:pt x="1486116" y="1497753"/>
                  <a:pt x="1457325" y="1504950"/>
                </a:cubicBezTo>
                <a:cubicBezTo>
                  <a:pt x="1450975" y="1508125"/>
                  <a:pt x="1444763" y="1511592"/>
                  <a:pt x="1438275" y="1514475"/>
                </a:cubicBezTo>
                <a:cubicBezTo>
                  <a:pt x="1430463" y="1517947"/>
                  <a:pt x="1422109" y="1520177"/>
                  <a:pt x="1414463" y="1524000"/>
                </a:cubicBezTo>
                <a:cubicBezTo>
                  <a:pt x="1409343" y="1526560"/>
                  <a:pt x="1405145" y="1530685"/>
                  <a:pt x="1400175" y="1533525"/>
                </a:cubicBezTo>
                <a:cubicBezTo>
                  <a:pt x="1385353" y="1541995"/>
                  <a:pt x="1379496" y="1542026"/>
                  <a:pt x="1366838" y="1552575"/>
                </a:cubicBezTo>
                <a:cubicBezTo>
                  <a:pt x="1361664" y="1556887"/>
                  <a:pt x="1358438" y="1563592"/>
                  <a:pt x="1352550" y="1566863"/>
                </a:cubicBezTo>
                <a:cubicBezTo>
                  <a:pt x="1343773" y="1571739"/>
                  <a:pt x="1323975" y="1576388"/>
                  <a:pt x="1323975" y="1576388"/>
                </a:cubicBezTo>
                <a:cubicBezTo>
                  <a:pt x="1327150" y="1581150"/>
                  <a:pt x="1329453" y="1586628"/>
                  <a:pt x="1333500" y="1590675"/>
                </a:cubicBezTo>
                <a:cubicBezTo>
                  <a:pt x="1337548" y="1594722"/>
                  <a:pt x="1342880" y="1597255"/>
                  <a:pt x="1347788" y="1600200"/>
                </a:cubicBezTo>
                <a:cubicBezTo>
                  <a:pt x="1358763" y="1606785"/>
                  <a:pt x="1370225" y="1612542"/>
                  <a:pt x="1381125" y="1619250"/>
                </a:cubicBezTo>
                <a:cubicBezTo>
                  <a:pt x="1390874" y="1625250"/>
                  <a:pt x="1400175" y="1631950"/>
                  <a:pt x="1409700" y="1638300"/>
                </a:cubicBezTo>
                <a:lnTo>
                  <a:pt x="1423988" y="1647825"/>
                </a:lnTo>
                <a:cubicBezTo>
                  <a:pt x="1428750" y="1651000"/>
                  <a:pt x="1432722" y="1655962"/>
                  <a:pt x="1438275" y="1657350"/>
                </a:cubicBezTo>
                <a:lnTo>
                  <a:pt x="1457325" y="1662113"/>
                </a:lnTo>
                <a:cubicBezTo>
                  <a:pt x="1482396" y="1687183"/>
                  <a:pt x="1459345" y="1667885"/>
                  <a:pt x="1495425" y="1685925"/>
                </a:cubicBezTo>
                <a:cubicBezTo>
                  <a:pt x="1540409" y="1708418"/>
                  <a:pt x="1501309" y="1694237"/>
                  <a:pt x="1533525" y="1704975"/>
                </a:cubicBezTo>
                <a:cubicBezTo>
                  <a:pt x="1547222" y="1746066"/>
                  <a:pt x="1533216" y="1726500"/>
                  <a:pt x="1571625" y="1747838"/>
                </a:cubicBezTo>
                <a:cubicBezTo>
                  <a:pt x="1576629" y="1750618"/>
                  <a:pt x="1591637" y="1757363"/>
                  <a:pt x="1585913" y="1757363"/>
                </a:cubicBezTo>
                <a:cubicBezTo>
                  <a:pt x="1566600" y="1757363"/>
                  <a:pt x="1528763" y="1747838"/>
                  <a:pt x="1528763" y="1747838"/>
                </a:cubicBezTo>
                <a:cubicBezTo>
                  <a:pt x="1519238" y="1744663"/>
                  <a:pt x="1508542" y="1743882"/>
                  <a:pt x="1500188" y="1738313"/>
                </a:cubicBezTo>
                <a:cubicBezTo>
                  <a:pt x="1491466" y="1732498"/>
                  <a:pt x="1465877" y="1713732"/>
                  <a:pt x="1452563" y="1709738"/>
                </a:cubicBezTo>
                <a:cubicBezTo>
                  <a:pt x="1443314" y="1706963"/>
                  <a:pt x="1433414" y="1707070"/>
                  <a:pt x="1423988" y="1704975"/>
                </a:cubicBezTo>
                <a:cubicBezTo>
                  <a:pt x="1419087" y="1703886"/>
                  <a:pt x="1414463" y="1701800"/>
                  <a:pt x="1409700" y="1700213"/>
                </a:cubicBezTo>
                <a:lnTo>
                  <a:pt x="1347788" y="1704975"/>
                </a:lnTo>
              </a:path>
            </a:pathLst>
          </a:cu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315110" y="4660640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7943143" y="5070091"/>
            <a:ext cx="183830" cy="19633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8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31305"/>
            <a:ext cx="3886200" cy="58456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Date w(7,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// constructor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err="1">
                <a:latin typeface="Source Code Pro" panose="020B0509030403020204" pitchFamily="49" charset="0"/>
              </a:rPr>
              <a:t>w.setDay</a:t>
            </a:r>
            <a:r>
              <a:rPr lang="en-US" sz="2000" dirty="0">
                <a:latin typeface="Source Code Pro" panose="020B0509030403020204" pitchFamily="49" charset="0"/>
              </a:rPr>
              <a:t>(4);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// </a:t>
            </a:r>
            <a:r>
              <a:rPr lang="en-US" sz="2000" dirty="0" err="1">
                <a:latin typeface="Source Code Pro" panose="020B0509030403020204" pitchFamily="49" charset="0"/>
              </a:rPr>
              <a:t>mutator</a:t>
            </a: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err="1">
                <a:latin typeface="Source Code Pro" panose="020B0509030403020204" pitchFamily="49" charset="0"/>
              </a:rPr>
              <a:t>w.printDate</a:t>
            </a:r>
            <a:r>
              <a:rPr lang="en-US" sz="2000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0155" y="5915353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21699" y="5915353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660756" y="5888640"/>
            <a:ext cx="29489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165252" y="1076326"/>
            <a:ext cx="30029" cy="51715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4850" y="116768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1872" y="639988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22733" y="5051554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49918" y="4924337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60756" y="3205704"/>
            <a:ext cx="2948940" cy="1281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21143" y="3717809"/>
            <a:ext cx="62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265631" y="4254164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44060" y="408714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29723" y="3817431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94348" y="3501779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68062" y="3211782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60756" y="4490978"/>
            <a:ext cx="2948940" cy="1397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86441" y="38174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86441" y="35017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631" y="3205703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660756" y="3205703"/>
            <a:ext cx="2948940" cy="125803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660756" y="3205704"/>
            <a:ext cx="2948940" cy="12816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60756" y="2428039"/>
            <a:ext cx="2948940" cy="777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65631" y="2972225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44060" y="28052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37308" y="2428039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29401" y="242803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993061" y="26450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setDay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660756" y="2452935"/>
            <a:ext cx="2948940" cy="75249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660756" y="2428039"/>
            <a:ext cx="2948940" cy="76721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661506" y="1960285"/>
            <a:ext cx="2948940" cy="458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257700" y="2185443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736129" y="20184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52842" y="1981260"/>
            <a:ext cx="10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printDate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41464" y="734350"/>
            <a:ext cx="54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Code Pro" panose="020B0509030403020204" pitchFamily="49" charset="0"/>
              </a:rPr>
              <a:t>7/4</a:t>
            </a:r>
            <a:endParaRPr lang="en-US" sz="2000" dirty="0">
              <a:latin typeface="Source Code Pro" panose="020B050903040302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74827" y="734350"/>
            <a:ext cx="82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Code Pro" panose="020B0509030403020204" pitchFamily="49" charset="0"/>
              </a:rPr>
              <a:t>/2015</a:t>
            </a:r>
            <a:endParaRPr lang="en-US" sz="2000" dirty="0">
              <a:latin typeface="Source Code Pro" panose="020B0509030403020204" pitchFamily="49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660756" y="1960285"/>
            <a:ext cx="2948940" cy="46775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60756" y="2018421"/>
            <a:ext cx="2948940" cy="40022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6200000" flipH="1">
            <a:off x="6474031" y="3054143"/>
            <a:ext cx="2928687" cy="1342644"/>
          </a:xfrm>
          <a:prstGeom prst="curvedConnector4">
            <a:avLst>
              <a:gd name="adj1" fmla="val -2076"/>
              <a:gd name="adj2" fmla="val 112770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98037" y="4998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cxnSp>
        <p:nvCxnSpPr>
          <p:cNvPr id="65" name="Curved Connector 64"/>
          <p:cNvCxnSpPr>
            <a:endCxn id="72" idx="7"/>
          </p:cNvCxnSpPr>
          <p:nvPr/>
        </p:nvCxnSpPr>
        <p:spPr>
          <a:xfrm rot="16200000" flipH="1">
            <a:off x="6984161" y="3338725"/>
            <a:ext cx="1709218" cy="1127577"/>
          </a:xfrm>
          <a:prstGeom prst="curvedConnector3">
            <a:avLst>
              <a:gd name="adj1" fmla="val -3498"/>
            </a:avLst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111536" y="49934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534353" y="4995768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481226" y="5365100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cxnSp>
        <p:nvCxnSpPr>
          <p:cNvPr id="69" name="Curved Connector 68"/>
          <p:cNvCxnSpPr>
            <a:endCxn id="72" idx="0"/>
          </p:cNvCxnSpPr>
          <p:nvPr/>
        </p:nvCxnSpPr>
        <p:spPr>
          <a:xfrm>
            <a:off x="7329488" y="4298497"/>
            <a:ext cx="573001" cy="274345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938352" y="46817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20940" y="531306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sp>
        <p:nvSpPr>
          <p:cNvPr id="72" name="Oval 71"/>
          <p:cNvSpPr/>
          <p:nvPr/>
        </p:nvSpPr>
        <p:spPr>
          <a:xfrm>
            <a:off x="7195281" y="4572842"/>
            <a:ext cx="1414415" cy="12583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7363918" y="4212236"/>
            <a:ext cx="562132" cy="348072"/>
          </a:xfrm>
          <a:custGeom>
            <a:avLst/>
            <a:gdLst>
              <a:gd name="connsiteX0" fmla="*/ 0 w 749509"/>
              <a:gd name="connsiteY0" fmla="*/ 164892 h 348072"/>
              <a:gd name="connsiteX1" fmla="*/ 14991 w 749509"/>
              <a:gd name="connsiteY1" fmla="*/ 89941 h 348072"/>
              <a:gd name="connsiteX2" fmla="*/ 44971 w 749509"/>
              <a:gd name="connsiteY2" fmla="*/ 44971 h 348072"/>
              <a:gd name="connsiteX3" fmla="*/ 59961 w 749509"/>
              <a:gd name="connsiteY3" fmla="*/ 0 h 348072"/>
              <a:gd name="connsiteX4" fmla="*/ 119922 w 749509"/>
              <a:gd name="connsiteY4" fmla="*/ 134912 h 348072"/>
              <a:gd name="connsiteX5" fmla="*/ 134912 w 749509"/>
              <a:gd name="connsiteY5" fmla="*/ 179882 h 348072"/>
              <a:gd name="connsiteX6" fmla="*/ 254833 w 749509"/>
              <a:gd name="connsiteY6" fmla="*/ 74951 h 348072"/>
              <a:gd name="connsiteX7" fmla="*/ 269823 w 749509"/>
              <a:gd name="connsiteY7" fmla="*/ 29980 h 348072"/>
              <a:gd name="connsiteX8" fmla="*/ 284813 w 749509"/>
              <a:gd name="connsiteY8" fmla="*/ 74951 h 348072"/>
              <a:gd name="connsiteX9" fmla="*/ 299804 w 749509"/>
              <a:gd name="connsiteY9" fmla="*/ 209862 h 348072"/>
              <a:gd name="connsiteX10" fmla="*/ 359764 w 749509"/>
              <a:gd name="connsiteY10" fmla="*/ 194872 h 348072"/>
              <a:gd name="connsiteX11" fmla="*/ 389745 w 749509"/>
              <a:gd name="connsiteY11" fmla="*/ 164892 h 348072"/>
              <a:gd name="connsiteX12" fmla="*/ 434715 w 749509"/>
              <a:gd name="connsiteY12" fmla="*/ 134912 h 348072"/>
              <a:gd name="connsiteX13" fmla="*/ 449705 w 749509"/>
              <a:gd name="connsiteY13" fmla="*/ 179882 h 348072"/>
              <a:gd name="connsiteX14" fmla="*/ 464695 w 749509"/>
              <a:gd name="connsiteY14" fmla="*/ 299803 h 348072"/>
              <a:gd name="connsiteX15" fmla="*/ 509666 w 749509"/>
              <a:gd name="connsiteY15" fmla="*/ 284813 h 348072"/>
              <a:gd name="connsiteX16" fmla="*/ 569627 w 749509"/>
              <a:gd name="connsiteY16" fmla="*/ 239843 h 348072"/>
              <a:gd name="connsiteX17" fmla="*/ 614597 w 749509"/>
              <a:gd name="connsiteY17" fmla="*/ 209862 h 348072"/>
              <a:gd name="connsiteX18" fmla="*/ 644577 w 749509"/>
              <a:gd name="connsiteY18" fmla="*/ 239843 h 348072"/>
              <a:gd name="connsiteX19" fmla="*/ 614597 w 749509"/>
              <a:gd name="connsiteY19" fmla="*/ 299803 h 348072"/>
              <a:gd name="connsiteX20" fmla="*/ 599607 w 749509"/>
              <a:gd name="connsiteY20" fmla="*/ 344774 h 348072"/>
              <a:gd name="connsiteX21" fmla="*/ 674558 w 749509"/>
              <a:gd name="connsiteY21" fmla="*/ 329784 h 348072"/>
              <a:gd name="connsiteX22" fmla="*/ 749509 w 749509"/>
              <a:gd name="connsiteY22" fmla="*/ 284813 h 3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9509" h="348072">
                <a:moveTo>
                  <a:pt x="0" y="164892"/>
                </a:moveTo>
                <a:cubicBezTo>
                  <a:pt x="4997" y="139908"/>
                  <a:pt x="6045" y="113797"/>
                  <a:pt x="14991" y="89941"/>
                </a:cubicBezTo>
                <a:cubicBezTo>
                  <a:pt x="21317" y="73072"/>
                  <a:pt x="36914" y="61085"/>
                  <a:pt x="44971" y="44971"/>
                </a:cubicBezTo>
                <a:cubicBezTo>
                  <a:pt x="52037" y="30838"/>
                  <a:pt x="54964" y="14990"/>
                  <a:pt x="59961" y="0"/>
                </a:cubicBezTo>
                <a:cubicBezTo>
                  <a:pt x="107470" y="71265"/>
                  <a:pt x="84244" y="27880"/>
                  <a:pt x="119922" y="134912"/>
                </a:cubicBezTo>
                <a:lnTo>
                  <a:pt x="134912" y="179882"/>
                </a:lnTo>
                <a:cubicBezTo>
                  <a:pt x="222602" y="92192"/>
                  <a:pt x="180465" y="124530"/>
                  <a:pt x="254833" y="74951"/>
                </a:cubicBezTo>
                <a:cubicBezTo>
                  <a:pt x="259830" y="59961"/>
                  <a:pt x="254022" y="29980"/>
                  <a:pt x="269823" y="29980"/>
                </a:cubicBezTo>
                <a:cubicBezTo>
                  <a:pt x="285624" y="29980"/>
                  <a:pt x="282215" y="59365"/>
                  <a:pt x="284813" y="74951"/>
                </a:cubicBezTo>
                <a:cubicBezTo>
                  <a:pt x="292252" y="119582"/>
                  <a:pt x="294807" y="164892"/>
                  <a:pt x="299804" y="209862"/>
                </a:cubicBezTo>
                <a:cubicBezTo>
                  <a:pt x="319791" y="204865"/>
                  <a:pt x="341337" y="204085"/>
                  <a:pt x="359764" y="194872"/>
                </a:cubicBezTo>
                <a:cubicBezTo>
                  <a:pt x="372405" y="188552"/>
                  <a:pt x="378709" y="173721"/>
                  <a:pt x="389745" y="164892"/>
                </a:cubicBezTo>
                <a:cubicBezTo>
                  <a:pt x="403813" y="153638"/>
                  <a:pt x="419725" y="144905"/>
                  <a:pt x="434715" y="134912"/>
                </a:cubicBezTo>
                <a:cubicBezTo>
                  <a:pt x="439712" y="149902"/>
                  <a:pt x="446878" y="164336"/>
                  <a:pt x="449705" y="179882"/>
                </a:cubicBezTo>
                <a:cubicBezTo>
                  <a:pt x="456911" y="219517"/>
                  <a:pt x="444708" y="264826"/>
                  <a:pt x="464695" y="299803"/>
                </a:cubicBezTo>
                <a:cubicBezTo>
                  <a:pt x="472535" y="313522"/>
                  <a:pt x="494676" y="289810"/>
                  <a:pt x="509666" y="284813"/>
                </a:cubicBezTo>
                <a:cubicBezTo>
                  <a:pt x="529653" y="269823"/>
                  <a:pt x="549297" y="254364"/>
                  <a:pt x="569627" y="239843"/>
                </a:cubicBezTo>
                <a:cubicBezTo>
                  <a:pt x="584287" y="229371"/>
                  <a:pt x="596581" y="209862"/>
                  <a:pt x="614597" y="209862"/>
                </a:cubicBezTo>
                <a:cubicBezTo>
                  <a:pt x="628730" y="209862"/>
                  <a:pt x="634584" y="229849"/>
                  <a:pt x="644577" y="239843"/>
                </a:cubicBezTo>
                <a:cubicBezTo>
                  <a:pt x="634584" y="259830"/>
                  <a:pt x="623399" y="279264"/>
                  <a:pt x="614597" y="299803"/>
                </a:cubicBezTo>
                <a:cubicBezTo>
                  <a:pt x="608373" y="314327"/>
                  <a:pt x="585474" y="337707"/>
                  <a:pt x="599607" y="344774"/>
                </a:cubicBezTo>
                <a:cubicBezTo>
                  <a:pt x="622396" y="356168"/>
                  <a:pt x="649574" y="334781"/>
                  <a:pt x="674558" y="329784"/>
                </a:cubicBezTo>
                <a:cubicBezTo>
                  <a:pt x="728825" y="293605"/>
                  <a:pt x="703414" y="307860"/>
                  <a:pt x="749509" y="284813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7322344" y="2933701"/>
            <a:ext cx="1190396" cy="1757363"/>
          </a:xfrm>
          <a:custGeom>
            <a:avLst/>
            <a:gdLst>
              <a:gd name="connsiteX0" fmla="*/ 0 w 1587194"/>
              <a:gd name="connsiteY0" fmla="*/ 161925 h 1757363"/>
              <a:gd name="connsiteX1" fmla="*/ 28575 w 1587194"/>
              <a:gd name="connsiteY1" fmla="*/ 119063 h 1757363"/>
              <a:gd name="connsiteX2" fmla="*/ 38100 w 1587194"/>
              <a:gd name="connsiteY2" fmla="*/ 104775 h 1757363"/>
              <a:gd name="connsiteX3" fmla="*/ 42863 w 1587194"/>
              <a:gd name="connsiteY3" fmla="*/ 90488 h 1757363"/>
              <a:gd name="connsiteX4" fmla="*/ 57150 w 1587194"/>
              <a:gd name="connsiteY4" fmla="*/ 80963 h 1757363"/>
              <a:gd name="connsiteX5" fmla="*/ 71438 w 1587194"/>
              <a:gd name="connsiteY5" fmla="*/ 61913 h 1757363"/>
              <a:gd name="connsiteX6" fmla="*/ 90488 w 1587194"/>
              <a:gd name="connsiteY6" fmla="*/ 33338 h 1757363"/>
              <a:gd name="connsiteX7" fmla="*/ 109538 w 1587194"/>
              <a:gd name="connsiteY7" fmla="*/ 23813 h 1757363"/>
              <a:gd name="connsiteX8" fmla="*/ 119063 w 1587194"/>
              <a:gd name="connsiteY8" fmla="*/ 57150 h 1757363"/>
              <a:gd name="connsiteX9" fmla="*/ 128588 w 1587194"/>
              <a:gd name="connsiteY9" fmla="*/ 76200 h 1757363"/>
              <a:gd name="connsiteX10" fmla="*/ 152400 w 1587194"/>
              <a:gd name="connsiteY10" fmla="*/ 119063 h 1757363"/>
              <a:gd name="connsiteX11" fmla="*/ 166688 w 1587194"/>
              <a:gd name="connsiteY11" fmla="*/ 114300 h 1757363"/>
              <a:gd name="connsiteX12" fmla="*/ 180975 w 1587194"/>
              <a:gd name="connsiteY12" fmla="*/ 100013 h 1757363"/>
              <a:gd name="connsiteX13" fmla="*/ 195263 w 1587194"/>
              <a:gd name="connsiteY13" fmla="*/ 90488 h 1757363"/>
              <a:gd name="connsiteX14" fmla="*/ 233363 w 1587194"/>
              <a:gd name="connsiteY14" fmla="*/ 61913 h 1757363"/>
              <a:gd name="connsiteX15" fmla="*/ 257175 w 1587194"/>
              <a:gd name="connsiteY15" fmla="*/ 38100 h 1757363"/>
              <a:gd name="connsiteX16" fmla="*/ 285750 w 1587194"/>
              <a:gd name="connsiteY16" fmla="*/ 28575 h 1757363"/>
              <a:gd name="connsiteX17" fmla="*/ 290513 w 1587194"/>
              <a:gd name="connsiteY17" fmla="*/ 47625 h 1757363"/>
              <a:gd name="connsiteX18" fmla="*/ 285750 w 1587194"/>
              <a:gd name="connsiteY18" fmla="*/ 147638 h 1757363"/>
              <a:gd name="connsiteX19" fmla="*/ 300038 w 1587194"/>
              <a:gd name="connsiteY19" fmla="*/ 138113 h 1757363"/>
              <a:gd name="connsiteX20" fmla="*/ 338138 w 1587194"/>
              <a:gd name="connsiteY20" fmla="*/ 104775 h 1757363"/>
              <a:gd name="connsiteX21" fmla="*/ 366713 w 1587194"/>
              <a:gd name="connsiteY21" fmla="*/ 85725 h 1757363"/>
              <a:gd name="connsiteX22" fmla="*/ 395288 w 1587194"/>
              <a:gd name="connsiteY22" fmla="*/ 66675 h 1757363"/>
              <a:gd name="connsiteX23" fmla="*/ 414338 w 1587194"/>
              <a:gd name="connsiteY23" fmla="*/ 52388 h 1757363"/>
              <a:gd name="connsiteX24" fmla="*/ 428625 w 1587194"/>
              <a:gd name="connsiteY24" fmla="*/ 47625 h 1757363"/>
              <a:gd name="connsiteX25" fmla="*/ 457200 w 1587194"/>
              <a:gd name="connsiteY25" fmla="*/ 28575 h 1757363"/>
              <a:gd name="connsiteX26" fmla="*/ 495300 w 1587194"/>
              <a:gd name="connsiteY26" fmla="*/ 19050 h 1757363"/>
              <a:gd name="connsiteX27" fmla="*/ 514350 w 1587194"/>
              <a:gd name="connsiteY27" fmla="*/ 23813 h 1757363"/>
              <a:gd name="connsiteX28" fmla="*/ 500063 w 1587194"/>
              <a:gd name="connsiteY28" fmla="*/ 80963 h 1757363"/>
              <a:gd name="connsiteX29" fmla="*/ 490538 w 1587194"/>
              <a:gd name="connsiteY29" fmla="*/ 95250 h 1757363"/>
              <a:gd name="connsiteX30" fmla="*/ 481013 w 1587194"/>
              <a:gd name="connsiteY30" fmla="*/ 123825 h 1757363"/>
              <a:gd name="connsiteX31" fmla="*/ 495300 w 1587194"/>
              <a:gd name="connsiteY31" fmla="*/ 114300 h 1757363"/>
              <a:gd name="connsiteX32" fmla="*/ 533400 w 1587194"/>
              <a:gd name="connsiteY32" fmla="*/ 76200 h 1757363"/>
              <a:gd name="connsiteX33" fmla="*/ 552450 w 1587194"/>
              <a:gd name="connsiteY33" fmla="*/ 57150 h 1757363"/>
              <a:gd name="connsiteX34" fmla="*/ 571500 w 1587194"/>
              <a:gd name="connsiteY34" fmla="*/ 38100 h 1757363"/>
              <a:gd name="connsiteX35" fmla="*/ 585788 w 1587194"/>
              <a:gd name="connsiteY35" fmla="*/ 23813 h 1757363"/>
              <a:gd name="connsiteX36" fmla="*/ 604838 w 1587194"/>
              <a:gd name="connsiteY36" fmla="*/ 14288 h 1757363"/>
              <a:gd name="connsiteX37" fmla="*/ 619125 w 1587194"/>
              <a:gd name="connsiteY37" fmla="*/ 4763 h 1757363"/>
              <a:gd name="connsiteX38" fmla="*/ 642938 w 1587194"/>
              <a:gd name="connsiteY38" fmla="*/ 0 h 1757363"/>
              <a:gd name="connsiteX39" fmla="*/ 657225 w 1587194"/>
              <a:gd name="connsiteY39" fmla="*/ 4763 h 1757363"/>
              <a:gd name="connsiteX40" fmla="*/ 661988 w 1587194"/>
              <a:gd name="connsiteY40" fmla="*/ 23813 h 1757363"/>
              <a:gd name="connsiteX41" fmla="*/ 652463 w 1587194"/>
              <a:gd name="connsiteY41" fmla="*/ 76200 h 1757363"/>
              <a:gd name="connsiteX42" fmla="*/ 647700 w 1587194"/>
              <a:gd name="connsiteY42" fmla="*/ 119063 h 1757363"/>
              <a:gd name="connsiteX43" fmla="*/ 642938 w 1587194"/>
              <a:gd name="connsiteY43" fmla="*/ 138113 h 1757363"/>
              <a:gd name="connsiteX44" fmla="*/ 647700 w 1587194"/>
              <a:gd name="connsiteY44" fmla="*/ 176213 h 1757363"/>
              <a:gd name="connsiteX45" fmla="*/ 681038 w 1587194"/>
              <a:gd name="connsiteY45" fmla="*/ 157163 h 1757363"/>
              <a:gd name="connsiteX46" fmla="*/ 695325 w 1587194"/>
              <a:gd name="connsiteY46" fmla="*/ 147638 h 1757363"/>
              <a:gd name="connsiteX47" fmla="*/ 719138 w 1587194"/>
              <a:gd name="connsiteY47" fmla="*/ 142875 h 1757363"/>
              <a:gd name="connsiteX48" fmla="*/ 781050 w 1587194"/>
              <a:gd name="connsiteY48" fmla="*/ 119063 h 1757363"/>
              <a:gd name="connsiteX49" fmla="*/ 838200 w 1587194"/>
              <a:gd name="connsiteY49" fmla="*/ 109538 h 1757363"/>
              <a:gd name="connsiteX50" fmla="*/ 866775 w 1587194"/>
              <a:gd name="connsiteY50" fmla="*/ 100013 h 1757363"/>
              <a:gd name="connsiteX51" fmla="*/ 942975 w 1587194"/>
              <a:gd name="connsiteY51" fmla="*/ 85725 h 1757363"/>
              <a:gd name="connsiteX52" fmla="*/ 966788 w 1587194"/>
              <a:gd name="connsiteY52" fmla="*/ 90488 h 1757363"/>
              <a:gd name="connsiteX53" fmla="*/ 938213 w 1587194"/>
              <a:gd name="connsiteY53" fmla="*/ 119063 h 1757363"/>
              <a:gd name="connsiteX54" fmla="*/ 900113 w 1587194"/>
              <a:gd name="connsiteY54" fmla="*/ 157163 h 1757363"/>
              <a:gd name="connsiteX55" fmla="*/ 885825 w 1587194"/>
              <a:gd name="connsiteY55" fmla="*/ 171450 h 1757363"/>
              <a:gd name="connsiteX56" fmla="*/ 852488 w 1587194"/>
              <a:gd name="connsiteY56" fmla="*/ 200025 h 1757363"/>
              <a:gd name="connsiteX57" fmla="*/ 833438 w 1587194"/>
              <a:gd name="connsiteY57" fmla="*/ 228600 h 1757363"/>
              <a:gd name="connsiteX58" fmla="*/ 823913 w 1587194"/>
              <a:gd name="connsiteY58" fmla="*/ 242888 h 1757363"/>
              <a:gd name="connsiteX59" fmla="*/ 866775 w 1587194"/>
              <a:gd name="connsiteY59" fmla="*/ 238125 h 1757363"/>
              <a:gd name="connsiteX60" fmla="*/ 1047750 w 1587194"/>
              <a:gd name="connsiteY60" fmla="*/ 242888 h 1757363"/>
              <a:gd name="connsiteX61" fmla="*/ 1076325 w 1587194"/>
              <a:gd name="connsiteY61" fmla="*/ 261938 h 1757363"/>
              <a:gd name="connsiteX62" fmla="*/ 1047750 w 1587194"/>
              <a:gd name="connsiteY62" fmla="*/ 300038 h 1757363"/>
              <a:gd name="connsiteX63" fmla="*/ 1014413 w 1587194"/>
              <a:gd name="connsiteY63" fmla="*/ 333375 h 1757363"/>
              <a:gd name="connsiteX64" fmla="*/ 1004888 w 1587194"/>
              <a:gd name="connsiteY64" fmla="*/ 352425 h 1757363"/>
              <a:gd name="connsiteX65" fmla="*/ 990600 w 1587194"/>
              <a:gd name="connsiteY65" fmla="*/ 371475 h 1757363"/>
              <a:gd name="connsiteX66" fmla="*/ 981075 w 1587194"/>
              <a:gd name="connsiteY66" fmla="*/ 385763 h 1757363"/>
              <a:gd name="connsiteX67" fmla="*/ 985838 w 1587194"/>
              <a:gd name="connsiteY67" fmla="*/ 400050 h 1757363"/>
              <a:gd name="connsiteX68" fmla="*/ 1000125 w 1587194"/>
              <a:gd name="connsiteY68" fmla="*/ 404813 h 1757363"/>
              <a:gd name="connsiteX69" fmla="*/ 1023938 w 1587194"/>
              <a:gd name="connsiteY69" fmla="*/ 409575 h 1757363"/>
              <a:gd name="connsiteX70" fmla="*/ 1042988 w 1587194"/>
              <a:gd name="connsiteY70" fmla="*/ 414338 h 1757363"/>
              <a:gd name="connsiteX71" fmla="*/ 1076325 w 1587194"/>
              <a:gd name="connsiteY71" fmla="*/ 423863 h 1757363"/>
              <a:gd name="connsiteX72" fmla="*/ 1143000 w 1587194"/>
              <a:gd name="connsiteY72" fmla="*/ 428625 h 1757363"/>
              <a:gd name="connsiteX73" fmla="*/ 1162050 w 1587194"/>
              <a:gd name="connsiteY73" fmla="*/ 433388 h 1757363"/>
              <a:gd name="connsiteX74" fmla="*/ 1190625 w 1587194"/>
              <a:gd name="connsiteY74" fmla="*/ 438150 h 1757363"/>
              <a:gd name="connsiteX75" fmla="*/ 1219200 w 1587194"/>
              <a:gd name="connsiteY75" fmla="*/ 447675 h 1757363"/>
              <a:gd name="connsiteX76" fmla="*/ 1233488 w 1587194"/>
              <a:gd name="connsiteY76" fmla="*/ 452438 h 1757363"/>
              <a:gd name="connsiteX77" fmla="*/ 1238250 w 1587194"/>
              <a:gd name="connsiteY77" fmla="*/ 466725 h 1757363"/>
              <a:gd name="connsiteX78" fmla="*/ 1223963 w 1587194"/>
              <a:gd name="connsiteY78" fmla="*/ 481013 h 1757363"/>
              <a:gd name="connsiteX79" fmla="*/ 1195388 w 1587194"/>
              <a:gd name="connsiteY79" fmla="*/ 514350 h 1757363"/>
              <a:gd name="connsiteX80" fmla="*/ 1176338 w 1587194"/>
              <a:gd name="connsiteY80" fmla="*/ 547688 h 1757363"/>
              <a:gd name="connsiteX81" fmla="*/ 1162050 w 1587194"/>
              <a:gd name="connsiteY81" fmla="*/ 557213 h 1757363"/>
              <a:gd name="connsiteX82" fmla="*/ 1152525 w 1587194"/>
              <a:gd name="connsiteY82" fmla="*/ 571500 h 1757363"/>
              <a:gd name="connsiteX83" fmla="*/ 1119188 w 1587194"/>
              <a:gd name="connsiteY83" fmla="*/ 604838 h 1757363"/>
              <a:gd name="connsiteX84" fmla="*/ 1095375 w 1587194"/>
              <a:gd name="connsiteY84" fmla="*/ 633413 h 1757363"/>
              <a:gd name="connsiteX85" fmla="*/ 1138238 w 1587194"/>
              <a:gd name="connsiteY85" fmla="*/ 666750 h 1757363"/>
              <a:gd name="connsiteX86" fmla="*/ 1162050 w 1587194"/>
              <a:gd name="connsiteY86" fmla="*/ 676275 h 1757363"/>
              <a:gd name="connsiteX87" fmla="*/ 1181100 w 1587194"/>
              <a:gd name="connsiteY87" fmla="*/ 685800 h 1757363"/>
              <a:gd name="connsiteX88" fmla="*/ 1238250 w 1587194"/>
              <a:gd name="connsiteY88" fmla="*/ 700088 h 1757363"/>
              <a:gd name="connsiteX89" fmla="*/ 1300163 w 1587194"/>
              <a:gd name="connsiteY89" fmla="*/ 714375 h 1757363"/>
              <a:gd name="connsiteX90" fmla="*/ 1352550 w 1587194"/>
              <a:gd name="connsiteY90" fmla="*/ 733425 h 1757363"/>
              <a:gd name="connsiteX91" fmla="*/ 1395413 w 1587194"/>
              <a:gd name="connsiteY91" fmla="*/ 752475 h 1757363"/>
              <a:gd name="connsiteX92" fmla="*/ 1414463 w 1587194"/>
              <a:gd name="connsiteY92" fmla="*/ 757238 h 1757363"/>
              <a:gd name="connsiteX93" fmla="*/ 1433513 w 1587194"/>
              <a:gd name="connsiteY93" fmla="*/ 781050 h 1757363"/>
              <a:gd name="connsiteX94" fmla="*/ 1395413 w 1587194"/>
              <a:gd name="connsiteY94" fmla="*/ 804863 h 1757363"/>
              <a:gd name="connsiteX95" fmla="*/ 1371600 w 1587194"/>
              <a:gd name="connsiteY95" fmla="*/ 828675 h 1757363"/>
              <a:gd name="connsiteX96" fmla="*/ 1352550 w 1587194"/>
              <a:gd name="connsiteY96" fmla="*/ 838200 h 1757363"/>
              <a:gd name="connsiteX97" fmla="*/ 1309688 w 1587194"/>
              <a:gd name="connsiteY97" fmla="*/ 866775 h 1757363"/>
              <a:gd name="connsiteX98" fmla="*/ 1276350 w 1587194"/>
              <a:gd name="connsiteY98" fmla="*/ 890588 h 1757363"/>
              <a:gd name="connsiteX99" fmla="*/ 1262063 w 1587194"/>
              <a:gd name="connsiteY99" fmla="*/ 900113 h 1757363"/>
              <a:gd name="connsiteX100" fmla="*/ 1247775 w 1587194"/>
              <a:gd name="connsiteY100" fmla="*/ 904875 h 1757363"/>
              <a:gd name="connsiteX101" fmla="*/ 1223963 w 1587194"/>
              <a:gd name="connsiteY101" fmla="*/ 928688 h 1757363"/>
              <a:gd name="connsiteX102" fmla="*/ 1276350 w 1587194"/>
              <a:gd name="connsiteY102" fmla="*/ 962025 h 1757363"/>
              <a:gd name="connsiteX103" fmla="*/ 1304925 w 1587194"/>
              <a:gd name="connsiteY103" fmla="*/ 976313 h 1757363"/>
              <a:gd name="connsiteX104" fmla="*/ 1328738 w 1587194"/>
              <a:gd name="connsiteY104" fmla="*/ 985838 h 1757363"/>
              <a:gd name="connsiteX105" fmla="*/ 1347788 w 1587194"/>
              <a:gd name="connsiteY105" fmla="*/ 995363 h 1757363"/>
              <a:gd name="connsiteX106" fmla="*/ 1381125 w 1587194"/>
              <a:gd name="connsiteY106" fmla="*/ 1004888 h 1757363"/>
              <a:gd name="connsiteX107" fmla="*/ 1400175 w 1587194"/>
              <a:gd name="connsiteY107" fmla="*/ 1014413 h 1757363"/>
              <a:gd name="connsiteX108" fmla="*/ 1428750 w 1587194"/>
              <a:gd name="connsiteY108" fmla="*/ 1038225 h 1757363"/>
              <a:gd name="connsiteX109" fmla="*/ 1457325 w 1587194"/>
              <a:gd name="connsiteY109" fmla="*/ 1057275 h 1757363"/>
              <a:gd name="connsiteX110" fmla="*/ 1443038 w 1587194"/>
              <a:gd name="connsiteY110" fmla="*/ 1085850 h 1757363"/>
              <a:gd name="connsiteX111" fmla="*/ 1385888 w 1587194"/>
              <a:gd name="connsiteY111" fmla="*/ 1128713 h 1757363"/>
              <a:gd name="connsiteX112" fmla="*/ 1362075 w 1587194"/>
              <a:gd name="connsiteY112" fmla="*/ 1143000 h 1757363"/>
              <a:gd name="connsiteX113" fmla="*/ 1347788 w 1587194"/>
              <a:gd name="connsiteY113" fmla="*/ 1157288 h 1757363"/>
              <a:gd name="connsiteX114" fmla="*/ 1323975 w 1587194"/>
              <a:gd name="connsiteY114" fmla="*/ 1171575 h 1757363"/>
              <a:gd name="connsiteX115" fmla="*/ 1309688 w 1587194"/>
              <a:gd name="connsiteY115" fmla="*/ 1181100 h 1757363"/>
              <a:gd name="connsiteX116" fmla="*/ 1304925 w 1587194"/>
              <a:gd name="connsiteY116" fmla="*/ 1195388 h 1757363"/>
              <a:gd name="connsiteX117" fmla="*/ 1333500 w 1587194"/>
              <a:gd name="connsiteY117" fmla="*/ 1209675 h 1757363"/>
              <a:gd name="connsiteX118" fmla="*/ 1347788 w 1587194"/>
              <a:gd name="connsiteY118" fmla="*/ 1223963 h 1757363"/>
              <a:gd name="connsiteX119" fmla="*/ 1366838 w 1587194"/>
              <a:gd name="connsiteY119" fmla="*/ 1228725 h 1757363"/>
              <a:gd name="connsiteX120" fmla="*/ 1381125 w 1587194"/>
              <a:gd name="connsiteY120" fmla="*/ 1233488 h 1757363"/>
              <a:gd name="connsiteX121" fmla="*/ 1414463 w 1587194"/>
              <a:gd name="connsiteY121" fmla="*/ 1247775 h 1757363"/>
              <a:gd name="connsiteX122" fmla="*/ 1428750 w 1587194"/>
              <a:gd name="connsiteY122" fmla="*/ 1262063 h 1757363"/>
              <a:gd name="connsiteX123" fmla="*/ 1443038 w 1587194"/>
              <a:gd name="connsiteY123" fmla="*/ 1266825 h 1757363"/>
              <a:gd name="connsiteX124" fmla="*/ 1438275 w 1587194"/>
              <a:gd name="connsiteY124" fmla="*/ 1281113 h 1757363"/>
              <a:gd name="connsiteX125" fmla="*/ 1419225 w 1587194"/>
              <a:gd name="connsiteY125" fmla="*/ 1290638 h 1757363"/>
              <a:gd name="connsiteX126" fmla="*/ 1385888 w 1587194"/>
              <a:gd name="connsiteY126" fmla="*/ 1309688 h 1757363"/>
              <a:gd name="connsiteX127" fmla="*/ 1371600 w 1587194"/>
              <a:gd name="connsiteY127" fmla="*/ 1323975 h 1757363"/>
              <a:gd name="connsiteX128" fmla="*/ 1357313 w 1587194"/>
              <a:gd name="connsiteY128" fmla="*/ 1328738 h 1757363"/>
              <a:gd name="connsiteX129" fmla="*/ 1338263 w 1587194"/>
              <a:gd name="connsiteY129" fmla="*/ 1343025 h 1757363"/>
              <a:gd name="connsiteX130" fmla="*/ 1323975 w 1587194"/>
              <a:gd name="connsiteY130" fmla="*/ 1371600 h 1757363"/>
              <a:gd name="connsiteX131" fmla="*/ 1333500 w 1587194"/>
              <a:gd name="connsiteY131" fmla="*/ 1385888 h 1757363"/>
              <a:gd name="connsiteX132" fmla="*/ 1352550 w 1587194"/>
              <a:gd name="connsiteY132" fmla="*/ 1390650 h 1757363"/>
              <a:gd name="connsiteX133" fmla="*/ 1366838 w 1587194"/>
              <a:gd name="connsiteY133" fmla="*/ 1404938 h 1757363"/>
              <a:gd name="connsiteX134" fmla="*/ 1381125 w 1587194"/>
              <a:gd name="connsiteY134" fmla="*/ 1409700 h 1757363"/>
              <a:gd name="connsiteX135" fmla="*/ 1400175 w 1587194"/>
              <a:gd name="connsiteY135" fmla="*/ 1419225 h 1757363"/>
              <a:gd name="connsiteX136" fmla="*/ 1452563 w 1587194"/>
              <a:gd name="connsiteY136" fmla="*/ 1452563 h 1757363"/>
              <a:gd name="connsiteX137" fmla="*/ 1466850 w 1587194"/>
              <a:gd name="connsiteY137" fmla="*/ 1457325 h 1757363"/>
              <a:gd name="connsiteX138" fmla="*/ 1481138 w 1587194"/>
              <a:gd name="connsiteY138" fmla="*/ 1471613 h 1757363"/>
              <a:gd name="connsiteX139" fmla="*/ 1504950 w 1587194"/>
              <a:gd name="connsiteY139" fmla="*/ 1490663 h 1757363"/>
              <a:gd name="connsiteX140" fmla="*/ 1457325 w 1587194"/>
              <a:gd name="connsiteY140" fmla="*/ 1504950 h 1757363"/>
              <a:gd name="connsiteX141" fmla="*/ 1438275 w 1587194"/>
              <a:gd name="connsiteY141" fmla="*/ 1514475 h 1757363"/>
              <a:gd name="connsiteX142" fmla="*/ 1414463 w 1587194"/>
              <a:gd name="connsiteY142" fmla="*/ 1524000 h 1757363"/>
              <a:gd name="connsiteX143" fmla="*/ 1400175 w 1587194"/>
              <a:gd name="connsiteY143" fmla="*/ 1533525 h 1757363"/>
              <a:gd name="connsiteX144" fmla="*/ 1366838 w 1587194"/>
              <a:gd name="connsiteY144" fmla="*/ 1552575 h 1757363"/>
              <a:gd name="connsiteX145" fmla="*/ 1352550 w 1587194"/>
              <a:gd name="connsiteY145" fmla="*/ 1566863 h 1757363"/>
              <a:gd name="connsiteX146" fmla="*/ 1323975 w 1587194"/>
              <a:gd name="connsiteY146" fmla="*/ 1576388 h 1757363"/>
              <a:gd name="connsiteX147" fmla="*/ 1333500 w 1587194"/>
              <a:gd name="connsiteY147" fmla="*/ 1590675 h 1757363"/>
              <a:gd name="connsiteX148" fmla="*/ 1347788 w 1587194"/>
              <a:gd name="connsiteY148" fmla="*/ 1600200 h 1757363"/>
              <a:gd name="connsiteX149" fmla="*/ 1381125 w 1587194"/>
              <a:gd name="connsiteY149" fmla="*/ 1619250 h 1757363"/>
              <a:gd name="connsiteX150" fmla="*/ 1409700 w 1587194"/>
              <a:gd name="connsiteY150" fmla="*/ 1638300 h 1757363"/>
              <a:gd name="connsiteX151" fmla="*/ 1423988 w 1587194"/>
              <a:gd name="connsiteY151" fmla="*/ 1647825 h 1757363"/>
              <a:gd name="connsiteX152" fmla="*/ 1438275 w 1587194"/>
              <a:gd name="connsiteY152" fmla="*/ 1657350 h 1757363"/>
              <a:gd name="connsiteX153" fmla="*/ 1457325 w 1587194"/>
              <a:gd name="connsiteY153" fmla="*/ 1662113 h 1757363"/>
              <a:gd name="connsiteX154" fmla="*/ 1495425 w 1587194"/>
              <a:gd name="connsiteY154" fmla="*/ 1685925 h 1757363"/>
              <a:gd name="connsiteX155" fmla="*/ 1533525 w 1587194"/>
              <a:gd name="connsiteY155" fmla="*/ 1704975 h 1757363"/>
              <a:gd name="connsiteX156" fmla="*/ 1571625 w 1587194"/>
              <a:gd name="connsiteY156" fmla="*/ 1747838 h 1757363"/>
              <a:gd name="connsiteX157" fmla="*/ 1585913 w 1587194"/>
              <a:gd name="connsiteY157" fmla="*/ 1757363 h 1757363"/>
              <a:gd name="connsiteX158" fmla="*/ 1528763 w 1587194"/>
              <a:gd name="connsiteY158" fmla="*/ 1747838 h 1757363"/>
              <a:gd name="connsiteX159" fmla="*/ 1500188 w 1587194"/>
              <a:gd name="connsiteY159" fmla="*/ 1738313 h 1757363"/>
              <a:gd name="connsiteX160" fmla="*/ 1452563 w 1587194"/>
              <a:gd name="connsiteY160" fmla="*/ 1709738 h 1757363"/>
              <a:gd name="connsiteX161" fmla="*/ 1423988 w 1587194"/>
              <a:gd name="connsiteY161" fmla="*/ 1704975 h 1757363"/>
              <a:gd name="connsiteX162" fmla="*/ 1409700 w 1587194"/>
              <a:gd name="connsiteY162" fmla="*/ 1700213 h 1757363"/>
              <a:gd name="connsiteX163" fmla="*/ 1347788 w 1587194"/>
              <a:gd name="connsiteY163" fmla="*/ 1704975 h 175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587194" h="1757363">
                <a:moveTo>
                  <a:pt x="0" y="161925"/>
                </a:moveTo>
                <a:cubicBezTo>
                  <a:pt x="33556" y="119981"/>
                  <a:pt x="7470" y="155997"/>
                  <a:pt x="28575" y="119063"/>
                </a:cubicBezTo>
                <a:cubicBezTo>
                  <a:pt x="31415" y="114093"/>
                  <a:pt x="35540" y="109895"/>
                  <a:pt x="38100" y="104775"/>
                </a:cubicBezTo>
                <a:cubicBezTo>
                  <a:pt x="40345" y="100285"/>
                  <a:pt x="39727" y="94408"/>
                  <a:pt x="42863" y="90488"/>
                </a:cubicBezTo>
                <a:cubicBezTo>
                  <a:pt x="46439" y="86019"/>
                  <a:pt x="53103" y="85010"/>
                  <a:pt x="57150" y="80963"/>
                </a:cubicBezTo>
                <a:cubicBezTo>
                  <a:pt x="62763" y="75350"/>
                  <a:pt x="66886" y="68416"/>
                  <a:pt x="71438" y="61913"/>
                </a:cubicBezTo>
                <a:cubicBezTo>
                  <a:pt x="78003" y="52535"/>
                  <a:pt x="90488" y="33338"/>
                  <a:pt x="90488" y="33338"/>
                </a:cubicBezTo>
                <a:cubicBezTo>
                  <a:pt x="93663" y="23812"/>
                  <a:pt x="93662" y="7937"/>
                  <a:pt x="109538" y="23813"/>
                </a:cubicBezTo>
                <a:cubicBezTo>
                  <a:pt x="111839" y="26114"/>
                  <a:pt x="118990" y="56955"/>
                  <a:pt x="119063" y="57150"/>
                </a:cubicBezTo>
                <a:cubicBezTo>
                  <a:pt x="121556" y="63797"/>
                  <a:pt x="125951" y="69608"/>
                  <a:pt x="128588" y="76200"/>
                </a:cubicBezTo>
                <a:cubicBezTo>
                  <a:pt x="144128" y="115050"/>
                  <a:pt x="128408" y="95069"/>
                  <a:pt x="152400" y="119063"/>
                </a:cubicBezTo>
                <a:cubicBezTo>
                  <a:pt x="157163" y="117475"/>
                  <a:pt x="162511" y="117085"/>
                  <a:pt x="166688" y="114300"/>
                </a:cubicBezTo>
                <a:cubicBezTo>
                  <a:pt x="172292" y="110564"/>
                  <a:pt x="175801" y="104325"/>
                  <a:pt x="180975" y="100013"/>
                </a:cubicBezTo>
                <a:cubicBezTo>
                  <a:pt x="185372" y="96349"/>
                  <a:pt x="190634" y="93855"/>
                  <a:pt x="195263" y="90488"/>
                </a:cubicBezTo>
                <a:cubicBezTo>
                  <a:pt x="208102" y="81151"/>
                  <a:pt x="233363" y="61913"/>
                  <a:pt x="233363" y="61913"/>
                </a:cubicBezTo>
                <a:cubicBezTo>
                  <a:pt x="242052" y="48879"/>
                  <a:pt x="242136" y="44784"/>
                  <a:pt x="257175" y="38100"/>
                </a:cubicBezTo>
                <a:cubicBezTo>
                  <a:pt x="266350" y="34022"/>
                  <a:pt x="285750" y="28575"/>
                  <a:pt x="285750" y="28575"/>
                </a:cubicBezTo>
                <a:cubicBezTo>
                  <a:pt x="287338" y="34925"/>
                  <a:pt x="290513" y="41080"/>
                  <a:pt x="290513" y="47625"/>
                </a:cubicBezTo>
                <a:cubicBezTo>
                  <a:pt x="290513" y="81000"/>
                  <a:pt x="282256" y="114446"/>
                  <a:pt x="285750" y="147638"/>
                </a:cubicBezTo>
                <a:cubicBezTo>
                  <a:pt x="286349" y="153331"/>
                  <a:pt x="295380" y="141440"/>
                  <a:pt x="300038" y="138113"/>
                </a:cubicBezTo>
                <a:cubicBezTo>
                  <a:pt x="366201" y="90853"/>
                  <a:pt x="268301" y="160645"/>
                  <a:pt x="338138" y="104775"/>
                </a:cubicBezTo>
                <a:cubicBezTo>
                  <a:pt x="347077" y="97624"/>
                  <a:pt x="357188" y="92075"/>
                  <a:pt x="366713" y="85725"/>
                </a:cubicBezTo>
                <a:cubicBezTo>
                  <a:pt x="376238" y="79375"/>
                  <a:pt x="386130" y="73543"/>
                  <a:pt x="395288" y="66675"/>
                </a:cubicBezTo>
                <a:cubicBezTo>
                  <a:pt x="401638" y="61913"/>
                  <a:pt x="407446" y="56326"/>
                  <a:pt x="414338" y="52388"/>
                </a:cubicBezTo>
                <a:cubicBezTo>
                  <a:pt x="418697" y="49897"/>
                  <a:pt x="424237" y="50063"/>
                  <a:pt x="428625" y="47625"/>
                </a:cubicBezTo>
                <a:cubicBezTo>
                  <a:pt x="438632" y="42065"/>
                  <a:pt x="445975" y="30820"/>
                  <a:pt x="457200" y="28575"/>
                </a:cubicBezTo>
                <a:cubicBezTo>
                  <a:pt x="485936" y="22829"/>
                  <a:pt x="473334" y="26373"/>
                  <a:pt x="495300" y="19050"/>
                </a:cubicBezTo>
                <a:cubicBezTo>
                  <a:pt x="501650" y="20638"/>
                  <a:pt x="511772" y="17797"/>
                  <a:pt x="514350" y="23813"/>
                </a:cubicBezTo>
                <a:cubicBezTo>
                  <a:pt x="517145" y="30334"/>
                  <a:pt x="503068" y="76455"/>
                  <a:pt x="500063" y="80963"/>
                </a:cubicBezTo>
                <a:cubicBezTo>
                  <a:pt x="496888" y="85725"/>
                  <a:pt x="492863" y="90020"/>
                  <a:pt x="490538" y="95250"/>
                </a:cubicBezTo>
                <a:cubicBezTo>
                  <a:pt x="486460" y="104425"/>
                  <a:pt x="472659" y="129394"/>
                  <a:pt x="481013" y="123825"/>
                </a:cubicBezTo>
                <a:cubicBezTo>
                  <a:pt x="485775" y="120650"/>
                  <a:pt x="491065" y="118150"/>
                  <a:pt x="495300" y="114300"/>
                </a:cubicBezTo>
                <a:cubicBezTo>
                  <a:pt x="508590" y="102218"/>
                  <a:pt x="520700" y="88900"/>
                  <a:pt x="533400" y="76200"/>
                </a:cubicBezTo>
                <a:lnTo>
                  <a:pt x="552450" y="57150"/>
                </a:lnTo>
                <a:lnTo>
                  <a:pt x="571500" y="38100"/>
                </a:lnTo>
                <a:cubicBezTo>
                  <a:pt x="576263" y="33338"/>
                  <a:pt x="579764" y="26825"/>
                  <a:pt x="585788" y="23813"/>
                </a:cubicBezTo>
                <a:cubicBezTo>
                  <a:pt x="592138" y="20638"/>
                  <a:pt x="598674" y="17810"/>
                  <a:pt x="604838" y="14288"/>
                </a:cubicBezTo>
                <a:cubicBezTo>
                  <a:pt x="609808" y="11448"/>
                  <a:pt x="613766" y="6773"/>
                  <a:pt x="619125" y="4763"/>
                </a:cubicBezTo>
                <a:cubicBezTo>
                  <a:pt x="626704" y="1921"/>
                  <a:pt x="635000" y="1588"/>
                  <a:pt x="642938" y="0"/>
                </a:cubicBezTo>
                <a:cubicBezTo>
                  <a:pt x="647700" y="1588"/>
                  <a:pt x="654089" y="843"/>
                  <a:pt x="657225" y="4763"/>
                </a:cubicBezTo>
                <a:cubicBezTo>
                  <a:pt x="661314" y="9874"/>
                  <a:pt x="661988" y="17268"/>
                  <a:pt x="661988" y="23813"/>
                </a:cubicBezTo>
                <a:cubicBezTo>
                  <a:pt x="661988" y="50736"/>
                  <a:pt x="659160" y="56108"/>
                  <a:pt x="652463" y="76200"/>
                </a:cubicBezTo>
                <a:cubicBezTo>
                  <a:pt x="650875" y="90488"/>
                  <a:pt x="649886" y="104855"/>
                  <a:pt x="647700" y="119063"/>
                </a:cubicBezTo>
                <a:cubicBezTo>
                  <a:pt x="646705" y="125532"/>
                  <a:pt x="642938" y="131568"/>
                  <a:pt x="642938" y="138113"/>
                </a:cubicBezTo>
                <a:cubicBezTo>
                  <a:pt x="642938" y="150912"/>
                  <a:pt x="646113" y="163513"/>
                  <a:pt x="647700" y="176213"/>
                </a:cubicBezTo>
                <a:cubicBezTo>
                  <a:pt x="682517" y="153003"/>
                  <a:pt x="638733" y="181338"/>
                  <a:pt x="681038" y="157163"/>
                </a:cubicBezTo>
                <a:cubicBezTo>
                  <a:pt x="686008" y="154323"/>
                  <a:pt x="689966" y="149648"/>
                  <a:pt x="695325" y="147638"/>
                </a:cubicBezTo>
                <a:cubicBezTo>
                  <a:pt x="702904" y="144796"/>
                  <a:pt x="711200" y="144463"/>
                  <a:pt x="719138" y="142875"/>
                </a:cubicBezTo>
                <a:cubicBezTo>
                  <a:pt x="747619" y="128635"/>
                  <a:pt x="748793" y="125854"/>
                  <a:pt x="781050" y="119063"/>
                </a:cubicBezTo>
                <a:cubicBezTo>
                  <a:pt x="799949" y="115084"/>
                  <a:pt x="838200" y="109538"/>
                  <a:pt x="838200" y="109538"/>
                </a:cubicBezTo>
                <a:cubicBezTo>
                  <a:pt x="847725" y="106363"/>
                  <a:pt x="857035" y="102448"/>
                  <a:pt x="866775" y="100013"/>
                </a:cubicBezTo>
                <a:cubicBezTo>
                  <a:pt x="889605" y="94305"/>
                  <a:pt x="918868" y="89743"/>
                  <a:pt x="942975" y="85725"/>
                </a:cubicBezTo>
                <a:cubicBezTo>
                  <a:pt x="950913" y="87313"/>
                  <a:pt x="963782" y="82972"/>
                  <a:pt x="966788" y="90488"/>
                </a:cubicBezTo>
                <a:cubicBezTo>
                  <a:pt x="971053" y="101151"/>
                  <a:pt x="943250" y="114484"/>
                  <a:pt x="938213" y="119063"/>
                </a:cubicBezTo>
                <a:cubicBezTo>
                  <a:pt x="924923" y="131145"/>
                  <a:pt x="912813" y="144463"/>
                  <a:pt x="900113" y="157163"/>
                </a:cubicBezTo>
                <a:cubicBezTo>
                  <a:pt x="895350" y="161925"/>
                  <a:pt x="891213" y="167409"/>
                  <a:pt x="885825" y="171450"/>
                </a:cubicBezTo>
                <a:cubicBezTo>
                  <a:pt x="861387" y="189779"/>
                  <a:pt x="872388" y="180125"/>
                  <a:pt x="852488" y="200025"/>
                </a:cubicBezTo>
                <a:cubicBezTo>
                  <a:pt x="844117" y="225135"/>
                  <a:pt x="853257" y="204816"/>
                  <a:pt x="833438" y="228600"/>
                </a:cubicBezTo>
                <a:cubicBezTo>
                  <a:pt x="829774" y="232997"/>
                  <a:pt x="818409" y="241315"/>
                  <a:pt x="823913" y="242888"/>
                </a:cubicBezTo>
                <a:cubicBezTo>
                  <a:pt x="837735" y="246837"/>
                  <a:pt x="852488" y="239713"/>
                  <a:pt x="866775" y="238125"/>
                </a:cubicBezTo>
                <a:cubicBezTo>
                  <a:pt x="927100" y="239713"/>
                  <a:pt x="987469" y="240084"/>
                  <a:pt x="1047750" y="242888"/>
                </a:cubicBezTo>
                <a:cubicBezTo>
                  <a:pt x="1074993" y="244155"/>
                  <a:pt x="1069929" y="242748"/>
                  <a:pt x="1076325" y="261938"/>
                </a:cubicBezTo>
                <a:cubicBezTo>
                  <a:pt x="1066800" y="274638"/>
                  <a:pt x="1058975" y="288813"/>
                  <a:pt x="1047750" y="300038"/>
                </a:cubicBezTo>
                <a:cubicBezTo>
                  <a:pt x="1036638" y="311150"/>
                  <a:pt x="1021441" y="319319"/>
                  <a:pt x="1014413" y="333375"/>
                </a:cubicBezTo>
                <a:cubicBezTo>
                  <a:pt x="1011238" y="339725"/>
                  <a:pt x="1008651" y="346405"/>
                  <a:pt x="1004888" y="352425"/>
                </a:cubicBezTo>
                <a:cubicBezTo>
                  <a:pt x="1000681" y="359156"/>
                  <a:pt x="995214" y="365016"/>
                  <a:pt x="990600" y="371475"/>
                </a:cubicBezTo>
                <a:cubicBezTo>
                  <a:pt x="987273" y="376133"/>
                  <a:pt x="984250" y="381000"/>
                  <a:pt x="981075" y="385763"/>
                </a:cubicBezTo>
                <a:cubicBezTo>
                  <a:pt x="982663" y="390525"/>
                  <a:pt x="982288" y="396500"/>
                  <a:pt x="985838" y="400050"/>
                </a:cubicBezTo>
                <a:cubicBezTo>
                  <a:pt x="989388" y="403600"/>
                  <a:pt x="995255" y="403595"/>
                  <a:pt x="1000125" y="404813"/>
                </a:cubicBezTo>
                <a:cubicBezTo>
                  <a:pt x="1007978" y="406776"/>
                  <a:pt x="1016036" y="407819"/>
                  <a:pt x="1023938" y="409575"/>
                </a:cubicBezTo>
                <a:cubicBezTo>
                  <a:pt x="1030328" y="410995"/>
                  <a:pt x="1036694" y="412540"/>
                  <a:pt x="1042988" y="414338"/>
                </a:cubicBezTo>
                <a:cubicBezTo>
                  <a:pt x="1054476" y="417620"/>
                  <a:pt x="1064151" y="422510"/>
                  <a:pt x="1076325" y="423863"/>
                </a:cubicBezTo>
                <a:cubicBezTo>
                  <a:pt x="1098470" y="426324"/>
                  <a:pt x="1120775" y="427038"/>
                  <a:pt x="1143000" y="428625"/>
                </a:cubicBezTo>
                <a:cubicBezTo>
                  <a:pt x="1149350" y="430213"/>
                  <a:pt x="1155632" y="432104"/>
                  <a:pt x="1162050" y="433388"/>
                </a:cubicBezTo>
                <a:cubicBezTo>
                  <a:pt x="1171519" y="435282"/>
                  <a:pt x="1181257" y="435808"/>
                  <a:pt x="1190625" y="438150"/>
                </a:cubicBezTo>
                <a:cubicBezTo>
                  <a:pt x="1200365" y="440585"/>
                  <a:pt x="1209675" y="444500"/>
                  <a:pt x="1219200" y="447675"/>
                </a:cubicBezTo>
                <a:lnTo>
                  <a:pt x="1233488" y="452438"/>
                </a:lnTo>
                <a:cubicBezTo>
                  <a:pt x="1235075" y="457200"/>
                  <a:pt x="1239837" y="461963"/>
                  <a:pt x="1238250" y="466725"/>
                </a:cubicBezTo>
                <a:cubicBezTo>
                  <a:pt x="1236120" y="473115"/>
                  <a:pt x="1228004" y="475625"/>
                  <a:pt x="1223963" y="481013"/>
                </a:cubicBezTo>
                <a:cubicBezTo>
                  <a:pt x="1198116" y="515476"/>
                  <a:pt x="1222703" y="496139"/>
                  <a:pt x="1195388" y="514350"/>
                </a:cubicBezTo>
                <a:cubicBezTo>
                  <a:pt x="1191653" y="521820"/>
                  <a:pt x="1183069" y="540957"/>
                  <a:pt x="1176338" y="547688"/>
                </a:cubicBezTo>
                <a:cubicBezTo>
                  <a:pt x="1172291" y="551735"/>
                  <a:pt x="1166813" y="554038"/>
                  <a:pt x="1162050" y="557213"/>
                </a:cubicBezTo>
                <a:cubicBezTo>
                  <a:pt x="1158875" y="561975"/>
                  <a:pt x="1156354" y="567246"/>
                  <a:pt x="1152525" y="571500"/>
                </a:cubicBezTo>
                <a:cubicBezTo>
                  <a:pt x="1142012" y="583181"/>
                  <a:pt x="1127906" y="591762"/>
                  <a:pt x="1119188" y="604838"/>
                </a:cubicBezTo>
                <a:cubicBezTo>
                  <a:pt x="1105927" y="624729"/>
                  <a:pt x="1113710" y="615078"/>
                  <a:pt x="1095375" y="633413"/>
                </a:cubicBezTo>
                <a:cubicBezTo>
                  <a:pt x="1104050" y="659433"/>
                  <a:pt x="1097286" y="650369"/>
                  <a:pt x="1138238" y="666750"/>
                </a:cubicBezTo>
                <a:cubicBezTo>
                  <a:pt x="1146175" y="669925"/>
                  <a:pt x="1154238" y="672803"/>
                  <a:pt x="1162050" y="676275"/>
                </a:cubicBezTo>
                <a:cubicBezTo>
                  <a:pt x="1168538" y="679158"/>
                  <a:pt x="1174324" y="683682"/>
                  <a:pt x="1181100" y="685800"/>
                </a:cubicBezTo>
                <a:cubicBezTo>
                  <a:pt x="1199842" y="691657"/>
                  <a:pt x="1219621" y="693878"/>
                  <a:pt x="1238250" y="700088"/>
                </a:cubicBezTo>
                <a:cubicBezTo>
                  <a:pt x="1277474" y="713163"/>
                  <a:pt x="1256886" y="708193"/>
                  <a:pt x="1300163" y="714375"/>
                </a:cubicBezTo>
                <a:cubicBezTo>
                  <a:pt x="1321284" y="721415"/>
                  <a:pt x="1332668" y="724588"/>
                  <a:pt x="1352550" y="733425"/>
                </a:cubicBezTo>
                <a:cubicBezTo>
                  <a:pt x="1377448" y="744491"/>
                  <a:pt x="1367174" y="743062"/>
                  <a:pt x="1395413" y="752475"/>
                </a:cubicBezTo>
                <a:cubicBezTo>
                  <a:pt x="1401623" y="754545"/>
                  <a:pt x="1408113" y="755650"/>
                  <a:pt x="1414463" y="757238"/>
                </a:cubicBezTo>
                <a:cubicBezTo>
                  <a:pt x="1415770" y="758110"/>
                  <a:pt x="1441987" y="771365"/>
                  <a:pt x="1433513" y="781050"/>
                </a:cubicBezTo>
                <a:cubicBezTo>
                  <a:pt x="1423651" y="792321"/>
                  <a:pt x="1406003" y="794273"/>
                  <a:pt x="1395413" y="804863"/>
                </a:cubicBezTo>
                <a:cubicBezTo>
                  <a:pt x="1387475" y="812800"/>
                  <a:pt x="1380461" y="821783"/>
                  <a:pt x="1371600" y="828675"/>
                </a:cubicBezTo>
                <a:cubicBezTo>
                  <a:pt x="1365996" y="833034"/>
                  <a:pt x="1358596" y="834479"/>
                  <a:pt x="1352550" y="838200"/>
                </a:cubicBezTo>
                <a:cubicBezTo>
                  <a:pt x="1337926" y="847199"/>
                  <a:pt x="1323975" y="857250"/>
                  <a:pt x="1309688" y="866775"/>
                </a:cubicBezTo>
                <a:cubicBezTo>
                  <a:pt x="1276012" y="889225"/>
                  <a:pt x="1317706" y="861047"/>
                  <a:pt x="1276350" y="890588"/>
                </a:cubicBezTo>
                <a:cubicBezTo>
                  <a:pt x="1271693" y="893915"/>
                  <a:pt x="1267182" y="897553"/>
                  <a:pt x="1262063" y="900113"/>
                </a:cubicBezTo>
                <a:cubicBezTo>
                  <a:pt x="1257573" y="902358"/>
                  <a:pt x="1252538" y="903288"/>
                  <a:pt x="1247775" y="904875"/>
                </a:cubicBezTo>
                <a:cubicBezTo>
                  <a:pt x="1246309" y="905852"/>
                  <a:pt x="1219078" y="921361"/>
                  <a:pt x="1223963" y="928688"/>
                </a:cubicBezTo>
                <a:cubicBezTo>
                  <a:pt x="1245926" y="961633"/>
                  <a:pt x="1253375" y="951814"/>
                  <a:pt x="1276350" y="962025"/>
                </a:cubicBezTo>
                <a:cubicBezTo>
                  <a:pt x="1286081" y="966350"/>
                  <a:pt x="1295230" y="971906"/>
                  <a:pt x="1304925" y="976313"/>
                </a:cubicBezTo>
                <a:cubicBezTo>
                  <a:pt x="1312708" y="979851"/>
                  <a:pt x="1320926" y="982366"/>
                  <a:pt x="1328738" y="985838"/>
                </a:cubicBezTo>
                <a:cubicBezTo>
                  <a:pt x="1335226" y="988721"/>
                  <a:pt x="1341262" y="992566"/>
                  <a:pt x="1347788" y="995363"/>
                </a:cubicBezTo>
                <a:cubicBezTo>
                  <a:pt x="1374643" y="1006872"/>
                  <a:pt x="1348914" y="992808"/>
                  <a:pt x="1381125" y="1004888"/>
                </a:cubicBezTo>
                <a:cubicBezTo>
                  <a:pt x="1387772" y="1007381"/>
                  <a:pt x="1393825" y="1011238"/>
                  <a:pt x="1400175" y="1014413"/>
                </a:cubicBezTo>
                <a:cubicBezTo>
                  <a:pt x="1415803" y="1037855"/>
                  <a:pt x="1401895" y="1022112"/>
                  <a:pt x="1428750" y="1038225"/>
                </a:cubicBezTo>
                <a:cubicBezTo>
                  <a:pt x="1438566" y="1044115"/>
                  <a:pt x="1457325" y="1057275"/>
                  <a:pt x="1457325" y="1057275"/>
                </a:cubicBezTo>
                <a:cubicBezTo>
                  <a:pt x="1453804" y="1067840"/>
                  <a:pt x="1451870" y="1077821"/>
                  <a:pt x="1443038" y="1085850"/>
                </a:cubicBezTo>
                <a:cubicBezTo>
                  <a:pt x="1431179" y="1096631"/>
                  <a:pt x="1404003" y="1117391"/>
                  <a:pt x="1385888" y="1128713"/>
                </a:cubicBezTo>
                <a:cubicBezTo>
                  <a:pt x="1378038" y="1133619"/>
                  <a:pt x="1369480" y="1137446"/>
                  <a:pt x="1362075" y="1143000"/>
                </a:cubicBezTo>
                <a:cubicBezTo>
                  <a:pt x="1356687" y="1147041"/>
                  <a:pt x="1353176" y="1153247"/>
                  <a:pt x="1347788" y="1157288"/>
                </a:cubicBezTo>
                <a:cubicBezTo>
                  <a:pt x="1340383" y="1162842"/>
                  <a:pt x="1331825" y="1166669"/>
                  <a:pt x="1323975" y="1171575"/>
                </a:cubicBezTo>
                <a:cubicBezTo>
                  <a:pt x="1319121" y="1174608"/>
                  <a:pt x="1314450" y="1177925"/>
                  <a:pt x="1309688" y="1181100"/>
                </a:cubicBezTo>
                <a:cubicBezTo>
                  <a:pt x="1308100" y="1185863"/>
                  <a:pt x="1303061" y="1190727"/>
                  <a:pt x="1304925" y="1195388"/>
                </a:cubicBezTo>
                <a:cubicBezTo>
                  <a:pt x="1307766" y="1202490"/>
                  <a:pt x="1327485" y="1207670"/>
                  <a:pt x="1333500" y="1209675"/>
                </a:cubicBezTo>
                <a:cubicBezTo>
                  <a:pt x="1338263" y="1214438"/>
                  <a:pt x="1341940" y="1220621"/>
                  <a:pt x="1347788" y="1223963"/>
                </a:cubicBezTo>
                <a:cubicBezTo>
                  <a:pt x="1353471" y="1227210"/>
                  <a:pt x="1360544" y="1226927"/>
                  <a:pt x="1366838" y="1228725"/>
                </a:cubicBezTo>
                <a:cubicBezTo>
                  <a:pt x="1371665" y="1230104"/>
                  <a:pt x="1376635" y="1231243"/>
                  <a:pt x="1381125" y="1233488"/>
                </a:cubicBezTo>
                <a:cubicBezTo>
                  <a:pt x="1414010" y="1249931"/>
                  <a:pt x="1374822" y="1237866"/>
                  <a:pt x="1414463" y="1247775"/>
                </a:cubicBezTo>
                <a:cubicBezTo>
                  <a:pt x="1419225" y="1252538"/>
                  <a:pt x="1423146" y="1258327"/>
                  <a:pt x="1428750" y="1262063"/>
                </a:cubicBezTo>
                <a:cubicBezTo>
                  <a:pt x="1432927" y="1264848"/>
                  <a:pt x="1440793" y="1262335"/>
                  <a:pt x="1443038" y="1266825"/>
                </a:cubicBezTo>
                <a:cubicBezTo>
                  <a:pt x="1445283" y="1271315"/>
                  <a:pt x="1441825" y="1277563"/>
                  <a:pt x="1438275" y="1281113"/>
                </a:cubicBezTo>
                <a:cubicBezTo>
                  <a:pt x="1433255" y="1286133"/>
                  <a:pt x="1425245" y="1286875"/>
                  <a:pt x="1419225" y="1290638"/>
                </a:cubicBezTo>
                <a:cubicBezTo>
                  <a:pt x="1386272" y="1311233"/>
                  <a:pt x="1413958" y="1300330"/>
                  <a:pt x="1385888" y="1309688"/>
                </a:cubicBezTo>
                <a:cubicBezTo>
                  <a:pt x="1381125" y="1314450"/>
                  <a:pt x="1377204" y="1320239"/>
                  <a:pt x="1371600" y="1323975"/>
                </a:cubicBezTo>
                <a:cubicBezTo>
                  <a:pt x="1367423" y="1326760"/>
                  <a:pt x="1361672" y="1326247"/>
                  <a:pt x="1357313" y="1328738"/>
                </a:cubicBezTo>
                <a:cubicBezTo>
                  <a:pt x="1350421" y="1332676"/>
                  <a:pt x="1344613" y="1338263"/>
                  <a:pt x="1338263" y="1343025"/>
                </a:cubicBezTo>
                <a:cubicBezTo>
                  <a:pt x="1334947" y="1347999"/>
                  <a:pt x="1322661" y="1363714"/>
                  <a:pt x="1323975" y="1371600"/>
                </a:cubicBezTo>
                <a:cubicBezTo>
                  <a:pt x="1324916" y="1377246"/>
                  <a:pt x="1328737" y="1382713"/>
                  <a:pt x="1333500" y="1385888"/>
                </a:cubicBezTo>
                <a:cubicBezTo>
                  <a:pt x="1338946" y="1389519"/>
                  <a:pt x="1346200" y="1389063"/>
                  <a:pt x="1352550" y="1390650"/>
                </a:cubicBezTo>
                <a:cubicBezTo>
                  <a:pt x="1357313" y="1395413"/>
                  <a:pt x="1361234" y="1401202"/>
                  <a:pt x="1366838" y="1404938"/>
                </a:cubicBezTo>
                <a:cubicBezTo>
                  <a:pt x="1371015" y="1407723"/>
                  <a:pt x="1376511" y="1407723"/>
                  <a:pt x="1381125" y="1409700"/>
                </a:cubicBezTo>
                <a:cubicBezTo>
                  <a:pt x="1387651" y="1412497"/>
                  <a:pt x="1394087" y="1415572"/>
                  <a:pt x="1400175" y="1419225"/>
                </a:cubicBezTo>
                <a:cubicBezTo>
                  <a:pt x="1419045" y="1430547"/>
                  <a:pt x="1433009" y="1442786"/>
                  <a:pt x="1452563" y="1452563"/>
                </a:cubicBezTo>
                <a:cubicBezTo>
                  <a:pt x="1457053" y="1454808"/>
                  <a:pt x="1462088" y="1455738"/>
                  <a:pt x="1466850" y="1457325"/>
                </a:cubicBezTo>
                <a:cubicBezTo>
                  <a:pt x="1471613" y="1462088"/>
                  <a:pt x="1475290" y="1468271"/>
                  <a:pt x="1481138" y="1471613"/>
                </a:cubicBezTo>
                <a:cubicBezTo>
                  <a:pt x="1508224" y="1487090"/>
                  <a:pt x="1495690" y="1462881"/>
                  <a:pt x="1504950" y="1490663"/>
                </a:cubicBezTo>
                <a:cubicBezTo>
                  <a:pt x="1470165" y="1502258"/>
                  <a:pt x="1486116" y="1497753"/>
                  <a:pt x="1457325" y="1504950"/>
                </a:cubicBezTo>
                <a:cubicBezTo>
                  <a:pt x="1450975" y="1508125"/>
                  <a:pt x="1444763" y="1511592"/>
                  <a:pt x="1438275" y="1514475"/>
                </a:cubicBezTo>
                <a:cubicBezTo>
                  <a:pt x="1430463" y="1517947"/>
                  <a:pt x="1422109" y="1520177"/>
                  <a:pt x="1414463" y="1524000"/>
                </a:cubicBezTo>
                <a:cubicBezTo>
                  <a:pt x="1409343" y="1526560"/>
                  <a:pt x="1405145" y="1530685"/>
                  <a:pt x="1400175" y="1533525"/>
                </a:cubicBezTo>
                <a:cubicBezTo>
                  <a:pt x="1385353" y="1541995"/>
                  <a:pt x="1379496" y="1542026"/>
                  <a:pt x="1366838" y="1552575"/>
                </a:cubicBezTo>
                <a:cubicBezTo>
                  <a:pt x="1361664" y="1556887"/>
                  <a:pt x="1358438" y="1563592"/>
                  <a:pt x="1352550" y="1566863"/>
                </a:cubicBezTo>
                <a:cubicBezTo>
                  <a:pt x="1343773" y="1571739"/>
                  <a:pt x="1323975" y="1576388"/>
                  <a:pt x="1323975" y="1576388"/>
                </a:cubicBezTo>
                <a:cubicBezTo>
                  <a:pt x="1327150" y="1581150"/>
                  <a:pt x="1329453" y="1586628"/>
                  <a:pt x="1333500" y="1590675"/>
                </a:cubicBezTo>
                <a:cubicBezTo>
                  <a:pt x="1337548" y="1594722"/>
                  <a:pt x="1342880" y="1597255"/>
                  <a:pt x="1347788" y="1600200"/>
                </a:cubicBezTo>
                <a:cubicBezTo>
                  <a:pt x="1358763" y="1606785"/>
                  <a:pt x="1370225" y="1612542"/>
                  <a:pt x="1381125" y="1619250"/>
                </a:cubicBezTo>
                <a:cubicBezTo>
                  <a:pt x="1390874" y="1625250"/>
                  <a:pt x="1400175" y="1631950"/>
                  <a:pt x="1409700" y="1638300"/>
                </a:cubicBezTo>
                <a:lnTo>
                  <a:pt x="1423988" y="1647825"/>
                </a:lnTo>
                <a:cubicBezTo>
                  <a:pt x="1428750" y="1651000"/>
                  <a:pt x="1432722" y="1655962"/>
                  <a:pt x="1438275" y="1657350"/>
                </a:cubicBezTo>
                <a:lnTo>
                  <a:pt x="1457325" y="1662113"/>
                </a:lnTo>
                <a:cubicBezTo>
                  <a:pt x="1482396" y="1687183"/>
                  <a:pt x="1459345" y="1667885"/>
                  <a:pt x="1495425" y="1685925"/>
                </a:cubicBezTo>
                <a:cubicBezTo>
                  <a:pt x="1540409" y="1708418"/>
                  <a:pt x="1501309" y="1694237"/>
                  <a:pt x="1533525" y="1704975"/>
                </a:cubicBezTo>
                <a:cubicBezTo>
                  <a:pt x="1547222" y="1746066"/>
                  <a:pt x="1533216" y="1726500"/>
                  <a:pt x="1571625" y="1747838"/>
                </a:cubicBezTo>
                <a:cubicBezTo>
                  <a:pt x="1576629" y="1750618"/>
                  <a:pt x="1591637" y="1757363"/>
                  <a:pt x="1585913" y="1757363"/>
                </a:cubicBezTo>
                <a:cubicBezTo>
                  <a:pt x="1566600" y="1757363"/>
                  <a:pt x="1528763" y="1747838"/>
                  <a:pt x="1528763" y="1747838"/>
                </a:cubicBezTo>
                <a:cubicBezTo>
                  <a:pt x="1519238" y="1744663"/>
                  <a:pt x="1508542" y="1743882"/>
                  <a:pt x="1500188" y="1738313"/>
                </a:cubicBezTo>
                <a:cubicBezTo>
                  <a:pt x="1491466" y="1732498"/>
                  <a:pt x="1465877" y="1713732"/>
                  <a:pt x="1452563" y="1709738"/>
                </a:cubicBezTo>
                <a:cubicBezTo>
                  <a:pt x="1443314" y="1706963"/>
                  <a:pt x="1433414" y="1707070"/>
                  <a:pt x="1423988" y="1704975"/>
                </a:cubicBezTo>
                <a:cubicBezTo>
                  <a:pt x="1419087" y="1703886"/>
                  <a:pt x="1414463" y="1701800"/>
                  <a:pt x="1409700" y="1700213"/>
                </a:cubicBezTo>
                <a:lnTo>
                  <a:pt x="1347788" y="1704975"/>
                </a:lnTo>
              </a:path>
            </a:pathLst>
          </a:cu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315110" y="4660640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7408889" y="2083633"/>
            <a:ext cx="1472784" cy="3162924"/>
          </a:xfrm>
          <a:custGeom>
            <a:avLst/>
            <a:gdLst>
              <a:gd name="connsiteX0" fmla="*/ 0 w 1963712"/>
              <a:gd name="connsiteY0" fmla="*/ 239842 h 3162924"/>
              <a:gd name="connsiteX1" fmla="*/ 44971 w 1963712"/>
              <a:gd name="connsiteY1" fmla="*/ 164892 h 3162924"/>
              <a:gd name="connsiteX2" fmla="*/ 59961 w 1963712"/>
              <a:gd name="connsiteY2" fmla="*/ 119921 h 3162924"/>
              <a:gd name="connsiteX3" fmla="*/ 89941 w 1963712"/>
              <a:gd name="connsiteY3" fmla="*/ 59960 h 3162924"/>
              <a:gd name="connsiteX4" fmla="*/ 104931 w 1963712"/>
              <a:gd name="connsiteY4" fmla="*/ 14990 h 3162924"/>
              <a:gd name="connsiteX5" fmla="*/ 149902 w 1963712"/>
              <a:gd name="connsiteY5" fmla="*/ 0 h 3162924"/>
              <a:gd name="connsiteX6" fmla="*/ 164892 w 1963712"/>
              <a:gd name="connsiteY6" fmla="*/ 44970 h 3162924"/>
              <a:gd name="connsiteX7" fmla="*/ 194872 w 1963712"/>
              <a:gd name="connsiteY7" fmla="*/ 164892 h 3162924"/>
              <a:gd name="connsiteX8" fmla="*/ 209862 w 1963712"/>
              <a:gd name="connsiteY8" fmla="*/ 209862 h 3162924"/>
              <a:gd name="connsiteX9" fmla="*/ 239843 w 1963712"/>
              <a:gd name="connsiteY9" fmla="*/ 239842 h 3162924"/>
              <a:gd name="connsiteX10" fmla="*/ 284813 w 1963712"/>
              <a:gd name="connsiteY10" fmla="*/ 209862 h 3162924"/>
              <a:gd name="connsiteX11" fmla="*/ 329784 w 1963712"/>
              <a:gd name="connsiteY11" fmla="*/ 194872 h 3162924"/>
              <a:gd name="connsiteX12" fmla="*/ 464695 w 1963712"/>
              <a:gd name="connsiteY12" fmla="*/ 119921 h 3162924"/>
              <a:gd name="connsiteX13" fmla="*/ 494675 w 1963712"/>
              <a:gd name="connsiteY13" fmla="*/ 74951 h 3162924"/>
              <a:gd name="connsiteX14" fmla="*/ 554636 w 1963712"/>
              <a:gd name="connsiteY14" fmla="*/ 44970 h 3162924"/>
              <a:gd name="connsiteX15" fmla="*/ 599607 w 1963712"/>
              <a:gd name="connsiteY15" fmla="*/ 14990 h 3162924"/>
              <a:gd name="connsiteX16" fmla="*/ 614597 w 1963712"/>
              <a:gd name="connsiteY16" fmla="*/ 59960 h 3162924"/>
              <a:gd name="connsiteX17" fmla="*/ 629587 w 1963712"/>
              <a:gd name="connsiteY17" fmla="*/ 269823 h 3162924"/>
              <a:gd name="connsiteX18" fmla="*/ 674557 w 1963712"/>
              <a:gd name="connsiteY18" fmla="*/ 254833 h 3162924"/>
              <a:gd name="connsiteX19" fmla="*/ 749508 w 1963712"/>
              <a:gd name="connsiteY19" fmla="*/ 224852 h 3162924"/>
              <a:gd name="connsiteX20" fmla="*/ 869430 w 1963712"/>
              <a:gd name="connsiteY20" fmla="*/ 179882 h 3162924"/>
              <a:gd name="connsiteX21" fmla="*/ 974361 w 1963712"/>
              <a:gd name="connsiteY21" fmla="*/ 149901 h 3162924"/>
              <a:gd name="connsiteX22" fmla="*/ 1019331 w 1963712"/>
              <a:gd name="connsiteY22" fmla="*/ 134911 h 3162924"/>
              <a:gd name="connsiteX23" fmla="*/ 1109272 w 1963712"/>
              <a:gd name="connsiteY23" fmla="*/ 89941 h 3162924"/>
              <a:gd name="connsiteX24" fmla="*/ 1049312 w 1963712"/>
              <a:gd name="connsiteY24" fmla="*/ 164892 h 3162924"/>
              <a:gd name="connsiteX25" fmla="*/ 989351 w 1963712"/>
              <a:gd name="connsiteY25" fmla="*/ 254833 h 3162924"/>
              <a:gd name="connsiteX26" fmla="*/ 959371 w 1963712"/>
              <a:gd name="connsiteY26" fmla="*/ 299803 h 3162924"/>
              <a:gd name="connsiteX27" fmla="*/ 1139252 w 1963712"/>
              <a:gd name="connsiteY27" fmla="*/ 344774 h 3162924"/>
              <a:gd name="connsiteX28" fmla="*/ 1394085 w 1963712"/>
              <a:gd name="connsiteY28" fmla="*/ 374754 h 3162924"/>
              <a:gd name="connsiteX29" fmla="*/ 1304144 w 1963712"/>
              <a:gd name="connsiteY29" fmla="*/ 419724 h 3162924"/>
              <a:gd name="connsiteX30" fmla="*/ 1214203 w 1963712"/>
              <a:gd name="connsiteY30" fmla="*/ 464695 h 3162924"/>
              <a:gd name="connsiteX31" fmla="*/ 1199213 w 1963712"/>
              <a:gd name="connsiteY31" fmla="*/ 509665 h 3162924"/>
              <a:gd name="connsiteX32" fmla="*/ 1304144 w 1963712"/>
              <a:gd name="connsiteY32" fmla="*/ 554636 h 3162924"/>
              <a:gd name="connsiteX33" fmla="*/ 1588957 w 1963712"/>
              <a:gd name="connsiteY33" fmla="*/ 599606 h 3162924"/>
              <a:gd name="connsiteX34" fmla="*/ 1663908 w 1963712"/>
              <a:gd name="connsiteY34" fmla="*/ 614597 h 3162924"/>
              <a:gd name="connsiteX35" fmla="*/ 1618938 w 1963712"/>
              <a:gd name="connsiteY35" fmla="*/ 629587 h 3162924"/>
              <a:gd name="connsiteX36" fmla="*/ 1514007 w 1963712"/>
              <a:gd name="connsiteY36" fmla="*/ 689547 h 3162924"/>
              <a:gd name="connsiteX37" fmla="*/ 1484026 w 1963712"/>
              <a:gd name="connsiteY37" fmla="*/ 719528 h 3162924"/>
              <a:gd name="connsiteX38" fmla="*/ 1454046 w 1963712"/>
              <a:gd name="connsiteY38" fmla="*/ 809469 h 3162924"/>
              <a:gd name="connsiteX39" fmla="*/ 1484026 w 1963712"/>
              <a:gd name="connsiteY39" fmla="*/ 854439 h 3162924"/>
              <a:gd name="connsiteX40" fmla="*/ 1588957 w 1963712"/>
              <a:gd name="connsiteY40" fmla="*/ 899410 h 3162924"/>
              <a:gd name="connsiteX41" fmla="*/ 1678898 w 1963712"/>
              <a:gd name="connsiteY41" fmla="*/ 929390 h 3162924"/>
              <a:gd name="connsiteX42" fmla="*/ 1768839 w 1963712"/>
              <a:gd name="connsiteY42" fmla="*/ 959370 h 3162924"/>
              <a:gd name="connsiteX43" fmla="*/ 1813810 w 1963712"/>
              <a:gd name="connsiteY43" fmla="*/ 974360 h 3162924"/>
              <a:gd name="connsiteX44" fmla="*/ 1723869 w 1963712"/>
              <a:gd name="connsiteY44" fmla="*/ 1019331 h 3162924"/>
              <a:gd name="connsiteX45" fmla="*/ 1648918 w 1963712"/>
              <a:gd name="connsiteY45" fmla="*/ 1079292 h 3162924"/>
              <a:gd name="connsiteX46" fmla="*/ 1588957 w 1963712"/>
              <a:gd name="connsiteY46" fmla="*/ 1124262 h 3162924"/>
              <a:gd name="connsiteX47" fmla="*/ 1543987 w 1963712"/>
              <a:gd name="connsiteY47" fmla="*/ 1214203 h 3162924"/>
              <a:gd name="connsiteX48" fmla="*/ 1573967 w 1963712"/>
              <a:gd name="connsiteY48" fmla="*/ 1259174 h 3162924"/>
              <a:gd name="connsiteX49" fmla="*/ 1723869 w 1963712"/>
              <a:gd name="connsiteY49" fmla="*/ 1349115 h 3162924"/>
              <a:gd name="connsiteX50" fmla="*/ 1768839 w 1963712"/>
              <a:gd name="connsiteY50" fmla="*/ 1379095 h 3162924"/>
              <a:gd name="connsiteX51" fmla="*/ 1858780 w 1963712"/>
              <a:gd name="connsiteY51" fmla="*/ 1409075 h 3162924"/>
              <a:gd name="connsiteX52" fmla="*/ 1903751 w 1963712"/>
              <a:gd name="connsiteY52" fmla="*/ 1424065 h 3162924"/>
              <a:gd name="connsiteX53" fmla="*/ 1873771 w 1963712"/>
              <a:gd name="connsiteY53" fmla="*/ 1454046 h 3162924"/>
              <a:gd name="connsiteX54" fmla="*/ 1828800 w 1963712"/>
              <a:gd name="connsiteY54" fmla="*/ 1469036 h 3162924"/>
              <a:gd name="connsiteX55" fmla="*/ 1768839 w 1963712"/>
              <a:gd name="connsiteY55" fmla="*/ 1499016 h 3162924"/>
              <a:gd name="connsiteX56" fmla="*/ 1678898 w 1963712"/>
              <a:gd name="connsiteY56" fmla="*/ 1543987 h 3162924"/>
              <a:gd name="connsiteX57" fmla="*/ 1618938 w 1963712"/>
              <a:gd name="connsiteY57" fmla="*/ 1633928 h 3162924"/>
              <a:gd name="connsiteX58" fmla="*/ 1648918 w 1963712"/>
              <a:gd name="connsiteY58" fmla="*/ 1678898 h 3162924"/>
              <a:gd name="connsiteX59" fmla="*/ 1783830 w 1963712"/>
              <a:gd name="connsiteY59" fmla="*/ 1768839 h 3162924"/>
              <a:gd name="connsiteX60" fmla="*/ 1828800 w 1963712"/>
              <a:gd name="connsiteY60" fmla="*/ 1798819 h 3162924"/>
              <a:gd name="connsiteX61" fmla="*/ 1873771 w 1963712"/>
              <a:gd name="connsiteY61" fmla="*/ 1828800 h 3162924"/>
              <a:gd name="connsiteX62" fmla="*/ 1963712 w 1963712"/>
              <a:gd name="connsiteY62" fmla="*/ 1873770 h 3162924"/>
              <a:gd name="connsiteX63" fmla="*/ 1828800 w 1963712"/>
              <a:gd name="connsiteY63" fmla="*/ 1948721 h 3162924"/>
              <a:gd name="connsiteX64" fmla="*/ 1813810 w 1963712"/>
              <a:gd name="connsiteY64" fmla="*/ 1993692 h 3162924"/>
              <a:gd name="connsiteX65" fmla="*/ 1768839 w 1963712"/>
              <a:gd name="connsiteY65" fmla="*/ 2023672 h 3162924"/>
              <a:gd name="connsiteX66" fmla="*/ 1798820 w 1963712"/>
              <a:gd name="connsiteY66" fmla="*/ 2143593 h 3162924"/>
              <a:gd name="connsiteX67" fmla="*/ 1828800 w 1963712"/>
              <a:gd name="connsiteY67" fmla="*/ 2173574 h 3162924"/>
              <a:gd name="connsiteX68" fmla="*/ 1843790 w 1963712"/>
              <a:gd name="connsiteY68" fmla="*/ 2218544 h 3162924"/>
              <a:gd name="connsiteX69" fmla="*/ 1873771 w 1963712"/>
              <a:gd name="connsiteY69" fmla="*/ 2263515 h 3162924"/>
              <a:gd name="connsiteX70" fmla="*/ 1888761 w 1963712"/>
              <a:gd name="connsiteY70" fmla="*/ 2323475 h 3162924"/>
              <a:gd name="connsiteX71" fmla="*/ 1843790 w 1963712"/>
              <a:gd name="connsiteY71" fmla="*/ 2338465 h 3162924"/>
              <a:gd name="connsiteX72" fmla="*/ 1753849 w 1963712"/>
              <a:gd name="connsiteY72" fmla="*/ 2398426 h 3162924"/>
              <a:gd name="connsiteX73" fmla="*/ 1798820 w 1963712"/>
              <a:gd name="connsiteY73" fmla="*/ 2428406 h 3162924"/>
              <a:gd name="connsiteX74" fmla="*/ 1858780 w 1963712"/>
              <a:gd name="connsiteY74" fmla="*/ 2518347 h 3162924"/>
              <a:gd name="connsiteX75" fmla="*/ 1888761 w 1963712"/>
              <a:gd name="connsiteY75" fmla="*/ 2608288 h 3162924"/>
              <a:gd name="connsiteX76" fmla="*/ 1858780 w 1963712"/>
              <a:gd name="connsiteY76" fmla="*/ 2638269 h 3162924"/>
              <a:gd name="connsiteX77" fmla="*/ 1708879 w 1963712"/>
              <a:gd name="connsiteY77" fmla="*/ 2683239 h 3162924"/>
              <a:gd name="connsiteX78" fmla="*/ 1738859 w 1963712"/>
              <a:gd name="connsiteY78" fmla="*/ 2773180 h 3162924"/>
              <a:gd name="connsiteX79" fmla="*/ 1783830 w 1963712"/>
              <a:gd name="connsiteY79" fmla="*/ 2863121 h 3162924"/>
              <a:gd name="connsiteX80" fmla="*/ 1738859 w 1963712"/>
              <a:gd name="connsiteY80" fmla="*/ 2878111 h 3162924"/>
              <a:gd name="connsiteX81" fmla="*/ 1648918 w 1963712"/>
              <a:gd name="connsiteY81" fmla="*/ 2848131 h 3162924"/>
              <a:gd name="connsiteX82" fmla="*/ 1633928 w 1963712"/>
              <a:gd name="connsiteY82" fmla="*/ 3028013 h 3162924"/>
              <a:gd name="connsiteX83" fmla="*/ 1663908 w 1963712"/>
              <a:gd name="connsiteY83" fmla="*/ 3117954 h 3162924"/>
              <a:gd name="connsiteX84" fmla="*/ 1693889 w 1963712"/>
              <a:gd name="connsiteY84" fmla="*/ 3162924 h 316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963712" h="3162924">
                <a:moveTo>
                  <a:pt x="0" y="239842"/>
                </a:moveTo>
                <a:cubicBezTo>
                  <a:pt x="14990" y="214859"/>
                  <a:pt x="31941" y="190952"/>
                  <a:pt x="44971" y="164892"/>
                </a:cubicBezTo>
                <a:cubicBezTo>
                  <a:pt x="52038" y="150759"/>
                  <a:pt x="53737" y="134445"/>
                  <a:pt x="59961" y="119921"/>
                </a:cubicBezTo>
                <a:cubicBezTo>
                  <a:pt x="68763" y="99382"/>
                  <a:pt x="81139" y="80499"/>
                  <a:pt x="89941" y="59960"/>
                </a:cubicBezTo>
                <a:cubicBezTo>
                  <a:pt x="96165" y="45437"/>
                  <a:pt x="93758" y="26163"/>
                  <a:pt x="104931" y="14990"/>
                </a:cubicBezTo>
                <a:cubicBezTo>
                  <a:pt x="116104" y="3817"/>
                  <a:pt x="134912" y="4997"/>
                  <a:pt x="149902" y="0"/>
                </a:cubicBezTo>
                <a:cubicBezTo>
                  <a:pt x="154899" y="14990"/>
                  <a:pt x="160735" y="29726"/>
                  <a:pt x="164892" y="44970"/>
                </a:cubicBezTo>
                <a:cubicBezTo>
                  <a:pt x="175733" y="84722"/>
                  <a:pt x="181842" y="125802"/>
                  <a:pt x="194872" y="164892"/>
                </a:cubicBezTo>
                <a:cubicBezTo>
                  <a:pt x="199869" y="179882"/>
                  <a:pt x="201732" y="196313"/>
                  <a:pt x="209862" y="209862"/>
                </a:cubicBezTo>
                <a:cubicBezTo>
                  <a:pt x="217133" y="221981"/>
                  <a:pt x="229849" y="229849"/>
                  <a:pt x="239843" y="239842"/>
                </a:cubicBezTo>
                <a:cubicBezTo>
                  <a:pt x="254833" y="229849"/>
                  <a:pt x="268699" y="217919"/>
                  <a:pt x="284813" y="209862"/>
                </a:cubicBezTo>
                <a:cubicBezTo>
                  <a:pt x="298946" y="202796"/>
                  <a:pt x="316065" y="202712"/>
                  <a:pt x="329784" y="194872"/>
                </a:cubicBezTo>
                <a:cubicBezTo>
                  <a:pt x="496153" y="99803"/>
                  <a:pt x="275125" y="195748"/>
                  <a:pt x="464695" y="119921"/>
                </a:cubicBezTo>
                <a:cubicBezTo>
                  <a:pt x="474688" y="104931"/>
                  <a:pt x="480835" y="86484"/>
                  <a:pt x="494675" y="74951"/>
                </a:cubicBezTo>
                <a:cubicBezTo>
                  <a:pt x="511842" y="60645"/>
                  <a:pt x="535234" y="56057"/>
                  <a:pt x="554636" y="44970"/>
                </a:cubicBezTo>
                <a:cubicBezTo>
                  <a:pt x="570278" y="36032"/>
                  <a:pt x="584617" y="24983"/>
                  <a:pt x="599607" y="14990"/>
                </a:cubicBezTo>
                <a:cubicBezTo>
                  <a:pt x="604604" y="29980"/>
                  <a:pt x="612751" y="44267"/>
                  <a:pt x="614597" y="59960"/>
                </a:cubicBezTo>
                <a:cubicBezTo>
                  <a:pt x="622791" y="129612"/>
                  <a:pt x="608962" y="202792"/>
                  <a:pt x="629587" y="269823"/>
                </a:cubicBezTo>
                <a:cubicBezTo>
                  <a:pt x="634234" y="284925"/>
                  <a:pt x="659762" y="260381"/>
                  <a:pt x="674557" y="254833"/>
                </a:cubicBezTo>
                <a:cubicBezTo>
                  <a:pt x="699752" y="245385"/>
                  <a:pt x="723981" y="233361"/>
                  <a:pt x="749508" y="224852"/>
                </a:cubicBezTo>
                <a:cubicBezTo>
                  <a:pt x="956797" y="155755"/>
                  <a:pt x="654757" y="271884"/>
                  <a:pt x="869430" y="179882"/>
                </a:cubicBezTo>
                <a:cubicBezTo>
                  <a:pt x="905368" y="164480"/>
                  <a:pt x="936331" y="160767"/>
                  <a:pt x="974361" y="149901"/>
                </a:cubicBezTo>
                <a:cubicBezTo>
                  <a:pt x="989554" y="145560"/>
                  <a:pt x="1004341" y="139908"/>
                  <a:pt x="1019331" y="134911"/>
                </a:cubicBezTo>
                <a:cubicBezTo>
                  <a:pt x="1032293" y="121950"/>
                  <a:pt x="1081646" y="62315"/>
                  <a:pt x="1109272" y="89941"/>
                </a:cubicBezTo>
                <a:cubicBezTo>
                  <a:pt x="1119752" y="100421"/>
                  <a:pt x="1054141" y="158453"/>
                  <a:pt x="1049312" y="164892"/>
                </a:cubicBezTo>
                <a:cubicBezTo>
                  <a:pt x="1027693" y="193718"/>
                  <a:pt x="1009338" y="224853"/>
                  <a:pt x="989351" y="254833"/>
                </a:cubicBezTo>
                <a:lnTo>
                  <a:pt x="959371" y="299803"/>
                </a:lnTo>
                <a:cubicBezTo>
                  <a:pt x="1041355" y="354459"/>
                  <a:pt x="988028" y="328855"/>
                  <a:pt x="1139252" y="344774"/>
                </a:cubicBezTo>
                <a:cubicBezTo>
                  <a:pt x="1350240" y="366984"/>
                  <a:pt x="1221198" y="350056"/>
                  <a:pt x="1394085" y="374754"/>
                </a:cubicBezTo>
                <a:cubicBezTo>
                  <a:pt x="1281059" y="412429"/>
                  <a:pt x="1420371" y="361610"/>
                  <a:pt x="1304144" y="419724"/>
                </a:cubicBezTo>
                <a:cubicBezTo>
                  <a:pt x="1180020" y="481787"/>
                  <a:pt x="1343084" y="378776"/>
                  <a:pt x="1214203" y="464695"/>
                </a:cubicBezTo>
                <a:cubicBezTo>
                  <a:pt x="1209206" y="479685"/>
                  <a:pt x="1196114" y="494171"/>
                  <a:pt x="1199213" y="509665"/>
                </a:cubicBezTo>
                <a:cubicBezTo>
                  <a:pt x="1207355" y="550376"/>
                  <a:pt x="1287181" y="550010"/>
                  <a:pt x="1304144" y="554636"/>
                </a:cubicBezTo>
                <a:cubicBezTo>
                  <a:pt x="1502861" y="608831"/>
                  <a:pt x="1265746" y="574744"/>
                  <a:pt x="1588957" y="599606"/>
                </a:cubicBezTo>
                <a:cubicBezTo>
                  <a:pt x="1613941" y="604603"/>
                  <a:pt x="1645892" y="596581"/>
                  <a:pt x="1663908" y="614597"/>
                </a:cubicBezTo>
                <a:cubicBezTo>
                  <a:pt x="1675081" y="625770"/>
                  <a:pt x="1633461" y="623363"/>
                  <a:pt x="1618938" y="629587"/>
                </a:cubicBezTo>
                <a:cubicBezTo>
                  <a:pt x="1585794" y="643791"/>
                  <a:pt x="1542959" y="666386"/>
                  <a:pt x="1514007" y="689547"/>
                </a:cubicBezTo>
                <a:cubicBezTo>
                  <a:pt x="1502971" y="698376"/>
                  <a:pt x="1494020" y="709534"/>
                  <a:pt x="1484026" y="719528"/>
                </a:cubicBezTo>
                <a:cubicBezTo>
                  <a:pt x="1474033" y="749508"/>
                  <a:pt x="1436516" y="783175"/>
                  <a:pt x="1454046" y="809469"/>
                </a:cubicBezTo>
                <a:cubicBezTo>
                  <a:pt x="1464039" y="824459"/>
                  <a:pt x="1471287" y="841700"/>
                  <a:pt x="1484026" y="854439"/>
                </a:cubicBezTo>
                <a:cubicBezTo>
                  <a:pt x="1521396" y="891809"/>
                  <a:pt x="1539813" y="884666"/>
                  <a:pt x="1588957" y="899410"/>
                </a:cubicBezTo>
                <a:cubicBezTo>
                  <a:pt x="1619226" y="908491"/>
                  <a:pt x="1648918" y="919397"/>
                  <a:pt x="1678898" y="929390"/>
                </a:cubicBezTo>
                <a:lnTo>
                  <a:pt x="1768839" y="959370"/>
                </a:lnTo>
                <a:lnTo>
                  <a:pt x="1813810" y="974360"/>
                </a:lnTo>
                <a:cubicBezTo>
                  <a:pt x="1684937" y="1060276"/>
                  <a:pt x="1847985" y="957273"/>
                  <a:pt x="1723869" y="1019331"/>
                </a:cubicBezTo>
                <a:cubicBezTo>
                  <a:pt x="1668269" y="1047131"/>
                  <a:pt x="1690750" y="1044432"/>
                  <a:pt x="1648918" y="1079292"/>
                </a:cubicBezTo>
                <a:cubicBezTo>
                  <a:pt x="1629725" y="1095286"/>
                  <a:pt x="1608944" y="1109272"/>
                  <a:pt x="1588957" y="1124262"/>
                </a:cubicBezTo>
                <a:cubicBezTo>
                  <a:pt x="1578517" y="1139922"/>
                  <a:pt x="1539850" y="1189379"/>
                  <a:pt x="1543987" y="1214203"/>
                </a:cubicBezTo>
                <a:cubicBezTo>
                  <a:pt x="1546949" y="1231974"/>
                  <a:pt x="1562712" y="1245106"/>
                  <a:pt x="1573967" y="1259174"/>
                </a:cubicBezTo>
                <a:cubicBezTo>
                  <a:pt x="1621131" y="1318129"/>
                  <a:pt x="1636905" y="1291139"/>
                  <a:pt x="1723869" y="1349115"/>
                </a:cubicBezTo>
                <a:cubicBezTo>
                  <a:pt x="1738859" y="1359108"/>
                  <a:pt x="1752376" y="1371778"/>
                  <a:pt x="1768839" y="1379095"/>
                </a:cubicBezTo>
                <a:cubicBezTo>
                  <a:pt x="1797717" y="1391930"/>
                  <a:pt x="1828800" y="1399082"/>
                  <a:pt x="1858780" y="1409075"/>
                </a:cubicBezTo>
                <a:lnTo>
                  <a:pt x="1903751" y="1424065"/>
                </a:lnTo>
                <a:cubicBezTo>
                  <a:pt x="1893758" y="1434059"/>
                  <a:pt x="1885890" y="1446775"/>
                  <a:pt x="1873771" y="1454046"/>
                </a:cubicBezTo>
                <a:cubicBezTo>
                  <a:pt x="1860222" y="1462176"/>
                  <a:pt x="1843324" y="1462812"/>
                  <a:pt x="1828800" y="1469036"/>
                </a:cubicBezTo>
                <a:cubicBezTo>
                  <a:pt x="1808261" y="1477838"/>
                  <a:pt x="1788241" y="1487929"/>
                  <a:pt x="1768839" y="1499016"/>
                </a:cubicBezTo>
                <a:cubicBezTo>
                  <a:pt x="1687472" y="1545512"/>
                  <a:pt x="1761352" y="1516503"/>
                  <a:pt x="1678898" y="1543987"/>
                </a:cubicBezTo>
                <a:cubicBezTo>
                  <a:pt x="1658911" y="1573967"/>
                  <a:pt x="1598951" y="1603948"/>
                  <a:pt x="1618938" y="1633928"/>
                </a:cubicBezTo>
                <a:cubicBezTo>
                  <a:pt x="1628931" y="1648918"/>
                  <a:pt x="1635360" y="1667035"/>
                  <a:pt x="1648918" y="1678898"/>
                </a:cubicBezTo>
                <a:cubicBezTo>
                  <a:pt x="1648929" y="1678908"/>
                  <a:pt x="1761339" y="1753845"/>
                  <a:pt x="1783830" y="1768839"/>
                </a:cubicBezTo>
                <a:lnTo>
                  <a:pt x="1828800" y="1798819"/>
                </a:lnTo>
                <a:cubicBezTo>
                  <a:pt x="1843790" y="1808813"/>
                  <a:pt x="1856679" y="1823103"/>
                  <a:pt x="1873771" y="1828800"/>
                </a:cubicBezTo>
                <a:cubicBezTo>
                  <a:pt x="1935832" y="1849487"/>
                  <a:pt x="1905594" y="1835025"/>
                  <a:pt x="1963712" y="1873770"/>
                </a:cubicBezTo>
                <a:cubicBezTo>
                  <a:pt x="1860624" y="1942496"/>
                  <a:pt x="1907954" y="1922337"/>
                  <a:pt x="1828800" y="1948721"/>
                </a:cubicBezTo>
                <a:cubicBezTo>
                  <a:pt x="1823803" y="1963711"/>
                  <a:pt x="1823681" y="1981353"/>
                  <a:pt x="1813810" y="1993692"/>
                </a:cubicBezTo>
                <a:cubicBezTo>
                  <a:pt x="1802555" y="2007760"/>
                  <a:pt x="1773788" y="2006349"/>
                  <a:pt x="1768839" y="2023672"/>
                </a:cubicBezTo>
                <a:cubicBezTo>
                  <a:pt x="1766759" y="2030951"/>
                  <a:pt x="1788281" y="2126029"/>
                  <a:pt x="1798820" y="2143593"/>
                </a:cubicBezTo>
                <a:cubicBezTo>
                  <a:pt x="1806091" y="2155712"/>
                  <a:pt x="1818807" y="2163580"/>
                  <a:pt x="1828800" y="2173574"/>
                </a:cubicBezTo>
                <a:cubicBezTo>
                  <a:pt x="1833797" y="2188564"/>
                  <a:pt x="1836724" y="2204411"/>
                  <a:pt x="1843790" y="2218544"/>
                </a:cubicBezTo>
                <a:cubicBezTo>
                  <a:pt x="1851847" y="2234658"/>
                  <a:pt x="1866674" y="2246956"/>
                  <a:pt x="1873771" y="2263515"/>
                </a:cubicBezTo>
                <a:cubicBezTo>
                  <a:pt x="1881887" y="2282451"/>
                  <a:pt x="1883764" y="2303488"/>
                  <a:pt x="1888761" y="2323475"/>
                </a:cubicBezTo>
                <a:cubicBezTo>
                  <a:pt x="1873771" y="2328472"/>
                  <a:pt x="1859284" y="2335366"/>
                  <a:pt x="1843790" y="2338465"/>
                </a:cubicBezTo>
                <a:cubicBezTo>
                  <a:pt x="1798577" y="2347508"/>
                  <a:pt x="1693984" y="2323596"/>
                  <a:pt x="1753849" y="2398426"/>
                </a:cubicBezTo>
                <a:cubicBezTo>
                  <a:pt x="1765104" y="2412494"/>
                  <a:pt x="1783830" y="2418413"/>
                  <a:pt x="1798820" y="2428406"/>
                </a:cubicBezTo>
                <a:cubicBezTo>
                  <a:pt x="1848410" y="2577178"/>
                  <a:pt x="1765211" y="2349924"/>
                  <a:pt x="1858780" y="2518347"/>
                </a:cubicBezTo>
                <a:cubicBezTo>
                  <a:pt x="1874127" y="2545972"/>
                  <a:pt x="1888761" y="2608288"/>
                  <a:pt x="1888761" y="2608288"/>
                </a:cubicBezTo>
                <a:cubicBezTo>
                  <a:pt x="1878767" y="2618282"/>
                  <a:pt x="1872599" y="2635308"/>
                  <a:pt x="1858780" y="2638269"/>
                </a:cubicBezTo>
                <a:cubicBezTo>
                  <a:pt x="1685733" y="2675351"/>
                  <a:pt x="1631438" y="2605801"/>
                  <a:pt x="1708879" y="2683239"/>
                </a:cubicBezTo>
                <a:cubicBezTo>
                  <a:pt x="1718872" y="2713219"/>
                  <a:pt x="1721330" y="2746885"/>
                  <a:pt x="1738859" y="2773180"/>
                </a:cubicBezTo>
                <a:cubicBezTo>
                  <a:pt x="1777604" y="2831298"/>
                  <a:pt x="1763141" y="2801060"/>
                  <a:pt x="1783830" y="2863121"/>
                </a:cubicBezTo>
                <a:cubicBezTo>
                  <a:pt x="1768840" y="2868118"/>
                  <a:pt x="1754564" y="2879856"/>
                  <a:pt x="1738859" y="2878111"/>
                </a:cubicBezTo>
                <a:cubicBezTo>
                  <a:pt x="1707450" y="2874621"/>
                  <a:pt x="1648918" y="2848131"/>
                  <a:pt x="1648918" y="2848131"/>
                </a:cubicBezTo>
                <a:cubicBezTo>
                  <a:pt x="1598000" y="2924509"/>
                  <a:pt x="1606500" y="2890869"/>
                  <a:pt x="1633928" y="3028013"/>
                </a:cubicBezTo>
                <a:cubicBezTo>
                  <a:pt x="1640126" y="3059001"/>
                  <a:pt x="1641562" y="3095608"/>
                  <a:pt x="1663908" y="3117954"/>
                </a:cubicBezTo>
                <a:cubicBezTo>
                  <a:pt x="1697422" y="3151467"/>
                  <a:pt x="1693889" y="3133801"/>
                  <a:pt x="1693889" y="3162924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7943143" y="5070091"/>
            <a:ext cx="183830" cy="19633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4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Guidance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8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or Private?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Should an attribute be public or private?</a:t>
            </a:r>
          </a:p>
          <a:p>
            <a:pPr lvl="1"/>
            <a:r>
              <a:rPr lang="en-US" dirty="0" smtClean="0"/>
              <a:t>If the value assigned will work regardless, then it can be public.</a:t>
            </a:r>
          </a:p>
          <a:p>
            <a:pPr lvl="1"/>
            <a:r>
              <a:rPr lang="en-US" dirty="0" smtClean="0"/>
              <a:t>If it needs to be checked or has to conform to some requirements, it should be private. (99% of the time.)</a:t>
            </a:r>
          </a:p>
          <a:p>
            <a:pPr lvl="1"/>
            <a:endParaRPr lang="en-US" dirty="0"/>
          </a:p>
          <a:p>
            <a:r>
              <a:rPr lang="en-US" dirty="0" smtClean="0"/>
              <a:t>Should a method be public or private?</a:t>
            </a:r>
          </a:p>
          <a:p>
            <a:pPr lvl="1"/>
            <a:r>
              <a:rPr lang="en-US" dirty="0" smtClean="0"/>
              <a:t>If it is something you want anyone using your class to call, then it should be public.</a:t>
            </a:r>
          </a:p>
          <a:p>
            <a:pPr lvl="1"/>
            <a:r>
              <a:rPr lang="en-US" dirty="0" smtClean="0"/>
              <a:t>If it is something that exposes the inner workings of your class or that you do not want anyone using, then it should be private.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9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Attribute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want private attributes to be theoretically “public”</a:t>
            </a:r>
          </a:p>
          <a:p>
            <a:pPr lvl="1"/>
            <a:r>
              <a:rPr lang="en-US" sz="2800" dirty="0" smtClean="0"/>
              <a:t>then provide public </a:t>
            </a:r>
            <a:r>
              <a:rPr lang="en-US" sz="2800" dirty="0" err="1" smtClean="0"/>
              <a:t>mutators</a:t>
            </a:r>
            <a:r>
              <a:rPr lang="en-US" sz="2800" dirty="0" smtClean="0"/>
              <a:t>/accessors that can </a:t>
            </a:r>
            <a:br>
              <a:rPr lang="en-US" sz="2800" dirty="0" smtClean="0"/>
            </a:br>
            <a:r>
              <a:rPr lang="en-US" sz="2800" dirty="0" smtClean="0"/>
              <a:t>mitigate setting/getting those values.</a:t>
            </a:r>
          </a:p>
          <a:p>
            <a:endParaRPr lang="en-US" dirty="0" smtClean="0"/>
          </a:p>
          <a:p>
            <a:r>
              <a:rPr lang="en-US" dirty="0" smtClean="0"/>
              <a:t>If private attributes are truly internal</a:t>
            </a:r>
          </a:p>
          <a:p>
            <a:pPr lvl="1"/>
            <a:r>
              <a:rPr lang="en-US" sz="2800" dirty="0" smtClean="0"/>
              <a:t>then do not provide public </a:t>
            </a:r>
            <a:r>
              <a:rPr lang="en-US" sz="2800" dirty="0" err="1" smtClean="0"/>
              <a:t>mutators</a:t>
            </a:r>
            <a:r>
              <a:rPr lang="en-US" sz="2800" dirty="0" smtClean="0"/>
              <a:t>/accessors. </a:t>
            </a:r>
          </a:p>
          <a:p>
            <a:pPr lvl="1"/>
            <a:r>
              <a:rPr lang="en-US" sz="2800" dirty="0" smtClean="0"/>
              <a:t>Note, you might still have private </a:t>
            </a:r>
            <a:r>
              <a:rPr lang="en-US" sz="2800" dirty="0" err="1" smtClean="0"/>
              <a:t>mutators</a:t>
            </a:r>
            <a:r>
              <a:rPr lang="en-US" sz="2800" dirty="0" smtClean="0"/>
              <a:t> accessors, </a:t>
            </a:r>
            <a:br>
              <a:rPr lang="en-US" sz="2800" dirty="0" smtClean="0"/>
            </a:br>
            <a:r>
              <a:rPr lang="en-US" sz="2800" dirty="0" smtClean="0"/>
              <a:t>especially if there is data validation that needs to happen, </a:t>
            </a:r>
            <a:br>
              <a:rPr lang="en-US" sz="2800" dirty="0" smtClean="0"/>
            </a:br>
            <a:r>
              <a:rPr lang="en-US" sz="2800" dirty="0" smtClean="0"/>
              <a:t>or if getting/setting is complex.</a:t>
            </a:r>
          </a:p>
        </p:txBody>
      </p:sp>
    </p:spTree>
    <p:extLst>
      <p:ext uri="{BB962C8B-B14F-4D97-AF65-F5344CB8AC3E}">
        <p14:creationId xmlns:p14="http://schemas.microsoft.com/office/powerpoint/2010/main" val="371141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values need to be set one time and then never allowed to change again.</a:t>
            </a:r>
          </a:p>
          <a:p>
            <a:r>
              <a:rPr lang="en-US" dirty="0" smtClean="0"/>
              <a:t>Generally, these will be things like unique identifiers. </a:t>
            </a:r>
          </a:p>
          <a:p>
            <a:pPr lvl="1"/>
            <a:r>
              <a:rPr lang="en-US" dirty="0" smtClean="0"/>
              <a:t>Think about your social security number in the context of a program.</a:t>
            </a:r>
          </a:p>
          <a:p>
            <a:endParaRPr lang="en-US" dirty="0"/>
          </a:p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Set in Constructor(s) only.</a:t>
            </a:r>
          </a:p>
          <a:p>
            <a:pPr lvl="1"/>
            <a:r>
              <a:rPr lang="en-US" dirty="0" smtClean="0"/>
              <a:t>Provide public accessor/getter.</a:t>
            </a:r>
          </a:p>
          <a:p>
            <a:pPr lvl="1"/>
            <a:r>
              <a:rPr lang="en-US" dirty="0" smtClean="0"/>
              <a:t>DO NOT provide a public </a:t>
            </a:r>
            <a:r>
              <a:rPr lang="en-US" dirty="0" err="1" smtClean="0"/>
              <a:t>mutator</a:t>
            </a:r>
            <a:r>
              <a:rPr lang="en-US" dirty="0" smtClean="0"/>
              <a:t>/setter.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9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public interface can “look” like an attribute.</a:t>
            </a:r>
          </a:p>
          <a:p>
            <a:r>
              <a:rPr lang="en-US" dirty="0" smtClean="0"/>
              <a:t>A weather class might keep temperature readings that are updated regularly from a temperature sensor.</a:t>
            </a:r>
          </a:p>
          <a:p>
            <a:endParaRPr lang="en-US" dirty="0"/>
          </a:p>
          <a:p>
            <a:r>
              <a:rPr lang="en-US" dirty="0" smtClean="0"/>
              <a:t>Public interface</a:t>
            </a:r>
          </a:p>
          <a:p>
            <a:pPr lvl="1"/>
            <a:r>
              <a:rPr lang="en-US" dirty="0" err="1" smtClean="0"/>
              <a:t>getAverageTemperature</a:t>
            </a:r>
            <a:r>
              <a:rPr lang="en-US" dirty="0" smtClean="0"/>
              <a:t>(): number</a:t>
            </a:r>
          </a:p>
          <a:p>
            <a:pPr lvl="2"/>
            <a:r>
              <a:rPr lang="en-US" dirty="0" smtClean="0"/>
              <a:t>Looks like getter for an attribute</a:t>
            </a:r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There is no attribute per se</a:t>
            </a:r>
          </a:p>
          <a:p>
            <a:pPr lvl="2"/>
            <a:r>
              <a:rPr lang="en-US" dirty="0" smtClean="0"/>
              <a:t>Since the system is continually getting new data,</a:t>
            </a:r>
          </a:p>
          <a:p>
            <a:pPr lvl="2"/>
            <a:r>
              <a:rPr lang="en-US" dirty="0" smtClean="0"/>
              <a:t>Each time average is needed, it is calculated.</a:t>
            </a:r>
          </a:p>
        </p:txBody>
      </p:sp>
    </p:spTree>
    <p:extLst>
      <p:ext uri="{BB962C8B-B14F-4D97-AF65-F5344CB8AC3E}">
        <p14:creationId xmlns:p14="http://schemas.microsoft.com/office/powerpoint/2010/main" val="58116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55181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Creating for others to use (e.g. make a Library)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28650" y="2506662"/>
            <a:ext cx="3678174" cy="361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Public</a:t>
            </a:r>
          </a:p>
          <a:p>
            <a:r>
              <a:rPr lang="en-US" dirty="0" smtClean="0"/>
              <a:t>Want some things </a:t>
            </a:r>
            <a:br>
              <a:rPr lang="en-US" dirty="0" smtClean="0"/>
            </a:br>
            <a:r>
              <a:rPr lang="en-US" dirty="0" smtClean="0"/>
              <a:t>visible to others 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Tend to be methods / </a:t>
            </a:r>
            <a:br>
              <a:rPr lang="en-US" dirty="0" smtClean="0"/>
            </a:br>
            <a:r>
              <a:rPr lang="en-US" dirty="0" smtClean="0"/>
              <a:t>member functions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480560" y="2506662"/>
            <a:ext cx="3678174" cy="361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Private</a:t>
            </a:r>
          </a:p>
          <a:p>
            <a:r>
              <a:rPr lang="en-US" dirty="0" smtClean="0"/>
              <a:t>Want some things </a:t>
            </a:r>
            <a:br>
              <a:rPr lang="en-US" dirty="0" smtClean="0"/>
            </a:br>
            <a:r>
              <a:rPr lang="en-US" dirty="0" smtClean="0"/>
              <a:t>hidden from others. </a:t>
            </a:r>
          </a:p>
          <a:p>
            <a:pPr lvl="1"/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Might Change</a:t>
            </a:r>
          </a:p>
          <a:p>
            <a:endParaRPr lang="en-US" dirty="0" smtClean="0"/>
          </a:p>
          <a:p>
            <a:r>
              <a:rPr lang="en-US" dirty="0" smtClean="0"/>
              <a:t>Tend to be data members / attributes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876235">
            <a:off x="5673558" y="2313336"/>
            <a:ext cx="35958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Information Hiding /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Encapsulation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6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347500" y="1701705"/>
            <a:ext cx="3678174" cy="351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Public</a:t>
            </a:r>
          </a:p>
          <a:p>
            <a:endParaRPr lang="en-US" dirty="0"/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Methods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199410" y="1701705"/>
            <a:ext cx="3678174" cy="361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Private</a:t>
            </a:r>
          </a:p>
          <a:p>
            <a:endParaRPr lang="en-US" dirty="0"/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Attributes</a:t>
            </a:r>
          </a:p>
        </p:txBody>
      </p:sp>
      <p:sp>
        <p:nvSpPr>
          <p:cNvPr id="12" name="Curved Up Arrow 11"/>
          <p:cNvSpPr/>
          <p:nvPr/>
        </p:nvSpPr>
        <p:spPr>
          <a:xfrm>
            <a:off x="2008154" y="3796633"/>
            <a:ext cx="4087368" cy="9966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Get / Set values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and enforce rules.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489668" y="1730845"/>
            <a:ext cx="855762" cy="20793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450" y="2344588"/>
            <a:ext cx="180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Call </a:t>
            </a:r>
            <a:r>
              <a:rPr lang="en-US" dirty="0">
                <a:solidFill>
                  <a:srgbClr val="0070C0"/>
                </a:solidFill>
              </a:rPr>
              <a:t>with </a:t>
            </a:r>
            <a:r>
              <a:rPr lang="en-US" dirty="0" smtClean="0">
                <a:solidFill>
                  <a:srgbClr val="0070C0"/>
                </a:solidFill>
              </a:rPr>
              <a:t>parameters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63567" y="4762677"/>
            <a:ext cx="3861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Accessor </a:t>
            </a:r>
            <a:r>
              <a:rPr lang="en-US" sz="2400" dirty="0" smtClean="0">
                <a:solidFill>
                  <a:srgbClr val="7030A0"/>
                </a:solidFill>
              </a:rPr>
              <a:t>&amp; </a:t>
            </a:r>
            <a:r>
              <a:rPr lang="en-US" sz="2400" dirty="0" err="1" smtClean="0">
                <a:solidFill>
                  <a:srgbClr val="7030A0"/>
                </a:solidFill>
              </a:rPr>
              <a:t>Mutator</a:t>
            </a:r>
            <a:r>
              <a:rPr lang="en-US" sz="2400" dirty="0" smtClean="0">
                <a:solidFill>
                  <a:srgbClr val="7030A0"/>
                </a:solidFill>
              </a:rPr>
              <a:t> methods 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(</a:t>
            </a:r>
            <a:r>
              <a:rPr lang="en-US" sz="2400" dirty="0">
                <a:solidFill>
                  <a:srgbClr val="7030A0"/>
                </a:solidFill>
              </a:rPr>
              <a:t>getters/setters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34442" y="5605786"/>
            <a:ext cx="2383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Constructor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(initializes object)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8033" y="2344589"/>
            <a:ext cx="2302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Private 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Helper Functions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5520" y="2713921"/>
            <a:ext cx="75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Rare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and class are almost interchangeable in C++</a:t>
            </a:r>
          </a:p>
          <a:p>
            <a:pPr lvl="1"/>
            <a:r>
              <a:rPr lang="en-US" sz="2800" dirty="0" err="1" smtClean="0"/>
              <a:t>Struct</a:t>
            </a:r>
            <a:r>
              <a:rPr lang="en-US" sz="2800" dirty="0" smtClean="0"/>
              <a:t> was used in C for heterogeneous data</a:t>
            </a:r>
          </a:p>
          <a:p>
            <a:pPr lvl="1"/>
            <a:r>
              <a:rPr lang="en-US" sz="2800" dirty="0" smtClean="0"/>
              <a:t>Class adopted into C++ (label was common in other languages)</a:t>
            </a:r>
          </a:p>
          <a:p>
            <a:pPr lvl="2"/>
            <a:r>
              <a:rPr lang="en-US" sz="2800" dirty="0" smtClean="0"/>
              <a:t>Class concept groups not only heterogeneous data, </a:t>
            </a:r>
            <a:br>
              <a:rPr lang="en-US" sz="2800" dirty="0" smtClean="0"/>
            </a:br>
            <a:r>
              <a:rPr lang="en-US" sz="2800" dirty="0" smtClean="0"/>
              <a:t>but the methods that act on them.</a:t>
            </a:r>
          </a:p>
          <a:p>
            <a:pPr lvl="2"/>
            <a:r>
              <a:rPr lang="en-US" sz="2800" dirty="0" smtClean="0"/>
              <a:t>This capability was given to </a:t>
            </a:r>
            <a:r>
              <a:rPr lang="en-US" sz="2800" dirty="0" err="1" smtClean="0"/>
              <a:t>structs</a:t>
            </a:r>
            <a:r>
              <a:rPr lang="en-US" sz="2800" dirty="0" smtClean="0"/>
              <a:t> as well.</a:t>
            </a:r>
          </a:p>
          <a:p>
            <a:endParaRPr lang="en-US" dirty="0"/>
          </a:p>
          <a:p>
            <a:r>
              <a:rPr lang="en-US" smtClean="0"/>
              <a:t>Differ in Default </a:t>
            </a:r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Class is private by default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is public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2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2661</Words>
  <Application>Microsoft Macintosh PowerPoint</Application>
  <PresentationFormat>On-screen Show (4:3)</PresentationFormat>
  <Paragraphs>957</Paragraphs>
  <Slides>68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Test 2 Slide Set 2</vt:lpstr>
      <vt:lpstr>Classes &amp; Objects</vt:lpstr>
      <vt:lpstr>PowerPoint Presentation</vt:lpstr>
      <vt:lpstr>Procedural Programming</vt:lpstr>
      <vt:lpstr>Object Oriented</vt:lpstr>
      <vt:lpstr>Concept of Class</vt:lpstr>
      <vt:lpstr>Visibility</vt:lpstr>
      <vt:lpstr>Interface</vt:lpstr>
      <vt:lpstr>C++ Note</vt:lpstr>
      <vt:lpstr>Modeling Classes  with UML</vt:lpstr>
      <vt:lpstr>Modeling Objects</vt:lpstr>
      <vt:lpstr>Class</vt:lpstr>
      <vt:lpstr>UML</vt:lpstr>
      <vt:lpstr>UML Class Diagram</vt:lpstr>
      <vt:lpstr>Attributes</vt:lpstr>
      <vt:lpstr>Methods</vt:lpstr>
      <vt:lpstr>Visibility</vt:lpstr>
      <vt:lpstr>Relationships</vt:lpstr>
      <vt:lpstr>Relationships</vt:lpstr>
      <vt:lpstr>Anatomy of a class Part I</vt:lpstr>
      <vt:lpstr>Classes in C++</vt:lpstr>
      <vt:lpstr>Visibility</vt:lpstr>
      <vt:lpstr>Writing a class</vt:lpstr>
      <vt:lpstr>Writing a class:  public and private member access</vt:lpstr>
      <vt:lpstr>Writing a class</vt:lpstr>
      <vt:lpstr>Writing a class: mutators and accessors</vt:lpstr>
      <vt:lpstr>Writing a class: declaration and definition</vt:lpstr>
      <vt:lpstr>Writing a class: declaration and definition</vt:lpstr>
      <vt:lpstr>Writing a class: declaration and definition</vt:lpstr>
      <vt:lpstr>Writing a class: declaration and definition</vt:lpstr>
      <vt:lpstr>Using a class</vt:lpstr>
      <vt:lpstr>Classes and Structs: Default Visibility</vt:lpstr>
      <vt:lpstr>Code Organization Classes</vt:lpstr>
      <vt:lpstr>Recall</vt:lpstr>
      <vt:lpstr>Recall</vt:lpstr>
      <vt:lpstr>For classes</vt:lpstr>
      <vt:lpstr>Class in Separate Files</vt:lpstr>
      <vt:lpstr>Anatomy of a class Part II</vt:lpstr>
      <vt:lpstr>Constructor</vt:lpstr>
      <vt:lpstr>Constructors</vt:lpstr>
      <vt:lpstr>Constructors</vt:lpstr>
      <vt:lpstr>Constructors</vt:lpstr>
      <vt:lpstr>Constructors</vt:lpstr>
      <vt:lpstr>Constructors</vt:lpstr>
      <vt:lpstr>Overloading constructors</vt:lpstr>
      <vt:lpstr>Default constructor</vt:lpstr>
      <vt:lpstr>Using a default constructor</vt:lpstr>
      <vt:lpstr>Notes on the Default constructor</vt:lpstr>
      <vt:lpstr>Using a class</vt:lpstr>
      <vt:lpstr>PowerPoint Presentation</vt:lpstr>
      <vt:lpstr>PowerPoint Presentation</vt:lpstr>
      <vt:lpstr>PowerPoint Presentation</vt:lpstr>
      <vt:lpstr>PowerPoint Presentation</vt:lpstr>
      <vt:lpstr>How Classes Work with Memory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Guidance</vt:lpstr>
      <vt:lpstr>Public or Private?</vt:lpstr>
      <vt:lpstr>Private Attribute Access</vt:lpstr>
      <vt:lpstr>Set Once</vt:lpstr>
      <vt:lpstr>Implied Attributes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G. Westerfield</dc:creator>
  <cp:lastModifiedBy>Jonathan G. Westerfield</cp:lastModifiedBy>
  <cp:revision>9</cp:revision>
  <dcterms:created xsi:type="dcterms:W3CDTF">2016-11-07T03:07:34Z</dcterms:created>
  <dcterms:modified xsi:type="dcterms:W3CDTF">2016-11-10T03:44:17Z</dcterms:modified>
</cp:coreProperties>
</file>