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3194B-15F8-0541-B9E8-E2AA42C9DBE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7D0A7-DA80-B443-9B53-49BDDFF3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6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3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16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62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14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1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34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93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42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21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23C5F-4E86-4D89-B218-39CF2E9407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81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23C5F-4E86-4D89-B218-39CF2E9407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44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04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23C5F-4E86-4D89-B218-39CF2E9407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7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23C5F-4E86-4D89-B218-39CF2E9407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4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23C5F-4E86-4D89-B218-39CF2E9407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70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23C5F-4E86-4D89-B218-39CF2E94075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23C5F-4E86-4D89-B218-39CF2E94075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6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C2AFD-E9A9-4493-8F87-5DB8741EF65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735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C2AFD-E9A9-4493-8F87-5DB8741EF65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15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C2AFD-E9A9-4493-8F87-5DB8741EF65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784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C2AFD-E9A9-4493-8F87-5DB8741EF65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889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C2AFD-E9A9-4493-8F87-5DB8741EF65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7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681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C2AFD-E9A9-4493-8F87-5DB8741EF65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940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C2AFD-E9A9-4493-8F87-5DB8741EF65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006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C2AFD-E9A9-4493-8F87-5DB8741EF65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602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C2AFD-E9A9-4493-8F87-5DB8741EF65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707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C2AFD-E9A9-4493-8F87-5DB8741EF65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049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C2AFD-E9A9-4493-8F87-5DB8741EF65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47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C2AFD-E9A9-4493-8F87-5DB8741EF65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721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C2AFD-E9A9-4493-8F87-5DB8741EF65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939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C385A-1DA4-4CA7-80AD-5F2D7737309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123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C385A-1DA4-4CA7-80AD-5F2D7737309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43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739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C385A-1DA4-4CA7-80AD-5F2D7737309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935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C385A-1DA4-4CA7-80AD-5F2D7737309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593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C385A-1DA4-4CA7-80AD-5F2D7737309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70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C385A-1DA4-4CA7-80AD-5F2D7737309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34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76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62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06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5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E641-7C35-4F5E-8F5B-2F459A6D78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9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574C-99E8-6942-A808-2F2B026E4E55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740E-7C3C-6349-A0C5-23CC6513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1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574C-99E8-6942-A808-2F2B026E4E55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740E-7C3C-6349-A0C5-23CC6513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2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574C-99E8-6942-A808-2F2B026E4E55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740E-7C3C-6349-A0C5-23CC6513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574C-99E8-6942-A808-2F2B026E4E55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740E-7C3C-6349-A0C5-23CC6513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574C-99E8-6942-A808-2F2B026E4E55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740E-7C3C-6349-A0C5-23CC6513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4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574C-99E8-6942-A808-2F2B026E4E55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740E-7C3C-6349-A0C5-23CC6513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4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574C-99E8-6942-A808-2F2B026E4E55}" type="datetimeFigureOut">
              <a:rPr lang="en-US" smtClean="0"/>
              <a:t>11/8/16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740E-7C3C-6349-A0C5-23CC6513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1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574C-99E8-6942-A808-2F2B026E4E55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740E-7C3C-6349-A0C5-23CC6513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1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574C-99E8-6942-A808-2F2B026E4E55}" type="datetimeFigureOut">
              <a:rPr lang="en-US" smtClean="0"/>
              <a:t>11/8/16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740E-7C3C-6349-A0C5-23CC6513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6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574C-99E8-6942-A808-2F2B026E4E55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740E-7C3C-6349-A0C5-23CC6513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8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574C-99E8-6942-A808-2F2B026E4E55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740E-7C3C-6349-A0C5-23CC6513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9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C574C-99E8-6942-A808-2F2B026E4E55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8740E-7C3C-6349-A0C5-23CC6513D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7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plusplus.com/doc/tutorial/inheritance/" TargetMode="External"/><Relationship Id="rId3" Type="http://schemas.openxmlformats.org/officeDocument/2006/relationships/hyperlink" Target="https://msdn.microsoft.com/en-us/library/1z2f6c2k.aspx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2 Slide Set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8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90497" y="4842095"/>
            <a:ext cx="331075" cy="6201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56034" y="5287087"/>
            <a:ext cx="331075" cy="6201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rce Code Pro" panose="020B0509030403020204" pitchFamily="49" charset="0"/>
              </a:rPr>
              <a:t>Namespaces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namespace apple 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 smtClean="0">
                <a:latin typeface="Lucida Console" panose="020B0609040504020204" pitchFamily="49" charset="0"/>
              </a:rPr>
              <a:t>int</a:t>
            </a:r>
            <a:r>
              <a:rPr lang="en-US" dirty="0" smtClean="0">
                <a:latin typeface="Lucida Console" panose="020B0609040504020204" pitchFamily="49" charset="0"/>
              </a:rPr>
              <a:t> golden = 1;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namespace orange 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char navel = ‘n’;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cout</a:t>
            </a:r>
            <a:r>
              <a:rPr lang="en-US" dirty="0" smtClean="0">
                <a:latin typeface="Lucida Console" panose="020B0609040504020204" pitchFamily="49" charset="0"/>
              </a:rPr>
              <a:t> &lt;&lt; apple::golden;</a:t>
            </a: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cout</a:t>
            </a:r>
            <a:r>
              <a:rPr lang="en-US" dirty="0" smtClean="0">
                <a:latin typeface="Lucida Console" panose="020B0609040504020204" pitchFamily="49" charset="0"/>
              </a:rPr>
              <a:t> &lt;&lt; orange::navel;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894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namespace apple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bool ripe = false;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namespace orange 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</a:t>
            </a:r>
            <a:r>
              <a:rPr lang="en-US" dirty="0" smtClean="0">
                <a:latin typeface="Source Code Pro" panose="020B0509030403020204" pitchFamily="49" charset="0"/>
              </a:rPr>
              <a:t>bool ripe = true;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bool a = apple::ripe;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bool b = orange::ripe;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874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normally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Source Code Pro" panose="020B0509030403020204" pitchFamily="49" charset="0"/>
              </a:rPr>
              <a:t>#include &lt;vector&gt;</a:t>
            </a:r>
          </a:p>
          <a:p>
            <a:pPr marL="0" indent="0">
              <a:buNone/>
            </a:pPr>
            <a:r>
              <a:rPr lang="en-US" sz="3200" dirty="0" smtClean="0">
                <a:latin typeface="Source Code Pro" panose="020B0509030403020204" pitchFamily="49" charset="0"/>
              </a:rPr>
              <a:t>#include &lt;string&gt;</a:t>
            </a:r>
          </a:p>
          <a:p>
            <a:pPr marL="0" indent="0">
              <a:buNone/>
            </a:pPr>
            <a:r>
              <a:rPr lang="en-US" sz="3200" dirty="0" smtClean="0">
                <a:latin typeface="Source Code Pro" panose="020B0509030403020204" pitchFamily="49" charset="0"/>
              </a:rPr>
              <a:t>using namespace std;</a:t>
            </a:r>
          </a:p>
          <a:p>
            <a:pPr marL="0" indent="0">
              <a:buNone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3200" dirty="0">
                <a:latin typeface="Source Code Pro" panose="020B0509030403020204" pitchFamily="49" charset="0"/>
              </a:rPr>
              <a:t>	</a:t>
            </a:r>
            <a:r>
              <a:rPr lang="en-US" sz="3200" dirty="0" smtClean="0">
                <a:latin typeface="Source Code Pro" panose="020B0509030403020204" pitchFamily="49" charset="0"/>
              </a:rPr>
              <a:t>vector&lt;string&gt; names;</a:t>
            </a:r>
          </a:p>
          <a:p>
            <a:pPr marL="0" indent="0">
              <a:buNone/>
            </a:pPr>
            <a:r>
              <a:rPr lang="en-US" sz="3200" dirty="0" smtClean="0">
                <a:latin typeface="Source Code Pro" panose="020B0509030403020204" pitchFamily="49" charset="0"/>
              </a:rPr>
              <a:t>}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835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using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When we declare </a:t>
            </a:r>
            <a:r>
              <a:rPr lang="en-US" sz="4000" b="1" dirty="0" smtClean="0"/>
              <a:t>using namespace std;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4000" dirty="0" smtClean="0"/>
              <a:t>we are bringing the namespace </a:t>
            </a:r>
            <a:r>
              <a:rPr lang="en-US" sz="4000" dirty="0" err="1" smtClean="0"/>
              <a:t>std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4000" dirty="0" smtClean="0"/>
              <a:t>into the current scope</a:t>
            </a:r>
          </a:p>
          <a:p>
            <a:endParaRPr lang="en-US" sz="4000" dirty="0" smtClean="0"/>
          </a:p>
          <a:p>
            <a:pPr lvl="1"/>
            <a:r>
              <a:rPr lang="en-US" sz="3600" dirty="0" smtClean="0"/>
              <a:t>so </a:t>
            </a:r>
            <a:r>
              <a:rPr lang="en-US" sz="3600" dirty="0"/>
              <a:t>w</a:t>
            </a:r>
            <a:r>
              <a:rPr lang="en-US" sz="3600" dirty="0" smtClean="0"/>
              <a:t>e don’t have to type </a:t>
            </a:r>
            <a:br>
              <a:rPr lang="en-US" sz="3600" dirty="0" smtClean="0"/>
            </a:br>
            <a:r>
              <a:rPr lang="en-US" sz="3600" b="1" dirty="0" err="1" smtClean="0"/>
              <a:t>std</a:t>
            </a:r>
            <a:r>
              <a:rPr lang="en-US" sz="3600" b="1" dirty="0" smtClean="0"/>
              <a:t>::string</a:t>
            </a:r>
            <a:r>
              <a:rPr lang="en-US" sz="3600" dirty="0" smtClean="0"/>
              <a:t>, </a:t>
            </a:r>
            <a:r>
              <a:rPr lang="en-US" sz="3600" b="1" dirty="0" smtClean="0"/>
              <a:t>std::</a:t>
            </a:r>
            <a:r>
              <a:rPr lang="en-US" sz="3600" b="1" dirty="0" err="1" smtClean="0"/>
              <a:t>cout</a:t>
            </a:r>
            <a:r>
              <a:rPr lang="en-US" sz="3600" dirty="0" smtClean="0"/>
              <a:t>, etc. all the time</a:t>
            </a:r>
          </a:p>
          <a:p>
            <a:pPr marL="457200" lvl="1" indent="0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015183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it is not included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Source Code Pro" panose="020B0509030403020204" pitchFamily="49" charset="0"/>
              </a:rPr>
              <a:t>#include &lt;vector&gt;</a:t>
            </a:r>
          </a:p>
          <a:p>
            <a:pPr marL="0" indent="0">
              <a:buNone/>
            </a:pPr>
            <a:r>
              <a:rPr lang="en-US" sz="3200" dirty="0" smtClean="0">
                <a:latin typeface="Source Code Pro" panose="020B0509030403020204" pitchFamily="49" charset="0"/>
              </a:rPr>
              <a:t>#include &lt;string&gt;</a:t>
            </a:r>
          </a:p>
          <a:p>
            <a:pPr marL="0" indent="0">
              <a:buNone/>
            </a:pPr>
            <a:endParaRPr lang="en-US" sz="32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3200" dirty="0">
                <a:latin typeface="Source Code Pro" panose="020B0509030403020204" pitchFamily="49" charset="0"/>
              </a:rPr>
              <a:t>	</a:t>
            </a:r>
            <a:r>
              <a:rPr lang="en-US" sz="3200" dirty="0" smtClean="0">
                <a:latin typeface="Source Code Pro" panose="020B0509030403020204" pitchFamily="49" charset="0"/>
              </a:rPr>
              <a:t>vector&lt;string&gt; names;</a:t>
            </a:r>
          </a:p>
          <a:p>
            <a:pPr marL="0" indent="0">
              <a:buNone/>
            </a:pPr>
            <a:r>
              <a:rPr lang="en-US" sz="3200" dirty="0" smtClean="0">
                <a:latin typeface="Source Code Pro" panose="020B0509030403020204" pitchFamily="49" charset="0"/>
              </a:rPr>
              <a:t>}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259434">
            <a:off x="4364961" y="2866332"/>
            <a:ext cx="309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Compiler Error!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55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7951" y="4550980"/>
            <a:ext cx="945931" cy="620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10304" y="4550980"/>
            <a:ext cx="882869" cy="620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Source Code Pro" panose="020B0509030403020204" pitchFamily="49" charset="0"/>
              </a:rPr>
              <a:t>#include &lt;vector&gt;</a:t>
            </a:r>
          </a:p>
          <a:p>
            <a:pPr marL="0" indent="0">
              <a:buNone/>
            </a:pPr>
            <a:r>
              <a:rPr lang="en-US" sz="3200" dirty="0" smtClean="0">
                <a:latin typeface="Source Code Pro" panose="020B0509030403020204" pitchFamily="49" charset="0"/>
              </a:rPr>
              <a:t>#include &lt;string&gt;</a:t>
            </a:r>
          </a:p>
          <a:p>
            <a:pPr marL="0" indent="0">
              <a:buNone/>
            </a:pPr>
            <a:endParaRPr lang="en-US" sz="32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3200" dirty="0">
                <a:latin typeface="Source Code Pro" panose="020B0509030403020204" pitchFamily="49" charset="0"/>
              </a:rPr>
              <a:t>	</a:t>
            </a:r>
            <a:r>
              <a:rPr lang="en-US" sz="3200" dirty="0" smtClean="0">
                <a:latin typeface="Source Code Pro" panose="020B0509030403020204" pitchFamily="49" charset="0"/>
              </a:rPr>
              <a:t>std::vector&lt;std::string&gt; names;</a:t>
            </a:r>
          </a:p>
          <a:p>
            <a:pPr marL="0" indent="0">
              <a:buNone/>
            </a:pPr>
            <a:r>
              <a:rPr lang="en-US" sz="3200" dirty="0" smtClean="0">
                <a:latin typeface="Source Code Pro" panose="020B0509030403020204" pitchFamily="49" charset="0"/>
              </a:rPr>
              <a:t>}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have to prepend to things from </a:t>
            </a:r>
            <a:r>
              <a:rPr lang="en-US" dirty="0" err="1" smtClean="0"/>
              <a:t>std</a:t>
            </a:r>
            <a:r>
              <a:rPr lang="en-US" dirty="0" smtClean="0"/>
              <a:t>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4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‘using namespace’ multiple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allowed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using namespace </a:t>
            </a:r>
            <a:r>
              <a:rPr lang="en-US" dirty="0" err="1" smtClean="0">
                <a:latin typeface="Source Code Pro" panose="020B0509030403020204" pitchFamily="49" charset="0"/>
              </a:rPr>
              <a:t>std</a:t>
            </a:r>
            <a:r>
              <a:rPr lang="en-US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using namespace </a:t>
            </a:r>
            <a:r>
              <a:rPr lang="en-US" dirty="0" err="1" smtClean="0">
                <a:latin typeface="Source Code Pro" panose="020B0509030403020204" pitchFamily="49" charset="0"/>
              </a:rPr>
              <a:t>OtherLibrary</a:t>
            </a:r>
            <a:r>
              <a:rPr lang="en-US" dirty="0" smtClean="0">
                <a:latin typeface="Source Code Pro" panose="020B0509030403020204" pitchFamily="49" charset="0"/>
              </a:rPr>
              <a:t>; </a:t>
            </a:r>
          </a:p>
          <a:p>
            <a:endParaRPr lang="en-US" dirty="0"/>
          </a:p>
          <a:p>
            <a:r>
              <a:rPr lang="en-US" dirty="0" smtClean="0"/>
              <a:t>Problem???</a:t>
            </a:r>
          </a:p>
          <a:p>
            <a:pPr lvl="1"/>
            <a:r>
              <a:rPr lang="en-US" dirty="0" smtClean="0"/>
              <a:t>What if </a:t>
            </a:r>
            <a:r>
              <a:rPr lang="en-US" dirty="0" err="1" smtClean="0"/>
              <a:t>std</a:t>
            </a:r>
            <a:r>
              <a:rPr lang="en-US" dirty="0" smtClean="0"/>
              <a:t> and </a:t>
            </a:r>
            <a:r>
              <a:rPr lang="en-US" dirty="0" err="1" smtClean="0"/>
              <a:t>OtherLibrary</a:t>
            </a:r>
            <a:r>
              <a:rPr lang="en-US" dirty="0" smtClean="0"/>
              <a:t> both have a ‘list’?</a:t>
            </a:r>
          </a:p>
          <a:p>
            <a:pPr lvl="1"/>
            <a:r>
              <a:rPr lang="en-US" dirty="0" smtClean="0"/>
              <a:t>Which to 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09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 Resolution with 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local scope (local variables and parameters)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member function,</a:t>
            </a:r>
            <a:br>
              <a:rPr lang="en-US" dirty="0" smtClean="0"/>
            </a:br>
            <a:r>
              <a:rPr lang="en-US" dirty="0" smtClean="0"/>
              <a:t> try pre-pending ‘</a:t>
            </a:r>
            <a:r>
              <a:rPr lang="en-US" dirty="0" smtClean="0">
                <a:latin typeface="Source Code Pro" panose="020B0509030403020204" pitchFamily="49" charset="0"/>
              </a:rPr>
              <a:t>this-&gt;</a:t>
            </a:r>
            <a:r>
              <a:rPr lang="en-US" dirty="0" smtClean="0"/>
              <a:t>’ and see if it is in the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using: </a:t>
            </a:r>
            <a:br>
              <a:rPr lang="en-US" dirty="0" smtClean="0"/>
            </a:br>
            <a:r>
              <a:rPr lang="en-US" dirty="0" smtClean="0"/>
              <a:t>For each namespace try pre-pending ‘</a:t>
            </a:r>
            <a:r>
              <a:rPr lang="en-US" dirty="0" err="1">
                <a:latin typeface="Source Code Pro" panose="020B0509030403020204" pitchFamily="49" charset="0"/>
              </a:rPr>
              <a:t>namespaceName</a:t>
            </a:r>
            <a:r>
              <a:rPr lang="en-US">
                <a:latin typeface="Source Code Pro" panose="020B0509030403020204" pitchFamily="49" charset="0"/>
              </a:rPr>
              <a:t>::</a:t>
            </a:r>
            <a:r>
              <a:rPr lang="en-US" smtClean="0"/>
              <a:t>’</a:t>
            </a:r>
            <a:endParaRPr lang="en-US" dirty="0" smtClean="0"/>
          </a:p>
          <a:p>
            <a:pPr lvl="1"/>
            <a:r>
              <a:rPr lang="en-US" dirty="0" smtClean="0"/>
              <a:t>What if multiple namespaces have a match?</a:t>
            </a:r>
          </a:p>
          <a:p>
            <a:pPr lvl="1"/>
            <a:r>
              <a:rPr lang="en-US" dirty="0" smtClean="0"/>
              <a:t>Not always the one you intended!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81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Commonly used in libraries (e.g. </a:t>
            </a:r>
            <a:r>
              <a:rPr lang="en-US" sz="3600" dirty="0" err="1" smtClean="0"/>
              <a:t>OpenCV</a:t>
            </a:r>
            <a:r>
              <a:rPr lang="en-US" sz="3600" dirty="0" smtClean="0"/>
              <a:t>, FLTK, etc.)</a:t>
            </a:r>
          </a:p>
          <a:p>
            <a:r>
              <a:rPr lang="en-US" sz="3600" dirty="0" smtClean="0"/>
              <a:t>You probably won’t need to create your own namespaces any time soon</a:t>
            </a:r>
            <a:br>
              <a:rPr lang="en-US" sz="3600" dirty="0" smtClean="0"/>
            </a:br>
            <a:endParaRPr lang="en-US" sz="3600" dirty="0" smtClean="0"/>
          </a:p>
          <a:p>
            <a:r>
              <a:rPr lang="en-US" sz="3600" dirty="0" smtClean="0"/>
              <a:t>Some argue that you should never do </a:t>
            </a:r>
            <a:br>
              <a:rPr lang="en-US" sz="3600" dirty="0" smtClean="0"/>
            </a:br>
            <a:r>
              <a:rPr lang="en-US" sz="3600" dirty="0" smtClean="0"/>
              <a:t>‘</a:t>
            </a:r>
            <a:r>
              <a:rPr lang="en-US" sz="3600" dirty="0" smtClean="0">
                <a:latin typeface="Source Code Pro" panose="020B0509030403020204" pitchFamily="49" charset="0"/>
              </a:rPr>
              <a:t>using namespace </a:t>
            </a:r>
            <a:r>
              <a:rPr lang="en-US" sz="3600" dirty="0" err="1" smtClean="0">
                <a:latin typeface="Source Code Pro" panose="020B0509030403020204" pitchFamily="49" charset="0"/>
              </a:rPr>
              <a:t>std</a:t>
            </a:r>
            <a:r>
              <a:rPr lang="en-US" sz="3600" dirty="0" smtClean="0">
                <a:latin typeface="Source Code Pro" panose="020B0509030403020204" pitchFamily="49" charset="0"/>
              </a:rPr>
              <a:t>;</a:t>
            </a:r>
            <a:r>
              <a:rPr lang="en-US" sz="3600" dirty="0" smtClean="0"/>
              <a:t>’</a:t>
            </a:r>
          </a:p>
          <a:p>
            <a:pPr lvl="1"/>
            <a:r>
              <a:rPr lang="en-US" sz="3200" dirty="0" smtClean="0"/>
              <a:t>Instead always use </a:t>
            </a:r>
            <a:r>
              <a:rPr lang="en-US" sz="3200" dirty="0" err="1" smtClean="0">
                <a:latin typeface="Source Code Pro" panose="020B0509030403020204" pitchFamily="49" charset="0"/>
              </a:rPr>
              <a:t>std</a:t>
            </a:r>
            <a:r>
              <a:rPr lang="en-US" sz="3200" dirty="0" smtClean="0">
                <a:latin typeface="Source Code Pro" panose="020B0509030403020204" pitchFamily="49" charset="0"/>
              </a:rPr>
              <a:t>::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829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Return by Reference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2963" y="6010275"/>
            <a:ext cx="384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Slides created by Carlos Soto.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8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</a:p>
          <a:p>
            <a:pPr lvl="1"/>
            <a:r>
              <a:rPr lang="en-US" dirty="0" smtClean="0"/>
              <a:t>Address to memory location.</a:t>
            </a:r>
          </a:p>
          <a:p>
            <a:pPr lvl="1"/>
            <a:r>
              <a:rPr lang="en-US" dirty="0" smtClean="0"/>
              <a:t>Treat as if working with direct variable for the memory location.</a:t>
            </a:r>
          </a:p>
          <a:p>
            <a:pPr lvl="1"/>
            <a:endParaRPr lang="en-US" dirty="0"/>
          </a:p>
          <a:p>
            <a:r>
              <a:rPr lang="en-US" dirty="0" smtClean="0"/>
              <a:t>Pass by Reference</a:t>
            </a:r>
          </a:p>
          <a:p>
            <a:pPr lvl="1"/>
            <a:r>
              <a:rPr lang="en-US" dirty="0" smtClean="0"/>
              <a:t>Pass in the address.</a:t>
            </a:r>
          </a:p>
          <a:p>
            <a:pPr lvl="1"/>
            <a:r>
              <a:rPr lang="en-US" dirty="0" smtClean="0"/>
              <a:t>Modify calling variable inside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7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Return a reference to an object</a:t>
            </a:r>
          </a:p>
          <a:p>
            <a:r>
              <a:rPr lang="en-US" dirty="0" smtClean="0"/>
              <a:t>Modify returned variable after calling function is finished.</a:t>
            </a:r>
          </a:p>
          <a:p>
            <a:endParaRPr lang="en-US" dirty="0"/>
          </a:p>
          <a:p>
            <a:r>
              <a:rPr lang="en-US" dirty="0" smtClean="0"/>
              <a:t>We’ve already seen this in vector.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myVec.at(2) = 7;</a:t>
            </a:r>
          </a:p>
          <a:p>
            <a:endParaRPr lang="en-US" dirty="0" smtClean="0"/>
          </a:p>
          <a:p>
            <a:r>
              <a:rPr lang="en-US" dirty="0" smtClean="0"/>
              <a:t>at() returns a reference and assigns 7 to the memory location in the vector.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98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we want to work with a local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myVec.at(2) = 7;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Suppose instead of this we decide we want to work with a variable.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z = myVec.at(2);</a:t>
            </a:r>
          </a:p>
          <a:p>
            <a:pPr marL="0" indent="0">
              <a:buNone/>
            </a:pPr>
            <a:r>
              <a:rPr lang="en-US" dirty="0" smtClean="0"/>
              <a:t>z = 7;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Copies value from the reference and assigns it to z.</a:t>
            </a:r>
          </a:p>
          <a:p>
            <a:r>
              <a:rPr lang="en-US" dirty="0" smtClean="0"/>
              <a:t>Setting z to 7, does not change the vector’s value at index 2.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17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with a local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&amp; z = myVec.at(2); // or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&amp;z</a:t>
            </a:r>
          </a:p>
          <a:p>
            <a:pPr marL="0" indent="0">
              <a:buNone/>
            </a:pPr>
            <a:r>
              <a:rPr lang="en-US" dirty="0" smtClean="0"/>
              <a:t>z = 7;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z refers to the same memory address as at(2).</a:t>
            </a:r>
          </a:p>
          <a:p>
            <a:r>
              <a:rPr lang="en-US" dirty="0" smtClean="0"/>
              <a:t>7 is assigned to memory address at(2), </a:t>
            </a:r>
            <a:br>
              <a:rPr lang="en-US" dirty="0" smtClean="0"/>
            </a:br>
            <a:r>
              <a:rPr lang="en-US" dirty="0" smtClean="0"/>
              <a:t>i.e. the 3</a:t>
            </a:r>
            <a:r>
              <a:rPr lang="en-US" baseline="30000" dirty="0" smtClean="0"/>
              <a:t>rd</a:t>
            </a:r>
            <a:r>
              <a:rPr lang="en-US" dirty="0" smtClean="0"/>
              <a:t> element in the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7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42110" y="4202545"/>
            <a:ext cx="2791691" cy="369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Source Code Pro" panose="020B0509030403020204" pitchFamily="49" charset="0"/>
              </a:rPr>
              <a:t>struct</a:t>
            </a:r>
            <a:r>
              <a:rPr lang="en-US" sz="1800" dirty="0" smtClean="0">
                <a:latin typeface="Source Code Pro" panose="020B0509030403020204" pitchFamily="49" charset="0"/>
              </a:rPr>
              <a:t> Chair {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height;</a:t>
            </a:r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class Room {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 vector&lt;Chair&gt; chairs;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 void </a:t>
            </a:r>
            <a:r>
              <a:rPr lang="en-US" sz="1800" dirty="0" err="1" smtClean="0">
                <a:latin typeface="Source Code Pro" panose="020B0509030403020204" pitchFamily="49" charset="0"/>
              </a:rPr>
              <a:t>addChair</a:t>
            </a:r>
            <a:r>
              <a:rPr lang="en-US" sz="1800" dirty="0" smtClean="0">
                <a:latin typeface="Source Code Pro" panose="020B0509030403020204" pitchFamily="49" charset="0"/>
              </a:rPr>
              <a:t>(Chair chair);</a:t>
            </a:r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smtClean="0">
                <a:latin typeface="Source Code Pro" panose="020B0509030403020204" pitchFamily="49" charset="0"/>
              </a:rPr>
              <a:t>  Chair </a:t>
            </a:r>
            <a:r>
              <a:rPr lang="en-US" sz="1800" dirty="0" err="1" smtClean="0">
                <a:latin typeface="Source Code Pro" panose="020B0509030403020204" pitchFamily="49" charset="0"/>
              </a:rPr>
              <a:t>getChair</a:t>
            </a:r>
            <a:r>
              <a:rPr lang="en-US" sz="1800" dirty="0" smtClean="0">
                <a:latin typeface="Source Code Pro" panose="020B0509030403020204" pitchFamily="49" charset="0"/>
              </a:rPr>
              <a:t>(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index);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Chair Room::</a:t>
            </a:r>
            <a:r>
              <a:rPr lang="en-US" sz="1800" dirty="0" err="1" smtClean="0">
                <a:latin typeface="Source Code Pro" panose="020B0509030403020204" pitchFamily="49" charset="0"/>
              </a:rPr>
              <a:t>getChair</a:t>
            </a:r>
            <a:r>
              <a:rPr lang="en-US" sz="1800" dirty="0" smtClean="0">
                <a:latin typeface="Source Code Pro" panose="020B0509030403020204" pitchFamily="49" charset="0"/>
              </a:rPr>
              <a:t>(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index) {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 </a:t>
            </a:r>
            <a:r>
              <a:rPr lang="en-US" sz="1800" smtClean="0">
                <a:latin typeface="Source Code Pro" panose="020B0509030403020204" pitchFamily="49" charset="0"/>
              </a:rPr>
              <a:t>return chairs.at(index);</a:t>
            </a: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a function to return by reference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76522">
            <a:off x="4826690" y="3437233"/>
            <a:ext cx="296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Returns a copy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09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35182" y="4231252"/>
            <a:ext cx="2923310" cy="368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Source Code Pro" panose="020B0509030403020204" pitchFamily="49" charset="0"/>
              </a:rPr>
              <a:t>struct</a:t>
            </a:r>
            <a:r>
              <a:rPr lang="en-US" sz="1800" dirty="0" smtClean="0">
                <a:latin typeface="Source Code Pro" panose="020B0509030403020204" pitchFamily="49" charset="0"/>
              </a:rPr>
              <a:t> Chair {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 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height;</a:t>
            </a:r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</a:rPr>
              <a:t>}</a:t>
            </a:r>
            <a:endParaRPr lang="en-US" sz="18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class Room {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 vector&lt;Chair&gt; chairs;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 void </a:t>
            </a:r>
            <a:r>
              <a:rPr lang="en-US" sz="1800" dirty="0" err="1" smtClean="0">
                <a:latin typeface="Source Code Pro" panose="020B0509030403020204" pitchFamily="49" charset="0"/>
              </a:rPr>
              <a:t>addChair</a:t>
            </a:r>
            <a:r>
              <a:rPr lang="en-US" sz="1800" dirty="0" smtClean="0">
                <a:latin typeface="Source Code Pro" panose="020B0509030403020204" pitchFamily="49" charset="0"/>
              </a:rPr>
              <a:t>(Chair chair);</a:t>
            </a:r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</a:rPr>
              <a:t> </a:t>
            </a:r>
            <a:r>
              <a:rPr lang="en-US" sz="1800" dirty="0" smtClean="0">
                <a:latin typeface="Source Code Pro" panose="020B0509030403020204" pitchFamily="49" charset="0"/>
              </a:rPr>
              <a:t>  Chair&amp; </a:t>
            </a:r>
            <a:r>
              <a:rPr lang="en-US" sz="1800" dirty="0" err="1" smtClean="0">
                <a:latin typeface="Source Code Pro" panose="020B0509030403020204" pitchFamily="49" charset="0"/>
              </a:rPr>
              <a:t>getChair</a:t>
            </a:r>
            <a:r>
              <a:rPr lang="en-US" sz="1800" dirty="0" smtClean="0">
                <a:latin typeface="Source Code Pro" panose="020B0509030403020204" pitchFamily="49" charset="0"/>
              </a:rPr>
              <a:t>(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index);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Chair&amp; Room::</a:t>
            </a:r>
            <a:r>
              <a:rPr lang="en-US" sz="1800" dirty="0" err="1" smtClean="0">
                <a:latin typeface="Source Code Pro" panose="020B0509030403020204" pitchFamily="49" charset="0"/>
              </a:rPr>
              <a:t>getChair</a:t>
            </a:r>
            <a:r>
              <a:rPr lang="en-US" sz="1800" dirty="0" smtClean="0">
                <a:latin typeface="Source Code Pro" panose="020B0509030403020204" pitchFamily="49" charset="0"/>
              </a:rPr>
              <a:t>(</a:t>
            </a:r>
            <a:r>
              <a:rPr lang="en-US" sz="1800" dirty="0" err="1" smtClean="0">
                <a:latin typeface="Source Code Pro" panose="020B0509030403020204" pitchFamily="49" charset="0"/>
              </a:rPr>
              <a:t>int</a:t>
            </a:r>
            <a:r>
              <a:rPr lang="en-US" sz="1800" dirty="0" smtClean="0">
                <a:latin typeface="Source Code Pro" panose="020B0509030403020204" pitchFamily="49" charset="0"/>
              </a:rPr>
              <a:t> index) {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   return chairs.at(index);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a function to return by reference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76522">
            <a:off x="4338375" y="2396273"/>
            <a:ext cx="3895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Returns a reference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676522">
            <a:off x="2690694" y="3578327"/>
            <a:ext cx="6630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Chair’s attributes can be modified.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142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2963" y="6010275"/>
            <a:ext cx="384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Slides created by Carlos Soto.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77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Assignment: =</a:t>
            </a:r>
          </a:p>
          <a:p>
            <a:pPr marL="0" indent="0">
              <a:buNone/>
            </a:pPr>
            <a:r>
              <a:rPr lang="en-US" sz="3200" dirty="0" smtClean="0"/>
              <a:t>Arithmetic: +, -, *, /, %</a:t>
            </a:r>
          </a:p>
          <a:p>
            <a:pPr marL="0" indent="0">
              <a:buNone/>
            </a:pPr>
            <a:r>
              <a:rPr lang="en-US" sz="3200" dirty="0" smtClean="0"/>
              <a:t>Compound assignment: +=, -=, *=, /=, %=</a:t>
            </a:r>
          </a:p>
          <a:p>
            <a:pPr marL="0" indent="0">
              <a:buNone/>
            </a:pPr>
            <a:r>
              <a:rPr lang="en-US" sz="3200" dirty="0" smtClean="0"/>
              <a:t>Increment/decrement: ++, --</a:t>
            </a:r>
          </a:p>
          <a:p>
            <a:pPr marL="0" indent="0">
              <a:buNone/>
            </a:pPr>
            <a:r>
              <a:rPr lang="en-US" sz="3200" dirty="0" smtClean="0"/>
              <a:t>Logical: !, &amp;&amp;, ||</a:t>
            </a:r>
          </a:p>
          <a:p>
            <a:pPr marL="0" indent="0">
              <a:buNone/>
            </a:pPr>
            <a:r>
              <a:rPr lang="en-US" sz="3200" dirty="0" smtClean="0"/>
              <a:t>Comparison: ==, !=, &lt;, &gt;, &lt;=, &gt;=</a:t>
            </a:r>
          </a:p>
          <a:p>
            <a:pPr marL="0" indent="0">
              <a:buNone/>
            </a:pPr>
            <a:r>
              <a:rPr lang="en-US" sz="3200" dirty="0" smtClean="0"/>
              <a:t>Other: &lt;&lt;, &gt;&gt;, etc.</a:t>
            </a:r>
          </a:p>
        </p:txBody>
      </p:sp>
    </p:spTree>
    <p:extLst>
      <p:ext uri="{BB962C8B-B14F-4D97-AF65-F5344CB8AC3E}">
        <p14:creationId xmlns:p14="http://schemas.microsoft.com/office/powerpoint/2010/main" val="63677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(kind of like functions...)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619" y="1825625"/>
            <a:ext cx="858844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 err="1" smtClean="0">
                <a:latin typeface="Source Code Pro" panose="020B0509030403020204" pitchFamily="49" charset="0"/>
              </a:rPr>
              <a:t>int</a:t>
            </a:r>
            <a:r>
              <a:rPr lang="en-US" sz="3600" dirty="0" smtClean="0">
                <a:latin typeface="Source Code Pro" panose="020B0509030403020204" pitchFamily="49" charset="0"/>
              </a:rPr>
              <a:t> a = 0, b = 5;</a:t>
            </a:r>
          </a:p>
          <a:p>
            <a:pPr marL="0" indent="0">
              <a:buNone/>
            </a:pPr>
            <a:r>
              <a:rPr lang="en-US" sz="3600" dirty="0" err="1" smtClean="0">
                <a:latin typeface="Source Code Pro" panose="020B0509030403020204" pitchFamily="49" charset="0"/>
              </a:rPr>
              <a:t>int</a:t>
            </a:r>
            <a:r>
              <a:rPr lang="en-US" sz="3600" dirty="0" smtClean="0">
                <a:latin typeface="Source Code Pro" panose="020B0509030403020204" pitchFamily="49" charset="0"/>
              </a:rPr>
              <a:t> c = a + b;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// </a:t>
            </a:r>
            <a:r>
              <a:rPr lang="en-US" sz="3600" dirty="0" err="1" smtClean="0">
                <a:solidFill>
                  <a:srgbClr val="7030A0"/>
                </a:solidFill>
                <a:latin typeface="Source Code Pro" panose="020B0509030403020204" pitchFamily="49" charset="0"/>
              </a:rPr>
              <a:t>int</a:t>
            </a:r>
            <a:r>
              <a:rPr lang="en-US" sz="36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 +(</a:t>
            </a:r>
            <a:r>
              <a:rPr lang="en-US" sz="3600" dirty="0" err="1" smtClean="0">
                <a:solidFill>
                  <a:srgbClr val="7030A0"/>
                </a:solidFill>
                <a:latin typeface="Source Code Pro" panose="020B0509030403020204" pitchFamily="49" charset="0"/>
              </a:rPr>
              <a:t>int</a:t>
            </a:r>
            <a:r>
              <a:rPr lang="en-US" sz="36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 a, </a:t>
            </a:r>
            <a:r>
              <a:rPr lang="en-US" sz="3600" dirty="0" err="1" smtClean="0">
                <a:solidFill>
                  <a:srgbClr val="7030A0"/>
                </a:solidFill>
                <a:latin typeface="Source Code Pro" panose="020B0509030403020204" pitchFamily="49" charset="0"/>
              </a:rPr>
              <a:t>int</a:t>
            </a:r>
            <a:r>
              <a:rPr lang="en-US" sz="36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 b);</a:t>
            </a:r>
          </a:p>
          <a:p>
            <a:pPr marL="0" indent="0">
              <a:buNone/>
            </a:pPr>
            <a:endParaRPr lang="en-US" sz="3600" dirty="0">
              <a:solidFill>
                <a:schemeClr val="accent6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3600" dirty="0" err="1" smtClean="0">
                <a:latin typeface="Source Code Pro" panose="020B0509030403020204" pitchFamily="49" charset="0"/>
              </a:rPr>
              <a:t>c++</a:t>
            </a:r>
            <a:r>
              <a:rPr lang="en-US" sz="3600" dirty="0" smtClean="0">
                <a:latin typeface="Source Code Pro" panose="020B0509030403020204" pitchFamily="49" charset="0"/>
              </a:rPr>
              <a:t>;</a:t>
            </a:r>
            <a:endParaRPr lang="en-US" sz="3600" dirty="0" smtClean="0">
              <a:solidFill>
                <a:schemeClr val="accent6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// void ++(</a:t>
            </a:r>
            <a:r>
              <a:rPr lang="en-US" sz="3600" dirty="0" err="1" smtClean="0">
                <a:solidFill>
                  <a:srgbClr val="7030A0"/>
                </a:solidFill>
                <a:latin typeface="Source Code Pro" panose="020B0509030403020204" pitchFamily="49" charset="0"/>
              </a:rPr>
              <a:t>int</a:t>
            </a:r>
            <a:r>
              <a:rPr lang="en-US" sz="36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&amp; c);</a:t>
            </a:r>
          </a:p>
          <a:p>
            <a:pPr marL="0" indent="0">
              <a:buNone/>
            </a:pPr>
            <a:endParaRPr lang="en-US" sz="3600" dirty="0">
              <a:solidFill>
                <a:schemeClr val="accent6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3600" dirty="0" err="1" smtClean="0">
                <a:latin typeface="Source Code Pro" panose="020B0509030403020204" pitchFamily="49" charset="0"/>
              </a:rPr>
              <a:t>int</a:t>
            </a:r>
            <a:r>
              <a:rPr lang="en-US" sz="3600" dirty="0" smtClean="0">
                <a:latin typeface="Source Code Pro" panose="020B0509030403020204" pitchFamily="49" charset="0"/>
              </a:rPr>
              <a:t> d = a;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// void =(</a:t>
            </a:r>
            <a:r>
              <a:rPr lang="en-US" sz="3600" dirty="0" err="1" smtClean="0">
                <a:solidFill>
                  <a:srgbClr val="7030A0"/>
                </a:solidFill>
                <a:latin typeface="Source Code Pro" panose="020B0509030403020204" pitchFamily="49" charset="0"/>
              </a:rPr>
              <a:t>const</a:t>
            </a:r>
            <a:r>
              <a:rPr lang="en-US" sz="36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 </a:t>
            </a:r>
            <a:r>
              <a:rPr lang="en-US" sz="3600" dirty="0" err="1" smtClean="0">
                <a:solidFill>
                  <a:srgbClr val="7030A0"/>
                </a:solidFill>
                <a:latin typeface="Source Code Pro" panose="020B0509030403020204" pitchFamily="49" charset="0"/>
              </a:rPr>
              <a:t>int</a:t>
            </a:r>
            <a:r>
              <a:rPr lang="en-US" sz="36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&amp; a, </a:t>
            </a:r>
            <a:r>
              <a:rPr lang="en-US" sz="3600" dirty="0" err="1" smtClean="0">
                <a:solidFill>
                  <a:srgbClr val="7030A0"/>
                </a:solidFill>
                <a:latin typeface="Source Code Pro" panose="020B0509030403020204" pitchFamily="49" charset="0"/>
              </a:rPr>
              <a:t>int</a:t>
            </a:r>
            <a:r>
              <a:rPr lang="en-US" sz="36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 &amp;d);</a:t>
            </a:r>
            <a:endParaRPr lang="en-US" sz="3600" dirty="0">
              <a:solidFill>
                <a:srgbClr val="7030A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99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(a lot like functions...)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1498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int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i</a:t>
            </a:r>
            <a:r>
              <a:rPr lang="en-US" dirty="0" smtClean="0">
                <a:latin typeface="Lucida Console" panose="020B0609040504020204" pitchFamily="49" charset="0"/>
              </a:rPr>
              <a:t> = 0, j = 5;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string s;</a:t>
            </a:r>
          </a:p>
          <a:p>
            <a:pPr marL="0" indent="0">
              <a:buNone/>
            </a:pPr>
            <a:endParaRPr lang="en-US" dirty="0" smtClean="0">
              <a:solidFill>
                <a:schemeClr val="accent6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i</a:t>
            </a:r>
            <a:r>
              <a:rPr lang="en-US" dirty="0" smtClean="0">
                <a:latin typeface="Lucida Console" panose="020B0609040504020204" pitchFamily="49" charset="0"/>
              </a:rPr>
              <a:t>++;	</a:t>
            </a:r>
            <a:r>
              <a:rPr lang="en-US" dirty="0" smtClean="0">
                <a:solidFill>
                  <a:schemeClr val="accent6"/>
                </a:solidFill>
                <a:latin typeface="Lucida Console" panose="020B0609040504020204" pitchFamily="49" charset="0"/>
              </a:rPr>
              <a:t>		</a:t>
            </a:r>
            <a:r>
              <a:rPr lang="en-US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// matches ++ operator’s ‘arguments’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s++;</a:t>
            </a:r>
            <a:r>
              <a:rPr lang="en-US" dirty="0" smtClean="0">
                <a:solidFill>
                  <a:schemeClr val="accent6"/>
                </a:solidFill>
                <a:latin typeface="Lucida Console" panose="020B0609040504020204" pitchFamily="49" charset="0"/>
              </a:rPr>
              <a:t>			</a:t>
            </a:r>
            <a:r>
              <a:rPr lang="en-US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// no match</a:t>
            </a:r>
          </a:p>
          <a:p>
            <a:pPr marL="0" indent="0">
              <a:buNone/>
            </a:pPr>
            <a:endParaRPr lang="en-US" dirty="0" smtClean="0">
              <a:solidFill>
                <a:schemeClr val="accent6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int</a:t>
            </a:r>
            <a:r>
              <a:rPr lang="en-US" dirty="0" smtClean="0">
                <a:latin typeface="Lucida Console" panose="020B0609040504020204" pitchFamily="49" charset="0"/>
              </a:rPr>
              <a:t> k = </a:t>
            </a:r>
            <a:r>
              <a:rPr lang="en-US" dirty="0" err="1" smtClean="0">
                <a:latin typeface="Lucida Console" panose="020B0609040504020204" pitchFamily="49" charset="0"/>
              </a:rPr>
              <a:t>i</a:t>
            </a:r>
            <a:r>
              <a:rPr lang="en-US" dirty="0" smtClean="0">
                <a:latin typeface="Lucida Console" panose="020B0609040504020204" pitchFamily="49" charset="0"/>
              </a:rPr>
              <a:t> + j;</a:t>
            </a:r>
            <a:r>
              <a:rPr lang="en-US" dirty="0" smtClean="0">
                <a:solidFill>
                  <a:schemeClr val="accent6"/>
                </a:solidFill>
                <a:latin typeface="Lucida Console" panose="020B0609040504020204" pitchFamily="49" charset="0"/>
              </a:rPr>
              <a:t>		</a:t>
            </a:r>
            <a:r>
              <a:rPr lang="en-US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// integer addition</a:t>
            </a:r>
            <a:endParaRPr lang="en-US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string s2 = s + s;</a:t>
            </a:r>
            <a:r>
              <a:rPr lang="en-US" dirty="0" smtClean="0">
                <a:solidFill>
                  <a:schemeClr val="accent6"/>
                </a:solidFill>
                <a:latin typeface="Lucida Console" panose="020B06090405040202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//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760110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Disambiguation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email</a:t>
            </a:r>
          </a:p>
          <a:p>
            <a:r>
              <a:rPr lang="en-US" dirty="0" smtClean="0"/>
              <a:t>Email address: president</a:t>
            </a:r>
          </a:p>
          <a:p>
            <a:pPr lvl="1"/>
            <a:r>
              <a:rPr lang="en-US" dirty="0" smtClean="0"/>
              <a:t>Which one?</a:t>
            </a:r>
          </a:p>
          <a:p>
            <a:r>
              <a:rPr lang="en-US" dirty="0" smtClean="0"/>
              <a:t>Email address: webmaster</a:t>
            </a:r>
          </a:p>
          <a:p>
            <a:pPr lvl="1"/>
            <a:r>
              <a:rPr lang="en-US" dirty="0" smtClean="0"/>
              <a:t>Which one?</a:t>
            </a:r>
          </a:p>
          <a:p>
            <a:pPr lvl="1"/>
            <a:endParaRPr lang="en-US" dirty="0"/>
          </a:p>
          <a:p>
            <a:r>
              <a:rPr lang="en-US" dirty="0" smtClean="0"/>
              <a:t>Clarification: president@tamu.edu</a:t>
            </a:r>
          </a:p>
          <a:p>
            <a:r>
              <a:rPr lang="en-US" dirty="0" smtClean="0"/>
              <a:t>Clarification: webmaster@tamu.edu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81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97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k = </a:t>
            </a:r>
            <a:r>
              <a:rPr lang="en-US" dirty="0" err="1" smtClean="0">
                <a:latin typeface="Source Code Pro" panose="020B0509030403020204" pitchFamily="49" charset="0"/>
              </a:rPr>
              <a:t>i</a:t>
            </a:r>
            <a:r>
              <a:rPr lang="en-US" dirty="0" smtClean="0">
                <a:latin typeface="Source Code Pro" panose="020B0509030403020204" pitchFamily="49" charset="0"/>
              </a:rPr>
              <a:t> + j;</a:t>
            </a:r>
            <a:endParaRPr lang="en-US" dirty="0" smtClean="0">
              <a:solidFill>
                <a:schemeClr val="accent6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// </a:t>
            </a:r>
            <a:r>
              <a:rPr lang="en-US" dirty="0" err="1">
                <a:solidFill>
                  <a:srgbClr val="7030A0"/>
                </a:solidFill>
                <a:latin typeface="Source Code Pro" panose="020B0509030403020204" pitchFamily="49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Source Code Pro" panose="020B0509030403020204" pitchFamily="49" charset="0"/>
              </a:rPr>
              <a:t> +(</a:t>
            </a:r>
            <a:r>
              <a:rPr lang="en-US" dirty="0" err="1">
                <a:solidFill>
                  <a:srgbClr val="7030A0"/>
                </a:solidFill>
                <a:latin typeface="Source Code Pro" panose="020B0509030403020204" pitchFamily="49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Source Code Pro" panose="020B0509030403020204" pitchFamily="49" charset="0"/>
              </a:rPr>
              <a:t> a, </a:t>
            </a:r>
            <a:r>
              <a:rPr lang="en-US" dirty="0" err="1">
                <a:solidFill>
                  <a:srgbClr val="7030A0"/>
                </a:solidFill>
                <a:latin typeface="Source Code Pro" panose="020B0509030403020204" pitchFamily="49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Source Code Pro" panose="020B0509030403020204" pitchFamily="49" charset="0"/>
              </a:rPr>
              <a:t> b</a:t>
            </a:r>
            <a:r>
              <a:rPr lang="en-US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chemeClr val="accent6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6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string s2 = s + s;</a:t>
            </a:r>
            <a:endParaRPr lang="en-US" dirty="0" smtClean="0">
              <a:solidFill>
                <a:schemeClr val="accent6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// string +(string a, string b);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997257">
            <a:off x="3497790" y="2913202"/>
            <a:ext cx="54357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NOT actually a function, because </a:t>
            </a:r>
            <a:r>
              <a:rPr lang="en-US" sz="2800" dirty="0" err="1">
                <a:solidFill>
                  <a:srgbClr val="0070C0"/>
                </a:solidFill>
              </a:rPr>
              <a:t>int</a:t>
            </a:r>
            <a:endParaRPr lang="en-US" sz="2800" dirty="0">
              <a:solidFill>
                <a:srgbClr val="0070C0"/>
              </a:solidFill>
            </a:endParaRPr>
          </a:p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is </a:t>
            </a:r>
            <a:r>
              <a:rPr lang="en-US" sz="2800" dirty="0">
                <a:solidFill>
                  <a:srgbClr val="0070C0"/>
                </a:solidFill>
              </a:rPr>
              <a:t>a PRIMITIVE datatype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92132" y="2578546"/>
            <a:ext cx="3950804" cy="1987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997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97" y="1825625"/>
            <a:ext cx="884230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k = </a:t>
            </a:r>
            <a:r>
              <a:rPr lang="en-US" dirty="0" err="1" smtClean="0">
                <a:latin typeface="Source Code Pro" panose="020B0509030403020204" pitchFamily="49" charset="0"/>
              </a:rPr>
              <a:t>i</a:t>
            </a:r>
            <a:r>
              <a:rPr lang="en-US" dirty="0" smtClean="0">
                <a:latin typeface="Source Code Pro" panose="020B0509030403020204" pitchFamily="49" charset="0"/>
              </a:rPr>
              <a:t> + j;</a:t>
            </a:r>
            <a:endParaRPr lang="en-US" dirty="0" smtClean="0">
              <a:solidFill>
                <a:schemeClr val="accent6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// </a:t>
            </a:r>
            <a:r>
              <a:rPr lang="en-US" dirty="0" err="1">
                <a:solidFill>
                  <a:srgbClr val="7030A0"/>
                </a:solidFill>
                <a:latin typeface="Source Code Pro" panose="020B0509030403020204" pitchFamily="49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Source Code Pro" panose="020B0509030403020204" pitchFamily="49" charset="0"/>
              </a:rPr>
              <a:t> +(</a:t>
            </a:r>
            <a:r>
              <a:rPr lang="en-US" dirty="0" err="1">
                <a:solidFill>
                  <a:srgbClr val="7030A0"/>
                </a:solidFill>
                <a:latin typeface="Source Code Pro" panose="020B0509030403020204" pitchFamily="49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Source Code Pro" panose="020B0509030403020204" pitchFamily="49" charset="0"/>
              </a:rPr>
              <a:t> a, </a:t>
            </a:r>
            <a:r>
              <a:rPr lang="en-US" dirty="0" err="1">
                <a:solidFill>
                  <a:srgbClr val="7030A0"/>
                </a:solidFill>
                <a:latin typeface="Source Code Pro" panose="020B0509030403020204" pitchFamily="49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Source Code Pro" panose="020B0509030403020204" pitchFamily="49" charset="0"/>
              </a:rPr>
              <a:t> b</a:t>
            </a:r>
            <a:r>
              <a:rPr lang="en-US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chemeClr val="accent6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6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string s2 = s + s;</a:t>
            </a:r>
            <a:endParaRPr lang="en-US" dirty="0" smtClean="0">
              <a:solidFill>
                <a:schemeClr val="accent6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Source Code Pro" panose="020B0509030403020204" pitchFamily="49" charset="0"/>
              </a:rPr>
              <a:t>// string operator+(</a:t>
            </a:r>
            <a:r>
              <a:rPr lang="en-US" dirty="0" err="1">
                <a:solidFill>
                  <a:srgbClr val="7030A0"/>
                </a:solidFill>
                <a:latin typeface="Source Code Pro" panose="020B0509030403020204" pitchFamily="49" charset="0"/>
              </a:rPr>
              <a:t>const</a:t>
            </a:r>
            <a:r>
              <a:rPr lang="en-US" dirty="0">
                <a:solidFill>
                  <a:srgbClr val="7030A0"/>
                </a:solidFill>
                <a:latin typeface="Source Code Pro" panose="020B0509030403020204" pitchFamily="49" charset="0"/>
              </a:rPr>
              <a:t>&amp; string a, </a:t>
            </a:r>
            <a:r>
              <a:rPr lang="en-US" dirty="0" err="1">
                <a:solidFill>
                  <a:srgbClr val="7030A0"/>
                </a:solidFill>
                <a:latin typeface="Source Code Pro" panose="020B0509030403020204" pitchFamily="49" charset="0"/>
              </a:rPr>
              <a:t>const</a:t>
            </a:r>
            <a:r>
              <a:rPr lang="en-US" dirty="0">
                <a:solidFill>
                  <a:srgbClr val="7030A0"/>
                </a:solidFill>
                <a:latin typeface="Source Code Pro" panose="020B0509030403020204" pitchFamily="49" charset="0"/>
              </a:rPr>
              <a:t>&amp; string b);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92132" y="2578546"/>
            <a:ext cx="3950804" cy="1987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42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class </a:t>
            </a: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	</a:t>
            </a:r>
            <a:r>
              <a:rPr lang="en-US" sz="2400" dirty="0" err="1" smtClean="0">
                <a:latin typeface="Source Code Pro" panose="020B0509030403020204" pitchFamily="49" charset="0"/>
              </a:rPr>
              <a:t>int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</a:rPr>
              <a:t>myAttr</a:t>
            </a:r>
            <a:r>
              <a:rPr lang="en-US" sz="2400" dirty="0">
                <a:latin typeface="Source Code Pro" panose="020B0509030403020204" pitchFamily="49" charset="0"/>
              </a:rPr>
              <a:t> </a:t>
            </a:r>
            <a:r>
              <a:rPr lang="en-US" sz="2400" dirty="0" smtClean="0">
                <a:latin typeface="Source Code Pro" panose="020B0509030403020204" pitchFamily="49" charset="0"/>
              </a:rPr>
              <a:t>= 7;</a:t>
            </a:r>
            <a:endParaRPr lang="en-US" sz="2400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};</a:t>
            </a:r>
          </a:p>
          <a:p>
            <a:pPr marL="0" indent="0">
              <a:buNone/>
            </a:pPr>
            <a:endParaRPr lang="en-US" sz="2400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// outside class scope</a:t>
            </a:r>
            <a:endParaRPr lang="en-US" sz="2400" dirty="0">
              <a:solidFill>
                <a:srgbClr val="7030A0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 operator+(</a:t>
            </a:r>
            <a:r>
              <a:rPr lang="en-US" sz="2400" dirty="0" err="1" smtClean="0">
                <a:latin typeface="Source Code Pro" panose="020B0509030403020204" pitchFamily="49" charset="0"/>
              </a:rPr>
              <a:t>const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&amp; a, </a:t>
            </a:r>
            <a:r>
              <a:rPr lang="en-US" sz="2400" dirty="0" err="1" smtClean="0">
                <a:latin typeface="Source Code Pro" panose="020B0509030403020204" pitchFamily="49" charset="0"/>
              </a:rPr>
              <a:t>const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&amp; b)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}</a:t>
            </a:r>
            <a:endParaRPr lang="en-US" sz="24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sz="2400" dirty="0">
              <a:latin typeface="Source Code Pro" panose="020B0509030403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830215">
            <a:off x="4599601" y="2170590"/>
            <a:ext cx="3234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Does not have access to private 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err="1" smtClean="0">
                <a:solidFill>
                  <a:srgbClr val="0070C0"/>
                </a:solidFill>
              </a:rPr>
              <a:t>MyClass</a:t>
            </a:r>
            <a:r>
              <a:rPr lang="en-US" sz="2400" dirty="0" smtClean="0">
                <a:solidFill>
                  <a:srgbClr val="0070C0"/>
                </a:solidFill>
              </a:rPr>
              <a:t> data and methods.</a:t>
            </a:r>
          </a:p>
        </p:txBody>
      </p:sp>
    </p:spTree>
    <p:extLst>
      <p:ext uri="{BB962C8B-B14F-4D97-AF65-F5344CB8AC3E}">
        <p14:creationId xmlns:p14="http://schemas.microsoft.com/office/powerpoint/2010/main" val="2040246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05499" y="3955056"/>
            <a:ext cx="4953267" cy="10686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 overloading (inside class scope)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class </a:t>
            </a: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	</a:t>
            </a:r>
            <a:r>
              <a:rPr lang="en-US" sz="2400" dirty="0" err="1" smtClean="0">
                <a:latin typeface="Source Code Pro" panose="020B0509030403020204" pitchFamily="49" charset="0"/>
              </a:rPr>
              <a:t>int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</a:rPr>
              <a:t>myAttr</a:t>
            </a:r>
            <a:r>
              <a:rPr lang="en-US" sz="2400" dirty="0" smtClean="0">
                <a:latin typeface="Source Code Pro" panose="020B0509030403020204" pitchFamily="49" charset="0"/>
              </a:rPr>
              <a:t> = 7;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Source Code Pro" panose="020B0509030403020204" pitchFamily="49" charset="0"/>
              </a:rPr>
              <a:t>	</a:t>
            </a: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(</a:t>
            </a:r>
            <a:r>
              <a:rPr lang="en-US" sz="2400" dirty="0" err="1" smtClean="0">
                <a:latin typeface="Source Code Pro" panose="020B0509030403020204" pitchFamily="49" charset="0"/>
              </a:rPr>
              <a:t>int</a:t>
            </a:r>
            <a:r>
              <a:rPr lang="en-US" sz="2400" dirty="0" smtClean="0">
                <a:latin typeface="Source Code Pro" panose="020B0509030403020204" pitchFamily="49" charset="0"/>
              </a:rPr>
              <a:t> k) : </a:t>
            </a:r>
            <a:r>
              <a:rPr lang="en-US" sz="2400" dirty="0" err="1" smtClean="0">
                <a:latin typeface="Source Code Pro" panose="020B0509030403020204" pitchFamily="49" charset="0"/>
              </a:rPr>
              <a:t>myAttr</a:t>
            </a:r>
            <a:r>
              <a:rPr lang="en-US" sz="2400" dirty="0" smtClean="0">
                <a:latin typeface="Source Code Pro" panose="020B0509030403020204" pitchFamily="49" charset="0"/>
              </a:rPr>
              <a:t>(k) {}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	</a:t>
            </a: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 operator==(</a:t>
            </a:r>
            <a:r>
              <a:rPr lang="en-US" sz="2400" dirty="0" err="1" smtClean="0">
                <a:latin typeface="Source Code Pro" panose="020B0509030403020204" pitchFamily="49" charset="0"/>
              </a:rPr>
              <a:t>const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&amp; b)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solidFill>
                  <a:schemeClr val="accent6"/>
                </a:solidFill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latin typeface="Source Code Pro" panose="020B0509030403020204" pitchFamily="49" charset="0"/>
              </a:rPr>
              <a:t>}</a:t>
            </a:r>
            <a:endParaRPr lang="en-US" sz="2400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Source Code Pro" panose="020B0509030403020204" pitchFamily="49" charset="0"/>
              </a:rPr>
              <a:t>};</a:t>
            </a:r>
          </a:p>
          <a:p>
            <a:pPr marL="0" indent="0">
              <a:buNone/>
            </a:pPr>
            <a:endParaRPr lang="en-US" sz="2400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 operator+(</a:t>
            </a:r>
            <a:r>
              <a:rPr lang="en-US" sz="2400" dirty="0" err="1" smtClean="0">
                <a:latin typeface="Source Code Pro" panose="020B0509030403020204" pitchFamily="49" charset="0"/>
              </a:rPr>
              <a:t>const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&amp; a, </a:t>
            </a:r>
            <a:r>
              <a:rPr lang="en-US" sz="2400" dirty="0" err="1" smtClean="0">
                <a:latin typeface="Source Code Pro" panose="020B0509030403020204" pitchFamily="49" charset="0"/>
              </a:rPr>
              <a:t>const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&amp; b);</a:t>
            </a:r>
          </a:p>
        </p:txBody>
      </p:sp>
      <p:sp>
        <p:nvSpPr>
          <p:cNvPr id="4" name="TextBox 3"/>
          <p:cNvSpPr txBox="1"/>
          <p:nvPr/>
        </p:nvSpPr>
        <p:spPr>
          <a:xfrm rot="830215">
            <a:off x="3469395" y="2018400"/>
            <a:ext cx="2754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Has access to private 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err="1" smtClean="0">
                <a:solidFill>
                  <a:srgbClr val="0070C0"/>
                </a:solidFill>
              </a:rPr>
              <a:t>MyClass</a:t>
            </a:r>
            <a:r>
              <a:rPr lang="en-US" sz="2400" dirty="0" smtClean="0">
                <a:solidFill>
                  <a:srgbClr val="0070C0"/>
                </a:solidFill>
              </a:rPr>
              <a:t> data and methods</a:t>
            </a:r>
          </a:p>
        </p:txBody>
      </p:sp>
    </p:spTree>
    <p:extLst>
      <p:ext uri="{BB962C8B-B14F-4D97-AF65-F5344CB8AC3E}">
        <p14:creationId xmlns:p14="http://schemas.microsoft.com/office/powerpoint/2010/main" val="137539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5779" y="4603898"/>
            <a:ext cx="996803" cy="425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(implicit and explicit)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bool </a:t>
            </a:r>
            <a:r>
              <a:rPr lang="en-US" dirty="0" err="1">
                <a:latin typeface="Source Code Pro" panose="020B0509030403020204" pitchFamily="49" charset="0"/>
              </a:rPr>
              <a:t>MyClass</a:t>
            </a:r>
            <a:r>
              <a:rPr lang="en-US" dirty="0">
                <a:latin typeface="Source Code Pro" panose="020B0509030403020204" pitchFamily="49" charset="0"/>
              </a:rPr>
              <a:t>::</a:t>
            </a:r>
            <a:r>
              <a:rPr lang="en-US" dirty="0" smtClean="0">
                <a:latin typeface="Source Code Pro" panose="020B0509030403020204" pitchFamily="49" charset="0"/>
              </a:rPr>
              <a:t>operator==(</a:t>
            </a:r>
            <a:r>
              <a:rPr lang="en-US" dirty="0" err="1" smtClean="0">
                <a:latin typeface="Source Code Pro" panose="020B0509030403020204" pitchFamily="49" charset="0"/>
              </a:rPr>
              <a:t>const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</a:rPr>
              <a:t>MyClass</a:t>
            </a:r>
            <a:r>
              <a:rPr lang="en-US" dirty="0">
                <a:latin typeface="Source Code Pro" panose="020B0509030403020204" pitchFamily="49" charset="0"/>
              </a:rPr>
              <a:t>&amp; other){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return (</a:t>
            </a:r>
            <a:r>
              <a:rPr lang="en-US" dirty="0" err="1">
                <a:latin typeface="Source Code Pro" panose="020B0509030403020204" pitchFamily="49" charset="0"/>
              </a:rPr>
              <a:t>myAttr</a:t>
            </a:r>
            <a:r>
              <a:rPr lang="en-US" dirty="0">
                <a:latin typeface="Source Code Pro" panose="020B0509030403020204" pitchFamily="49" charset="0"/>
              </a:rPr>
              <a:t> == </a:t>
            </a:r>
            <a:r>
              <a:rPr lang="en-US" dirty="0" err="1">
                <a:latin typeface="Source Code Pro" panose="020B0509030403020204" pitchFamily="49" charset="0"/>
              </a:rPr>
              <a:t>other.myAttr</a:t>
            </a:r>
            <a:r>
              <a:rPr lang="en-US" dirty="0">
                <a:latin typeface="Source Code Pro" panose="020B0509030403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Source Code Pro" panose="020B0509030403020204" pitchFamily="49" charset="0"/>
              </a:rPr>
              <a:t>// ...</a:t>
            </a:r>
            <a:endParaRPr lang="en-US" dirty="0">
              <a:solidFill>
                <a:schemeClr val="accent6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MyClass</a:t>
            </a:r>
            <a:r>
              <a:rPr lang="en-US" dirty="0" smtClean="0">
                <a:latin typeface="Source Code Pro" panose="020B0509030403020204" pitchFamily="49" charset="0"/>
              </a:rPr>
              <a:t> a = </a:t>
            </a:r>
            <a:r>
              <a:rPr lang="en-US" dirty="0" err="1" smtClean="0">
                <a:latin typeface="Source Code Pro" panose="020B0509030403020204" pitchFamily="49" charset="0"/>
              </a:rPr>
              <a:t>MyClass</a:t>
            </a:r>
            <a:r>
              <a:rPr lang="en-US" dirty="0" smtClean="0">
                <a:latin typeface="Source Code Pro" panose="020B0509030403020204" pitchFamily="49" charset="0"/>
              </a:rPr>
              <a:t>(7);</a:t>
            </a:r>
          </a:p>
          <a:p>
            <a:pPr marL="0" indent="0">
              <a:buNone/>
            </a:pPr>
            <a:r>
              <a:rPr lang="en-US" dirty="0" err="1">
                <a:latin typeface="Source Code Pro" panose="020B0509030403020204" pitchFamily="49" charset="0"/>
              </a:rPr>
              <a:t>MyClass</a:t>
            </a:r>
            <a:r>
              <a:rPr lang="en-US" dirty="0">
                <a:latin typeface="Source Code Pro" panose="020B0509030403020204" pitchFamily="49" charset="0"/>
              </a:rPr>
              <a:t> </a:t>
            </a:r>
            <a:r>
              <a:rPr lang="en-US" dirty="0" smtClean="0">
                <a:latin typeface="Source Code Pro" panose="020B0509030403020204" pitchFamily="49" charset="0"/>
              </a:rPr>
              <a:t>B </a:t>
            </a:r>
            <a:r>
              <a:rPr lang="en-US" dirty="0">
                <a:latin typeface="Source Code Pro" panose="020B0509030403020204" pitchFamily="49" charset="0"/>
              </a:rPr>
              <a:t>= </a:t>
            </a:r>
            <a:r>
              <a:rPr lang="en-US" dirty="0" err="1" smtClean="0">
                <a:latin typeface="Source Code Pro" panose="020B0509030403020204" pitchFamily="49" charset="0"/>
              </a:rPr>
              <a:t>MyClass</a:t>
            </a:r>
            <a:r>
              <a:rPr lang="en-US" dirty="0" smtClean="0">
                <a:latin typeface="Source Code Pro" panose="020B0509030403020204" pitchFamily="49" charset="0"/>
              </a:rPr>
              <a:t>(11);</a:t>
            </a:r>
            <a:endParaRPr lang="en-US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if (a == b)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Source Code Pro" panose="020B0509030403020204" pitchFamily="49" charset="0"/>
              </a:rPr>
              <a:t>	</a:t>
            </a:r>
            <a:r>
              <a:rPr lang="en-US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515141" y="2753834"/>
            <a:ext cx="1164264" cy="193512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296636" y="2753833"/>
            <a:ext cx="1977653" cy="188168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701536">
            <a:off x="4956838" y="4274795"/>
            <a:ext cx="34178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7030A0"/>
                </a:solidFill>
              </a:rPr>
              <a:t>Equivalent </a:t>
            </a:r>
            <a:r>
              <a:rPr lang="en-US" sz="2800" dirty="0" smtClean="0">
                <a:solidFill>
                  <a:srgbClr val="7030A0"/>
                </a:solidFill>
              </a:rPr>
              <a:t>to calling:</a:t>
            </a:r>
            <a:br>
              <a:rPr lang="en-US" sz="2800" dirty="0" smtClean="0">
                <a:solidFill>
                  <a:srgbClr val="7030A0"/>
                </a:solidFill>
              </a:rPr>
            </a:br>
            <a:endParaRPr lang="en-US" sz="2800" dirty="0" smtClean="0">
              <a:solidFill>
                <a:srgbClr val="7030A0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if (</a:t>
            </a:r>
            <a:r>
              <a:rPr lang="en-US" sz="2800" dirty="0" err="1" smtClean="0">
                <a:solidFill>
                  <a:srgbClr val="7030A0"/>
                </a:solidFill>
                <a:latin typeface="Source Code Pro" panose="020B0509030403020204" pitchFamily="49" charset="0"/>
              </a:rPr>
              <a:t>a.operator</a:t>
            </a:r>
            <a:r>
              <a:rPr lang="en-US" sz="28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==(b)) {</a:t>
            </a:r>
            <a:endParaRPr lang="en-US" sz="2800" dirty="0">
              <a:solidFill>
                <a:srgbClr val="7030A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16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298174" y="2360428"/>
            <a:ext cx="326951" cy="4253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51725" y="2360428"/>
            <a:ext cx="653903" cy="425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Alternatively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14500" y="2785731"/>
            <a:ext cx="1212112" cy="2112333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604437" y="2785731"/>
            <a:ext cx="967564" cy="85794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1066" y="4898063"/>
            <a:ext cx="4908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Recall:: ‘</a:t>
            </a:r>
            <a:r>
              <a:rPr lang="en-US" sz="3600" b="1" dirty="0" smtClean="0">
                <a:solidFill>
                  <a:srgbClr val="0070C0"/>
                </a:solidFill>
                <a:latin typeface="Source Code Pro" panose="020B0509030403020204" pitchFamily="49" charset="0"/>
              </a:rPr>
              <a:t>this</a:t>
            </a:r>
            <a:r>
              <a:rPr lang="en-US" sz="3600" b="1" dirty="0" smtClean="0">
                <a:solidFill>
                  <a:srgbClr val="0070C0"/>
                </a:solidFill>
              </a:rPr>
              <a:t>’</a:t>
            </a:r>
            <a:r>
              <a:rPr lang="en-US" sz="3600" dirty="0" smtClean="0">
                <a:solidFill>
                  <a:srgbClr val="0070C0"/>
                </a:solidFill>
              </a:rPr>
              <a:t> is a pointer to the instance of the class Student that called the == operator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44779" y="3214702"/>
            <a:ext cx="397126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element access operator for pointers to objects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bool </a:t>
            </a:r>
            <a:r>
              <a:rPr lang="en-US" dirty="0" err="1">
                <a:latin typeface="Source Code Pro" panose="020B0509030403020204" pitchFamily="49" charset="0"/>
              </a:rPr>
              <a:t>MyClass</a:t>
            </a:r>
            <a:r>
              <a:rPr lang="en-US" dirty="0">
                <a:latin typeface="Source Code Pro" panose="020B0509030403020204" pitchFamily="49" charset="0"/>
              </a:rPr>
              <a:t>::</a:t>
            </a:r>
            <a:r>
              <a:rPr lang="en-US" dirty="0" smtClean="0">
                <a:latin typeface="Source Code Pro" panose="020B0509030403020204" pitchFamily="49" charset="0"/>
              </a:rPr>
              <a:t>operator==(</a:t>
            </a:r>
            <a:r>
              <a:rPr lang="en-US" dirty="0" err="1" smtClean="0">
                <a:latin typeface="Source Code Pro" panose="020B0509030403020204" pitchFamily="49" charset="0"/>
              </a:rPr>
              <a:t>const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</a:rPr>
              <a:t>MyClass</a:t>
            </a:r>
            <a:r>
              <a:rPr lang="en-US" dirty="0">
                <a:latin typeface="Source Code Pro" panose="020B0509030403020204" pitchFamily="49" charset="0"/>
              </a:rPr>
              <a:t>&amp; other){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	return </a:t>
            </a:r>
            <a:r>
              <a:rPr lang="en-US" dirty="0" smtClean="0">
                <a:latin typeface="Source Code Pro" panose="020B0509030403020204" pitchFamily="49" charset="0"/>
              </a:rPr>
              <a:t>(this-&gt;</a:t>
            </a:r>
            <a:r>
              <a:rPr lang="en-US" dirty="0" err="1" smtClean="0">
                <a:latin typeface="Source Code Pro" panose="020B0509030403020204" pitchFamily="49" charset="0"/>
              </a:rPr>
              <a:t>myAttr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>
                <a:latin typeface="Source Code Pro" panose="020B0509030403020204" pitchFamily="49" charset="0"/>
              </a:rPr>
              <a:t>== </a:t>
            </a:r>
            <a:r>
              <a:rPr lang="en-US" dirty="0" err="1">
                <a:latin typeface="Source Code Pro" panose="020B0509030403020204" pitchFamily="49" charset="0"/>
              </a:rPr>
              <a:t>other.myAttr</a:t>
            </a:r>
            <a:r>
              <a:rPr lang="en-US" dirty="0">
                <a:latin typeface="Source Code Pro" panose="020B0509030403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72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9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651" y="3625704"/>
            <a:ext cx="1245338" cy="404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string operator+(</a:t>
            </a:r>
            <a:r>
              <a:rPr lang="en-US" sz="2400" dirty="0" err="1" smtClean="0">
                <a:latin typeface="Lucida Console" panose="020B0609040504020204" pitchFamily="49" charset="0"/>
              </a:rPr>
              <a:t>const</a:t>
            </a:r>
            <a:r>
              <a:rPr lang="en-US" sz="2400" dirty="0" smtClean="0">
                <a:latin typeface="Lucida Console" panose="020B0609040504020204" pitchFamily="49" charset="0"/>
              </a:rPr>
              <a:t> string&amp; a, </a:t>
            </a:r>
            <a:r>
              <a:rPr lang="en-US" sz="2400" dirty="0" err="1" smtClean="0">
                <a:latin typeface="Lucida Console" panose="020B0609040504020204" pitchFamily="49" charset="0"/>
              </a:rPr>
              <a:t>const</a:t>
            </a:r>
            <a:r>
              <a:rPr lang="en-US" sz="2400" dirty="0" smtClean="0">
                <a:latin typeface="Lucida Console" panose="020B0609040504020204" pitchFamily="49" charset="0"/>
              </a:rPr>
              <a:t> string&amp; b);</a:t>
            </a:r>
          </a:p>
          <a:p>
            <a:pPr marL="0" indent="0">
              <a:buNone/>
            </a:pPr>
            <a:endParaRPr lang="en-US" sz="24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bool </a:t>
            </a:r>
            <a:r>
              <a:rPr lang="en-US" sz="2400" dirty="0" err="1" smtClean="0">
                <a:latin typeface="Lucida Console" panose="020B0609040504020204" pitchFamily="49" charset="0"/>
              </a:rPr>
              <a:t>MyClass</a:t>
            </a:r>
            <a:r>
              <a:rPr lang="en-US" sz="2400" dirty="0" smtClean="0">
                <a:latin typeface="Lucida Console" panose="020B0609040504020204" pitchFamily="49" charset="0"/>
              </a:rPr>
              <a:t>::</a:t>
            </a:r>
            <a:r>
              <a:rPr lang="en-US" sz="2400" dirty="0">
                <a:latin typeface="Lucida Console" panose="020B0609040504020204" pitchFamily="49" charset="0"/>
              </a:rPr>
              <a:t>operator==(</a:t>
            </a:r>
            <a:r>
              <a:rPr lang="en-US" sz="2400" dirty="0" err="1">
                <a:latin typeface="Lucida Console" panose="020B0609040504020204" pitchFamily="49" charset="0"/>
              </a:rPr>
              <a:t>const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 smtClean="0">
                <a:latin typeface="Lucida Console" panose="020B0609040504020204" pitchFamily="49" charset="0"/>
              </a:rPr>
              <a:t>MyClass</a:t>
            </a:r>
            <a:r>
              <a:rPr lang="en-US" sz="2400" dirty="0" smtClean="0">
                <a:latin typeface="Lucida Console" panose="020B0609040504020204" pitchFamily="49" charset="0"/>
              </a:rPr>
              <a:t>&amp; </a:t>
            </a:r>
            <a:r>
              <a:rPr lang="en-US" sz="2400" dirty="0">
                <a:latin typeface="Lucida Console" panose="020B0609040504020204" pitchFamily="49" charset="0"/>
              </a:rPr>
              <a:t>other);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Lucida Console" panose="020B0609040504020204" pitchFamily="49" charset="0"/>
              </a:rPr>
              <a:t>MyClass</a:t>
            </a:r>
            <a:r>
              <a:rPr lang="en-US" sz="2400" dirty="0" smtClean="0">
                <a:latin typeface="Lucida Console" panose="020B0609040504020204" pitchFamily="49" charset="0"/>
              </a:rPr>
              <a:t>&amp; </a:t>
            </a:r>
            <a:r>
              <a:rPr lang="en-US" sz="2400" dirty="0" err="1" smtClean="0">
                <a:latin typeface="Lucida Console" panose="020B0609040504020204" pitchFamily="49" charset="0"/>
              </a:rPr>
              <a:t>MyClass</a:t>
            </a:r>
            <a:r>
              <a:rPr lang="en-US" sz="2400" dirty="0" smtClean="0">
                <a:latin typeface="Lucida Console" panose="020B0609040504020204" pitchFamily="49" charset="0"/>
              </a:rPr>
              <a:t>::operator=(</a:t>
            </a:r>
            <a:r>
              <a:rPr lang="en-US" sz="2400" dirty="0" err="1" smtClean="0">
                <a:latin typeface="Lucida Console" panose="020B0609040504020204" pitchFamily="49" charset="0"/>
              </a:rPr>
              <a:t>const</a:t>
            </a:r>
            <a:r>
              <a:rPr 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latin typeface="Lucida Console" panose="020B0609040504020204" pitchFamily="49" charset="0"/>
              </a:rPr>
              <a:t>MyClass</a:t>
            </a:r>
            <a:r>
              <a:rPr lang="en-US" sz="2400" dirty="0">
                <a:latin typeface="Lucida Console" panose="020B0609040504020204" pitchFamily="49" charset="0"/>
              </a:rPr>
              <a:t> &amp; </a:t>
            </a:r>
            <a:r>
              <a:rPr lang="en-US" sz="2400" dirty="0" smtClean="0">
                <a:latin typeface="Lucida Console" panose="020B0609040504020204" pitchFamily="49" charset="0"/>
              </a:rPr>
              <a:t>other);</a:t>
            </a:r>
          </a:p>
        </p:txBody>
      </p:sp>
    </p:spTree>
    <p:extLst>
      <p:ext uri="{BB962C8B-B14F-4D97-AF65-F5344CB8AC3E}">
        <p14:creationId xmlns:p14="http://schemas.microsoft.com/office/powerpoint/2010/main" val="526284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Returning a reference </a:t>
            </a:r>
            <a:br>
              <a:rPr lang="en-US" dirty="0" smtClean="0"/>
            </a:br>
            <a:r>
              <a:rPr lang="en-US" dirty="0" smtClean="0"/>
              <a:t>in a overloaded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&amp; </a:t>
            </a: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::operator=(</a:t>
            </a:r>
            <a:r>
              <a:rPr lang="en-US" sz="2400" dirty="0" err="1" smtClean="0">
                <a:latin typeface="Source Code Pro" panose="020B0509030403020204" pitchFamily="49" charset="0"/>
              </a:rPr>
              <a:t>const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&amp; other) {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latin typeface="Source Code Pro" panose="020B0509030403020204" pitchFamily="49" charset="0"/>
              </a:rPr>
              <a:t>this-&gt;</a:t>
            </a:r>
            <a:r>
              <a:rPr lang="en-US" sz="2400" dirty="0" err="1" smtClean="0">
                <a:latin typeface="Source Code Pro" panose="020B0509030403020204" pitchFamily="49" charset="0"/>
              </a:rPr>
              <a:t>myAttr</a:t>
            </a:r>
            <a:r>
              <a:rPr lang="en-US" sz="2400" dirty="0" smtClean="0">
                <a:latin typeface="Source Code Pro" panose="020B0509030403020204" pitchFamily="49" charset="0"/>
              </a:rPr>
              <a:t> = </a:t>
            </a:r>
            <a:r>
              <a:rPr lang="en-US" sz="2400" dirty="0" err="1" smtClean="0">
                <a:latin typeface="Source Code Pro" panose="020B0509030403020204" pitchFamily="49" charset="0"/>
              </a:rPr>
              <a:t>other.myAttr</a:t>
            </a:r>
            <a:r>
              <a:rPr lang="en-US" sz="2400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latin typeface="Source Code Pro" panose="020B0509030403020204" pitchFamily="49" charset="0"/>
              </a:rPr>
              <a:t>return *this;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}</a:t>
            </a:r>
            <a:endParaRPr lang="en-US" sz="2400" dirty="0" smtClean="0">
              <a:latin typeface="Source Code Pro" panose="020B0509030403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1316786">
            <a:off x="1027154" y="4235367"/>
            <a:ext cx="57630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Essentially, dereference ‘</a:t>
            </a:r>
            <a:r>
              <a:rPr lang="en-US" sz="28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this</a:t>
            </a:r>
            <a:r>
              <a:rPr lang="en-US" sz="2800" dirty="0" smtClean="0">
                <a:solidFill>
                  <a:srgbClr val="7030A0"/>
                </a:solidFill>
              </a:rPr>
              <a:t>’ </a:t>
            </a:r>
            <a:br>
              <a:rPr lang="en-US" sz="2800" dirty="0" smtClean="0">
                <a:solidFill>
                  <a:srgbClr val="7030A0"/>
                </a:solidFill>
              </a:rPr>
            </a:br>
            <a:r>
              <a:rPr lang="en-US" sz="2800" dirty="0" smtClean="0">
                <a:solidFill>
                  <a:srgbClr val="7030A0"/>
                </a:solidFill>
              </a:rPr>
              <a:t>and the compiler knows </a:t>
            </a:r>
            <a:br>
              <a:rPr lang="en-US" sz="2800" dirty="0" smtClean="0">
                <a:solidFill>
                  <a:srgbClr val="7030A0"/>
                </a:solidFill>
              </a:rPr>
            </a:br>
            <a:r>
              <a:rPr lang="en-US" sz="2800" dirty="0" smtClean="0">
                <a:solidFill>
                  <a:srgbClr val="7030A0"/>
                </a:solidFill>
              </a:rPr>
              <a:t>how to get the address from the class.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761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Can only overload existing operators</a:t>
            </a:r>
          </a:p>
          <a:p>
            <a:pPr lvl="1"/>
            <a:r>
              <a:rPr lang="en-US" sz="3200" dirty="0" smtClean="0"/>
              <a:t>can’t create your own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600" dirty="0" smtClean="0"/>
              <a:t>Cannot change the number of operands</a:t>
            </a:r>
            <a:br>
              <a:rPr lang="en-US" sz="3600" dirty="0" smtClean="0"/>
            </a:br>
            <a:endParaRPr lang="en-US" sz="3600" dirty="0" smtClean="0"/>
          </a:p>
          <a:p>
            <a:r>
              <a:rPr lang="en-US" sz="3600" dirty="0" smtClean="0"/>
              <a:t>Must take at least one non-primitive datatype operand</a:t>
            </a:r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67432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in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3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Disambiguation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signatures must be unique</a:t>
            </a:r>
          </a:p>
          <a:p>
            <a:pPr lvl="1"/>
            <a:r>
              <a:rPr lang="en-US" dirty="0" smtClean="0"/>
              <a:t>Lots of people may want to create an ‘add’ function…</a:t>
            </a:r>
          </a:p>
          <a:p>
            <a:pPr lvl="1"/>
            <a:r>
              <a:rPr lang="en-US" dirty="0" smtClean="0"/>
              <a:t>How to give it unique signature?</a:t>
            </a:r>
          </a:p>
        </p:txBody>
      </p:sp>
    </p:spTree>
    <p:extLst>
      <p:ext uri="{BB962C8B-B14F-4D97-AF65-F5344CB8AC3E}">
        <p14:creationId xmlns:p14="http://schemas.microsoft.com/office/powerpoint/2010/main" val="802789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– Pass by constant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Guarantees that memory pointed to is not modified</a:t>
            </a:r>
          </a:p>
          <a:p>
            <a:endParaRPr lang="en-US" dirty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Classes have methods / member functions that may or may not modify the instance of the class.</a:t>
            </a:r>
          </a:p>
          <a:p>
            <a:pPr lvl="1"/>
            <a:endParaRPr lang="en-US" dirty="0"/>
          </a:p>
          <a:p>
            <a:r>
              <a:rPr lang="en-US" dirty="0" smtClean="0"/>
              <a:t>Compiler only allows methods to run that are identified to NOT change the class.</a:t>
            </a:r>
          </a:p>
          <a:p>
            <a:pPr lvl="1"/>
            <a:r>
              <a:rPr lang="en-US" dirty="0" smtClean="0"/>
              <a:t>Label with ‘</a:t>
            </a:r>
            <a:r>
              <a:rPr lang="en-US" dirty="0" err="1" smtClean="0">
                <a:latin typeface="Source Code Pro" panose="020B0509030403020204" pitchFamily="49" charset="0"/>
              </a:rPr>
              <a:t>const</a:t>
            </a:r>
            <a:r>
              <a:rPr lang="en-US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26233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doing most types of operator overloading, we should not change the values of the parameters passed in.</a:t>
            </a:r>
          </a:p>
          <a:p>
            <a:pPr lvl="1"/>
            <a:r>
              <a:rPr lang="en-US" dirty="0" smtClean="0"/>
              <a:t>Skirted the issue by passing by reference instead of by constant reference.</a:t>
            </a:r>
          </a:p>
          <a:p>
            <a:pPr lvl="1"/>
            <a:r>
              <a:rPr lang="en-US" dirty="0" smtClean="0"/>
              <a:t>NOT GOOD PRACTICE</a:t>
            </a:r>
          </a:p>
          <a:p>
            <a:pPr lvl="1"/>
            <a:endParaRPr lang="en-US" dirty="0"/>
          </a:p>
          <a:p>
            <a:r>
              <a:rPr lang="en-US" dirty="0" smtClean="0"/>
              <a:t>When passing in objects of any type into a function that should not </a:t>
            </a:r>
            <a:r>
              <a:rPr lang="en-US" smtClean="0"/>
              <a:t>be changed</a:t>
            </a:r>
            <a:r>
              <a:rPr lang="en-US" dirty="0" smtClean="0"/>
              <a:t>, pass by constant reference.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61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things </a:t>
            </a:r>
            <a:r>
              <a:rPr lang="en-US" dirty="0" err="1" smtClean="0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method that does not change something in the class.</a:t>
            </a:r>
          </a:p>
          <a:p>
            <a:pPr lvl="1"/>
            <a:r>
              <a:rPr lang="en-US" dirty="0" smtClean="0"/>
              <a:t>Any getter/accessor.</a:t>
            </a:r>
          </a:p>
          <a:p>
            <a:pPr lvl="1"/>
            <a:endParaRPr lang="en-US" dirty="0"/>
          </a:p>
          <a:p>
            <a:r>
              <a:rPr lang="en-US" dirty="0" smtClean="0"/>
              <a:t>Add to function declaration and definition.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3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looks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Source Code Pro" panose="020B0509030403020204" pitchFamily="49" charset="0"/>
              </a:rPr>
              <a:t>class MyClass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Source Code Pro" panose="020B0509030403020204" pitchFamily="49" charset="0"/>
              </a:rPr>
              <a:t>	</a:t>
            </a:r>
            <a:r>
              <a:rPr lang="en-US" sz="1900" dirty="0" err="1" smtClean="0">
                <a:latin typeface="Source Code Pro" panose="020B0509030403020204" pitchFamily="49" charset="0"/>
              </a:rPr>
              <a:t>int</a:t>
            </a:r>
            <a:r>
              <a:rPr lang="en-US" sz="1900" dirty="0" smtClean="0">
                <a:latin typeface="Source Code Pro" panose="020B0509030403020204" pitchFamily="49" charset="0"/>
              </a:rPr>
              <a:t> </a:t>
            </a:r>
            <a:r>
              <a:rPr lang="en-US" sz="1900" dirty="0" err="1" smtClean="0">
                <a:latin typeface="Source Code Pro" panose="020B0509030403020204" pitchFamily="49" charset="0"/>
              </a:rPr>
              <a:t>myAttr</a:t>
            </a:r>
            <a:r>
              <a:rPr lang="en-US" sz="1900" dirty="0" smtClean="0">
                <a:latin typeface="Source Code Pro" panose="020B0509030403020204" pitchFamily="49" charset="0"/>
              </a:rPr>
              <a:t> = 7;</a:t>
            </a:r>
            <a:endParaRPr lang="en-US" sz="1900" dirty="0" smtClean="0">
              <a:solidFill>
                <a:srgbClr val="7030A0"/>
              </a:solidFill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solidFill>
                  <a:schemeClr val="accent6"/>
                </a:solidFill>
                <a:latin typeface="Source Code Pro" panose="020B0509030403020204" pitchFamily="49" charset="0"/>
              </a:rPr>
              <a:t>	</a:t>
            </a:r>
            <a:r>
              <a:rPr lang="en-US" sz="19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//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	</a:t>
            </a:r>
            <a:r>
              <a:rPr lang="en-US" sz="19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1900" dirty="0" smtClean="0">
                <a:latin typeface="Source Code Pro" panose="020B0509030403020204" pitchFamily="49" charset="0"/>
              </a:rPr>
              <a:t>(</a:t>
            </a:r>
            <a:r>
              <a:rPr lang="en-US" sz="1900" dirty="0" err="1" smtClean="0">
                <a:latin typeface="Source Code Pro" panose="020B0509030403020204" pitchFamily="49" charset="0"/>
              </a:rPr>
              <a:t>int</a:t>
            </a:r>
            <a:r>
              <a:rPr lang="en-US" sz="1900" dirty="0" smtClean="0">
                <a:latin typeface="Source Code Pro" panose="020B0509030403020204" pitchFamily="49" charset="0"/>
              </a:rPr>
              <a:t> k) : </a:t>
            </a:r>
            <a:r>
              <a:rPr lang="en-US" sz="1900" dirty="0" err="1" smtClean="0">
                <a:latin typeface="Source Code Pro" panose="020B0509030403020204" pitchFamily="49" charset="0"/>
              </a:rPr>
              <a:t>myAttr</a:t>
            </a:r>
            <a:r>
              <a:rPr lang="en-US" sz="1900" dirty="0" smtClean="0">
                <a:latin typeface="Source Code Pro" panose="020B0509030403020204" pitchFamily="49" charset="0"/>
              </a:rPr>
              <a:t>(k) 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Source Code Pro" panose="020B0509030403020204" pitchFamily="49" charset="0"/>
              </a:rPr>
              <a:t>	</a:t>
            </a:r>
            <a:r>
              <a:rPr lang="en-US" sz="1900" dirty="0" err="1" smtClean="0">
                <a:latin typeface="Source Code Pro" panose="020B0509030403020204" pitchFamily="49" charset="0"/>
              </a:rPr>
              <a:t>int</a:t>
            </a:r>
            <a:r>
              <a:rPr lang="en-US" sz="1900" dirty="0" smtClean="0">
                <a:latin typeface="Source Code Pro" panose="020B0509030403020204" pitchFamily="49" charset="0"/>
              </a:rPr>
              <a:t> </a:t>
            </a:r>
            <a:r>
              <a:rPr lang="en-US" sz="1900" dirty="0" err="1" smtClean="0">
                <a:latin typeface="Source Code Pro" panose="020B0509030403020204" pitchFamily="49" charset="0"/>
              </a:rPr>
              <a:t>getMyAttr</a:t>
            </a:r>
            <a:r>
              <a:rPr lang="en-US" sz="1900" dirty="0" smtClean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Source Code Pro" panose="020B050903040302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err="1" smtClean="0">
                <a:latin typeface="Source Code Pro" panose="020B0509030403020204" pitchFamily="49" charset="0"/>
              </a:rPr>
              <a:t>int</a:t>
            </a:r>
            <a:r>
              <a:rPr lang="en-US" sz="1900" dirty="0" smtClean="0">
                <a:latin typeface="Source Code Pro" panose="020B0509030403020204" pitchFamily="49" charset="0"/>
              </a:rPr>
              <a:t> MyClass::</a:t>
            </a:r>
            <a:r>
              <a:rPr lang="en-US" sz="1900" dirty="0" err="1" smtClean="0">
                <a:latin typeface="Source Code Pro" panose="020B0509030403020204" pitchFamily="49" charset="0"/>
              </a:rPr>
              <a:t>getMyAttr</a:t>
            </a:r>
            <a:r>
              <a:rPr lang="en-US" sz="1900" dirty="0" smtClean="0">
                <a:latin typeface="Source Code Pro" panose="020B0509030403020204" pitchFamily="49" charset="0"/>
              </a:rPr>
              <a:t>() { return </a:t>
            </a:r>
            <a:r>
              <a:rPr lang="en-US" sz="1900" dirty="0" err="1" smtClean="0">
                <a:latin typeface="Source Code Pro" panose="020B0509030403020204" pitchFamily="49" charset="0"/>
              </a:rPr>
              <a:t>myAttr</a:t>
            </a:r>
            <a:r>
              <a:rPr lang="en-US" sz="1900" dirty="0" smtClean="0">
                <a:latin typeface="Source Code Pro" panose="020B050903040302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err="1" smtClean="0">
                <a:latin typeface="Source Code Pro" panose="020B0509030403020204" pitchFamily="49" charset="0"/>
              </a:rPr>
              <a:t>int</a:t>
            </a:r>
            <a:r>
              <a:rPr lang="en-US" sz="1900" dirty="0" smtClean="0">
                <a:latin typeface="Source Code Pro" panose="020B0509030403020204" pitchFamily="49" charset="0"/>
              </a:rPr>
              <a:t> operator+(</a:t>
            </a:r>
            <a:r>
              <a:rPr lang="en-US" sz="1900" dirty="0" err="1" smtClean="0">
                <a:latin typeface="Source Code Pro" panose="020B0509030403020204" pitchFamily="49" charset="0"/>
              </a:rPr>
              <a:t>const</a:t>
            </a:r>
            <a:r>
              <a:rPr lang="en-US" sz="1900" dirty="0" smtClean="0">
                <a:latin typeface="Source Code Pro" panose="020B0509030403020204" pitchFamily="49" charset="0"/>
              </a:rPr>
              <a:t> MyClass&amp; a, </a:t>
            </a:r>
            <a:r>
              <a:rPr lang="en-US" sz="1900" dirty="0" err="1" smtClean="0">
                <a:latin typeface="Source Code Pro" panose="020B0509030403020204" pitchFamily="49" charset="0"/>
              </a:rPr>
              <a:t>const</a:t>
            </a:r>
            <a:r>
              <a:rPr lang="en-US" sz="1900" dirty="0" smtClean="0">
                <a:latin typeface="Source Code Pro" panose="020B0509030403020204" pitchFamily="49" charset="0"/>
              </a:rPr>
              <a:t> MyClass&amp; 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Source Code Pro" panose="020B0509030403020204" pitchFamily="49" charset="0"/>
              </a:rPr>
              <a:t>	</a:t>
            </a:r>
            <a:r>
              <a:rPr lang="en-US" sz="1900" dirty="0" smtClean="0">
                <a:latin typeface="Source Code Pro" panose="020B0509030403020204" pitchFamily="49" charset="0"/>
              </a:rPr>
              <a:t>return </a:t>
            </a:r>
            <a:r>
              <a:rPr lang="en-US" sz="1900" dirty="0" err="1" smtClean="0">
                <a:latin typeface="Source Code Pro" panose="020B0509030403020204" pitchFamily="49" charset="0"/>
              </a:rPr>
              <a:t>a.getMyAttr</a:t>
            </a:r>
            <a:r>
              <a:rPr lang="en-US" sz="1900" dirty="0" smtClean="0">
                <a:latin typeface="Source Code Pro" panose="020B0509030403020204" pitchFamily="49" charset="0"/>
              </a:rPr>
              <a:t>() + </a:t>
            </a:r>
            <a:r>
              <a:rPr lang="en-US" sz="1900" dirty="0" err="1" smtClean="0">
                <a:latin typeface="Source Code Pro" panose="020B0509030403020204" pitchFamily="49" charset="0"/>
              </a:rPr>
              <a:t>b.getMyAttr</a:t>
            </a:r>
            <a:r>
              <a:rPr lang="en-US" sz="1900" dirty="0" smtClean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Source Code Pro" panose="020B0509030403020204" pitchFamily="49" charset="0"/>
              </a:rPr>
              <a:t>}</a:t>
            </a:r>
            <a:endParaRPr lang="en-US" sz="19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900" dirty="0" smtClean="0">
              <a:latin typeface="Source Code Pro" panose="020B0509030403020204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336628">
            <a:off x="3779630" y="2241495"/>
            <a:ext cx="52069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Compiler error!</a:t>
            </a:r>
          </a:p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a &amp; b passed by </a:t>
            </a:r>
            <a:r>
              <a:rPr lang="en-US" sz="2800" dirty="0" err="1" smtClean="0">
                <a:solidFill>
                  <a:srgbClr val="0070C0"/>
                </a:solidFill>
              </a:rPr>
              <a:t>const</a:t>
            </a:r>
            <a:r>
              <a:rPr lang="en-US" sz="2800" dirty="0" smtClean="0">
                <a:solidFill>
                  <a:srgbClr val="0070C0"/>
                </a:solidFill>
              </a:rPr>
              <a:t> ref.</a:t>
            </a:r>
          </a:p>
          <a:p>
            <a:pPr algn="ctr"/>
            <a:r>
              <a:rPr lang="en-US" sz="2800" dirty="0" err="1" smtClean="0">
                <a:solidFill>
                  <a:srgbClr val="0070C0"/>
                </a:solidFill>
              </a:rPr>
              <a:t>getMyAttr</a:t>
            </a:r>
            <a:r>
              <a:rPr lang="en-US" sz="2800" dirty="0" smtClean="0">
                <a:solidFill>
                  <a:srgbClr val="0070C0"/>
                </a:solidFill>
              </a:rPr>
              <a:t>() is not a </a:t>
            </a:r>
            <a:r>
              <a:rPr lang="en-US" sz="2800" dirty="0" err="1" smtClean="0">
                <a:solidFill>
                  <a:srgbClr val="0070C0"/>
                </a:solidFill>
              </a:rPr>
              <a:t>const</a:t>
            </a:r>
            <a:r>
              <a:rPr lang="en-US" sz="2800" dirty="0" smtClean="0">
                <a:solidFill>
                  <a:srgbClr val="0070C0"/>
                </a:solidFill>
              </a:rPr>
              <a:t> function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013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looks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Source Code Pro" panose="020B0509030403020204" pitchFamily="49" charset="0"/>
              </a:rPr>
              <a:t>class MyClass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Source Code Pro" panose="020B0509030403020204" pitchFamily="49" charset="0"/>
              </a:rPr>
              <a:t>	</a:t>
            </a:r>
            <a:r>
              <a:rPr lang="en-US" sz="1900" dirty="0" err="1" smtClean="0">
                <a:latin typeface="Source Code Pro" panose="020B0509030403020204" pitchFamily="49" charset="0"/>
              </a:rPr>
              <a:t>int</a:t>
            </a:r>
            <a:r>
              <a:rPr lang="en-US" sz="1900" dirty="0" smtClean="0">
                <a:latin typeface="Source Code Pro" panose="020B0509030403020204" pitchFamily="49" charset="0"/>
              </a:rPr>
              <a:t> </a:t>
            </a:r>
            <a:r>
              <a:rPr lang="en-US" sz="1900" dirty="0" err="1" smtClean="0">
                <a:latin typeface="Source Code Pro" panose="020B0509030403020204" pitchFamily="49" charset="0"/>
              </a:rPr>
              <a:t>myAttr</a:t>
            </a:r>
            <a:r>
              <a:rPr lang="en-US" sz="1900" dirty="0" smtClean="0">
                <a:latin typeface="Source Code Pro" panose="020B0509030403020204" pitchFamily="49" charset="0"/>
              </a:rPr>
              <a:t> = 7;</a:t>
            </a:r>
            <a:endParaRPr lang="en-US" sz="1900" dirty="0" smtClean="0">
              <a:solidFill>
                <a:srgbClr val="7030A0"/>
              </a:solidFill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solidFill>
                  <a:schemeClr val="accent6"/>
                </a:solidFill>
                <a:latin typeface="Source Code Pro" panose="020B0509030403020204" pitchFamily="49" charset="0"/>
              </a:rPr>
              <a:t>	</a:t>
            </a:r>
            <a:r>
              <a:rPr lang="en-US" sz="19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//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solidFill>
                  <a:srgbClr val="7030A0"/>
                </a:solidFill>
                <a:latin typeface="Source Code Pro" panose="020B0509030403020204" pitchFamily="49" charset="0"/>
              </a:rPr>
              <a:t>	</a:t>
            </a:r>
            <a:r>
              <a:rPr lang="en-US" sz="19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1900" dirty="0" smtClean="0">
                <a:latin typeface="Source Code Pro" panose="020B0509030403020204" pitchFamily="49" charset="0"/>
              </a:rPr>
              <a:t>(</a:t>
            </a:r>
            <a:r>
              <a:rPr lang="en-US" sz="1900" dirty="0" err="1" smtClean="0">
                <a:latin typeface="Source Code Pro" panose="020B0509030403020204" pitchFamily="49" charset="0"/>
              </a:rPr>
              <a:t>int</a:t>
            </a:r>
            <a:r>
              <a:rPr lang="en-US" sz="1900" dirty="0" smtClean="0">
                <a:latin typeface="Source Code Pro" panose="020B0509030403020204" pitchFamily="49" charset="0"/>
              </a:rPr>
              <a:t> k) : </a:t>
            </a:r>
            <a:r>
              <a:rPr lang="en-US" sz="1900" dirty="0" err="1" smtClean="0">
                <a:latin typeface="Source Code Pro" panose="020B0509030403020204" pitchFamily="49" charset="0"/>
              </a:rPr>
              <a:t>myAttr</a:t>
            </a:r>
            <a:r>
              <a:rPr lang="en-US" sz="1900" dirty="0" smtClean="0">
                <a:latin typeface="Source Code Pro" panose="020B0509030403020204" pitchFamily="49" charset="0"/>
              </a:rPr>
              <a:t>(k) 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Source Code Pro" panose="020B0509030403020204" pitchFamily="49" charset="0"/>
              </a:rPr>
              <a:t>	</a:t>
            </a:r>
            <a:r>
              <a:rPr lang="en-US" sz="1900" dirty="0" err="1" smtClean="0">
                <a:latin typeface="Source Code Pro" panose="020B0509030403020204" pitchFamily="49" charset="0"/>
              </a:rPr>
              <a:t>int</a:t>
            </a:r>
            <a:r>
              <a:rPr lang="en-US" sz="1900" dirty="0" smtClean="0">
                <a:latin typeface="Source Code Pro" panose="020B0509030403020204" pitchFamily="49" charset="0"/>
              </a:rPr>
              <a:t> </a:t>
            </a:r>
            <a:r>
              <a:rPr lang="en-US" sz="1900" dirty="0" err="1" smtClean="0">
                <a:latin typeface="Source Code Pro" panose="020B0509030403020204" pitchFamily="49" charset="0"/>
              </a:rPr>
              <a:t>getMyAttr</a:t>
            </a:r>
            <a:r>
              <a:rPr lang="en-US" sz="1900" dirty="0" smtClean="0">
                <a:latin typeface="Source Code Pro" panose="020B0509030403020204" pitchFamily="49" charset="0"/>
              </a:rPr>
              <a:t>() </a:t>
            </a:r>
            <a:r>
              <a:rPr lang="en-US" sz="1900" dirty="0" err="1" smtClean="0">
                <a:latin typeface="Source Code Pro" panose="020B0509030403020204" pitchFamily="49" charset="0"/>
              </a:rPr>
              <a:t>const</a:t>
            </a:r>
            <a:r>
              <a:rPr lang="en-US" sz="1900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Source Code Pro" panose="020B050903040302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err="1" smtClean="0">
                <a:latin typeface="Source Code Pro" panose="020B0509030403020204" pitchFamily="49" charset="0"/>
              </a:rPr>
              <a:t>int</a:t>
            </a:r>
            <a:r>
              <a:rPr lang="en-US" sz="1900" dirty="0" smtClean="0">
                <a:latin typeface="Source Code Pro" panose="020B0509030403020204" pitchFamily="49" charset="0"/>
              </a:rPr>
              <a:t> MyClass::</a:t>
            </a:r>
            <a:r>
              <a:rPr lang="en-US" sz="1900" dirty="0" err="1" smtClean="0">
                <a:latin typeface="Source Code Pro" panose="020B0509030403020204" pitchFamily="49" charset="0"/>
              </a:rPr>
              <a:t>getMyAttr</a:t>
            </a:r>
            <a:r>
              <a:rPr lang="en-US" sz="1900" dirty="0" smtClean="0">
                <a:latin typeface="Source Code Pro" panose="020B0509030403020204" pitchFamily="49" charset="0"/>
              </a:rPr>
              <a:t>() </a:t>
            </a:r>
            <a:r>
              <a:rPr lang="en-US" sz="1900" dirty="0" err="1" smtClean="0">
                <a:latin typeface="Source Code Pro" panose="020B0509030403020204" pitchFamily="49" charset="0"/>
              </a:rPr>
              <a:t>const</a:t>
            </a:r>
            <a:r>
              <a:rPr lang="en-US" sz="1900" dirty="0" smtClean="0">
                <a:latin typeface="Source Code Pro" panose="020B0509030403020204" pitchFamily="49" charset="0"/>
              </a:rPr>
              <a:t> { return </a:t>
            </a:r>
            <a:r>
              <a:rPr lang="en-US" sz="1900" dirty="0" err="1" smtClean="0">
                <a:latin typeface="Source Code Pro" panose="020B0509030403020204" pitchFamily="49" charset="0"/>
              </a:rPr>
              <a:t>myAttr</a:t>
            </a:r>
            <a:r>
              <a:rPr lang="en-US" sz="1900" dirty="0" smtClean="0">
                <a:latin typeface="Source Code Pro" panose="020B050903040302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err="1" smtClean="0">
                <a:latin typeface="Source Code Pro" panose="020B0509030403020204" pitchFamily="49" charset="0"/>
              </a:rPr>
              <a:t>int</a:t>
            </a:r>
            <a:r>
              <a:rPr lang="en-US" sz="1900" dirty="0" smtClean="0">
                <a:latin typeface="Source Code Pro" panose="020B0509030403020204" pitchFamily="49" charset="0"/>
              </a:rPr>
              <a:t> operator+(</a:t>
            </a:r>
            <a:r>
              <a:rPr lang="en-US" sz="1900" dirty="0" err="1" smtClean="0">
                <a:latin typeface="Source Code Pro" panose="020B0509030403020204" pitchFamily="49" charset="0"/>
              </a:rPr>
              <a:t>const</a:t>
            </a:r>
            <a:r>
              <a:rPr lang="en-US" sz="1900" dirty="0" smtClean="0">
                <a:latin typeface="Source Code Pro" panose="020B0509030403020204" pitchFamily="49" charset="0"/>
              </a:rPr>
              <a:t> MyClass&amp; a, </a:t>
            </a:r>
            <a:r>
              <a:rPr lang="en-US" sz="1900" dirty="0" err="1" smtClean="0">
                <a:latin typeface="Source Code Pro" panose="020B0509030403020204" pitchFamily="49" charset="0"/>
              </a:rPr>
              <a:t>const</a:t>
            </a:r>
            <a:r>
              <a:rPr lang="en-US" sz="1900" dirty="0" smtClean="0">
                <a:latin typeface="Source Code Pro" panose="020B0509030403020204" pitchFamily="49" charset="0"/>
              </a:rPr>
              <a:t> MyClass&amp; 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Source Code Pro" panose="020B0509030403020204" pitchFamily="49" charset="0"/>
              </a:rPr>
              <a:t>	</a:t>
            </a:r>
            <a:r>
              <a:rPr lang="en-US" sz="1900" dirty="0" smtClean="0">
                <a:latin typeface="Source Code Pro" panose="020B0509030403020204" pitchFamily="49" charset="0"/>
              </a:rPr>
              <a:t>return </a:t>
            </a:r>
            <a:r>
              <a:rPr lang="en-US" sz="1900" dirty="0" err="1" smtClean="0">
                <a:latin typeface="Source Code Pro" panose="020B0509030403020204" pitchFamily="49" charset="0"/>
              </a:rPr>
              <a:t>a.getMyAttr</a:t>
            </a:r>
            <a:r>
              <a:rPr lang="en-US" sz="1900" dirty="0" smtClean="0">
                <a:latin typeface="Source Code Pro" panose="020B0509030403020204" pitchFamily="49" charset="0"/>
              </a:rPr>
              <a:t>() + </a:t>
            </a:r>
            <a:r>
              <a:rPr lang="en-US" sz="1900" dirty="0" err="1" smtClean="0">
                <a:latin typeface="Source Code Pro" panose="020B0509030403020204" pitchFamily="49" charset="0"/>
              </a:rPr>
              <a:t>b.getMyAttr</a:t>
            </a:r>
            <a:r>
              <a:rPr lang="en-US" sz="1900" dirty="0" smtClean="0">
                <a:latin typeface="Source Code Pro" panose="020B050903040302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Source Code Pro" panose="020B0509030403020204" pitchFamily="49" charset="0"/>
              </a:rPr>
              <a:t>}</a:t>
            </a:r>
            <a:endParaRPr lang="en-US" sz="1900" dirty="0" smtClean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900" dirty="0">
              <a:latin typeface="Source Code Pro" panose="020B0509030403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900" dirty="0" smtClean="0">
              <a:latin typeface="Source Code Pro" panose="020B0509030403020204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336628">
            <a:off x="4065066" y="2241495"/>
            <a:ext cx="46360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OK!</a:t>
            </a:r>
          </a:p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a &amp; b passed by </a:t>
            </a:r>
            <a:r>
              <a:rPr lang="en-US" sz="2800" dirty="0" err="1" smtClean="0">
                <a:solidFill>
                  <a:srgbClr val="0070C0"/>
                </a:solidFill>
              </a:rPr>
              <a:t>const</a:t>
            </a:r>
            <a:r>
              <a:rPr lang="en-US" sz="2800" dirty="0" smtClean="0">
                <a:solidFill>
                  <a:srgbClr val="0070C0"/>
                </a:solidFill>
              </a:rPr>
              <a:t> ref.</a:t>
            </a:r>
          </a:p>
          <a:p>
            <a:pPr algn="ctr"/>
            <a:r>
              <a:rPr lang="en-US" sz="2800" dirty="0" err="1" smtClean="0">
                <a:solidFill>
                  <a:srgbClr val="0070C0"/>
                </a:solidFill>
              </a:rPr>
              <a:t>getMyAttr</a:t>
            </a:r>
            <a:r>
              <a:rPr lang="en-US" sz="2800" dirty="0" smtClean="0">
                <a:solidFill>
                  <a:srgbClr val="0070C0"/>
                </a:solidFill>
              </a:rPr>
              <a:t>() </a:t>
            </a:r>
            <a:r>
              <a:rPr lang="en-US" sz="2800" b="1" dirty="0" smtClean="0">
                <a:solidFill>
                  <a:srgbClr val="0070C0"/>
                </a:solidFill>
              </a:rPr>
              <a:t>is</a:t>
            </a:r>
            <a:r>
              <a:rPr lang="en-US" sz="2800" dirty="0" smtClean="0">
                <a:solidFill>
                  <a:srgbClr val="0070C0"/>
                </a:solidFill>
              </a:rPr>
              <a:t> a </a:t>
            </a:r>
            <a:r>
              <a:rPr lang="en-US" sz="2800" dirty="0" err="1" smtClean="0">
                <a:solidFill>
                  <a:srgbClr val="0070C0"/>
                </a:solidFill>
              </a:rPr>
              <a:t>const</a:t>
            </a:r>
            <a:r>
              <a:rPr lang="en-US" sz="2800" dirty="0" smtClean="0">
                <a:solidFill>
                  <a:srgbClr val="0070C0"/>
                </a:solidFill>
              </a:rPr>
              <a:t> function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98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Overloading the &lt;&lt; operator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60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classes</a:t>
            </a:r>
          </a:p>
          <a:p>
            <a:pPr lvl="1"/>
            <a:r>
              <a:rPr lang="en-US" dirty="0" smtClean="0"/>
              <a:t>Want to use the output operator (&lt;&lt;) for them!</a:t>
            </a:r>
          </a:p>
          <a:p>
            <a:pPr lvl="1"/>
            <a:endParaRPr lang="en-US" dirty="0"/>
          </a:p>
          <a:p>
            <a:r>
              <a:rPr lang="en-US" dirty="0" smtClean="0"/>
              <a:t>No problem we can overload</a:t>
            </a:r>
          </a:p>
          <a:p>
            <a:endParaRPr lang="en-US" dirty="0"/>
          </a:p>
          <a:p>
            <a:r>
              <a:rPr lang="en-US" dirty="0" smtClean="0"/>
              <a:t>Class helper function</a:t>
            </a:r>
          </a:p>
        </p:txBody>
      </p:sp>
    </p:spTree>
    <p:extLst>
      <p:ext uri="{BB962C8B-B14F-4D97-AF65-F5344CB8AC3E}">
        <p14:creationId xmlns:p14="http://schemas.microsoft.com/office/powerpoint/2010/main" val="1777642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(Version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MyClass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data1;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data2;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MyClass() : data1(0), data2(0) {}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MyClass (</a:t>
            </a:r>
            <a:r>
              <a:rPr lang="en-US" dirty="0" err="1" smtClean="0"/>
              <a:t>int</a:t>
            </a:r>
            <a:r>
              <a:rPr lang="en-US" dirty="0" smtClean="0"/>
              <a:t> data1 = 0; </a:t>
            </a:r>
            <a:r>
              <a:rPr lang="en-US" dirty="0" err="1" smtClean="0"/>
              <a:t>int</a:t>
            </a:r>
            <a:r>
              <a:rPr lang="en-US" dirty="0" smtClean="0"/>
              <a:t> data2 = 0) : </a:t>
            </a:r>
            <a:br>
              <a:rPr lang="en-US" dirty="0" smtClean="0"/>
            </a:br>
            <a:r>
              <a:rPr lang="en-US" dirty="0" smtClean="0"/>
              <a:t>		data1(data1), data2(data2) {}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getData1() { return data1;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getData2() { return data 2;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Source Code Pro" panose="020B0509030403020204" pitchFamily="49" charset="0"/>
              </a:rPr>
              <a:t>ostream</a:t>
            </a:r>
            <a:r>
              <a:rPr lang="en-US" sz="2400" dirty="0" smtClean="0">
                <a:latin typeface="Source Code Pro" panose="020B0509030403020204" pitchFamily="49" charset="0"/>
              </a:rPr>
              <a:t>&amp; operator&lt;&lt;(</a:t>
            </a:r>
            <a:r>
              <a:rPr lang="en-US" sz="2400" dirty="0" err="1" smtClean="0">
                <a:latin typeface="Source Code Pro" panose="020B0509030403020204" pitchFamily="49" charset="0"/>
              </a:rPr>
              <a:t>ostream</a:t>
            </a:r>
            <a:r>
              <a:rPr lang="en-US" sz="2400" dirty="0" smtClean="0">
                <a:latin typeface="Source Code Pro" panose="020B0509030403020204" pitchFamily="49" charset="0"/>
              </a:rPr>
              <a:t>&amp; </a:t>
            </a:r>
            <a:r>
              <a:rPr lang="en-US" sz="2400" dirty="0" err="1" smtClean="0">
                <a:latin typeface="Source Code Pro" panose="020B0509030403020204" pitchFamily="49" charset="0"/>
              </a:rPr>
              <a:t>os</a:t>
            </a:r>
            <a:r>
              <a:rPr lang="en-US" sz="2400" dirty="0" smtClean="0">
                <a:latin typeface="Source Code Pro" panose="020B0509030403020204" pitchFamily="49" charset="0"/>
              </a:rPr>
              <a:t>, </a:t>
            </a:r>
            <a:r>
              <a:rPr lang="en-US" sz="2400" dirty="0" err="1" smtClean="0">
                <a:latin typeface="Source Code Pro" panose="020B0509030403020204" pitchFamily="49" charset="0"/>
              </a:rPr>
              <a:t>const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&amp; mc) {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latin typeface="Source Code Pro" panose="020B0509030403020204" pitchFamily="49" charset="0"/>
              </a:rPr>
              <a:t>// Do streaming output here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	</a:t>
            </a:r>
            <a:endParaRPr lang="en-US" sz="24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latin typeface="Source Code Pro" panose="020B0509030403020204" pitchFamily="49" charset="0"/>
              </a:rPr>
              <a:t>return </a:t>
            </a:r>
            <a:r>
              <a:rPr lang="en-US" sz="2400" dirty="0" err="1" smtClean="0">
                <a:latin typeface="Source Code Pro" panose="020B0509030403020204" pitchFamily="49" charset="0"/>
              </a:rPr>
              <a:t>os</a:t>
            </a:r>
            <a:r>
              <a:rPr lang="en-US" sz="2400" dirty="0" smtClean="0">
                <a:latin typeface="Source Code Pro" panose="020B0509030403020204" pitchFamily="49" charset="0"/>
              </a:rPr>
              <a:t>;</a:t>
            </a:r>
            <a:br>
              <a:rPr lang="en-US" sz="2400" dirty="0" smtClean="0">
                <a:latin typeface="Source Code Pro" panose="020B0509030403020204" pitchFamily="49" charset="0"/>
              </a:rPr>
            </a:br>
            <a:r>
              <a:rPr lang="en-US" sz="2400" dirty="0" smtClean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159307"/>
            <a:ext cx="5444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Always returns a reference to an </a:t>
            </a:r>
            <a:r>
              <a:rPr lang="en-US" sz="2400" dirty="0" err="1" smtClean="0">
                <a:solidFill>
                  <a:srgbClr val="7030A0"/>
                </a:solidFill>
              </a:rPr>
              <a:t>ostream</a:t>
            </a:r>
            <a:r>
              <a:rPr lang="en-US" sz="2400" dirty="0" smtClean="0">
                <a:solidFill>
                  <a:srgbClr val="7030A0"/>
                </a:solidFill>
              </a:rPr>
              <a:t>.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4620972"/>
            <a:ext cx="9107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First parameter is always an </a:t>
            </a:r>
            <a:r>
              <a:rPr lang="en-US" sz="2400" dirty="0" err="1" smtClean="0">
                <a:solidFill>
                  <a:srgbClr val="7030A0"/>
                </a:solidFill>
              </a:rPr>
              <a:t>ostream</a:t>
            </a:r>
            <a:r>
              <a:rPr lang="en-US" sz="2400" dirty="0" smtClean="0">
                <a:solidFill>
                  <a:srgbClr val="7030A0"/>
                </a:solidFill>
              </a:rPr>
              <a:t> passed by reference. (NOT </a:t>
            </a:r>
            <a:r>
              <a:rPr lang="en-US" sz="2400" dirty="0" err="1" smtClean="0">
                <a:solidFill>
                  <a:srgbClr val="7030A0"/>
                </a:solidFill>
              </a:rPr>
              <a:t>const</a:t>
            </a:r>
            <a:r>
              <a:rPr lang="en-US" sz="2400" dirty="0" smtClean="0">
                <a:solidFill>
                  <a:srgbClr val="7030A0"/>
                </a:solidFill>
              </a:rPr>
              <a:t>!)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082637"/>
            <a:ext cx="9909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Second parameter is always the class being output passed by </a:t>
            </a:r>
            <a:r>
              <a:rPr lang="en-US" sz="2400" dirty="0" err="1" smtClean="0">
                <a:solidFill>
                  <a:srgbClr val="7030A0"/>
                </a:solidFill>
              </a:rPr>
              <a:t>const</a:t>
            </a:r>
            <a:r>
              <a:rPr lang="en-US" sz="2400" dirty="0" smtClean="0">
                <a:solidFill>
                  <a:srgbClr val="7030A0"/>
                </a:solidFill>
              </a:rPr>
              <a:t> reference.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5544302"/>
            <a:ext cx="7493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Always returns the </a:t>
            </a:r>
            <a:r>
              <a:rPr lang="en-US" sz="2400" dirty="0" err="1" smtClean="0">
                <a:solidFill>
                  <a:srgbClr val="7030A0"/>
                </a:solidFill>
              </a:rPr>
              <a:t>ostream</a:t>
            </a:r>
            <a:r>
              <a:rPr lang="en-US" sz="2400" dirty="0" smtClean="0">
                <a:solidFill>
                  <a:srgbClr val="7030A0"/>
                </a:solidFill>
              </a:rPr>
              <a:t> parameter that was passed in.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064900">
            <a:off x="4888345" y="3099634"/>
            <a:ext cx="39032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Can’t be a method </a:t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2800" dirty="0" smtClean="0">
                <a:solidFill>
                  <a:srgbClr val="C00000"/>
                </a:solidFill>
              </a:rPr>
              <a:t>of the class being output!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188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(Version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Source Code Pro" panose="020B0509030403020204" pitchFamily="49" charset="0"/>
              </a:rPr>
              <a:t>ostream</a:t>
            </a:r>
            <a:r>
              <a:rPr lang="en-US" sz="2400" dirty="0" smtClean="0">
                <a:latin typeface="Source Code Pro" panose="020B0509030403020204" pitchFamily="49" charset="0"/>
              </a:rPr>
              <a:t>&amp; operator&lt;&lt;(</a:t>
            </a:r>
            <a:r>
              <a:rPr lang="en-US" sz="2400" dirty="0" err="1" smtClean="0">
                <a:latin typeface="Source Code Pro" panose="020B0509030403020204" pitchFamily="49" charset="0"/>
              </a:rPr>
              <a:t>ostream</a:t>
            </a:r>
            <a:r>
              <a:rPr lang="en-US" sz="2400" dirty="0" smtClean="0">
                <a:latin typeface="Source Code Pro" panose="020B0509030403020204" pitchFamily="49" charset="0"/>
              </a:rPr>
              <a:t>&amp; </a:t>
            </a:r>
            <a:r>
              <a:rPr lang="en-US" sz="2400" dirty="0" err="1" smtClean="0">
                <a:latin typeface="Source Code Pro" panose="020B0509030403020204" pitchFamily="49" charset="0"/>
              </a:rPr>
              <a:t>os</a:t>
            </a:r>
            <a:r>
              <a:rPr lang="en-US" sz="2400" dirty="0" smtClean="0">
                <a:latin typeface="Source Code Pro" panose="020B0509030403020204" pitchFamily="49" charset="0"/>
              </a:rPr>
              <a:t>, </a:t>
            </a:r>
            <a:r>
              <a:rPr lang="en-US" sz="2400" dirty="0" err="1" smtClean="0">
                <a:latin typeface="Source Code Pro" panose="020B0509030403020204" pitchFamily="49" charset="0"/>
              </a:rPr>
              <a:t>const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&amp; mc) {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latin typeface="Source Code Pro" panose="020B0509030403020204" pitchFamily="49" charset="0"/>
              </a:rPr>
              <a:t>// Do streaming output here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	</a:t>
            </a:r>
            <a:r>
              <a:rPr lang="en-US" sz="2400" dirty="0" err="1" smtClean="0">
                <a:latin typeface="Source Code Pro" panose="020B0509030403020204" pitchFamily="49" charset="0"/>
              </a:rPr>
              <a:t>os</a:t>
            </a:r>
            <a:r>
              <a:rPr lang="en-US" sz="2400" dirty="0" smtClean="0">
                <a:latin typeface="Source Code Pro" panose="020B0509030403020204" pitchFamily="49" charset="0"/>
              </a:rPr>
              <a:t> &lt;&lt; mc.getData1() &lt;&lt; “ “ &lt;&lt; mc.getData2();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latin typeface="Source Code Pro" panose="020B0509030403020204" pitchFamily="49" charset="0"/>
              </a:rPr>
              <a:t>return </a:t>
            </a:r>
            <a:r>
              <a:rPr lang="en-US" sz="2400" dirty="0" err="1" smtClean="0">
                <a:latin typeface="Source Code Pro" panose="020B0509030403020204" pitchFamily="49" charset="0"/>
              </a:rPr>
              <a:t>os</a:t>
            </a:r>
            <a:r>
              <a:rPr lang="en-US" sz="2400" dirty="0" smtClean="0">
                <a:latin typeface="Source Code Pro" panose="020B0509030403020204" pitchFamily="49" charset="0"/>
              </a:rPr>
              <a:t>;</a:t>
            </a:r>
            <a:br>
              <a:rPr lang="en-US" sz="2400" dirty="0" smtClean="0">
                <a:latin typeface="Source Code Pro" panose="020B0509030403020204" pitchFamily="49" charset="0"/>
              </a:rPr>
            </a:br>
            <a:r>
              <a:rPr lang="en-US" sz="2400" dirty="0" smtClean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 rot="21007587">
            <a:off x="387306" y="4258346"/>
            <a:ext cx="7485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Uses public accessor methods to get data to print.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797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put related things together.</a:t>
            </a:r>
          </a:p>
          <a:p>
            <a:endParaRPr lang="en-US" dirty="0" smtClean="0"/>
          </a:p>
          <a:p>
            <a:r>
              <a:rPr lang="en-US" dirty="0" smtClean="0"/>
              <a:t>Class name becomes a namespace for its attributes and methods (aka. data members and member functions)</a:t>
            </a:r>
          </a:p>
          <a:p>
            <a:endParaRPr lang="en-US" dirty="0" smtClean="0"/>
          </a:p>
          <a:p>
            <a:r>
              <a:rPr lang="en-US" dirty="0" smtClean="0"/>
              <a:t>Can explicitly create a namespace.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2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Dilemma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Sometimes we have private / protected data we want to include in output from the &lt;&lt; operator, </a:t>
            </a:r>
          </a:p>
          <a:p>
            <a:pPr lvl="1"/>
            <a:r>
              <a:rPr lang="en-US" sz="2800" dirty="0" smtClean="0"/>
              <a:t>but we don’t want public accessors for that data.</a:t>
            </a:r>
          </a:p>
          <a:p>
            <a:endParaRPr lang="en-US" dirty="0" smtClean="0"/>
          </a:p>
          <a:p>
            <a:r>
              <a:rPr lang="en-US" dirty="0" smtClean="0"/>
              <a:t>We could just make the private / protected data public…</a:t>
            </a:r>
          </a:p>
          <a:p>
            <a:pPr lvl="1"/>
            <a:r>
              <a:rPr lang="en-US" dirty="0" smtClean="0"/>
              <a:t>But we really don’t want to do that. </a:t>
            </a:r>
          </a:p>
          <a:p>
            <a:endParaRPr lang="en-US" dirty="0"/>
          </a:p>
          <a:p>
            <a:r>
              <a:rPr lang="en-US" dirty="0" smtClean="0"/>
              <a:t>Solution: Declare class / function as a </a:t>
            </a:r>
            <a:r>
              <a:rPr lang="en-US" b="1" dirty="0" smtClean="0"/>
              <a:t>friend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97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(Version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MyClass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data1; // don’t want a public accessor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data2; // don’t want a public accessor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friend </a:t>
            </a:r>
            <a:r>
              <a:rPr lang="en-US" dirty="0" err="1"/>
              <a:t>ostream</a:t>
            </a:r>
            <a:r>
              <a:rPr lang="en-US" dirty="0"/>
              <a:t>&amp; operator&lt;&lt;(</a:t>
            </a:r>
            <a:r>
              <a:rPr lang="en-US" dirty="0" err="1"/>
              <a:t>ostream</a:t>
            </a:r>
            <a:r>
              <a:rPr lang="en-US" dirty="0"/>
              <a:t>&amp; so,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MyClass</a:t>
            </a:r>
            <a:r>
              <a:rPr lang="en-US" dirty="0"/>
              <a:t>&amp; mc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MyClass() : data1(0), data2(0) {}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MyClass (</a:t>
            </a:r>
            <a:r>
              <a:rPr lang="en-US" dirty="0" err="1" smtClean="0"/>
              <a:t>int</a:t>
            </a:r>
            <a:r>
              <a:rPr lang="en-US" dirty="0" smtClean="0"/>
              <a:t> data1 = 0; </a:t>
            </a:r>
            <a:r>
              <a:rPr lang="en-US" dirty="0" err="1" smtClean="0"/>
              <a:t>int</a:t>
            </a:r>
            <a:r>
              <a:rPr lang="en-US" dirty="0" smtClean="0"/>
              <a:t> data2 = 0) : </a:t>
            </a:r>
            <a:br>
              <a:rPr lang="en-US" dirty="0" smtClean="0"/>
            </a:br>
            <a:r>
              <a:rPr lang="en-US" dirty="0" smtClean="0"/>
              <a:t>		data1(data1), data2(data2) {}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557591">
            <a:off x="5741791" y="1881849"/>
            <a:ext cx="30476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Friend allows access to </a:t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private data members.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64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(Version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Source Code Pro" panose="020B0509030403020204" pitchFamily="49" charset="0"/>
              </a:rPr>
              <a:t>ostream</a:t>
            </a:r>
            <a:r>
              <a:rPr lang="en-US" sz="2400" dirty="0" smtClean="0">
                <a:latin typeface="Source Code Pro" panose="020B0509030403020204" pitchFamily="49" charset="0"/>
              </a:rPr>
              <a:t>&amp; operator&lt;&lt;(</a:t>
            </a:r>
            <a:r>
              <a:rPr lang="en-US" sz="2400" dirty="0" err="1" smtClean="0">
                <a:latin typeface="Source Code Pro" panose="020B0509030403020204" pitchFamily="49" charset="0"/>
              </a:rPr>
              <a:t>ostream</a:t>
            </a:r>
            <a:r>
              <a:rPr lang="en-US" sz="2400" dirty="0" smtClean="0">
                <a:latin typeface="Source Code Pro" panose="020B0509030403020204" pitchFamily="49" charset="0"/>
              </a:rPr>
              <a:t>&amp; </a:t>
            </a:r>
            <a:r>
              <a:rPr lang="en-US" sz="2400" dirty="0" err="1" smtClean="0">
                <a:latin typeface="Source Code Pro" panose="020B0509030403020204" pitchFamily="49" charset="0"/>
              </a:rPr>
              <a:t>os</a:t>
            </a:r>
            <a:r>
              <a:rPr lang="en-US" sz="2400" dirty="0" smtClean="0">
                <a:latin typeface="Source Code Pro" panose="020B0509030403020204" pitchFamily="49" charset="0"/>
              </a:rPr>
              <a:t>, </a:t>
            </a:r>
            <a:r>
              <a:rPr lang="en-US" sz="2400" dirty="0" err="1" smtClean="0">
                <a:latin typeface="Source Code Pro" panose="020B0509030403020204" pitchFamily="49" charset="0"/>
              </a:rPr>
              <a:t>const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</a:rPr>
              <a:t>MyClass</a:t>
            </a:r>
            <a:r>
              <a:rPr lang="en-US" sz="2400" dirty="0" smtClean="0">
                <a:latin typeface="Source Code Pro" panose="020B0509030403020204" pitchFamily="49" charset="0"/>
              </a:rPr>
              <a:t>&amp; mc) {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latin typeface="Source Code Pro" panose="020B0509030403020204" pitchFamily="49" charset="0"/>
              </a:rPr>
              <a:t>// Do streaming output here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	</a:t>
            </a:r>
            <a:r>
              <a:rPr lang="en-US" sz="2400" dirty="0" err="1" smtClean="0">
                <a:latin typeface="Source Code Pro" panose="020B0509030403020204" pitchFamily="49" charset="0"/>
              </a:rPr>
              <a:t>os</a:t>
            </a:r>
            <a:r>
              <a:rPr lang="en-US" sz="2400" dirty="0" smtClean="0">
                <a:latin typeface="Source Code Pro" panose="020B0509030403020204" pitchFamily="49" charset="0"/>
              </a:rPr>
              <a:t> &lt;&lt; mc.data1 &lt;&lt; “ “ &lt;&lt; mc.data2;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	</a:t>
            </a:r>
            <a:r>
              <a:rPr lang="en-US" sz="2400" dirty="0" smtClean="0">
                <a:latin typeface="Source Code Pro" panose="020B0509030403020204" pitchFamily="49" charset="0"/>
              </a:rPr>
              <a:t>return </a:t>
            </a:r>
            <a:r>
              <a:rPr lang="en-US" sz="2400" dirty="0" err="1" smtClean="0">
                <a:latin typeface="Source Code Pro" panose="020B0509030403020204" pitchFamily="49" charset="0"/>
              </a:rPr>
              <a:t>os</a:t>
            </a:r>
            <a:r>
              <a:rPr lang="en-US" sz="2400" dirty="0" smtClean="0">
                <a:latin typeface="Source Code Pro" panose="020B0509030403020204" pitchFamily="49" charset="0"/>
              </a:rPr>
              <a:t>;</a:t>
            </a:r>
            <a:br>
              <a:rPr lang="en-US" sz="2400" dirty="0" smtClean="0">
                <a:latin typeface="Source Code Pro" panose="020B0509030403020204" pitchFamily="49" charset="0"/>
              </a:rPr>
            </a:br>
            <a:r>
              <a:rPr lang="en-US" sz="2400" dirty="0" smtClean="0"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 rot="21007587">
            <a:off x="691301" y="4236867"/>
            <a:ext cx="59627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Directly accesses public data members</a:t>
            </a:r>
            <a:br>
              <a:rPr lang="en-US" sz="2800" dirty="0" smtClean="0">
                <a:solidFill>
                  <a:srgbClr val="7030A0"/>
                </a:solidFill>
              </a:rPr>
            </a:br>
            <a:r>
              <a:rPr lang="en-US" sz="2800" dirty="0" smtClean="0">
                <a:solidFill>
                  <a:srgbClr val="7030A0"/>
                </a:solidFill>
              </a:rPr>
              <a:t>since public accessors are not available.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35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http://www.cplusplus.com/doc/tutorial/inheritance/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https://msdn.microsoft.com/en-us/library/1z2f6c2k.aspx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08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 in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8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Attributes and methods belong to an instance of the class.</a:t>
            </a:r>
          </a:p>
          <a:p>
            <a:endParaRPr lang="en-US" dirty="0"/>
          </a:p>
          <a:p>
            <a:r>
              <a:rPr lang="en-US" dirty="0" smtClean="0"/>
              <a:t>Sometimes, we want to have </a:t>
            </a:r>
          </a:p>
          <a:p>
            <a:pPr lvl="1"/>
            <a:r>
              <a:rPr lang="en-US" dirty="0" smtClean="0"/>
              <a:t>Attributes that are shared by all instances of the class.</a:t>
            </a:r>
          </a:p>
          <a:p>
            <a:pPr lvl="1"/>
            <a:r>
              <a:rPr lang="en-US" dirty="0" smtClean="0"/>
              <a:t>Methods that can be called without an instance of the class.</a:t>
            </a:r>
          </a:p>
          <a:p>
            <a:pPr lvl="1"/>
            <a:r>
              <a:rPr lang="en-US" dirty="0" smtClean="0"/>
              <a:t>Frequently used for constants related to a class.</a:t>
            </a:r>
          </a:p>
          <a:p>
            <a:pPr lvl="1"/>
            <a:endParaRPr lang="en-US" dirty="0"/>
          </a:p>
          <a:p>
            <a:r>
              <a:rPr lang="en-US" dirty="0" smtClean="0"/>
              <a:t>For example, if you are creating student objects and you want a running count of how many students there are, you can have an </a:t>
            </a:r>
            <a:r>
              <a:rPr lang="en-US" dirty="0" err="1" smtClean="0"/>
              <a:t>int</a:t>
            </a:r>
            <a:r>
              <a:rPr lang="en-US" dirty="0" smtClean="0"/>
              <a:t> accessible by any instance of a class.</a:t>
            </a:r>
          </a:p>
          <a:p>
            <a:r>
              <a:rPr lang="en-US" dirty="0" smtClean="0"/>
              <a:t>Maybe you need to know if a value is valid for use in a class without needing to have an instance of the class available.</a:t>
            </a:r>
          </a:p>
        </p:txBody>
      </p:sp>
    </p:spTree>
    <p:extLst>
      <p:ext uri="{BB962C8B-B14F-4D97-AF65-F5344CB8AC3E}">
        <p14:creationId xmlns:p14="http://schemas.microsoft.com/office/powerpoint/2010/main" val="3149192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things ‘</a:t>
            </a:r>
            <a:r>
              <a:rPr lang="en-US" dirty="0" smtClean="0">
                <a:latin typeface="Source Code Pro" panose="020B0509030403020204" pitchFamily="49" charset="0"/>
              </a:rPr>
              <a:t>static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‘</a:t>
            </a:r>
            <a:r>
              <a:rPr lang="en-US" dirty="0" smtClean="0">
                <a:latin typeface="Source Code Pro" panose="020B0509030403020204" pitchFamily="49" charset="0"/>
              </a:rPr>
              <a:t>static</a:t>
            </a:r>
            <a:r>
              <a:rPr lang="en-US" dirty="0" smtClean="0"/>
              <a:t>’ keyword</a:t>
            </a:r>
          </a:p>
          <a:p>
            <a:endParaRPr lang="en-US" dirty="0"/>
          </a:p>
          <a:p>
            <a:r>
              <a:rPr lang="en-US" dirty="0" smtClean="0"/>
              <a:t>Static attributes and methods belong to the class not to an instance of a class.</a:t>
            </a:r>
          </a:p>
          <a:p>
            <a:r>
              <a:rPr lang="en-US" dirty="0" smtClean="0"/>
              <a:t>Add before declaration of attribute or method.</a:t>
            </a:r>
          </a:p>
          <a:p>
            <a:pPr lvl="1"/>
            <a:r>
              <a:rPr lang="en-US" dirty="0" smtClean="0"/>
              <a:t>This makes the data member a declaration only, not a definition.</a:t>
            </a:r>
          </a:p>
          <a:p>
            <a:pPr lvl="1"/>
            <a:r>
              <a:rPr lang="en-US" dirty="0" smtClean="0"/>
              <a:t>Therefore, must define and initialize data member outside of the class.</a:t>
            </a:r>
          </a:p>
          <a:p>
            <a:r>
              <a:rPr lang="en-US" dirty="0" smtClean="0"/>
              <a:t>Use scope resolution operator (</a:t>
            </a:r>
            <a:r>
              <a:rPr lang="en-US" dirty="0" smtClean="0">
                <a:latin typeface="Source Code Pro" panose="020B0509030403020204" pitchFamily="49" charset="0"/>
              </a:rPr>
              <a:t>::</a:t>
            </a:r>
            <a:r>
              <a:rPr lang="en-US" dirty="0" smtClean="0"/>
              <a:t>) to access.</a:t>
            </a:r>
          </a:p>
          <a:p>
            <a:pPr lvl="1"/>
            <a:r>
              <a:rPr lang="en-US" dirty="0" smtClean="0"/>
              <a:t>Can be accessed and called even if there are </a:t>
            </a:r>
            <a:r>
              <a:rPr lang="en-US" b="1" dirty="0" smtClean="0"/>
              <a:t>no</a:t>
            </a:r>
            <a:r>
              <a:rPr lang="en-US" dirty="0" smtClean="0"/>
              <a:t> instances of the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0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Using static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class MyClass {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   static </a:t>
            </a: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</a:rPr>
              <a:t>numMade</a:t>
            </a:r>
            <a:r>
              <a:rPr lang="en-US" dirty="0" smtClean="0">
                <a:latin typeface="Source Code Pro" panose="020B0509030403020204" pitchFamily="49" charset="0"/>
              </a:rPr>
              <a:t>; // declaration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 </a:t>
            </a:r>
            <a:r>
              <a:rPr lang="en-US" dirty="0" smtClean="0">
                <a:latin typeface="Source Code Pro" panose="020B0509030403020204" pitchFamily="49" charset="0"/>
              </a:rPr>
              <a:t>  MyClass() : { </a:t>
            </a:r>
            <a:r>
              <a:rPr lang="en-US" dirty="0" err="1" smtClean="0">
                <a:latin typeface="Source Code Pro" panose="020B0509030403020204" pitchFamily="49" charset="0"/>
              </a:rPr>
              <a:t>numMade</a:t>
            </a:r>
            <a:r>
              <a:rPr lang="en-US" dirty="0" smtClean="0">
                <a:latin typeface="Source Code Pro" panose="020B0509030403020204" pitchFamily="49" charset="0"/>
              </a:rPr>
              <a:t>++; }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 </a:t>
            </a:r>
            <a:r>
              <a:rPr lang="en-US" dirty="0" smtClean="0">
                <a:latin typeface="Source Code Pro" panose="020B0509030403020204" pitchFamily="49" charset="0"/>
              </a:rPr>
              <a:t>  static </a:t>
            </a:r>
            <a:r>
              <a:rPr lang="en-US" dirty="0" err="1" smtClean="0">
                <a:latin typeface="Source Code Pro" panose="020B0509030403020204" pitchFamily="49" charset="0"/>
              </a:rPr>
              <a:t>getNumMade</a:t>
            </a:r>
            <a:r>
              <a:rPr lang="en-US" dirty="0" smtClean="0">
                <a:latin typeface="Source Code Pro" panose="020B0509030403020204" pitchFamily="49" charset="0"/>
              </a:rPr>
              <a:t>() { return </a:t>
            </a:r>
            <a:r>
              <a:rPr lang="en-US" dirty="0" err="1" smtClean="0">
                <a:latin typeface="Source Code Pro" panose="020B0509030403020204" pitchFamily="49" charset="0"/>
              </a:rPr>
              <a:t>numMade</a:t>
            </a:r>
            <a:r>
              <a:rPr lang="en-US" dirty="0" smtClean="0">
                <a:latin typeface="Source Code Pro" panose="020B050903040302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MyClass::</a:t>
            </a:r>
            <a:r>
              <a:rPr lang="en-US" dirty="0" err="1" smtClean="0">
                <a:latin typeface="Source Code Pro" panose="020B0509030403020204" pitchFamily="49" charset="0"/>
              </a:rPr>
              <a:t>numMade</a:t>
            </a:r>
            <a:r>
              <a:rPr lang="en-US" dirty="0" smtClean="0">
                <a:latin typeface="Source Code Pro" panose="020B0509030403020204" pitchFamily="49" charset="0"/>
              </a:rPr>
              <a:t> = 0; // initialize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 panose="020B05090304030202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   </a:t>
            </a:r>
            <a:r>
              <a:rPr lang="en-US" dirty="0" err="1" smtClean="0">
                <a:latin typeface="Source Code Pro" panose="020B0509030403020204" pitchFamily="49" charset="0"/>
              </a:rPr>
              <a:t>cout</a:t>
            </a:r>
            <a:r>
              <a:rPr lang="en-US" dirty="0" smtClean="0">
                <a:latin typeface="Source Code Pro" panose="020B0509030403020204" pitchFamily="49" charset="0"/>
              </a:rPr>
              <a:t> &lt;&lt; “</a:t>
            </a:r>
            <a:r>
              <a:rPr lang="en-US" dirty="0" err="1" smtClean="0">
                <a:latin typeface="Source Code Pro" panose="020B0509030403020204" pitchFamily="49" charset="0"/>
              </a:rPr>
              <a:t>numMade</a:t>
            </a:r>
            <a:r>
              <a:rPr lang="en-US" dirty="0" smtClean="0">
                <a:latin typeface="Source Code Pro" panose="020B0509030403020204" pitchFamily="49" charset="0"/>
              </a:rPr>
              <a:t>: “ &lt;&lt; MyClass::</a:t>
            </a:r>
            <a:r>
              <a:rPr lang="en-US" dirty="0" err="1" smtClean="0">
                <a:latin typeface="Source Code Pro" panose="020B0509030403020204" pitchFamily="49" charset="0"/>
              </a:rPr>
              <a:t>getNumMade</a:t>
            </a:r>
            <a:r>
              <a:rPr lang="en-US" dirty="0" smtClean="0">
                <a:latin typeface="Source Code Pro" panose="020B0509030403020204" pitchFamily="49" charset="0"/>
              </a:rPr>
              <a:t>() &lt;&lt; </a:t>
            </a:r>
            <a:r>
              <a:rPr lang="en-US" dirty="0" err="1" smtClean="0">
                <a:latin typeface="Source Code Pro" panose="020B0509030403020204" pitchFamily="49" charset="0"/>
              </a:rPr>
              <a:t>endl</a:t>
            </a:r>
            <a:r>
              <a:rPr lang="en-US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 </a:t>
            </a:r>
            <a:r>
              <a:rPr lang="en-US" dirty="0" smtClean="0">
                <a:latin typeface="Source Code Pro" panose="020B0509030403020204" pitchFamily="49" charset="0"/>
              </a:rPr>
              <a:t>  MyClass m1;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 </a:t>
            </a:r>
            <a:r>
              <a:rPr lang="en-US" dirty="0" smtClean="0">
                <a:latin typeface="Source Code Pro" panose="020B0509030403020204" pitchFamily="49" charset="0"/>
              </a:rPr>
              <a:t>  MyClass m2;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</a:rPr>
              <a:t> </a:t>
            </a:r>
            <a:r>
              <a:rPr lang="en-US" dirty="0" smtClean="0">
                <a:latin typeface="Source Code Pro" panose="020B0509030403020204" pitchFamily="49" charset="0"/>
              </a:rPr>
              <a:t>  </a:t>
            </a:r>
            <a:r>
              <a:rPr lang="en-US" dirty="0" err="1" smtClean="0">
                <a:latin typeface="Source Code Pro" panose="020B0509030403020204" pitchFamily="49" charset="0"/>
              </a:rPr>
              <a:t>cout</a:t>
            </a:r>
            <a:r>
              <a:rPr lang="en-US" dirty="0" smtClean="0">
                <a:latin typeface="Source Code Pro" panose="020B0509030403020204" pitchFamily="49" charset="0"/>
              </a:rPr>
              <a:t> &lt;&lt; “</a:t>
            </a:r>
            <a:r>
              <a:rPr lang="en-US" dirty="0" err="1" smtClean="0">
                <a:latin typeface="Source Code Pro" panose="020B0509030403020204" pitchFamily="49" charset="0"/>
              </a:rPr>
              <a:t>numMade</a:t>
            </a:r>
            <a:r>
              <a:rPr lang="en-US" dirty="0" smtClean="0">
                <a:latin typeface="Source Code Pro" panose="020B0509030403020204" pitchFamily="49" charset="0"/>
              </a:rPr>
              <a:t>: “ &lt;&lt; MyClass::</a:t>
            </a:r>
            <a:r>
              <a:rPr lang="en-US" dirty="0" err="1" smtClean="0">
                <a:latin typeface="Source Code Pro" panose="020B0509030403020204" pitchFamily="49" charset="0"/>
              </a:rPr>
              <a:t>getNumMade</a:t>
            </a:r>
            <a:r>
              <a:rPr lang="en-US" dirty="0" smtClean="0">
                <a:latin typeface="Source Code Pro" panose="020B0509030403020204" pitchFamily="49" charset="0"/>
              </a:rPr>
              <a:t>() &lt;&lt; </a:t>
            </a:r>
            <a:r>
              <a:rPr lang="en-US" dirty="0" err="1" smtClean="0">
                <a:latin typeface="Source Code Pro" panose="020B0509030403020204" pitchFamily="49" charset="0"/>
              </a:rPr>
              <a:t>endl</a:t>
            </a:r>
            <a:r>
              <a:rPr lang="en-US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Source Code Pro" panose="020B0509030403020204" pitchFamily="49" charset="0"/>
              </a:rPr>
              <a:t>}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714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Everything that has a name in C++ (functions, objects, classes, etc.) has a scope</a:t>
            </a:r>
          </a:p>
          <a:p>
            <a:pPr lvl="1"/>
            <a:r>
              <a:rPr lang="en-US" dirty="0" smtClean="0"/>
              <a:t>global scope</a:t>
            </a:r>
          </a:p>
          <a:p>
            <a:pPr lvl="1"/>
            <a:r>
              <a:rPr lang="en-US" dirty="0" smtClean="0"/>
              <a:t>class scope</a:t>
            </a:r>
          </a:p>
          <a:p>
            <a:pPr lvl="1"/>
            <a:r>
              <a:rPr lang="en-US" dirty="0" smtClean="0"/>
              <a:t>local scope</a:t>
            </a:r>
          </a:p>
          <a:p>
            <a:pPr lvl="2"/>
            <a:r>
              <a:rPr lang="en-US" sz="2400" dirty="0"/>
              <a:t>function scope (including inside main</a:t>
            </a:r>
            <a:r>
              <a:rPr lang="en-US" sz="2400" dirty="0" smtClean="0"/>
              <a:t>)</a:t>
            </a:r>
          </a:p>
          <a:p>
            <a:pPr lvl="1"/>
            <a:r>
              <a:rPr lang="en-US" dirty="0" smtClean="0"/>
              <a:t>statement scope</a:t>
            </a:r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namespace</a:t>
            </a:r>
            <a:r>
              <a:rPr lang="en-US" dirty="0"/>
              <a:t> is just a named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7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9807" y="1825626"/>
            <a:ext cx="331075" cy="6201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 smtClean="0"/>
              <a:t>:: </a:t>
            </a:r>
            <a:r>
              <a:rPr lang="en-US" sz="4000" b="1" dirty="0" smtClean="0"/>
              <a:t>Scope resolution operator</a:t>
            </a:r>
          </a:p>
          <a:p>
            <a:pPr lvl="1"/>
            <a:r>
              <a:rPr lang="en-US" sz="3600" dirty="0" smtClean="0"/>
              <a:t>For classes, it means that the identifier that follows (data or function) is a </a:t>
            </a:r>
            <a:r>
              <a:rPr lang="en-US" sz="3600" b="1" dirty="0" smtClean="0"/>
              <a:t>member</a:t>
            </a:r>
            <a:r>
              <a:rPr lang="en-US" sz="3600" dirty="0" smtClean="0"/>
              <a:t> of the class that precedes the ::</a:t>
            </a:r>
          </a:p>
          <a:p>
            <a:endParaRPr lang="en-US" sz="4000" dirty="0" smtClean="0"/>
          </a:p>
          <a:p>
            <a:r>
              <a:rPr lang="en-US" sz="4000" dirty="0" smtClean="0"/>
              <a:t>So for  </a:t>
            </a:r>
            <a:r>
              <a:rPr lang="en-US" sz="4000" b="1" dirty="0" smtClean="0"/>
              <a:t>Student::</a:t>
            </a:r>
            <a:r>
              <a:rPr lang="en-US" sz="4000" b="1" dirty="0" err="1" smtClean="0"/>
              <a:t>getID</a:t>
            </a:r>
            <a:r>
              <a:rPr lang="en-US" sz="4000" b="1" dirty="0" smtClean="0"/>
              <a:t>()</a:t>
            </a:r>
            <a:r>
              <a:rPr lang="en-US" sz="4000" dirty="0" smtClean="0"/>
              <a:t>,</a:t>
            </a:r>
            <a:r>
              <a:rPr lang="en-US" sz="4000" b="1" dirty="0" smtClean="0"/>
              <a:t> </a:t>
            </a:r>
            <a:r>
              <a:rPr lang="en-US" sz="4000" dirty="0" err="1" smtClean="0"/>
              <a:t>getID</a:t>
            </a:r>
            <a:r>
              <a:rPr lang="en-US" sz="4000" dirty="0" smtClean="0"/>
              <a:t>() is a member function of the class Student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0360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vector</a:t>
            </a:r>
            <a:r>
              <a:rPr lang="en-US" sz="4000" dirty="0" smtClean="0"/>
              <a:t> and </a:t>
            </a:r>
            <a:r>
              <a:rPr lang="en-US" sz="4000" b="1" dirty="0" smtClean="0"/>
              <a:t>string</a:t>
            </a:r>
            <a:r>
              <a:rPr lang="en-US" sz="4000" dirty="0" smtClean="0"/>
              <a:t> are not member functions or data members, they’re datatypes...</a:t>
            </a:r>
          </a:p>
          <a:p>
            <a:r>
              <a:rPr lang="en-US" sz="4000" dirty="0" smtClean="0"/>
              <a:t>and </a:t>
            </a:r>
            <a:r>
              <a:rPr lang="en-US" sz="4000" b="1" dirty="0" smtClean="0"/>
              <a:t>std</a:t>
            </a:r>
            <a:r>
              <a:rPr lang="en-US" sz="4000" dirty="0" smtClean="0"/>
              <a:t> is not a class...</a:t>
            </a:r>
          </a:p>
          <a:p>
            <a:endParaRPr lang="en-US" sz="4000" dirty="0"/>
          </a:p>
          <a:p>
            <a:r>
              <a:rPr lang="en-US" sz="4000" dirty="0" smtClean="0"/>
              <a:t>it’s a </a:t>
            </a:r>
            <a:r>
              <a:rPr lang="en-US" sz="4000" b="1" dirty="0" smtClean="0"/>
              <a:t>namespace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00529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 std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>
                <a:latin typeface="Source Code Pro" panose="020B0509030403020204" pitchFamily="49" charset="0"/>
              </a:rPr>
              <a:t>namespace std {</a:t>
            </a:r>
          </a:p>
          <a:p>
            <a:pPr marL="0" indent="0">
              <a:buNone/>
            </a:pPr>
            <a:r>
              <a:rPr lang="en-US" sz="3600" dirty="0">
                <a:latin typeface="Source Code Pro" panose="020B0509030403020204" pitchFamily="49" charset="0"/>
              </a:rPr>
              <a:t>	</a:t>
            </a:r>
            <a:r>
              <a:rPr lang="en-US" sz="3600" dirty="0" smtClean="0">
                <a:latin typeface="Source Code Pro" panose="020B0509030403020204" pitchFamily="49" charset="0"/>
              </a:rPr>
              <a:t>class string // ...</a:t>
            </a:r>
          </a:p>
          <a:p>
            <a:pPr marL="0" indent="0">
              <a:buNone/>
            </a:pPr>
            <a:r>
              <a:rPr lang="en-US" sz="3600" dirty="0">
                <a:latin typeface="Source Code Pro" panose="020B0509030403020204" pitchFamily="49" charset="0"/>
              </a:rPr>
              <a:t>	</a:t>
            </a:r>
            <a:r>
              <a:rPr lang="en-US" sz="3600" dirty="0" smtClean="0">
                <a:latin typeface="Source Code Pro" panose="020B0509030403020204" pitchFamily="49" charset="0"/>
              </a:rPr>
              <a:t>class vector // ...</a:t>
            </a:r>
          </a:p>
          <a:p>
            <a:pPr marL="0" indent="0">
              <a:buNone/>
            </a:pPr>
            <a:r>
              <a:rPr lang="en-US" sz="3600" dirty="0">
                <a:latin typeface="Source Code Pro" panose="020B0509030403020204" pitchFamily="49" charset="0"/>
              </a:rPr>
              <a:t>	</a:t>
            </a:r>
            <a:r>
              <a:rPr lang="en-US" sz="3600" dirty="0" err="1" smtClean="0">
                <a:latin typeface="Source Code Pro" panose="020B0509030403020204" pitchFamily="49" charset="0"/>
              </a:rPr>
              <a:t>ostream</a:t>
            </a:r>
            <a:r>
              <a:rPr lang="en-US" sz="3600" dirty="0" smtClean="0">
                <a:latin typeface="Source Code Pro" panose="020B0509030403020204" pitchFamily="49" charset="0"/>
              </a:rPr>
              <a:t> </a:t>
            </a:r>
            <a:r>
              <a:rPr lang="en-US" sz="3600" dirty="0" err="1" smtClean="0">
                <a:latin typeface="Source Code Pro" panose="020B0509030403020204" pitchFamily="49" charset="0"/>
              </a:rPr>
              <a:t>cout</a:t>
            </a:r>
            <a:r>
              <a:rPr lang="en-US" sz="3600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600" dirty="0">
                <a:latin typeface="Source Code Pro" panose="020B0509030403020204" pitchFamily="49" charset="0"/>
              </a:rPr>
              <a:t>	</a:t>
            </a:r>
            <a:r>
              <a:rPr lang="en-US" sz="3600" dirty="0" err="1" smtClean="0">
                <a:latin typeface="Source Code Pro" panose="020B0509030403020204" pitchFamily="49" charset="0"/>
              </a:rPr>
              <a:t>istream</a:t>
            </a:r>
            <a:r>
              <a:rPr lang="en-US" sz="3600" dirty="0" smtClean="0">
                <a:latin typeface="Source Code Pro" panose="020B0509030403020204" pitchFamily="49" charset="0"/>
              </a:rPr>
              <a:t> </a:t>
            </a:r>
            <a:r>
              <a:rPr lang="en-US" sz="3600" dirty="0" err="1" smtClean="0">
                <a:latin typeface="Source Code Pro" panose="020B0509030403020204" pitchFamily="49" charset="0"/>
              </a:rPr>
              <a:t>cin</a:t>
            </a:r>
            <a:r>
              <a:rPr lang="en-US" sz="3600" dirty="0" smtClean="0"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600" dirty="0">
                <a:latin typeface="Source Code Pro" panose="020B0509030403020204" pitchFamily="49" charset="0"/>
              </a:rPr>
              <a:t>	</a:t>
            </a:r>
            <a:r>
              <a:rPr lang="en-US" sz="3600" dirty="0" smtClean="0">
                <a:latin typeface="Source Code Pro" panose="020B0509030403020204" pitchFamily="49" charset="0"/>
              </a:rPr>
              <a:t>// ... and more!</a:t>
            </a:r>
          </a:p>
          <a:p>
            <a:pPr marL="0" indent="0">
              <a:buNone/>
            </a:pPr>
            <a:r>
              <a:rPr lang="en-US" sz="3600" dirty="0" smtClean="0">
                <a:latin typeface="Source Code Pro" panose="020B0509030403020204" pitchFamily="49" charset="0"/>
              </a:rPr>
              <a:t>}</a:t>
            </a:r>
            <a:endParaRPr lang="en-US" sz="36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857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2037</Words>
  <Application>Microsoft Macintosh PowerPoint</Application>
  <PresentationFormat>On-screen Show (4:3)</PresentationFormat>
  <Paragraphs>498</Paragraphs>
  <Slides>57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Test 2 Slide Set 3</vt:lpstr>
      <vt:lpstr>Namespaces</vt:lpstr>
      <vt:lpstr>Disambiguation</vt:lpstr>
      <vt:lpstr>Disambiguation in C++</vt:lpstr>
      <vt:lpstr>Namespace</vt:lpstr>
      <vt:lpstr>Scope</vt:lpstr>
      <vt:lpstr>Recall</vt:lpstr>
      <vt:lpstr>std?</vt:lpstr>
      <vt:lpstr>namespace std</vt:lpstr>
      <vt:lpstr>Namespaces</vt:lpstr>
      <vt:lpstr>Namespaces</vt:lpstr>
      <vt:lpstr>What we normally do</vt:lpstr>
      <vt:lpstr>The using keyword</vt:lpstr>
      <vt:lpstr>When it is not included</vt:lpstr>
      <vt:lpstr>We have to prepend to things from std library</vt:lpstr>
      <vt:lpstr>‘using namespace’ multiple times</vt:lpstr>
      <vt:lpstr>Identifier Resolution with using</vt:lpstr>
      <vt:lpstr>Notes on Namespaces</vt:lpstr>
      <vt:lpstr>Return by Reference</vt:lpstr>
      <vt:lpstr>Recall</vt:lpstr>
      <vt:lpstr>Return by Reference</vt:lpstr>
      <vt:lpstr>If we want to work with a local variable</vt:lpstr>
      <vt:lpstr>Work with a local reference</vt:lpstr>
      <vt:lpstr>Writing a function to return by reference</vt:lpstr>
      <vt:lpstr>Writing a function to return by reference</vt:lpstr>
      <vt:lpstr>Operator Overloading</vt:lpstr>
      <vt:lpstr>Operators</vt:lpstr>
      <vt:lpstr>Operators (kind of like functions...)</vt:lpstr>
      <vt:lpstr>Operators (a lot like functions...)</vt:lpstr>
      <vt:lpstr>Operator Overloading</vt:lpstr>
      <vt:lpstr>Operator Overloading</vt:lpstr>
      <vt:lpstr>Operator overloading</vt:lpstr>
      <vt:lpstr>Operator overloading (inside class scope)</vt:lpstr>
      <vt:lpstr>Parameters (implicit and explicit)</vt:lpstr>
      <vt:lpstr>Alternatively</vt:lpstr>
      <vt:lpstr>Return types</vt:lpstr>
      <vt:lpstr>Returning a reference  in a overloaded operator</vt:lpstr>
      <vt:lpstr>Rules for Operator Overloading</vt:lpstr>
      <vt:lpstr>const in Classes</vt:lpstr>
      <vt:lpstr>Recall – Pass by constant reference</vt:lpstr>
      <vt:lpstr>So far</vt:lpstr>
      <vt:lpstr>Making things const</vt:lpstr>
      <vt:lpstr>What it looks like</vt:lpstr>
      <vt:lpstr>What it looks like</vt:lpstr>
      <vt:lpstr>Overloading the &lt;&lt; operator</vt:lpstr>
      <vt:lpstr>Output</vt:lpstr>
      <vt:lpstr>Class (Version 1)</vt:lpstr>
      <vt:lpstr>Create Function</vt:lpstr>
      <vt:lpstr>Function (Version 1)</vt:lpstr>
      <vt:lpstr>Dilemma </vt:lpstr>
      <vt:lpstr>Class (Version 2)</vt:lpstr>
      <vt:lpstr>Function (Version 2)</vt:lpstr>
      <vt:lpstr>References</vt:lpstr>
      <vt:lpstr>static in Classes</vt:lpstr>
      <vt:lpstr>Recall</vt:lpstr>
      <vt:lpstr>Make things ‘static’</vt:lpstr>
      <vt:lpstr>Creating &amp; Using static members</vt:lpstr>
    </vt:vector>
  </TitlesOfParts>
  <Company>Texas A&amp;M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G. Westerfield</dc:creator>
  <cp:lastModifiedBy>Jonathan G. Westerfield</cp:lastModifiedBy>
  <cp:revision>3</cp:revision>
  <dcterms:created xsi:type="dcterms:W3CDTF">2016-11-07T03:10:08Z</dcterms:created>
  <dcterms:modified xsi:type="dcterms:W3CDTF">2016-11-08T21:10:28Z</dcterms:modified>
</cp:coreProperties>
</file>