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C8D1C-E63A-9742-99B6-0C47A8E36A95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75075-639C-5A47-81B7-D1CD0A22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3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9CC85-68FF-4AA5-B7EF-7A8E7C9166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48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05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2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76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1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7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19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62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09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5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9CC85-68FF-4AA5-B7EF-7A8E7C9166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22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0F11-D5B3-4949-9359-C6A97574A7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03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0F11-D5B3-4949-9359-C6A97574A7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0F11-D5B3-4949-9359-C6A97574A7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34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0F11-D5B3-4949-9359-C6A97574A7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64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0F11-D5B3-4949-9359-C6A97574A7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95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05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2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76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68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9CC85-68FF-4AA5-B7EF-7A8E7C9166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775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0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212BC-1C55-444A-A43F-9CBF563795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37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9CC85-68FF-4AA5-B7EF-7A8E7C9166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0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9CC85-68FF-4AA5-B7EF-7A8E7C9166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9CC85-68FF-4AA5-B7EF-7A8E7C9166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51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9CC85-68FF-4AA5-B7EF-7A8E7C9166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07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9CC85-68FF-4AA5-B7EF-7A8E7C9166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9CC85-68FF-4AA5-B7EF-7A8E7C9166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7ED-ED98-1E40-986A-F366C6740DC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5D1-6511-C948-ABB6-FC675641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7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7ED-ED98-1E40-986A-F366C6740DC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5D1-6511-C948-ABB6-FC675641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1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7ED-ED98-1E40-986A-F366C6740DC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5D1-6511-C948-ABB6-FC675641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7ED-ED98-1E40-986A-F366C6740DC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5D1-6511-C948-ABB6-FC675641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1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7ED-ED98-1E40-986A-F366C6740DC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5D1-6511-C948-ABB6-FC675641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7ED-ED98-1E40-986A-F366C6740DC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5D1-6511-C948-ABB6-FC675641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8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7ED-ED98-1E40-986A-F366C6740DC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5D1-6511-C948-ABB6-FC675641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7ED-ED98-1E40-986A-F366C6740DC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5D1-6511-C948-ABB6-FC675641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7ED-ED98-1E40-986A-F366C6740DC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5D1-6511-C948-ABB6-FC675641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7ED-ED98-1E40-986A-F366C6740DC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5D1-6511-C948-ABB6-FC675641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1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7ED-ED98-1E40-986A-F366C6740DC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5D1-6511-C948-ABB6-FC675641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A7ED-ED98-1E40-986A-F366C6740DC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455D1-6511-C948-ABB6-FC675641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2 Slide Set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Classes &amp;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-&gt; is equivalent to dereferencing and then using the dot operator</a:t>
            </a:r>
          </a:p>
          <a:p>
            <a:r>
              <a:rPr lang="en-US" dirty="0" smtClean="0"/>
              <a:t>Alternatively we could do the following</a:t>
            </a:r>
          </a:p>
          <a:p>
            <a:pPr lvl="1"/>
            <a:r>
              <a:rPr lang="en-US" dirty="0" smtClean="0"/>
              <a:t>However, this is not normally done.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vector&lt;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&gt;* v = new vector&lt;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&gt; { 2,4,6 };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cout</a:t>
            </a:r>
            <a:r>
              <a:rPr lang="en-US" dirty="0" smtClean="0">
                <a:latin typeface="Source Code Pro" panose="020B0509030403020204" pitchFamily="49" charset="0"/>
              </a:rPr>
              <a:t> &lt;&lt; "vector size: " &lt;&lt; (*v).size(); 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cout</a:t>
            </a:r>
            <a:r>
              <a:rPr lang="en-US" dirty="0" smtClean="0">
                <a:latin typeface="Source Code Pro" panose="020B0509030403020204" pitchFamily="49" charset="0"/>
              </a:rPr>
              <a:t> &lt;&lt; “first value: " &lt;&lt; </a:t>
            </a:r>
            <a:r>
              <a:rPr lang="en-US" dirty="0">
                <a:latin typeface="Source Code Pro" panose="020B0509030403020204" pitchFamily="49" charset="0"/>
              </a:rPr>
              <a:t>(*v</a:t>
            </a:r>
            <a:r>
              <a:rPr lang="en-US" dirty="0" smtClean="0">
                <a:latin typeface="Source Code Pro" panose="020B0509030403020204" pitchFamily="49" charset="0"/>
              </a:rPr>
              <a:t>).at(0);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429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Dynamic Memory Works with Memory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4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665" y="5994305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19438" y="5994305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25570" y="5967593"/>
            <a:ext cx="478983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194910" y="1282052"/>
            <a:ext cx="60056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5676" y="318104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2698" y="841324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388900" y="1282052"/>
            <a:ext cx="60056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163" y="5988616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42626" y="2412854"/>
            <a:ext cx="364327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234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665" y="5994305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19438" y="5994305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25570" y="5967593"/>
            <a:ext cx="478983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231815" y="1282052"/>
            <a:ext cx="23151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5676" y="318104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2698" y="841324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388900" y="1282052"/>
            <a:ext cx="60056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163" y="5988616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42626" y="2412854"/>
            <a:ext cx="3643271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</a:rPr>
              <a:t>i</a:t>
            </a:r>
            <a:r>
              <a:rPr lang="en-US" sz="1800" dirty="0" smtClean="0">
                <a:latin typeface="Source Code Pro" panose="020B0509030403020204" pitchFamily="49" charset="0"/>
              </a:rPr>
              <a:t> = 14;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k = </a:t>
            </a:r>
            <a:r>
              <a:rPr lang="en-US" sz="1800" dirty="0" smtClean="0">
                <a:latin typeface="Source Code Pro" panose="020B0509030403020204" pitchFamily="49" charset="0"/>
              </a:rPr>
              <a:t>&amp;</a:t>
            </a:r>
            <a:r>
              <a:rPr lang="en-US" sz="1800" dirty="0" err="1" smtClean="0">
                <a:latin typeface="Source Code Pro" panose="020B0509030403020204" pitchFamily="49" charset="0"/>
              </a:rPr>
              <a:t>i</a:t>
            </a:r>
            <a:r>
              <a:rPr lang="en-US" sz="18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(3);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Date* w = new Date(7, 7, 2015);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w;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w = </a:t>
            </a:r>
            <a:r>
              <a:rPr lang="en-US" sz="1800" dirty="0" err="1">
                <a:latin typeface="Source Code Pro" panose="020B0509030403020204" pitchFamily="49" charset="0"/>
              </a:rPr>
              <a:t>nullptr</a:t>
            </a:r>
            <a:r>
              <a:rPr lang="en-US" sz="1800" dirty="0">
                <a:latin typeface="Source Code Pro" panose="020B0509030403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943136" y="4630901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65979" y="5082244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5215" y="5492581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408256" y="4771235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08256" y="5222578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87211" y="548925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6" grpId="0" animBg="1"/>
      <p:bldP spid="17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665" y="5994305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19438" y="5994305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25570" y="5967593"/>
            <a:ext cx="478983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231815" y="1282052"/>
            <a:ext cx="23151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5676" y="318104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2698" y="841324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388900" y="1282052"/>
            <a:ext cx="60056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163" y="5988616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42626" y="2412854"/>
            <a:ext cx="3643271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</a:rPr>
              <a:t>i</a:t>
            </a:r>
            <a:r>
              <a:rPr lang="en-US" sz="1800" dirty="0" smtClean="0">
                <a:latin typeface="Source Code Pro" panose="020B0509030403020204" pitchFamily="49" charset="0"/>
              </a:rPr>
              <a:t> = 14;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k = </a:t>
            </a:r>
            <a:r>
              <a:rPr lang="en-US" sz="1800" dirty="0" smtClean="0">
                <a:latin typeface="Source Code Pro" panose="020B0509030403020204" pitchFamily="49" charset="0"/>
              </a:rPr>
              <a:t>&amp;</a:t>
            </a:r>
            <a:r>
              <a:rPr lang="en-US" sz="1800" dirty="0" err="1" smtClean="0">
                <a:latin typeface="Source Code Pro" panose="020B0509030403020204" pitchFamily="49" charset="0"/>
              </a:rPr>
              <a:t>i</a:t>
            </a:r>
            <a:r>
              <a:rPr lang="en-US" sz="18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(3);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Date* w = new Date(7, 7, 2015);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w;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w = </a:t>
            </a:r>
            <a:r>
              <a:rPr lang="en-US" sz="1800" dirty="0" err="1">
                <a:latin typeface="Source Code Pro" panose="020B0509030403020204" pitchFamily="49" charset="0"/>
              </a:rPr>
              <a:t>nullptr</a:t>
            </a:r>
            <a:r>
              <a:rPr lang="en-US" sz="1800" dirty="0">
                <a:latin typeface="Source Code Pro" panose="020B0509030403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943136" y="4630901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65979" y="5082244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5215" y="5492581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408256" y="4771235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08256" y="5222578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87211" y="548925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5" name="Curved Connector 14"/>
          <p:cNvCxnSpPr>
            <a:stCxn id="17" idx="7"/>
            <a:endCxn id="20" idx="3"/>
          </p:cNvCxnSpPr>
          <p:nvPr/>
        </p:nvCxnSpPr>
        <p:spPr>
          <a:xfrm rot="16200000" flipH="1">
            <a:off x="5365134" y="5333189"/>
            <a:ext cx="438357" cy="243104"/>
          </a:xfrm>
          <a:prstGeom prst="curvedConnector4">
            <a:avLst>
              <a:gd name="adj1" fmla="val -55111"/>
              <a:gd name="adj2" fmla="val 19403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6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665" y="5994305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19438" y="5994305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25570" y="5967593"/>
            <a:ext cx="478983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231815" y="1282052"/>
            <a:ext cx="23151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5676" y="318104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2698" y="841324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388900" y="1282052"/>
            <a:ext cx="60056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163" y="5988616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42626" y="2412854"/>
            <a:ext cx="3643271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</a:rPr>
              <a:t>i</a:t>
            </a:r>
            <a:r>
              <a:rPr lang="en-US" sz="1800" dirty="0" smtClean="0">
                <a:latin typeface="Source Code Pro" panose="020B0509030403020204" pitchFamily="49" charset="0"/>
              </a:rPr>
              <a:t> = 14;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k = </a:t>
            </a:r>
            <a:r>
              <a:rPr lang="en-US" sz="1800" dirty="0" smtClean="0">
                <a:latin typeface="Source Code Pro" panose="020B0509030403020204" pitchFamily="49" charset="0"/>
              </a:rPr>
              <a:t>&amp;</a:t>
            </a:r>
            <a:r>
              <a:rPr lang="en-US" sz="1800" dirty="0" err="1" smtClean="0">
                <a:latin typeface="Source Code Pro" panose="020B0509030403020204" pitchFamily="49" charset="0"/>
              </a:rPr>
              <a:t>i</a:t>
            </a:r>
            <a:r>
              <a:rPr lang="en-US" sz="18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(3);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Date* w = new Date(7, 7, 2015);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w;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w = </a:t>
            </a:r>
            <a:r>
              <a:rPr lang="en-US" sz="1800" dirty="0" err="1">
                <a:latin typeface="Source Code Pro" panose="020B0509030403020204" pitchFamily="49" charset="0"/>
              </a:rPr>
              <a:t>nullptr</a:t>
            </a:r>
            <a:r>
              <a:rPr lang="en-US" sz="1800" dirty="0">
                <a:latin typeface="Source Code Pro" panose="020B0509030403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943136" y="4630901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65979" y="5082244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5215" y="5492581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408256" y="4771235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08256" y="5222578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87211" y="548925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5" name="Curved Connector 14"/>
          <p:cNvCxnSpPr>
            <a:stCxn id="17" idx="7"/>
            <a:endCxn id="20" idx="3"/>
          </p:cNvCxnSpPr>
          <p:nvPr/>
        </p:nvCxnSpPr>
        <p:spPr>
          <a:xfrm rot="16200000" flipH="1">
            <a:off x="5365134" y="5333189"/>
            <a:ext cx="438357" cy="243104"/>
          </a:xfrm>
          <a:prstGeom prst="curvedConnector4">
            <a:avLst>
              <a:gd name="adj1" fmla="val -55111"/>
              <a:gd name="adj2" fmla="val 19403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512443" y="5170181"/>
            <a:ext cx="290279" cy="605586"/>
          </a:xfrm>
          <a:custGeom>
            <a:avLst/>
            <a:gdLst>
              <a:gd name="connsiteX0" fmla="*/ 0 w 387038"/>
              <a:gd name="connsiteY0" fmla="*/ 165748 h 605586"/>
              <a:gd name="connsiteX1" fmla="*/ 11575 w 387038"/>
              <a:gd name="connsiteY1" fmla="*/ 3703 h 605586"/>
              <a:gd name="connsiteX2" fmla="*/ 46299 w 387038"/>
              <a:gd name="connsiteY2" fmla="*/ 26852 h 605586"/>
              <a:gd name="connsiteX3" fmla="*/ 57873 w 387038"/>
              <a:gd name="connsiteY3" fmla="*/ 61576 h 605586"/>
              <a:gd name="connsiteX4" fmla="*/ 104172 w 387038"/>
              <a:gd name="connsiteY4" fmla="*/ 142599 h 605586"/>
              <a:gd name="connsiteX5" fmla="*/ 115747 w 387038"/>
              <a:gd name="connsiteY5" fmla="*/ 177323 h 605586"/>
              <a:gd name="connsiteX6" fmla="*/ 185195 w 387038"/>
              <a:gd name="connsiteY6" fmla="*/ 142599 h 605586"/>
              <a:gd name="connsiteX7" fmla="*/ 208344 w 387038"/>
              <a:gd name="connsiteY7" fmla="*/ 107875 h 605586"/>
              <a:gd name="connsiteX8" fmla="*/ 266218 w 387038"/>
              <a:gd name="connsiteY8" fmla="*/ 61576 h 605586"/>
              <a:gd name="connsiteX9" fmla="*/ 254643 w 387038"/>
              <a:gd name="connsiteY9" fmla="*/ 107875 h 605586"/>
              <a:gd name="connsiteX10" fmla="*/ 219919 w 387038"/>
              <a:gd name="connsiteY10" fmla="*/ 212047 h 605586"/>
              <a:gd name="connsiteX11" fmla="*/ 208344 w 387038"/>
              <a:gd name="connsiteY11" fmla="*/ 246771 h 605586"/>
              <a:gd name="connsiteX12" fmla="*/ 196770 w 387038"/>
              <a:gd name="connsiteY12" fmla="*/ 281495 h 605586"/>
              <a:gd name="connsiteX13" fmla="*/ 254643 w 387038"/>
              <a:gd name="connsiteY13" fmla="*/ 327794 h 605586"/>
              <a:gd name="connsiteX14" fmla="*/ 266218 w 387038"/>
              <a:gd name="connsiteY14" fmla="*/ 362518 h 605586"/>
              <a:gd name="connsiteX15" fmla="*/ 289367 w 387038"/>
              <a:gd name="connsiteY15" fmla="*/ 397242 h 605586"/>
              <a:gd name="connsiteX16" fmla="*/ 300942 w 387038"/>
              <a:gd name="connsiteY16" fmla="*/ 431966 h 605586"/>
              <a:gd name="connsiteX17" fmla="*/ 335666 w 387038"/>
              <a:gd name="connsiteY17" fmla="*/ 455115 h 605586"/>
              <a:gd name="connsiteX18" fmla="*/ 381965 w 387038"/>
              <a:gd name="connsiteY18" fmla="*/ 501414 h 605586"/>
              <a:gd name="connsiteX19" fmla="*/ 335666 w 387038"/>
              <a:gd name="connsiteY19" fmla="*/ 489839 h 605586"/>
              <a:gd name="connsiteX20" fmla="*/ 289367 w 387038"/>
              <a:gd name="connsiteY20" fmla="*/ 455115 h 605586"/>
              <a:gd name="connsiteX21" fmla="*/ 254643 w 387038"/>
              <a:gd name="connsiteY21" fmla="*/ 431966 h 605586"/>
              <a:gd name="connsiteX22" fmla="*/ 196770 w 387038"/>
              <a:gd name="connsiteY22" fmla="*/ 397242 h 605586"/>
              <a:gd name="connsiteX23" fmla="*/ 208344 w 387038"/>
              <a:gd name="connsiteY23" fmla="*/ 443541 h 605586"/>
              <a:gd name="connsiteX24" fmla="*/ 219919 w 387038"/>
              <a:gd name="connsiteY24" fmla="*/ 478265 h 605586"/>
              <a:gd name="connsiteX25" fmla="*/ 231494 w 387038"/>
              <a:gd name="connsiteY25" fmla="*/ 547713 h 605586"/>
              <a:gd name="connsiteX26" fmla="*/ 231494 w 387038"/>
              <a:gd name="connsiteY26" fmla="*/ 605586 h 60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7038" h="605586">
                <a:moveTo>
                  <a:pt x="0" y="165748"/>
                </a:moveTo>
                <a:cubicBezTo>
                  <a:pt x="3858" y="111733"/>
                  <a:pt x="-5550" y="55077"/>
                  <a:pt x="11575" y="3703"/>
                </a:cubicBezTo>
                <a:cubicBezTo>
                  <a:pt x="15974" y="-9494"/>
                  <a:pt x="37609" y="15989"/>
                  <a:pt x="46299" y="26852"/>
                </a:cubicBezTo>
                <a:cubicBezTo>
                  <a:pt x="53921" y="36379"/>
                  <a:pt x="53067" y="50362"/>
                  <a:pt x="57873" y="61576"/>
                </a:cubicBezTo>
                <a:cubicBezTo>
                  <a:pt x="118742" y="203605"/>
                  <a:pt x="46058" y="26371"/>
                  <a:pt x="104172" y="142599"/>
                </a:cubicBezTo>
                <a:cubicBezTo>
                  <a:pt x="109628" y="153512"/>
                  <a:pt x="111889" y="165748"/>
                  <a:pt x="115747" y="177323"/>
                </a:cubicBezTo>
                <a:cubicBezTo>
                  <a:pt x="143988" y="167909"/>
                  <a:pt x="162758" y="165036"/>
                  <a:pt x="185195" y="142599"/>
                </a:cubicBezTo>
                <a:cubicBezTo>
                  <a:pt x="195032" y="132762"/>
                  <a:pt x="199654" y="118738"/>
                  <a:pt x="208344" y="107875"/>
                </a:cubicBezTo>
                <a:cubicBezTo>
                  <a:pt x="227194" y="84313"/>
                  <a:pt x="240434" y="78765"/>
                  <a:pt x="266218" y="61576"/>
                </a:cubicBezTo>
                <a:cubicBezTo>
                  <a:pt x="262360" y="77009"/>
                  <a:pt x="259214" y="92638"/>
                  <a:pt x="254643" y="107875"/>
                </a:cubicBezTo>
                <a:cubicBezTo>
                  <a:pt x="254633" y="107910"/>
                  <a:pt x="225712" y="194668"/>
                  <a:pt x="219919" y="212047"/>
                </a:cubicBezTo>
                <a:lnTo>
                  <a:pt x="208344" y="246771"/>
                </a:lnTo>
                <a:lnTo>
                  <a:pt x="196770" y="281495"/>
                </a:lnTo>
                <a:cubicBezTo>
                  <a:pt x="212544" y="292011"/>
                  <a:pt x="243646" y="309466"/>
                  <a:pt x="254643" y="327794"/>
                </a:cubicBezTo>
                <a:cubicBezTo>
                  <a:pt x="260920" y="338256"/>
                  <a:pt x="260762" y="351605"/>
                  <a:pt x="266218" y="362518"/>
                </a:cubicBezTo>
                <a:cubicBezTo>
                  <a:pt x="272439" y="374960"/>
                  <a:pt x="283146" y="384800"/>
                  <a:pt x="289367" y="397242"/>
                </a:cubicBezTo>
                <a:cubicBezTo>
                  <a:pt x="294823" y="408155"/>
                  <a:pt x="293320" y="422439"/>
                  <a:pt x="300942" y="431966"/>
                </a:cubicBezTo>
                <a:cubicBezTo>
                  <a:pt x="309632" y="442829"/>
                  <a:pt x="325104" y="446062"/>
                  <a:pt x="335666" y="455115"/>
                </a:cubicBezTo>
                <a:cubicBezTo>
                  <a:pt x="352237" y="469319"/>
                  <a:pt x="403139" y="506708"/>
                  <a:pt x="381965" y="501414"/>
                </a:cubicBezTo>
                <a:lnTo>
                  <a:pt x="335666" y="489839"/>
                </a:lnTo>
                <a:cubicBezTo>
                  <a:pt x="320233" y="478264"/>
                  <a:pt x="305065" y="466328"/>
                  <a:pt x="289367" y="455115"/>
                </a:cubicBezTo>
                <a:cubicBezTo>
                  <a:pt x="278047" y="447029"/>
                  <a:pt x="265506" y="440656"/>
                  <a:pt x="254643" y="431966"/>
                </a:cubicBezTo>
                <a:cubicBezTo>
                  <a:pt x="209247" y="395649"/>
                  <a:pt x="257074" y="417342"/>
                  <a:pt x="196770" y="397242"/>
                </a:cubicBezTo>
                <a:cubicBezTo>
                  <a:pt x="200628" y="412675"/>
                  <a:pt x="203974" y="428245"/>
                  <a:pt x="208344" y="443541"/>
                </a:cubicBezTo>
                <a:cubicBezTo>
                  <a:pt x="211696" y="455272"/>
                  <a:pt x="217272" y="466355"/>
                  <a:pt x="219919" y="478265"/>
                </a:cubicBezTo>
                <a:cubicBezTo>
                  <a:pt x="225010" y="501175"/>
                  <a:pt x="229369" y="524341"/>
                  <a:pt x="231494" y="547713"/>
                </a:cubicBezTo>
                <a:cubicBezTo>
                  <a:pt x="233241" y="566925"/>
                  <a:pt x="231494" y="586295"/>
                  <a:pt x="231494" y="605586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15058" y="46752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1" name="Curved Connector 20"/>
          <p:cNvCxnSpPr>
            <a:stCxn id="17" idx="7"/>
            <a:endCxn id="19" idx="1"/>
          </p:cNvCxnSpPr>
          <p:nvPr/>
        </p:nvCxnSpPr>
        <p:spPr>
          <a:xfrm rot="5400000" flipH="1" flipV="1">
            <a:off x="5851077" y="4471583"/>
            <a:ext cx="375664" cy="1152297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665" y="5994305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19438" y="5994305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25570" y="5967593"/>
            <a:ext cx="478983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231815" y="1282052"/>
            <a:ext cx="23151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5676" y="318104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2698" y="841324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388900" y="1282052"/>
            <a:ext cx="60056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163" y="5988616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42626" y="2412854"/>
            <a:ext cx="3643271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</a:rPr>
              <a:t>i</a:t>
            </a:r>
            <a:r>
              <a:rPr lang="en-US" sz="1800" dirty="0" smtClean="0">
                <a:latin typeface="Source Code Pro" panose="020B0509030403020204" pitchFamily="49" charset="0"/>
              </a:rPr>
              <a:t> = 14;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k = </a:t>
            </a:r>
            <a:r>
              <a:rPr lang="en-US" sz="1800" dirty="0" smtClean="0">
                <a:latin typeface="Source Code Pro" panose="020B0509030403020204" pitchFamily="49" charset="0"/>
              </a:rPr>
              <a:t>&amp;</a:t>
            </a:r>
            <a:r>
              <a:rPr lang="en-US" sz="1800" dirty="0" err="1" smtClean="0">
                <a:latin typeface="Source Code Pro" panose="020B0509030403020204" pitchFamily="49" charset="0"/>
              </a:rPr>
              <a:t>i</a:t>
            </a:r>
            <a:r>
              <a:rPr lang="en-US" sz="18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(3);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Date* w = new Date(7, 7, 2015);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w;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w = </a:t>
            </a:r>
            <a:r>
              <a:rPr lang="en-US" sz="1800" dirty="0" err="1">
                <a:latin typeface="Source Code Pro" panose="020B0509030403020204" pitchFamily="49" charset="0"/>
              </a:rPr>
              <a:t>nullptr</a:t>
            </a:r>
            <a:r>
              <a:rPr lang="en-US" sz="1800" dirty="0">
                <a:latin typeface="Source Code Pro" panose="020B0509030403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943136" y="4630901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65979" y="5082244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5215" y="5492581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408256" y="4771235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08256" y="5222578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87211" y="548925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5" name="Curved Connector 14"/>
          <p:cNvCxnSpPr>
            <a:stCxn id="17" idx="7"/>
            <a:endCxn id="20" idx="3"/>
          </p:cNvCxnSpPr>
          <p:nvPr/>
        </p:nvCxnSpPr>
        <p:spPr>
          <a:xfrm rot="16200000" flipH="1">
            <a:off x="5365134" y="5333189"/>
            <a:ext cx="438357" cy="243104"/>
          </a:xfrm>
          <a:prstGeom prst="curvedConnector4">
            <a:avLst>
              <a:gd name="adj1" fmla="val -55111"/>
              <a:gd name="adj2" fmla="val 19403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512443" y="5170181"/>
            <a:ext cx="290279" cy="605586"/>
          </a:xfrm>
          <a:custGeom>
            <a:avLst/>
            <a:gdLst>
              <a:gd name="connsiteX0" fmla="*/ 0 w 387038"/>
              <a:gd name="connsiteY0" fmla="*/ 165748 h 605586"/>
              <a:gd name="connsiteX1" fmla="*/ 11575 w 387038"/>
              <a:gd name="connsiteY1" fmla="*/ 3703 h 605586"/>
              <a:gd name="connsiteX2" fmla="*/ 46299 w 387038"/>
              <a:gd name="connsiteY2" fmla="*/ 26852 h 605586"/>
              <a:gd name="connsiteX3" fmla="*/ 57873 w 387038"/>
              <a:gd name="connsiteY3" fmla="*/ 61576 h 605586"/>
              <a:gd name="connsiteX4" fmla="*/ 104172 w 387038"/>
              <a:gd name="connsiteY4" fmla="*/ 142599 h 605586"/>
              <a:gd name="connsiteX5" fmla="*/ 115747 w 387038"/>
              <a:gd name="connsiteY5" fmla="*/ 177323 h 605586"/>
              <a:gd name="connsiteX6" fmla="*/ 185195 w 387038"/>
              <a:gd name="connsiteY6" fmla="*/ 142599 h 605586"/>
              <a:gd name="connsiteX7" fmla="*/ 208344 w 387038"/>
              <a:gd name="connsiteY7" fmla="*/ 107875 h 605586"/>
              <a:gd name="connsiteX8" fmla="*/ 266218 w 387038"/>
              <a:gd name="connsiteY8" fmla="*/ 61576 h 605586"/>
              <a:gd name="connsiteX9" fmla="*/ 254643 w 387038"/>
              <a:gd name="connsiteY9" fmla="*/ 107875 h 605586"/>
              <a:gd name="connsiteX10" fmla="*/ 219919 w 387038"/>
              <a:gd name="connsiteY10" fmla="*/ 212047 h 605586"/>
              <a:gd name="connsiteX11" fmla="*/ 208344 w 387038"/>
              <a:gd name="connsiteY11" fmla="*/ 246771 h 605586"/>
              <a:gd name="connsiteX12" fmla="*/ 196770 w 387038"/>
              <a:gd name="connsiteY12" fmla="*/ 281495 h 605586"/>
              <a:gd name="connsiteX13" fmla="*/ 254643 w 387038"/>
              <a:gd name="connsiteY13" fmla="*/ 327794 h 605586"/>
              <a:gd name="connsiteX14" fmla="*/ 266218 w 387038"/>
              <a:gd name="connsiteY14" fmla="*/ 362518 h 605586"/>
              <a:gd name="connsiteX15" fmla="*/ 289367 w 387038"/>
              <a:gd name="connsiteY15" fmla="*/ 397242 h 605586"/>
              <a:gd name="connsiteX16" fmla="*/ 300942 w 387038"/>
              <a:gd name="connsiteY16" fmla="*/ 431966 h 605586"/>
              <a:gd name="connsiteX17" fmla="*/ 335666 w 387038"/>
              <a:gd name="connsiteY17" fmla="*/ 455115 h 605586"/>
              <a:gd name="connsiteX18" fmla="*/ 381965 w 387038"/>
              <a:gd name="connsiteY18" fmla="*/ 501414 h 605586"/>
              <a:gd name="connsiteX19" fmla="*/ 335666 w 387038"/>
              <a:gd name="connsiteY19" fmla="*/ 489839 h 605586"/>
              <a:gd name="connsiteX20" fmla="*/ 289367 w 387038"/>
              <a:gd name="connsiteY20" fmla="*/ 455115 h 605586"/>
              <a:gd name="connsiteX21" fmla="*/ 254643 w 387038"/>
              <a:gd name="connsiteY21" fmla="*/ 431966 h 605586"/>
              <a:gd name="connsiteX22" fmla="*/ 196770 w 387038"/>
              <a:gd name="connsiteY22" fmla="*/ 397242 h 605586"/>
              <a:gd name="connsiteX23" fmla="*/ 208344 w 387038"/>
              <a:gd name="connsiteY23" fmla="*/ 443541 h 605586"/>
              <a:gd name="connsiteX24" fmla="*/ 219919 w 387038"/>
              <a:gd name="connsiteY24" fmla="*/ 478265 h 605586"/>
              <a:gd name="connsiteX25" fmla="*/ 231494 w 387038"/>
              <a:gd name="connsiteY25" fmla="*/ 547713 h 605586"/>
              <a:gd name="connsiteX26" fmla="*/ 231494 w 387038"/>
              <a:gd name="connsiteY26" fmla="*/ 605586 h 60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7038" h="605586">
                <a:moveTo>
                  <a:pt x="0" y="165748"/>
                </a:moveTo>
                <a:cubicBezTo>
                  <a:pt x="3858" y="111733"/>
                  <a:pt x="-5550" y="55077"/>
                  <a:pt x="11575" y="3703"/>
                </a:cubicBezTo>
                <a:cubicBezTo>
                  <a:pt x="15974" y="-9494"/>
                  <a:pt x="37609" y="15989"/>
                  <a:pt x="46299" y="26852"/>
                </a:cubicBezTo>
                <a:cubicBezTo>
                  <a:pt x="53921" y="36379"/>
                  <a:pt x="53067" y="50362"/>
                  <a:pt x="57873" y="61576"/>
                </a:cubicBezTo>
                <a:cubicBezTo>
                  <a:pt x="118742" y="203605"/>
                  <a:pt x="46058" y="26371"/>
                  <a:pt x="104172" y="142599"/>
                </a:cubicBezTo>
                <a:cubicBezTo>
                  <a:pt x="109628" y="153512"/>
                  <a:pt x="111889" y="165748"/>
                  <a:pt x="115747" y="177323"/>
                </a:cubicBezTo>
                <a:cubicBezTo>
                  <a:pt x="143988" y="167909"/>
                  <a:pt x="162758" y="165036"/>
                  <a:pt x="185195" y="142599"/>
                </a:cubicBezTo>
                <a:cubicBezTo>
                  <a:pt x="195032" y="132762"/>
                  <a:pt x="199654" y="118738"/>
                  <a:pt x="208344" y="107875"/>
                </a:cubicBezTo>
                <a:cubicBezTo>
                  <a:pt x="227194" y="84313"/>
                  <a:pt x="240434" y="78765"/>
                  <a:pt x="266218" y="61576"/>
                </a:cubicBezTo>
                <a:cubicBezTo>
                  <a:pt x="262360" y="77009"/>
                  <a:pt x="259214" y="92638"/>
                  <a:pt x="254643" y="107875"/>
                </a:cubicBezTo>
                <a:cubicBezTo>
                  <a:pt x="254633" y="107910"/>
                  <a:pt x="225712" y="194668"/>
                  <a:pt x="219919" y="212047"/>
                </a:cubicBezTo>
                <a:lnTo>
                  <a:pt x="208344" y="246771"/>
                </a:lnTo>
                <a:lnTo>
                  <a:pt x="196770" y="281495"/>
                </a:lnTo>
                <a:cubicBezTo>
                  <a:pt x="212544" y="292011"/>
                  <a:pt x="243646" y="309466"/>
                  <a:pt x="254643" y="327794"/>
                </a:cubicBezTo>
                <a:cubicBezTo>
                  <a:pt x="260920" y="338256"/>
                  <a:pt x="260762" y="351605"/>
                  <a:pt x="266218" y="362518"/>
                </a:cubicBezTo>
                <a:cubicBezTo>
                  <a:pt x="272439" y="374960"/>
                  <a:pt x="283146" y="384800"/>
                  <a:pt x="289367" y="397242"/>
                </a:cubicBezTo>
                <a:cubicBezTo>
                  <a:pt x="294823" y="408155"/>
                  <a:pt x="293320" y="422439"/>
                  <a:pt x="300942" y="431966"/>
                </a:cubicBezTo>
                <a:cubicBezTo>
                  <a:pt x="309632" y="442829"/>
                  <a:pt x="325104" y="446062"/>
                  <a:pt x="335666" y="455115"/>
                </a:cubicBezTo>
                <a:cubicBezTo>
                  <a:pt x="352237" y="469319"/>
                  <a:pt x="403139" y="506708"/>
                  <a:pt x="381965" y="501414"/>
                </a:cubicBezTo>
                <a:lnTo>
                  <a:pt x="335666" y="489839"/>
                </a:lnTo>
                <a:cubicBezTo>
                  <a:pt x="320233" y="478264"/>
                  <a:pt x="305065" y="466328"/>
                  <a:pt x="289367" y="455115"/>
                </a:cubicBezTo>
                <a:cubicBezTo>
                  <a:pt x="278047" y="447029"/>
                  <a:pt x="265506" y="440656"/>
                  <a:pt x="254643" y="431966"/>
                </a:cubicBezTo>
                <a:cubicBezTo>
                  <a:pt x="209247" y="395649"/>
                  <a:pt x="257074" y="417342"/>
                  <a:pt x="196770" y="397242"/>
                </a:cubicBezTo>
                <a:cubicBezTo>
                  <a:pt x="200628" y="412675"/>
                  <a:pt x="203974" y="428245"/>
                  <a:pt x="208344" y="443541"/>
                </a:cubicBezTo>
                <a:cubicBezTo>
                  <a:pt x="211696" y="455272"/>
                  <a:pt x="217272" y="466355"/>
                  <a:pt x="219919" y="478265"/>
                </a:cubicBezTo>
                <a:cubicBezTo>
                  <a:pt x="225010" y="501175"/>
                  <a:pt x="229369" y="524341"/>
                  <a:pt x="231494" y="547713"/>
                </a:cubicBezTo>
                <a:cubicBezTo>
                  <a:pt x="233241" y="566925"/>
                  <a:pt x="231494" y="586295"/>
                  <a:pt x="231494" y="605586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15058" y="46752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1" name="Curved Connector 20"/>
          <p:cNvCxnSpPr>
            <a:stCxn id="17" idx="7"/>
            <a:endCxn id="19" idx="1"/>
          </p:cNvCxnSpPr>
          <p:nvPr/>
        </p:nvCxnSpPr>
        <p:spPr>
          <a:xfrm rot="5400000" flipH="1" flipV="1">
            <a:off x="5851077" y="4471583"/>
            <a:ext cx="375664" cy="1152297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15058" y="4646962"/>
            <a:ext cx="226265" cy="3902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615058" y="4704961"/>
            <a:ext cx="226265" cy="2952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28650" y="556591"/>
            <a:ext cx="4897507" cy="5620372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Date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year;</a:t>
            </a:r>
            <a:br>
              <a:rPr lang="en-US" dirty="0" smtClean="0">
                <a:latin typeface="Source Code Pro" panose="020B0509030403020204" pitchFamily="49" charset="0"/>
              </a:rPr>
            </a:b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constructors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Date();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Date(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month,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day,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year);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accessors and </a:t>
            </a:r>
            <a:r>
              <a:rPr lang="en-US" dirty="0" err="1" smtClean="0">
                <a:latin typeface="Source Code Pro" panose="020B0509030403020204" pitchFamily="49" charset="0"/>
              </a:rPr>
              <a:t>mutators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getMonth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void </a:t>
            </a:r>
            <a:r>
              <a:rPr lang="en-US" dirty="0" err="1" smtClean="0">
                <a:latin typeface="Source Code Pro" panose="020B0509030403020204" pitchFamily="49" charset="0"/>
              </a:rPr>
              <a:t>setMonth</a:t>
            </a:r>
            <a:r>
              <a:rPr lang="en-US" dirty="0" smtClean="0">
                <a:latin typeface="Source Code Pro" panose="020B0509030403020204" pitchFamily="49" charset="0"/>
              </a:rPr>
              <a:t>(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month);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getDay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void </a:t>
            </a:r>
            <a:r>
              <a:rPr lang="en-US" dirty="0" err="1" smtClean="0">
                <a:latin typeface="Source Code Pro" panose="020B0509030403020204" pitchFamily="49" charset="0"/>
              </a:rPr>
              <a:t>setDay</a:t>
            </a:r>
            <a:r>
              <a:rPr lang="en-US" dirty="0" smtClean="0">
                <a:latin typeface="Source Code Pro" panose="020B0509030403020204" pitchFamily="49" charset="0"/>
              </a:rPr>
              <a:t>(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Day);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getYear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void </a:t>
            </a:r>
            <a:r>
              <a:rPr lang="en-US" dirty="0" err="1" smtClean="0">
                <a:latin typeface="Source Code Pro" panose="020B0509030403020204" pitchFamily="49" charset="0"/>
              </a:rPr>
              <a:t>setYear</a:t>
            </a:r>
            <a:r>
              <a:rPr lang="en-US" dirty="0" smtClean="0">
                <a:latin typeface="Source Code Pro" panose="020B0509030403020204" pitchFamily="49" charset="0"/>
              </a:rPr>
              <a:t>(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year);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methods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void </a:t>
            </a:r>
            <a:r>
              <a:rPr lang="en-US" dirty="0" err="1" smtClean="0">
                <a:latin typeface="Source Code Pro" panose="020B0509030403020204" pitchFamily="49" charset="0"/>
              </a:rPr>
              <a:t>printDate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1539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665" y="5994305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19438" y="5994305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25570" y="5967593"/>
            <a:ext cx="478983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231815" y="1282052"/>
            <a:ext cx="23151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5676" y="318104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2698" y="841324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388900" y="1282052"/>
            <a:ext cx="60056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163" y="5988616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42626" y="2412854"/>
            <a:ext cx="3643271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</a:rPr>
              <a:t>i</a:t>
            </a:r>
            <a:r>
              <a:rPr lang="en-US" sz="1800" dirty="0" smtClean="0">
                <a:latin typeface="Source Code Pro" panose="020B0509030403020204" pitchFamily="49" charset="0"/>
              </a:rPr>
              <a:t> = 14;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k = </a:t>
            </a:r>
            <a:r>
              <a:rPr lang="en-US" sz="1800" dirty="0" smtClean="0">
                <a:latin typeface="Source Code Pro" panose="020B0509030403020204" pitchFamily="49" charset="0"/>
              </a:rPr>
              <a:t>&amp;</a:t>
            </a:r>
            <a:r>
              <a:rPr lang="en-US" sz="1800" dirty="0" err="1" smtClean="0">
                <a:latin typeface="Source Code Pro" panose="020B0509030403020204" pitchFamily="49" charset="0"/>
              </a:rPr>
              <a:t>i</a:t>
            </a:r>
            <a:r>
              <a:rPr lang="en-US" sz="18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(3);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Date* w = new Date(7, 7, 2015);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w;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w = </a:t>
            </a:r>
            <a:r>
              <a:rPr lang="en-US" sz="1800" dirty="0" err="1">
                <a:latin typeface="Source Code Pro" panose="020B0509030403020204" pitchFamily="49" charset="0"/>
              </a:rPr>
              <a:t>nullptr</a:t>
            </a:r>
            <a:r>
              <a:rPr lang="en-US" sz="1800" dirty="0">
                <a:latin typeface="Source Code Pro" panose="020B0509030403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943136" y="4630901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65979" y="5082244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5215" y="5492581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408256" y="4771235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08256" y="5222578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87211" y="548925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5" name="Curved Connector 14"/>
          <p:cNvCxnSpPr>
            <a:stCxn id="17" idx="7"/>
            <a:endCxn id="20" idx="3"/>
          </p:cNvCxnSpPr>
          <p:nvPr/>
        </p:nvCxnSpPr>
        <p:spPr>
          <a:xfrm rot="16200000" flipH="1">
            <a:off x="5365134" y="5333189"/>
            <a:ext cx="438357" cy="243104"/>
          </a:xfrm>
          <a:prstGeom prst="curvedConnector4">
            <a:avLst>
              <a:gd name="adj1" fmla="val -55111"/>
              <a:gd name="adj2" fmla="val 19403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512443" y="5170181"/>
            <a:ext cx="290279" cy="605586"/>
          </a:xfrm>
          <a:custGeom>
            <a:avLst/>
            <a:gdLst>
              <a:gd name="connsiteX0" fmla="*/ 0 w 387038"/>
              <a:gd name="connsiteY0" fmla="*/ 165748 h 605586"/>
              <a:gd name="connsiteX1" fmla="*/ 11575 w 387038"/>
              <a:gd name="connsiteY1" fmla="*/ 3703 h 605586"/>
              <a:gd name="connsiteX2" fmla="*/ 46299 w 387038"/>
              <a:gd name="connsiteY2" fmla="*/ 26852 h 605586"/>
              <a:gd name="connsiteX3" fmla="*/ 57873 w 387038"/>
              <a:gd name="connsiteY3" fmla="*/ 61576 h 605586"/>
              <a:gd name="connsiteX4" fmla="*/ 104172 w 387038"/>
              <a:gd name="connsiteY4" fmla="*/ 142599 h 605586"/>
              <a:gd name="connsiteX5" fmla="*/ 115747 w 387038"/>
              <a:gd name="connsiteY5" fmla="*/ 177323 h 605586"/>
              <a:gd name="connsiteX6" fmla="*/ 185195 w 387038"/>
              <a:gd name="connsiteY6" fmla="*/ 142599 h 605586"/>
              <a:gd name="connsiteX7" fmla="*/ 208344 w 387038"/>
              <a:gd name="connsiteY7" fmla="*/ 107875 h 605586"/>
              <a:gd name="connsiteX8" fmla="*/ 266218 w 387038"/>
              <a:gd name="connsiteY8" fmla="*/ 61576 h 605586"/>
              <a:gd name="connsiteX9" fmla="*/ 254643 w 387038"/>
              <a:gd name="connsiteY9" fmla="*/ 107875 h 605586"/>
              <a:gd name="connsiteX10" fmla="*/ 219919 w 387038"/>
              <a:gd name="connsiteY10" fmla="*/ 212047 h 605586"/>
              <a:gd name="connsiteX11" fmla="*/ 208344 w 387038"/>
              <a:gd name="connsiteY11" fmla="*/ 246771 h 605586"/>
              <a:gd name="connsiteX12" fmla="*/ 196770 w 387038"/>
              <a:gd name="connsiteY12" fmla="*/ 281495 h 605586"/>
              <a:gd name="connsiteX13" fmla="*/ 254643 w 387038"/>
              <a:gd name="connsiteY13" fmla="*/ 327794 h 605586"/>
              <a:gd name="connsiteX14" fmla="*/ 266218 w 387038"/>
              <a:gd name="connsiteY14" fmla="*/ 362518 h 605586"/>
              <a:gd name="connsiteX15" fmla="*/ 289367 w 387038"/>
              <a:gd name="connsiteY15" fmla="*/ 397242 h 605586"/>
              <a:gd name="connsiteX16" fmla="*/ 300942 w 387038"/>
              <a:gd name="connsiteY16" fmla="*/ 431966 h 605586"/>
              <a:gd name="connsiteX17" fmla="*/ 335666 w 387038"/>
              <a:gd name="connsiteY17" fmla="*/ 455115 h 605586"/>
              <a:gd name="connsiteX18" fmla="*/ 381965 w 387038"/>
              <a:gd name="connsiteY18" fmla="*/ 501414 h 605586"/>
              <a:gd name="connsiteX19" fmla="*/ 335666 w 387038"/>
              <a:gd name="connsiteY19" fmla="*/ 489839 h 605586"/>
              <a:gd name="connsiteX20" fmla="*/ 289367 w 387038"/>
              <a:gd name="connsiteY20" fmla="*/ 455115 h 605586"/>
              <a:gd name="connsiteX21" fmla="*/ 254643 w 387038"/>
              <a:gd name="connsiteY21" fmla="*/ 431966 h 605586"/>
              <a:gd name="connsiteX22" fmla="*/ 196770 w 387038"/>
              <a:gd name="connsiteY22" fmla="*/ 397242 h 605586"/>
              <a:gd name="connsiteX23" fmla="*/ 208344 w 387038"/>
              <a:gd name="connsiteY23" fmla="*/ 443541 h 605586"/>
              <a:gd name="connsiteX24" fmla="*/ 219919 w 387038"/>
              <a:gd name="connsiteY24" fmla="*/ 478265 h 605586"/>
              <a:gd name="connsiteX25" fmla="*/ 231494 w 387038"/>
              <a:gd name="connsiteY25" fmla="*/ 547713 h 605586"/>
              <a:gd name="connsiteX26" fmla="*/ 231494 w 387038"/>
              <a:gd name="connsiteY26" fmla="*/ 605586 h 60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7038" h="605586">
                <a:moveTo>
                  <a:pt x="0" y="165748"/>
                </a:moveTo>
                <a:cubicBezTo>
                  <a:pt x="3858" y="111733"/>
                  <a:pt x="-5550" y="55077"/>
                  <a:pt x="11575" y="3703"/>
                </a:cubicBezTo>
                <a:cubicBezTo>
                  <a:pt x="15974" y="-9494"/>
                  <a:pt x="37609" y="15989"/>
                  <a:pt x="46299" y="26852"/>
                </a:cubicBezTo>
                <a:cubicBezTo>
                  <a:pt x="53921" y="36379"/>
                  <a:pt x="53067" y="50362"/>
                  <a:pt x="57873" y="61576"/>
                </a:cubicBezTo>
                <a:cubicBezTo>
                  <a:pt x="118742" y="203605"/>
                  <a:pt x="46058" y="26371"/>
                  <a:pt x="104172" y="142599"/>
                </a:cubicBezTo>
                <a:cubicBezTo>
                  <a:pt x="109628" y="153512"/>
                  <a:pt x="111889" y="165748"/>
                  <a:pt x="115747" y="177323"/>
                </a:cubicBezTo>
                <a:cubicBezTo>
                  <a:pt x="143988" y="167909"/>
                  <a:pt x="162758" y="165036"/>
                  <a:pt x="185195" y="142599"/>
                </a:cubicBezTo>
                <a:cubicBezTo>
                  <a:pt x="195032" y="132762"/>
                  <a:pt x="199654" y="118738"/>
                  <a:pt x="208344" y="107875"/>
                </a:cubicBezTo>
                <a:cubicBezTo>
                  <a:pt x="227194" y="84313"/>
                  <a:pt x="240434" y="78765"/>
                  <a:pt x="266218" y="61576"/>
                </a:cubicBezTo>
                <a:cubicBezTo>
                  <a:pt x="262360" y="77009"/>
                  <a:pt x="259214" y="92638"/>
                  <a:pt x="254643" y="107875"/>
                </a:cubicBezTo>
                <a:cubicBezTo>
                  <a:pt x="254633" y="107910"/>
                  <a:pt x="225712" y="194668"/>
                  <a:pt x="219919" y="212047"/>
                </a:cubicBezTo>
                <a:lnTo>
                  <a:pt x="208344" y="246771"/>
                </a:lnTo>
                <a:lnTo>
                  <a:pt x="196770" y="281495"/>
                </a:lnTo>
                <a:cubicBezTo>
                  <a:pt x="212544" y="292011"/>
                  <a:pt x="243646" y="309466"/>
                  <a:pt x="254643" y="327794"/>
                </a:cubicBezTo>
                <a:cubicBezTo>
                  <a:pt x="260920" y="338256"/>
                  <a:pt x="260762" y="351605"/>
                  <a:pt x="266218" y="362518"/>
                </a:cubicBezTo>
                <a:cubicBezTo>
                  <a:pt x="272439" y="374960"/>
                  <a:pt x="283146" y="384800"/>
                  <a:pt x="289367" y="397242"/>
                </a:cubicBezTo>
                <a:cubicBezTo>
                  <a:pt x="294823" y="408155"/>
                  <a:pt x="293320" y="422439"/>
                  <a:pt x="300942" y="431966"/>
                </a:cubicBezTo>
                <a:cubicBezTo>
                  <a:pt x="309632" y="442829"/>
                  <a:pt x="325104" y="446062"/>
                  <a:pt x="335666" y="455115"/>
                </a:cubicBezTo>
                <a:cubicBezTo>
                  <a:pt x="352237" y="469319"/>
                  <a:pt x="403139" y="506708"/>
                  <a:pt x="381965" y="501414"/>
                </a:cubicBezTo>
                <a:lnTo>
                  <a:pt x="335666" y="489839"/>
                </a:lnTo>
                <a:cubicBezTo>
                  <a:pt x="320233" y="478264"/>
                  <a:pt x="305065" y="466328"/>
                  <a:pt x="289367" y="455115"/>
                </a:cubicBezTo>
                <a:cubicBezTo>
                  <a:pt x="278047" y="447029"/>
                  <a:pt x="265506" y="440656"/>
                  <a:pt x="254643" y="431966"/>
                </a:cubicBezTo>
                <a:cubicBezTo>
                  <a:pt x="209247" y="395649"/>
                  <a:pt x="257074" y="417342"/>
                  <a:pt x="196770" y="397242"/>
                </a:cubicBezTo>
                <a:cubicBezTo>
                  <a:pt x="200628" y="412675"/>
                  <a:pt x="203974" y="428245"/>
                  <a:pt x="208344" y="443541"/>
                </a:cubicBezTo>
                <a:cubicBezTo>
                  <a:pt x="211696" y="455272"/>
                  <a:pt x="217272" y="466355"/>
                  <a:pt x="219919" y="478265"/>
                </a:cubicBezTo>
                <a:cubicBezTo>
                  <a:pt x="225010" y="501175"/>
                  <a:pt x="229369" y="524341"/>
                  <a:pt x="231494" y="547713"/>
                </a:cubicBezTo>
                <a:cubicBezTo>
                  <a:pt x="233241" y="566925"/>
                  <a:pt x="231494" y="586295"/>
                  <a:pt x="231494" y="605586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15058" y="46752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1" name="Curved Connector 20"/>
          <p:cNvCxnSpPr>
            <a:stCxn id="17" idx="7"/>
            <a:endCxn id="19" idx="1"/>
          </p:cNvCxnSpPr>
          <p:nvPr/>
        </p:nvCxnSpPr>
        <p:spPr>
          <a:xfrm rot="5400000" flipH="1" flipV="1">
            <a:off x="5851077" y="4471583"/>
            <a:ext cx="375664" cy="1152297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15058" y="4646962"/>
            <a:ext cx="226265" cy="3902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615058" y="4704961"/>
            <a:ext cx="226265" cy="2952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18431" y="2986268"/>
            <a:ext cx="1614669" cy="1412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8" idx="0"/>
            <a:endCxn id="18" idx="4"/>
          </p:cNvCxnSpPr>
          <p:nvPr/>
        </p:nvCxnSpPr>
        <p:spPr>
          <a:xfrm>
            <a:off x="7925765" y="2986268"/>
            <a:ext cx="0" cy="141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57625" y="3157803"/>
            <a:ext cx="81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36048" y="3524660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36048" y="3901151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89090" y="31578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80208" y="35246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945209" y="3889832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cxnSp>
        <p:nvCxnSpPr>
          <p:cNvPr id="42" name="Curved Connector 41"/>
          <p:cNvCxnSpPr>
            <a:stCxn id="16" idx="7"/>
            <a:endCxn id="18" idx="2"/>
          </p:cNvCxnSpPr>
          <p:nvPr/>
        </p:nvCxnSpPr>
        <p:spPr>
          <a:xfrm rot="5400000" flipH="1" flipV="1">
            <a:off x="5744649" y="3410437"/>
            <a:ext cx="1091895" cy="1655670"/>
          </a:xfrm>
          <a:prstGeom prst="curvedConnector2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32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665" y="5994305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19438" y="5994305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25570" y="5967593"/>
            <a:ext cx="478983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231815" y="1282052"/>
            <a:ext cx="23151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5676" y="318104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2698" y="841324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388900" y="1282052"/>
            <a:ext cx="60056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163" y="5988616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42626" y="2412854"/>
            <a:ext cx="3643271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</a:rPr>
              <a:t>i</a:t>
            </a:r>
            <a:r>
              <a:rPr lang="en-US" sz="1800" dirty="0" smtClean="0">
                <a:latin typeface="Source Code Pro" panose="020B0509030403020204" pitchFamily="49" charset="0"/>
              </a:rPr>
              <a:t> = 14;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k = </a:t>
            </a:r>
            <a:r>
              <a:rPr lang="en-US" sz="1800" dirty="0" smtClean="0">
                <a:latin typeface="Source Code Pro" panose="020B0509030403020204" pitchFamily="49" charset="0"/>
              </a:rPr>
              <a:t>&amp;</a:t>
            </a:r>
            <a:r>
              <a:rPr lang="en-US" sz="1800" dirty="0" err="1" smtClean="0">
                <a:latin typeface="Source Code Pro" panose="020B0509030403020204" pitchFamily="49" charset="0"/>
              </a:rPr>
              <a:t>i</a:t>
            </a:r>
            <a:r>
              <a:rPr lang="en-US" sz="18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(3);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Date* w = new Date(7, 7, 2015);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w;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w = </a:t>
            </a:r>
            <a:r>
              <a:rPr lang="en-US" sz="1800" dirty="0" err="1">
                <a:latin typeface="Source Code Pro" panose="020B0509030403020204" pitchFamily="49" charset="0"/>
              </a:rPr>
              <a:t>nullptr</a:t>
            </a:r>
            <a:r>
              <a:rPr lang="en-US" sz="1800" dirty="0">
                <a:latin typeface="Source Code Pro" panose="020B0509030403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943136" y="4630901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65979" y="5082244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5215" y="5492581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408256" y="4771235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08256" y="5222578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87211" y="548925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5" name="Curved Connector 14"/>
          <p:cNvCxnSpPr>
            <a:stCxn id="17" idx="7"/>
            <a:endCxn id="20" idx="3"/>
          </p:cNvCxnSpPr>
          <p:nvPr/>
        </p:nvCxnSpPr>
        <p:spPr>
          <a:xfrm rot="16200000" flipH="1">
            <a:off x="5365134" y="5333189"/>
            <a:ext cx="438357" cy="243104"/>
          </a:xfrm>
          <a:prstGeom prst="curvedConnector4">
            <a:avLst>
              <a:gd name="adj1" fmla="val -55111"/>
              <a:gd name="adj2" fmla="val 19403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512443" y="5170181"/>
            <a:ext cx="290279" cy="605586"/>
          </a:xfrm>
          <a:custGeom>
            <a:avLst/>
            <a:gdLst>
              <a:gd name="connsiteX0" fmla="*/ 0 w 387038"/>
              <a:gd name="connsiteY0" fmla="*/ 165748 h 605586"/>
              <a:gd name="connsiteX1" fmla="*/ 11575 w 387038"/>
              <a:gd name="connsiteY1" fmla="*/ 3703 h 605586"/>
              <a:gd name="connsiteX2" fmla="*/ 46299 w 387038"/>
              <a:gd name="connsiteY2" fmla="*/ 26852 h 605586"/>
              <a:gd name="connsiteX3" fmla="*/ 57873 w 387038"/>
              <a:gd name="connsiteY3" fmla="*/ 61576 h 605586"/>
              <a:gd name="connsiteX4" fmla="*/ 104172 w 387038"/>
              <a:gd name="connsiteY4" fmla="*/ 142599 h 605586"/>
              <a:gd name="connsiteX5" fmla="*/ 115747 w 387038"/>
              <a:gd name="connsiteY5" fmla="*/ 177323 h 605586"/>
              <a:gd name="connsiteX6" fmla="*/ 185195 w 387038"/>
              <a:gd name="connsiteY6" fmla="*/ 142599 h 605586"/>
              <a:gd name="connsiteX7" fmla="*/ 208344 w 387038"/>
              <a:gd name="connsiteY7" fmla="*/ 107875 h 605586"/>
              <a:gd name="connsiteX8" fmla="*/ 266218 w 387038"/>
              <a:gd name="connsiteY8" fmla="*/ 61576 h 605586"/>
              <a:gd name="connsiteX9" fmla="*/ 254643 w 387038"/>
              <a:gd name="connsiteY9" fmla="*/ 107875 h 605586"/>
              <a:gd name="connsiteX10" fmla="*/ 219919 w 387038"/>
              <a:gd name="connsiteY10" fmla="*/ 212047 h 605586"/>
              <a:gd name="connsiteX11" fmla="*/ 208344 w 387038"/>
              <a:gd name="connsiteY11" fmla="*/ 246771 h 605586"/>
              <a:gd name="connsiteX12" fmla="*/ 196770 w 387038"/>
              <a:gd name="connsiteY12" fmla="*/ 281495 h 605586"/>
              <a:gd name="connsiteX13" fmla="*/ 254643 w 387038"/>
              <a:gd name="connsiteY13" fmla="*/ 327794 h 605586"/>
              <a:gd name="connsiteX14" fmla="*/ 266218 w 387038"/>
              <a:gd name="connsiteY14" fmla="*/ 362518 h 605586"/>
              <a:gd name="connsiteX15" fmla="*/ 289367 w 387038"/>
              <a:gd name="connsiteY15" fmla="*/ 397242 h 605586"/>
              <a:gd name="connsiteX16" fmla="*/ 300942 w 387038"/>
              <a:gd name="connsiteY16" fmla="*/ 431966 h 605586"/>
              <a:gd name="connsiteX17" fmla="*/ 335666 w 387038"/>
              <a:gd name="connsiteY17" fmla="*/ 455115 h 605586"/>
              <a:gd name="connsiteX18" fmla="*/ 381965 w 387038"/>
              <a:gd name="connsiteY18" fmla="*/ 501414 h 605586"/>
              <a:gd name="connsiteX19" fmla="*/ 335666 w 387038"/>
              <a:gd name="connsiteY19" fmla="*/ 489839 h 605586"/>
              <a:gd name="connsiteX20" fmla="*/ 289367 w 387038"/>
              <a:gd name="connsiteY20" fmla="*/ 455115 h 605586"/>
              <a:gd name="connsiteX21" fmla="*/ 254643 w 387038"/>
              <a:gd name="connsiteY21" fmla="*/ 431966 h 605586"/>
              <a:gd name="connsiteX22" fmla="*/ 196770 w 387038"/>
              <a:gd name="connsiteY22" fmla="*/ 397242 h 605586"/>
              <a:gd name="connsiteX23" fmla="*/ 208344 w 387038"/>
              <a:gd name="connsiteY23" fmla="*/ 443541 h 605586"/>
              <a:gd name="connsiteX24" fmla="*/ 219919 w 387038"/>
              <a:gd name="connsiteY24" fmla="*/ 478265 h 605586"/>
              <a:gd name="connsiteX25" fmla="*/ 231494 w 387038"/>
              <a:gd name="connsiteY25" fmla="*/ 547713 h 605586"/>
              <a:gd name="connsiteX26" fmla="*/ 231494 w 387038"/>
              <a:gd name="connsiteY26" fmla="*/ 605586 h 60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7038" h="605586">
                <a:moveTo>
                  <a:pt x="0" y="165748"/>
                </a:moveTo>
                <a:cubicBezTo>
                  <a:pt x="3858" y="111733"/>
                  <a:pt x="-5550" y="55077"/>
                  <a:pt x="11575" y="3703"/>
                </a:cubicBezTo>
                <a:cubicBezTo>
                  <a:pt x="15974" y="-9494"/>
                  <a:pt x="37609" y="15989"/>
                  <a:pt x="46299" y="26852"/>
                </a:cubicBezTo>
                <a:cubicBezTo>
                  <a:pt x="53921" y="36379"/>
                  <a:pt x="53067" y="50362"/>
                  <a:pt x="57873" y="61576"/>
                </a:cubicBezTo>
                <a:cubicBezTo>
                  <a:pt x="118742" y="203605"/>
                  <a:pt x="46058" y="26371"/>
                  <a:pt x="104172" y="142599"/>
                </a:cubicBezTo>
                <a:cubicBezTo>
                  <a:pt x="109628" y="153512"/>
                  <a:pt x="111889" y="165748"/>
                  <a:pt x="115747" y="177323"/>
                </a:cubicBezTo>
                <a:cubicBezTo>
                  <a:pt x="143988" y="167909"/>
                  <a:pt x="162758" y="165036"/>
                  <a:pt x="185195" y="142599"/>
                </a:cubicBezTo>
                <a:cubicBezTo>
                  <a:pt x="195032" y="132762"/>
                  <a:pt x="199654" y="118738"/>
                  <a:pt x="208344" y="107875"/>
                </a:cubicBezTo>
                <a:cubicBezTo>
                  <a:pt x="227194" y="84313"/>
                  <a:pt x="240434" y="78765"/>
                  <a:pt x="266218" y="61576"/>
                </a:cubicBezTo>
                <a:cubicBezTo>
                  <a:pt x="262360" y="77009"/>
                  <a:pt x="259214" y="92638"/>
                  <a:pt x="254643" y="107875"/>
                </a:cubicBezTo>
                <a:cubicBezTo>
                  <a:pt x="254633" y="107910"/>
                  <a:pt x="225712" y="194668"/>
                  <a:pt x="219919" y="212047"/>
                </a:cubicBezTo>
                <a:lnTo>
                  <a:pt x="208344" y="246771"/>
                </a:lnTo>
                <a:lnTo>
                  <a:pt x="196770" y="281495"/>
                </a:lnTo>
                <a:cubicBezTo>
                  <a:pt x="212544" y="292011"/>
                  <a:pt x="243646" y="309466"/>
                  <a:pt x="254643" y="327794"/>
                </a:cubicBezTo>
                <a:cubicBezTo>
                  <a:pt x="260920" y="338256"/>
                  <a:pt x="260762" y="351605"/>
                  <a:pt x="266218" y="362518"/>
                </a:cubicBezTo>
                <a:cubicBezTo>
                  <a:pt x="272439" y="374960"/>
                  <a:pt x="283146" y="384800"/>
                  <a:pt x="289367" y="397242"/>
                </a:cubicBezTo>
                <a:cubicBezTo>
                  <a:pt x="294823" y="408155"/>
                  <a:pt x="293320" y="422439"/>
                  <a:pt x="300942" y="431966"/>
                </a:cubicBezTo>
                <a:cubicBezTo>
                  <a:pt x="309632" y="442829"/>
                  <a:pt x="325104" y="446062"/>
                  <a:pt x="335666" y="455115"/>
                </a:cubicBezTo>
                <a:cubicBezTo>
                  <a:pt x="352237" y="469319"/>
                  <a:pt x="403139" y="506708"/>
                  <a:pt x="381965" y="501414"/>
                </a:cubicBezTo>
                <a:lnTo>
                  <a:pt x="335666" y="489839"/>
                </a:lnTo>
                <a:cubicBezTo>
                  <a:pt x="320233" y="478264"/>
                  <a:pt x="305065" y="466328"/>
                  <a:pt x="289367" y="455115"/>
                </a:cubicBezTo>
                <a:cubicBezTo>
                  <a:pt x="278047" y="447029"/>
                  <a:pt x="265506" y="440656"/>
                  <a:pt x="254643" y="431966"/>
                </a:cubicBezTo>
                <a:cubicBezTo>
                  <a:pt x="209247" y="395649"/>
                  <a:pt x="257074" y="417342"/>
                  <a:pt x="196770" y="397242"/>
                </a:cubicBezTo>
                <a:cubicBezTo>
                  <a:pt x="200628" y="412675"/>
                  <a:pt x="203974" y="428245"/>
                  <a:pt x="208344" y="443541"/>
                </a:cubicBezTo>
                <a:cubicBezTo>
                  <a:pt x="211696" y="455272"/>
                  <a:pt x="217272" y="466355"/>
                  <a:pt x="219919" y="478265"/>
                </a:cubicBezTo>
                <a:cubicBezTo>
                  <a:pt x="225010" y="501175"/>
                  <a:pt x="229369" y="524341"/>
                  <a:pt x="231494" y="547713"/>
                </a:cubicBezTo>
                <a:cubicBezTo>
                  <a:pt x="233241" y="566925"/>
                  <a:pt x="231494" y="586295"/>
                  <a:pt x="231494" y="605586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15058" y="46752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1" name="Curved Connector 20"/>
          <p:cNvCxnSpPr>
            <a:stCxn id="17" idx="7"/>
            <a:endCxn id="19" idx="1"/>
          </p:cNvCxnSpPr>
          <p:nvPr/>
        </p:nvCxnSpPr>
        <p:spPr>
          <a:xfrm rot="5400000" flipH="1" flipV="1">
            <a:off x="5851077" y="4471583"/>
            <a:ext cx="375664" cy="1152297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15058" y="4646962"/>
            <a:ext cx="226265" cy="3902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615058" y="4704961"/>
            <a:ext cx="226265" cy="2952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18431" y="2986268"/>
            <a:ext cx="1614669" cy="1412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8" idx="0"/>
            <a:endCxn id="18" idx="4"/>
          </p:cNvCxnSpPr>
          <p:nvPr/>
        </p:nvCxnSpPr>
        <p:spPr>
          <a:xfrm>
            <a:off x="7925765" y="2986268"/>
            <a:ext cx="0" cy="141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57625" y="3157803"/>
            <a:ext cx="81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36048" y="3524660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36048" y="3901151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89090" y="31578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80208" y="35246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945209" y="3889832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cxnSp>
        <p:nvCxnSpPr>
          <p:cNvPr id="42" name="Curved Connector 41"/>
          <p:cNvCxnSpPr>
            <a:stCxn id="16" idx="7"/>
            <a:endCxn id="18" idx="2"/>
          </p:cNvCxnSpPr>
          <p:nvPr/>
        </p:nvCxnSpPr>
        <p:spPr>
          <a:xfrm rot="5400000" flipH="1" flipV="1">
            <a:off x="5744649" y="3410437"/>
            <a:ext cx="1091895" cy="1655670"/>
          </a:xfrm>
          <a:prstGeom prst="curvedConnector2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36616" y="3063070"/>
            <a:ext cx="1392311" cy="11960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236616" y="3122492"/>
            <a:ext cx="1340225" cy="11366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1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CSCE 121 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1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665" y="5994305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19438" y="5994305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25570" y="5967593"/>
            <a:ext cx="478983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231815" y="1282052"/>
            <a:ext cx="23151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5676" y="318104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2698" y="841324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388900" y="1282052"/>
            <a:ext cx="60056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163" y="5988616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42626" y="2412854"/>
            <a:ext cx="3643271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</a:rPr>
              <a:t>i</a:t>
            </a:r>
            <a:r>
              <a:rPr lang="en-US" sz="1800" dirty="0" smtClean="0">
                <a:latin typeface="Source Code Pro" panose="020B0509030403020204" pitchFamily="49" charset="0"/>
              </a:rPr>
              <a:t> = 14;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* k = </a:t>
            </a:r>
            <a:r>
              <a:rPr lang="en-US" sz="1800" dirty="0" smtClean="0">
                <a:latin typeface="Source Code Pro" panose="020B0509030403020204" pitchFamily="49" charset="0"/>
              </a:rPr>
              <a:t>&amp;</a:t>
            </a:r>
            <a:r>
              <a:rPr lang="en-US" sz="1800" dirty="0" err="1" smtClean="0">
                <a:latin typeface="Source Code Pro" panose="020B0509030403020204" pitchFamily="49" charset="0"/>
              </a:rPr>
              <a:t>i</a:t>
            </a:r>
            <a:r>
              <a:rPr lang="en-US" sz="18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(3);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k;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Date* w = new Date(7, 7, 2015);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delete w;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w = </a:t>
            </a:r>
            <a:r>
              <a:rPr lang="en-US" sz="1800" dirty="0" err="1">
                <a:latin typeface="Source Code Pro" panose="020B0509030403020204" pitchFamily="49" charset="0"/>
              </a:rPr>
              <a:t>nullptr</a:t>
            </a:r>
            <a:r>
              <a:rPr lang="en-US" sz="1800" dirty="0">
                <a:latin typeface="Source Code Pro" panose="020B0509030403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943136" y="4630901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65979" y="5082244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5215" y="5492581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408256" y="4771235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08256" y="5222578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87211" y="548925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5" name="Curved Connector 14"/>
          <p:cNvCxnSpPr>
            <a:stCxn id="17" idx="7"/>
            <a:endCxn id="20" idx="3"/>
          </p:cNvCxnSpPr>
          <p:nvPr/>
        </p:nvCxnSpPr>
        <p:spPr>
          <a:xfrm rot="16200000" flipH="1">
            <a:off x="5365134" y="5333189"/>
            <a:ext cx="438357" cy="243104"/>
          </a:xfrm>
          <a:prstGeom prst="curvedConnector4">
            <a:avLst>
              <a:gd name="adj1" fmla="val -55111"/>
              <a:gd name="adj2" fmla="val 19403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512443" y="5170181"/>
            <a:ext cx="290279" cy="605586"/>
          </a:xfrm>
          <a:custGeom>
            <a:avLst/>
            <a:gdLst>
              <a:gd name="connsiteX0" fmla="*/ 0 w 387038"/>
              <a:gd name="connsiteY0" fmla="*/ 165748 h 605586"/>
              <a:gd name="connsiteX1" fmla="*/ 11575 w 387038"/>
              <a:gd name="connsiteY1" fmla="*/ 3703 h 605586"/>
              <a:gd name="connsiteX2" fmla="*/ 46299 w 387038"/>
              <a:gd name="connsiteY2" fmla="*/ 26852 h 605586"/>
              <a:gd name="connsiteX3" fmla="*/ 57873 w 387038"/>
              <a:gd name="connsiteY3" fmla="*/ 61576 h 605586"/>
              <a:gd name="connsiteX4" fmla="*/ 104172 w 387038"/>
              <a:gd name="connsiteY4" fmla="*/ 142599 h 605586"/>
              <a:gd name="connsiteX5" fmla="*/ 115747 w 387038"/>
              <a:gd name="connsiteY5" fmla="*/ 177323 h 605586"/>
              <a:gd name="connsiteX6" fmla="*/ 185195 w 387038"/>
              <a:gd name="connsiteY6" fmla="*/ 142599 h 605586"/>
              <a:gd name="connsiteX7" fmla="*/ 208344 w 387038"/>
              <a:gd name="connsiteY7" fmla="*/ 107875 h 605586"/>
              <a:gd name="connsiteX8" fmla="*/ 266218 w 387038"/>
              <a:gd name="connsiteY8" fmla="*/ 61576 h 605586"/>
              <a:gd name="connsiteX9" fmla="*/ 254643 w 387038"/>
              <a:gd name="connsiteY9" fmla="*/ 107875 h 605586"/>
              <a:gd name="connsiteX10" fmla="*/ 219919 w 387038"/>
              <a:gd name="connsiteY10" fmla="*/ 212047 h 605586"/>
              <a:gd name="connsiteX11" fmla="*/ 208344 w 387038"/>
              <a:gd name="connsiteY11" fmla="*/ 246771 h 605586"/>
              <a:gd name="connsiteX12" fmla="*/ 196770 w 387038"/>
              <a:gd name="connsiteY12" fmla="*/ 281495 h 605586"/>
              <a:gd name="connsiteX13" fmla="*/ 254643 w 387038"/>
              <a:gd name="connsiteY13" fmla="*/ 327794 h 605586"/>
              <a:gd name="connsiteX14" fmla="*/ 266218 w 387038"/>
              <a:gd name="connsiteY14" fmla="*/ 362518 h 605586"/>
              <a:gd name="connsiteX15" fmla="*/ 289367 w 387038"/>
              <a:gd name="connsiteY15" fmla="*/ 397242 h 605586"/>
              <a:gd name="connsiteX16" fmla="*/ 300942 w 387038"/>
              <a:gd name="connsiteY16" fmla="*/ 431966 h 605586"/>
              <a:gd name="connsiteX17" fmla="*/ 335666 w 387038"/>
              <a:gd name="connsiteY17" fmla="*/ 455115 h 605586"/>
              <a:gd name="connsiteX18" fmla="*/ 381965 w 387038"/>
              <a:gd name="connsiteY18" fmla="*/ 501414 h 605586"/>
              <a:gd name="connsiteX19" fmla="*/ 335666 w 387038"/>
              <a:gd name="connsiteY19" fmla="*/ 489839 h 605586"/>
              <a:gd name="connsiteX20" fmla="*/ 289367 w 387038"/>
              <a:gd name="connsiteY20" fmla="*/ 455115 h 605586"/>
              <a:gd name="connsiteX21" fmla="*/ 254643 w 387038"/>
              <a:gd name="connsiteY21" fmla="*/ 431966 h 605586"/>
              <a:gd name="connsiteX22" fmla="*/ 196770 w 387038"/>
              <a:gd name="connsiteY22" fmla="*/ 397242 h 605586"/>
              <a:gd name="connsiteX23" fmla="*/ 208344 w 387038"/>
              <a:gd name="connsiteY23" fmla="*/ 443541 h 605586"/>
              <a:gd name="connsiteX24" fmla="*/ 219919 w 387038"/>
              <a:gd name="connsiteY24" fmla="*/ 478265 h 605586"/>
              <a:gd name="connsiteX25" fmla="*/ 231494 w 387038"/>
              <a:gd name="connsiteY25" fmla="*/ 547713 h 605586"/>
              <a:gd name="connsiteX26" fmla="*/ 231494 w 387038"/>
              <a:gd name="connsiteY26" fmla="*/ 605586 h 60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7038" h="605586">
                <a:moveTo>
                  <a:pt x="0" y="165748"/>
                </a:moveTo>
                <a:cubicBezTo>
                  <a:pt x="3858" y="111733"/>
                  <a:pt x="-5550" y="55077"/>
                  <a:pt x="11575" y="3703"/>
                </a:cubicBezTo>
                <a:cubicBezTo>
                  <a:pt x="15974" y="-9494"/>
                  <a:pt x="37609" y="15989"/>
                  <a:pt x="46299" y="26852"/>
                </a:cubicBezTo>
                <a:cubicBezTo>
                  <a:pt x="53921" y="36379"/>
                  <a:pt x="53067" y="50362"/>
                  <a:pt x="57873" y="61576"/>
                </a:cubicBezTo>
                <a:cubicBezTo>
                  <a:pt x="118742" y="203605"/>
                  <a:pt x="46058" y="26371"/>
                  <a:pt x="104172" y="142599"/>
                </a:cubicBezTo>
                <a:cubicBezTo>
                  <a:pt x="109628" y="153512"/>
                  <a:pt x="111889" y="165748"/>
                  <a:pt x="115747" y="177323"/>
                </a:cubicBezTo>
                <a:cubicBezTo>
                  <a:pt x="143988" y="167909"/>
                  <a:pt x="162758" y="165036"/>
                  <a:pt x="185195" y="142599"/>
                </a:cubicBezTo>
                <a:cubicBezTo>
                  <a:pt x="195032" y="132762"/>
                  <a:pt x="199654" y="118738"/>
                  <a:pt x="208344" y="107875"/>
                </a:cubicBezTo>
                <a:cubicBezTo>
                  <a:pt x="227194" y="84313"/>
                  <a:pt x="240434" y="78765"/>
                  <a:pt x="266218" y="61576"/>
                </a:cubicBezTo>
                <a:cubicBezTo>
                  <a:pt x="262360" y="77009"/>
                  <a:pt x="259214" y="92638"/>
                  <a:pt x="254643" y="107875"/>
                </a:cubicBezTo>
                <a:cubicBezTo>
                  <a:pt x="254633" y="107910"/>
                  <a:pt x="225712" y="194668"/>
                  <a:pt x="219919" y="212047"/>
                </a:cubicBezTo>
                <a:lnTo>
                  <a:pt x="208344" y="246771"/>
                </a:lnTo>
                <a:lnTo>
                  <a:pt x="196770" y="281495"/>
                </a:lnTo>
                <a:cubicBezTo>
                  <a:pt x="212544" y="292011"/>
                  <a:pt x="243646" y="309466"/>
                  <a:pt x="254643" y="327794"/>
                </a:cubicBezTo>
                <a:cubicBezTo>
                  <a:pt x="260920" y="338256"/>
                  <a:pt x="260762" y="351605"/>
                  <a:pt x="266218" y="362518"/>
                </a:cubicBezTo>
                <a:cubicBezTo>
                  <a:pt x="272439" y="374960"/>
                  <a:pt x="283146" y="384800"/>
                  <a:pt x="289367" y="397242"/>
                </a:cubicBezTo>
                <a:cubicBezTo>
                  <a:pt x="294823" y="408155"/>
                  <a:pt x="293320" y="422439"/>
                  <a:pt x="300942" y="431966"/>
                </a:cubicBezTo>
                <a:cubicBezTo>
                  <a:pt x="309632" y="442829"/>
                  <a:pt x="325104" y="446062"/>
                  <a:pt x="335666" y="455115"/>
                </a:cubicBezTo>
                <a:cubicBezTo>
                  <a:pt x="352237" y="469319"/>
                  <a:pt x="403139" y="506708"/>
                  <a:pt x="381965" y="501414"/>
                </a:cubicBezTo>
                <a:lnTo>
                  <a:pt x="335666" y="489839"/>
                </a:lnTo>
                <a:cubicBezTo>
                  <a:pt x="320233" y="478264"/>
                  <a:pt x="305065" y="466328"/>
                  <a:pt x="289367" y="455115"/>
                </a:cubicBezTo>
                <a:cubicBezTo>
                  <a:pt x="278047" y="447029"/>
                  <a:pt x="265506" y="440656"/>
                  <a:pt x="254643" y="431966"/>
                </a:cubicBezTo>
                <a:cubicBezTo>
                  <a:pt x="209247" y="395649"/>
                  <a:pt x="257074" y="417342"/>
                  <a:pt x="196770" y="397242"/>
                </a:cubicBezTo>
                <a:cubicBezTo>
                  <a:pt x="200628" y="412675"/>
                  <a:pt x="203974" y="428245"/>
                  <a:pt x="208344" y="443541"/>
                </a:cubicBezTo>
                <a:cubicBezTo>
                  <a:pt x="211696" y="455272"/>
                  <a:pt x="217272" y="466355"/>
                  <a:pt x="219919" y="478265"/>
                </a:cubicBezTo>
                <a:cubicBezTo>
                  <a:pt x="225010" y="501175"/>
                  <a:pt x="229369" y="524341"/>
                  <a:pt x="231494" y="547713"/>
                </a:cubicBezTo>
                <a:cubicBezTo>
                  <a:pt x="233241" y="566925"/>
                  <a:pt x="231494" y="586295"/>
                  <a:pt x="231494" y="605586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15058" y="46752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1" name="Curved Connector 20"/>
          <p:cNvCxnSpPr>
            <a:stCxn id="17" idx="7"/>
            <a:endCxn id="19" idx="1"/>
          </p:cNvCxnSpPr>
          <p:nvPr/>
        </p:nvCxnSpPr>
        <p:spPr>
          <a:xfrm rot="5400000" flipH="1" flipV="1">
            <a:off x="5851077" y="4471583"/>
            <a:ext cx="375664" cy="1152297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15058" y="4646962"/>
            <a:ext cx="226265" cy="3902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615058" y="4704961"/>
            <a:ext cx="226265" cy="2952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18431" y="2986268"/>
            <a:ext cx="1614669" cy="1412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8" idx="0"/>
            <a:endCxn id="18" idx="4"/>
          </p:cNvCxnSpPr>
          <p:nvPr/>
        </p:nvCxnSpPr>
        <p:spPr>
          <a:xfrm>
            <a:off x="7925765" y="2986268"/>
            <a:ext cx="0" cy="141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57625" y="3157803"/>
            <a:ext cx="81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36048" y="3524660"/>
            <a:ext cx="52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36048" y="3901151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89090" y="31578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80208" y="35246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945209" y="3889832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cxnSp>
        <p:nvCxnSpPr>
          <p:cNvPr id="42" name="Curved Connector 41"/>
          <p:cNvCxnSpPr>
            <a:stCxn id="16" idx="7"/>
            <a:endCxn id="18" idx="2"/>
          </p:cNvCxnSpPr>
          <p:nvPr/>
        </p:nvCxnSpPr>
        <p:spPr>
          <a:xfrm rot="5400000" flipH="1" flipV="1">
            <a:off x="5744649" y="3410437"/>
            <a:ext cx="1091895" cy="1655670"/>
          </a:xfrm>
          <a:prstGeom prst="curvedConnector2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36616" y="3063070"/>
            <a:ext cx="1392311" cy="11960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236616" y="3122492"/>
            <a:ext cx="1340225" cy="11366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408271" y="3518704"/>
            <a:ext cx="1675436" cy="1250066"/>
          </a:xfrm>
          <a:custGeom>
            <a:avLst/>
            <a:gdLst>
              <a:gd name="connsiteX0" fmla="*/ 208344 w 2233914"/>
              <a:gd name="connsiteY0" fmla="*/ 1250066 h 1250066"/>
              <a:gd name="connsiteX1" fmla="*/ 150471 w 2233914"/>
              <a:gd name="connsiteY1" fmla="*/ 1203767 h 1250066"/>
              <a:gd name="connsiteX2" fmla="*/ 104172 w 2233914"/>
              <a:gd name="connsiteY2" fmla="*/ 1157468 h 1250066"/>
              <a:gd name="connsiteX3" fmla="*/ 69448 w 2233914"/>
              <a:gd name="connsiteY3" fmla="*/ 1134319 h 1250066"/>
              <a:gd name="connsiteX4" fmla="*/ 0 w 2233914"/>
              <a:gd name="connsiteY4" fmla="*/ 1076445 h 1250066"/>
              <a:gd name="connsiteX5" fmla="*/ 11575 w 2233914"/>
              <a:gd name="connsiteY5" fmla="*/ 995423 h 1250066"/>
              <a:gd name="connsiteX6" fmla="*/ 46299 w 2233914"/>
              <a:gd name="connsiteY6" fmla="*/ 1006997 h 1250066"/>
              <a:gd name="connsiteX7" fmla="*/ 81023 w 2233914"/>
              <a:gd name="connsiteY7" fmla="*/ 1030147 h 1250066"/>
              <a:gd name="connsiteX8" fmla="*/ 162045 w 2233914"/>
              <a:gd name="connsiteY8" fmla="*/ 1064871 h 1250066"/>
              <a:gd name="connsiteX9" fmla="*/ 185195 w 2233914"/>
              <a:gd name="connsiteY9" fmla="*/ 1088020 h 1250066"/>
              <a:gd name="connsiteX10" fmla="*/ 219919 w 2233914"/>
              <a:gd name="connsiteY10" fmla="*/ 1099595 h 1250066"/>
              <a:gd name="connsiteX11" fmla="*/ 254643 w 2233914"/>
              <a:gd name="connsiteY11" fmla="*/ 1122744 h 1250066"/>
              <a:gd name="connsiteX12" fmla="*/ 266218 w 2233914"/>
              <a:gd name="connsiteY12" fmla="*/ 1088020 h 1250066"/>
              <a:gd name="connsiteX13" fmla="*/ 243068 w 2233914"/>
              <a:gd name="connsiteY13" fmla="*/ 1053296 h 1250066"/>
              <a:gd name="connsiteX14" fmla="*/ 208344 w 2233914"/>
              <a:gd name="connsiteY14" fmla="*/ 995423 h 1250066"/>
              <a:gd name="connsiteX15" fmla="*/ 196769 w 2233914"/>
              <a:gd name="connsiteY15" fmla="*/ 914400 h 1250066"/>
              <a:gd name="connsiteX16" fmla="*/ 219919 w 2233914"/>
              <a:gd name="connsiteY16" fmla="*/ 879676 h 1250066"/>
              <a:gd name="connsiteX17" fmla="*/ 231494 w 2233914"/>
              <a:gd name="connsiteY17" fmla="*/ 914400 h 1250066"/>
              <a:gd name="connsiteX18" fmla="*/ 289367 w 2233914"/>
              <a:gd name="connsiteY18" fmla="*/ 972273 h 1250066"/>
              <a:gd name="connsiteX19" fmla="*/ 324091 w 2233914"/>
              <a:gd name="connsiteY19" fmla="*/ 659757 h 1250066"/>
              <a:gd name="connsiteX20" fmla="*/ 347240 w 2233914"/>
              <a:gd name="connsiteY20" fmla="*/ 729205 h 1250066"/>
              <a:gd name="connsiteX21" fmla="*/ 370390 w 2233914"/>
              <a:gd name="connsiteY21" fmla="*/ 752354 h 1250066"/>
              <a:gd name="connsiteX22" fmla="*/ 393539 w 2233914"/>
              <a:gd name="connsiteY22" fmla="*/ 798653 h 1250066"/>
              <a:gd name="connsiteX23" fmla="*/ 405114 w 2233914"/>
              <a:gd name="connsiteY23" fmla="*/ 833377 h 1250066"/>
              <a:gd name="connsiteX24" fmla="*/ 451413 w 2233914"/>
              <a:gd name="connsiteY24" fmla="*/ 891250 h 1250066"/>
              <a:gd name="connsiteX25" fmla="*/ 462987 w 2233914"/>
              <a:gd name="connsiteY25" fmla="*/ 659757 h 1250066"/>
              <a:gd name="connsiteX26" fmla="*/ 497711 w 2233914"/>
              <a:gd name="connsiteY26" fmla="*/ 682906 h 1250066"/>
              <a:gd name="connsiteX27" fmla="*/ 520861 w 2233914"/>
              <a:gd name="connsiteY27" fmla="*/ 717630 h 1250066"/>
              <a:gd name="connsiteX28" fmla="*/ 544010 w 2233914"/>
              <a:gd name="connsiteY28" fmla="*/ 740780 h 1250066"/>
              <a:gd name="connsiteX29" fmla="*/ 567159 w 2233914"/>
              <a:gd name="connsiteY29" fmla="*/ 775504 h 1250066"/>
              <a:gd name="connsiteX30" fmla="*/ 636607 w 2233914"/>
              <a:gd name="connsiteY30" fmla="*/ 810228 h 1250066"/>
              <a:gd name="connsiteX31" fmla="*/ 682906 w 2233914"/>
              <a:gd name="connsiteY31" fmla="*/ 717630 h 1250066"/>
              <a:gd name="connsiteX32" fmla="*/ 706056 w 2233914"/>
              <a:gd name="connsiteY32" fmla="*/ 671331 h 1250066"/>
              <a:gd name="connsiteX33" fmla="*/ 729205 w 2233914"/>
              <a:gd name="connsiteY33" fmla="*/ 601883 h 1250066"/>
              <a:gd name="connsiteX34" fmla="*/ 740780 w 2233914"/>
              <a:gd name="connsiteY34" fmla="*/ 555585 h 1250066"/>
              <a:gd name="connsiteX35" fmla="*/ 775504 w 2233914"/>
              <a:gd name="connsiteY35" fmla="*/ 486137 h 1250066"/>
              <a:gd name="connsiteX36" fmla="*/ 810228 w 2233914"/>
              <a:gd name="connsiteY36" fmla="*/ 497711 h 1250066"/>
              <a:gd name="connsiteX37" fmla="*/ 821802 w 2233914"/>
              <a:gd name="connsiteY37" fmla="*/ 532435 h 1250066"/>
              <a:gd name="connsiteX38" fmla="*/ 844952 w 2233914"/>
              <a:gd name="connsiteY38" fmla="*/ 578734 h 1250066"/>
              <a:gd name="connsiteX39" fmla="*/ 879676 w 2233914"/>
              <a:gd name="connsiteY39" fmla="*/ 544010 h 1250066"/>
              <a:gd name="connsiteX40" fmla="*/ 891250 w 2233914"/>
              <a:gd name="connsiteY40" fmla="*/ 474562 h 1250066"/>
              <a:gd name="connsiteX41" fmla="*/ 914400 w 2233914"/>
              <a:gd name="connsiteY41" fmla="*/ 381964 h 1250066"/>
              <a:gd name="connsiteX42" fmla="*/ 937549 w 2233914"/>
              <a:gd name="connsiteY42" fmla="*/ 289367 h 1250066"/>
              <a:gd name="connsiteX43" fmla="*/ 983848 w 2233914"/>
              <a:gd name="connsiteY43" fmla="*/ 370390 h 1250066"/>
              <a:gd name="connsiteX44" fmla="*/ 1030147 w 2233914"/>
              <a:gd name="connsiteY44" fmla="*/ 439838 h 1250066"/>
              <a:gd name="connsiteX45" fmla="*/ 1088020 w 2233914"/>
              <a:gd name="connsiteY45" fmla="*/ 532435 h 1250066"/>
              <a:gd name="connsiteX46" fmla="*/ 1111169 w 2233914"/>
              <a:gd name="connsiteY46" fmla="*/ 555585 h 1250066"/>
              <a:gd name="connsiteX47" fmla="*/ 1180618 w 2233914"/>
              <a:gd name="connsiteY47" fmla="*/ 601883 h 1250066"/>
              <a:gd name="connsiteX48" fmla="*/ 1215342 w 2233914"/>
              <a:gd name="connsiteY48" fmla="*/ 567159 h 1250066"/>
              <a:gd name="connsiteX49" fmla="*/ 1226916 w 2233914"/>
              <a:gd name="connsiteY49" fmla="*/ 520861 h 1250066"/>
              <a:gd name="connsiteX50" fmla="*/ 1238491 w 2233914"/>
              <a:gd name="connsiteY50" fmla="*/ 486137 h 1250066"/>
              <a:gd name="connsiteX51" fmla="*/ 1261640 w 2233914"/>
              <a:gd name="connsiteY51" fmla="*/ 439838 h 1250066"/>
              <a:gd name="connsiteX52" fmla="*/ 1307939 w 2233914"/>
              <a:gd name="connsiteY52" fmla="*/ 335666 h 1250066"/>
              <a:gd name="connsiteX53" fmla="*/ 1319514 w 2233914"/>
              <a:gd name="connsiteY53" fmla="*/ 266218 h 1250066"/>
              <a:gd name="connsiteX54" fmla="*/ 1331088 w 2233914"/>
              <a:gd name="connsiteY54" fmla="*/ 231493 h 1250066"/>
              <a:gd name="connsiteX55" fmla="*/ 1342663 w 2233914"/>
              <a:gd name="connsiteY55" fmla="*/ 185195 h 1250066"/>
              <a:gd name="connsiteX56" fmla="*/ 1354238 w 2233914"/>
              <a:gd name="connsiteY56" fmla="*/ 231493 h 1250066"/>
              <a:gd name="connsiteX57" fmla="*/ 1365813 w 2233914"/>
              <a:gd name="connsiteY57" fmla="*/ 289367 h 1250066"/>
              <a:gd name="connsiteX58" fmla="*/ 1412111 w 2233914"/>
              <a:gd name="connsiteY58" fmla="*/ 393539 h 1250066"/>
              <a:gd name="connsiteX59" fmla="*/ 1446835 w 2233914"/>
              <a:gd name="connsiteY59" fmla="*/ 416688 h 1250066"/>
              <a:gd name="connsiteX60" fmla="*/ 1469985 w 2233914"/>
              <a:gd name="connsiteY60" fmla="*/ 347240 h 1250066"/>
              <a:gd name="connsiteX61" fmla="*/ 1516283 w 2233914"/>
              <a:gd name="connsiteY61" fmla="*/ 243068 h 1250066"/>
              <a:gd name="connsiteX62" fmla="*/ 1574157 w 2233914"/>
              <a:gd name="connsiteY62" fmla="*/ 162045 h 1250066"/>
              <a:gd name="connsiteX63" fmla="*/ 1585731 w 2233914"/>
              <a:gd name="connsiteY63" fmla="*/ 127321 h 1250066"/>
              <a:gd name="connsiteX64" fmla="*/ 1608881 w 2233914"/>
              <a:gd name="connsiteY64" fmla="*/ 150471 h 1250066"/>
              <a:gd name="connsiteX65" fmla="*/ 1632030 w 2233914"/>
              <a:gd name="connsiteY65" fmla="*/ 219919 h 1250066"/>
              <a:gd name="connsiteX66" fmla="*/ 1655180 w 2233914"/>
              <a:gd name="connsiteY66" fmla="*/ 277792 h 1250066"/>
              <a:gd name="connsiteX67" fmla="*/ 1678329 w 2233914"/>
              <a:gd name="connsiteY67" fmla="*/ 370390 h 1250066"/>
              <a:gd name="connsiteX68" fmla="*/ 1701478 w 2233914"/>
              <a:gd name="connsiteY68" fmla="*/ 416688 h 1250066"/>
              <a:gd name="connsiteX69" fmla="*/ 1724628 w 2233914"/>
              <a:gd name="connsiteY69" fmla="*/ 486137 h 1250066"/>
              <a:gd name="connsiteX70" fmla="*/ 1759352 w 2233914"/>
              <a:gd name="connsiteY70" fmla="*/ 462987 h 1250066"/>
              <a:gd name="connsiteX71" fmla="*/ 1770926 w 2233914"/>
              <a:gd name="connsiteY71" fmla="*/ 416688 h 1250066"/>
              <a:gd name="connsiteX72" fmla="*/ 1794076 w 2233914"/>
              <a:gd name="connsiteY72" fmla="*/ 347240 h 1250066"/>
              <a:gd name="connsiteX73" fmla="*/ 1805650 w 2233914"/>
              <a:gd name="connsiteY73" fmla="*/ 289367 h 1250066"/>
              <a:gd name="connsiteX74" fmla="*/ 1828800 w 2233914"/>
              <a:gd name="connsiteY74" fmla="*/ 219919 h 1250066"/>
              <a:gd name="connsiteX75" fmla="*/ 1840375 w 2233914"/>
              <a:gd name="connsiteY75" fmla="*/ 185195 h 1250066"/>
              <a:gd name="connsiteX76" fmla="*/ 1863524 w 2233914"/>
              <a:gd name="connsiteY76" fmla="*/ 231493 h 1250066"/>
              <a:gd name="connsiteX77" fmla="*/ 1875099 w 2233914"/>
              <a:gd name="connsiteY77" fmla="*/ 277792 h 1250066"/>
              <a:gd name="connsiteX78" fmla="*/ 1921397 w 2233914"/>
              <a:gd name="connsiteY78" fmla="*/ 370390 h 1250066"/>
              <a:gd name="connsiteX79" fmla="*/ 2002420 w 2233914"/>
              <a:gd name="connsiteY79" fmla="*/ 277792 h 1250066"/>
              <a:gd name="connsiteX80" fmla="*/ 2025569 w 2233914"/>
              <a:gd name="connsiteY80" fmla="*/ 173620 h 1250066"/>
              <a:gd name="connsiteX81" fmla="*/ 2048719 w 2233914"/>
              <a:gd name="connsiteY81" fmla="*/ 138896 h 1250066"/>
              <a:gd name="connsiteX82" fmla="*/ 2060294 w 2233914"/>
              <a:gd name="connsiteY82" fmla="*/ 92597 h 1250066"/>
              <a:gd name="connsiteX83" fmla="*/ 2071868 w 2233914"/>
              <a:gd name="connsiteY83" fmla="*/ 57873 h 1250066"/>
              <a:gd name="connsiteX84" fmla="*/ 2083443 w 2233914"/>
              <a:gd name="connsiteY84" fmla="*/ 0 h 1250066"/>
              <a:gd name="connsiteX85" fmla="*/ 2118167 w 2233914"/>
              <a:gd name="connsiteY85" fmla="*/ 81023 h 1250066"/>
              <a:gd name="connsiteX86" fmla="*/ 2141316 w 2233914"/>
              <a:gd name="connsiteY86" fmla="*/ 219919 h 1250066"/>
              <a:gd name="connsiteX87" fmla="*/ 2152891 w 2233914"/>
              <a:gd name="connsiteY87" fmla="*/ 254643 h 1250066"/>
              <a:gd name="connsiteX88" fmla="*/ 2187615 w 2233914"/>
              <a:gd name="connsiteY88" fmla="*/ 277792 h 1250066"/>
              <a:gd name="connsiteX89" fmla="*/ 2233914 w 2233914"/>
              <a:gd name="connsiteY89" fmla="*/ 162045 h 1250066"/>
              <a:gd name="connsiteX90" fmla="*/ 2233914 w 2233914"/>
              <a:gd name="connsiteY90" fmla="*/ 138896 h 125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233914" h="1250066">
                <a:moveTo>
                  <a:pt x="208344" y="1250066"/>
                </a:moveTo>
                <a:cubicBezTo>
                  <a:pt x="189053" y="1234633"/>
                  <a:pt x="168935" y="1220180"/>
                  <a:pt x="150471" y="1203767"/>
                </a:cubicBezTo>
                <a:cubicBezTo>
                  <a:pt x="134158" y="1189267"/>
                  <a:pt x="122332" y="1169575"/>
                  <a:pt x="104172" y="1157468"/>
                </a:cubicBezTo>
                <a:cubicBezTo>
                  <a:pt x="92597" y="1149752"/>
                  <a:pt x="80135" y="1143225"/>
                  <a:pt x="69448" y="1134319"/>
                </a:cubicBezTo>
                <a:cubicBezTo>
                  <a:pt x="-19681" y="1060045"/>
                  <a:pt x="86220" y="1133927"/>
                  <a:pt x="0" y="1076445"/>
                </a:cubicBezTo>
                <a:cubicBezTo>
                  <a:pt x="3858" y="1049438"/>
                  <a:pt x="-3558" y="1018123"/>
                  <a:pt x="11575" y="995423"/>
                </a:cubicBezTo>
                <a:cubicBezTo>
                  <a:pt x="18343" y="985271"/>
                  <a:pt x="35386" y="1001541"/>
                  <a:pt x="46299" y="1006997"/>
                </a:cubicBezTo>
                <a:cubicBezTo>
                  <a:pt x="58742" y="1013218"/>
                  <a:pt x="68580" y="1023926"/>
                  <a:pt x="81023" y="1030147"/>
                </a:cubicBezTo>
                <a:cubicBezTo>
                  <a:pt x="142765" y="1061018"/>
                  <a:pt x="89775" y="1016691"/>
                  <a:pt x="162045" y="1064871"/>
                </a:cubicBezTo>
                <a:cubicBezTo>
                  <a:pt x="171125" y="1070924"/>
                  <a:pt x="175837" y="1082405"/>
                  <a:pt x="185195" y="1088020"/>
                </a:cubicBezTo>
                <a:cubicBezTo>
                  <a:pt x="195657" y="1094297"/>
                  <a:pt x="209006" y="1094139"/>
                  <a:pt x="219919" y="1099595"/>
                </a:cubicBezTo>
                <a:cubicBezTo>
                  <a:pt x="232361" y="1105816"/>
                  <a:pt x="243068" y="1115028"/>
                  <a:pt x="254643" y="1122744"/>
                </a:cubicBezTo>
                <a:cubicBezTo>
                  <a:pt x="258501" y="1111169"/>
                  <a:pt x="268224" y="1100055"/>
                  <a:pt x="266218" y="1088020"/>
                </a:cubicBezTo>
                <a:cubicBezTo>
                  <a:pt x="263931" y="1074298"/>
                  <a:pt x="249289" y="1065739"/>
                  <a:pt x="243068" y="1053296"/>
                </a:cubicBezTo>
                <a:cubicBezTo>
                  <a:pt x="213017" y="993193"/>
                  <a:pt x="253562" y="1040639"/>
                  <a:pt x="208344" y="995423"/>
                </a:cubicBezTo>
                <a:cubicBezTo>
                  <a:pt x="204486" y="968415"/>
                  <a:pt x="194054" y="941546"/>
                  <a:pt x="196769" y="914400"/>
                </a:cubicBezTo>
                <a:cubicBezTo>
                  <a:pt x="198153" y="900558"/>
                  <a:pt x="206008" y="879676"/>
                  <a:pt x="219919" y="879676"/>
                </a:cubicBezTo>
                <a:cubicBezTo>
                  <a:pt x="232120" y="879676"/>
                  <a:pt x="226038" y="903487"/>
                  <a:pt x="231494" y="914400"/>
                </a:cubicBezTo>
                <a:cubicBezTo>
                  <a:pt x="250785" y="952983"/>
                  <a:pt x="254642" y="949124"/>
                  <a:pt x="289367" y="972273"/>
                </a:cubicBezTo>
                <a:cubicBezTo>
                  <a:pt x="371221" y="849490"/>
                  <a:pt x="263322" y="1024371"/>
                  <a:pt x="324091" y="659757"/>
                </a:cubicBezTo>
                <a:cubicBezTo>
                  <a:pt x="328103" y="635688"/>
                  <a:pt x="329985" y="711951"/>
                  <a:pt x="347240" y="729205"/>
                </a:cubicBezTo>
                <a:lnTo>
                  <a:pt x="370390" y="752354"/>
                </a:lnTo>
                <a:cubicBezTo>
                  <a:pt x="378106" y="767787"/>
                  <a:pt x="386742" y="782794"/>
                  <a:pt x="393539" y="798653"/>
                </a:cubicBezTo>
                <a:cubicBezTo>
                  <a:pt x="398345" y="809867"/>
                  <a:pt x="399658" y="822464"/>
                  <a:pt x="405114" y="833377"/>
                </a:cubicBezTo>
                <a:cubicBezTo>
                  <a:pt x="419716" y="862582"/>
                  <a:pt x="429879" y="869717"/>
                  <a:pt x="451413" y="891250"/>
                </a:cubicBezTo>
                <a:cubicBezTo>
                  <a:pt x="455271" y="814086"/>
                  <a:pt x="446227" y="735178"/>
                  <a:pt x="462987" y="659757"/>
                </a:cubicBezTo>
                <a:cubicBezTo>
                  <a:pt x="466005" y="646177"/>
                  <a:pt x="487874" y="673070"/>
                  <a:pt x="497711" y="682906"/>
                </a:cubicBezTo>
                <a:cubicBezTo>
                  <a:pt x="507548" y="692743"/>
                  <a:pt x="512171" y="706767"/>
                  <a:pt x="520861" y="717630"/>
                </a:cubicBezTo>
                <a:cubicBezTo>
                  <a:pt x="527678" y="726151"/>
                  <a:pt x="537193" y="732258"/>
                  <a:pt x="544010" y="740780"/>
                </a:cubicBezTo>
                <a:cubicBezTo>
                  <a:pt x="552700" y="751643"/>
                  <a:pt x="557322" y="765667"/>
                  <a:pt x="567159" y="775504"/>
                </a:cubicBezTo>
                <a:cubicBezTo>
                  <a:pt x="589596" y="797941"/>
                  <a:pt x="608366" y="800814"/>
                  <a:pt x="636607" y="810228"/>
                </a:cubicBezTo>
                <a:cubicBezTo>
                  <a:pt x="680977" y="765858"/>
                  <a:pt x="647438" y="806299"/>
                  <a:pt x="682906" y="717630"/>
                </a:cubicBezTo>
                <a:cubicBezTo>
                  <a:pt x="689314" y="701609"/>
                  <a:pt x="699648" y="687352"/>
                  <a:pt x="706056" y="671331"/>
                </a:cubicBezTo>
                <a:cubicBezTo>
                  <a:pt x="715119" y="648675"/>
                  <a:pt x="722193" y="625255"/>
                  <a:pt x="729205" y="601883"/>
                </a:cubicBezTo>
                <a:cubicBezTo>
                  <a:pt x="733776" y="586646"/>
                  <a:pt x="734514" y="570206"/>
                  <a:pt x="740780" y="555585"/>
                </a:cubicBezTo>
                <a:cubicBezTo>
                  <a:pt x="808095" y="398519"/>
                  <a:pt x="726730" y="632456"/>
                  <a:pt x="775504" y="486137"/>
                </a:cubicBezTo>
                <a:cubicBezTo>
                  <a:pt x="787079" y="489995"/>
                  <a:pt x="801601" y="489084"/>
                  <a:pt x="810228" y="497711"/>
                </a:cubicBezTo>
                <a:cubicBezTo>
                  <a:pt x="818855" y="506338"/>
                  <a:pt x="816996" y="521221"/>
                  <a:pt x="821802" y="532435"/>
                </a:cubicBezTo>
                <a:cubicBezTo>
                  <a:pt x="828599" y="548295"/>
                  <a:pt x="837235" y="563301"/>
                  <a:pt x="844952" y="578734"/>
                </a:cubicBezTo>
                <a:cubicBezTo>
                  <a:pt x="856527" y="567159"/>
                  <a:pt x="873028" y="558968"/>
                  <a:pt x="879676" y="544010"/>
                </a:cubicBezTo>
                <a:cubicBezTo>
                  <a:pt x="889207" y="522564"/>
                  <a:pt x="887052" y="497652"/>
                  <a:pt x="891250" y="474562"/>
                </a:cubicBezTo>
                <a:cubicBezTo>
                  <a:pt x="911843" y="361300"/>
                  <a:pt x="892495" y="462282"/>
                  <a:pt x="914400" y="381964"/>
                </a:cubicBezTo>
                <a:cubicBezTo>
                  <a:pt x="922771" y="351269"/>
                  <a:pt x="937549" y="289367"/>
                  <a:pt x="937549" y="289367"/>
                </a:cubicBezTo>
                <a:cubicBezTo>
                  <a:pt x="1017620" y="409471"/>
                  <a:pt x="895748" y="223556"/>
                  <a:pt x="983848" y="370390"/>
                </a:cubicBezTo>
                <a:cubicBezTo>
                  <a:pt x="998162" y="394247"/>
                  <a:pt x="1015401" y="416245"/>
                  <a:pt x="1030147" y="439838"/>
                </a:cubicBezTo>
                <a:cubicBezTo>
                  <a:pt x="1049438" y="470704"/>
                  <a:pt x="1062283" y="506697"/>
                  <a:pt x="1088020" y="532435"/>
                </a:cubicBezTo>
                <a:cubicBezTo>
                  <a:pt x="1095736" y="540152"/>
                  <a:pt x="1102439" y="549037"/>
                  <a:pt x="1111169" y="555585"/>
                </a:cubicBezTo>
                <a:cubicBezTo>
                  <a:pt x="1133427" y="572278"/>
                  <a:pt x="1180618" y="601883"/>
                  <a:pt x="1180618" y="601883"/>
                </a:cubicBezTo>
                <a:cubicBezTo>
                  <a:pt x="1192193" y="590308"/>
                  <a:pt x="1207221" y="581371"/>
                  <a:pt x="1215342" y="567159"/>
                </a:cubicBezTo>
                <a:cubicBezTo>
                  <a:pt x="1223234" y="553347"/>
                  <a:pt x="1222546" y="536157"/>
                  <a:pt x="1226916" y="520861"/>
                </a:cubicBezTo>
                <a:cubicBezTo>
                  <a:pt x="1230268" y="509130"/>
                  <a:pt x="1233685" y="497351"/>
                  <a:pt x="1238491" y="486137"/>
                </a:cubicBezTo>
                <a:cubicBezTo>
                  <a:pt x="1245288" y="470278"/>
                  <a:pt x="1255232" y="455858"/>
                  <a:pt x="1261640" y="439838"/>
                </a:cubicBezTo>
                <a:cubicBezTo>
                  <a:pt x="1302962" y="336533"/>
                  <a:pt x="1263403" y="402471"/>
                  <a:pt x="1307939" y="335666"/>
                </a:cubicBezTo>
                <a:cubicBezTo>
                  <a:pt x="1311797" y="312517"/>
                  <a:pt x="1314423" y="289128"/>
                  <a:pt x="1319514" y="266218"/>
                </a:cubicBezTo>
                <a:cubicBezTo>
                  <a:pt x="1322161" y="254308"/>
                  <a:pt x="1327736" y="243225"/>
                  <a:pt x="1331088" y="231493"/>
                </a:cubicBezTo>
                <a:cubicBezTo>
                  <a:pt x="1335458" y="216197"/>
                  <a:pt x="1338805" y="200628"/>
                  <a:pt x="1342663" y="185195"/>
                </a:cubicBezTo>
                <a:cubicBezTo>
                  <a:pt x="1346521" y="200628"/>
                  <a:pt x="1350787" y="215964"/>
                  <a:pt x="1354238" y="231493"/>
                </a:cubicBezTo>
                <a:cubicBezTo>
                  <a:pt x="1358506" y="250698"/>
                  <a:pt x="1360637" y="270387"/>
                  <a:pt x="1365813" y="289367"/>
                </a:cubicBezTo>
                <a:cubicBezTo>
                  <a:pt x="1374408" y="320884"/>
                  <a:pt x="1386231" y="367659"/>
                  <a:pt x="1412111" y="393539"/>
                </a:cubicBezTo>
                <a:cubicBezTo>
                  <a:pt x="1421948" y="403376"/>
                  <a:pt x="1435260" y="408972"/>
                  <a:pt x="1446835" y="416688"/>
                </a:cubicBezTo>
                <a:cubicBezTo>
                  <a:pt x="1454552" y="393539"/>
                  <a:pt x="1460923" y="369896"/>
                  <a:pt x="1469985" y="347240"/>
                </a:cubicBezTo>
                <a:cubicBezTo>
                  <a:pt x="1486519" y="305905"/>
                  <a:pt x="1494658" y="280912"/>
                  <a:pt x="1516283" y="243068"/>
                </a:cubicBezTo>
                <a:cubicBezTo>
                  <a:pt x="1529820" y="219379"/>
                  <a:pt x="1559257" y="181911"/>
                  <a:pt x="1574157" y="162045"/>
                </a:cubicBezTo>
                <a:cubicBezTo>
                  <a:pt x="1578015" y="150470"/>
                  <a:pt x="1574156" y="131179"/>
                  <a:pt x="1585731" y="127321"/>
                </a:cubicBezTo>
                <a:cubicBezTo>
                  <a:pt x="1596084" y="123870"/>
                  <a:pt x="1604001" y="140710"/>
                  <a:pt x="1608881" y="150471"/>
                </a:cubicBezTo>
                <a:cubicBezTo>
                  <a:pt x="1619794" y="172296"/>
                  <a:pt x="1622967" y="197263"/>
                  <a:pt x="1632030" y="219919"/>
                </a:cubicBezTo>
                <a:cubicBezTo>
                  <a:pt x="1639747" y="239210"/>
                  <a:pt x="1649070" y="257934"/>
                  <a:pt x="1655180" y="277792"/>
                </a:cubicBezTo>
                <a:cubicBezTo>
                  <a:pt x="1664537" y="308201"/>
                  <a:pt x="1668268" y="340207"/>
                  <a:pt x="1678329" y="370390"/>
                </a:cubicBezTo>
                <a:cubicBezTo>
                  <a:pt x="1683785" y="386759"/>
                  <a:pt x="1695070" y="400668"/>
                  <a:pt x="1701478" y="416688"/>
                </a:cubicBezTo>
                <a:cubicBezTo>
                  <a:pt x="1710541" y="439345"/>
                  <a:pt x="1724628" y="486137"/>
                  <a:pt x="1724628" y="486137"/>
                </a:cubicBezTo>
                <a:cubicBezTo>
                  <a:pt x="1736203" y="478420"/>
                  <a:pt x="1751636" y="474562"/>
                  <a:pt x="1759352" y="462987"/>
                </a:cubicBezTo>
                <a:cubicBezTo>
                  <a:pt x="1768176" y="449751"/>
                  <a:pt x="1766355" y="431925"/>
                  <a:pt x="1770926" y="416688"/>
                </a:cubicBezTo>
                <a:cubicBezTo>
                  <a:pt x="1777938" y="393315"/>
                  <a:pt x="1787655" y="370782"/>
                  <a:pt x="1794076" y="347240"/>
                </a:cubicBezTo>
                <a:cubicBezTo>
                  <a:pt x="1799252" y="328260"/>
                  <a:pt x="1800474" y="308347"/>
                  <a:pt x="1805650" y="289367"/>
                </a:cubicBezTo>
                <a:cubicBezTo>
                  <a:pt x="1812071" y="265825"/>
                  <a:pt x="1821083" y="243068"/>
                  <a:pt x="1828800" y="219919"/>
                </a:cubicBezTo>
                <a:lnTo>
                  <a:pt x="1840375" y="185195"/>
                </a:lnTo>
                <a:cubicBezTo>
                  <a:pt x="1848091" y="200628"/>
                  <a:pt x="1857466" y="215337"/>
                  <a:pt x="1863524" y="231493"/>
                </a:cubicBezTo>
                <a:cubicBezTo>
                  <a:pt x="1869110" y="246388"/>
                  <a:pt x="1868981" y="263108"/>
                  <a:pt x="1875099" y="277792"/>
                </a:cubicBezTo>
                <a:cubicBezTo>
                  <a:pt x="1888372" y="309647"/>
                  <a:pt x="1921397" y="370390"/>
                  <a:pt x="1921397" y="370390"/>
                </a:cubicBezTo>
                <a:cubicBezTo>
                  <a:pt x="1989108" y="302679"/>
                  <a:pt x="1964138" y="335216"/>
                  <a:pt x="2002420" y="277792"/>
                </a:cubicBezTo>
                <a:cubicBezTo>
                  <a:pt x="2004479" y="267500"/>
                  <a:pt x="2019442" y="187917"/>
                  <a:pt x="2025569" y="173620"/>
                </a:cubicBezTo>
                <a:cubicBezTo>
                  <a:pt x="2031049" y="160834"/>
                  <a:pt x="2041002" y="150471"/>
                  <a:pt x="2048719" y="138896"/>
                </a:cubicBezTo>
                <a:cubicBezTo>
                  <a:pt x="2052577" y="123463"/>
                  <a:pt x="2055924" y="107893"/>
                  <a:pt x="2060294" y="92597"/>
                </a:cubicBezTo>
                <a:cubicBezTo>
                  <a:pt x="2063646" y="80866"/>
                  <a:pt x="2068909" y="69709"/>
                  <a:pt x="2071868" y="57873"/>
                </a:cubicBezTo>
                <a:cubicBezTo>
                  <a:pt x="2076639" y="38787"/>
                  <a:pt x="2079585" y="19291"/>
                  <a:pt x="2083443" y="0"/>
                </a:cubicBezTo>
                <a:cubicBezTo>
                  <a:pt x="2095990" y="25094"/>
                  <a:pt x="2112490" y="52640"/>
                  <a:pt x="2118167" y="81023"/>
                </a:cubicBezTo>
                <a:cubicBezTo>
                  <a:pt x="2127372" y="127049"/>
                  <a:pt x="2126473" y="175391"/>
                  <a:pt x="2141316" y="219919"/>
                </a:cubicBezTo>
                <a:cubicBezTo>
                  <a:pt x="2145174" y="231494"/>
                  <a:pt x="2145269" y="245116"/>
                  <a:pt x="2152891" y="254643"/>
                </a:cubicBezTo>
                <a:cubicBezTo>
                  <a:pt x="2161581" y="265506"/>
                  <a:pt x="2176040" y="270076"/>
                  <a:pt x="2187615" y="277792"/>
                </a:cubicBezTo>
                <a:cubicBezTo>
                  <a:pt x="2201449" y="250124"/>
                  <a:pt x="2233914" y="190648"/>
                  <a:pt x="2233914" y="162045"/>
                </a:cubicBezTo>
                <a:lnTo>
                  <a:pt x="2233914" y="138896"/>
                </a:ln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6" idx="5"/>
          </p:cNvCxnSpPr>
          <p:nvPr/>
        </p:nvCxnSpPr>
        <p:spPr>
          <a:xfrm flipV="1">
            <a:off x="5462761" y="4630902"/>
            <a:ext cx="631310" cy="216013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54283" y="4409585"/>
            <a:ext cx="114300" cy="384922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/>
          <p:cNvSpPr/>
          <p:nvPr/>
        </p:nvSpPr>
        <p:spPr>
          <a:xfrm>
            <a:off x="7447175" y="5063223"/>
            <a:ext cx="953247" cy="636702"/>
          </a:xfrm>
          <a:prstGeom prst="wedgeRectCallout">
            <a:avLst>
              <a:gd name="adj1" fmla="val -217235"/>
              <a:gd name="adj2" fmla="val -571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Dangling Pointer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5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smtClean="0"/>
              <a:t>Memory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2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Lose access to memory allocated on the heap.</a:t>
            </a:r>
          </a:p>
          <a:p>
            <a:pPr lvl="1"/>
            <a:r>
              <a:rPr lang="en-US" dirty="0" smtClean="0"/>
              <a:t>Easy to lose when dealing with pointers</a:t>
            </a:r>
          </a:p>
          <a:p>
            <a:endParaRPr lang="en-US" dirty="0" smtClean="0"/>
          </a:p>
          <a:p>
            <a:r>
              <a:rPr lang="en-US" dirty="0" smtClean="0"/>
              <a:t>We want to avoid!!!</a:t>
            </a:r>
          </a:p>
          <a:p>
            <a:endParaRPr lang="en-US" dirty="0"/>
          </a:p>
          <a:p>
            <a:r>
              <a:rPr lang="en-US" dirty="0" smtClean="0"/>
              <a:t>Sometimes conflated with poor memory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8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Programmer gets memory from the heap</a:t>
            </a:r>
          </a:p>
          <a:p>
            <a:r>
              <a:rPr lang="en-US" dirty="0"/>
              <a:t>Programmer must free it when done</a:t>
            </a:r>
          </a:p>
          <a:p>
            <a:pPr lvl="1"/>
            <a:r>
              <a:rPr lang="en-US" sz="2800" dirty="0"/>
              <a:t>Commonly referred to as </a:t>
            </a:r>
            <a:r>
              <a:rPr lang="en-US" sz="2800" b="1" dirty="0"/>
              <a:t>garbage collection</a:t>
            </a:r>
            <a:r>
              <a:rPr lang="en-US" sz="2800" dirty="0"/>
              <a:t>.</a:t>
            </a:r>
          </a:p>
          <a:p>
            <a:endParaRPr lang="en-US" dirty="0"/>
          </a:p>
          <a:p>
            <a:r>
              <a:rPr lang="en-US" dirty="0"/>
              <a:t>Good exam question</a:t>
            </a:r>
          </a:p>
          <a:p>
            <a:pPr lvl="1"/>
            <a:r>
              <a:rPr lang="en-US" dirty="0"/>
              <a:t>What are three specific scenarios that can result in a memory leak?</a:t>
            </a:r>
          </a:p>
          <a:p>
            <a:pPr lvl="1"/>
            <a:r>
              <a:rPr lang="en-US" dirty="0"/>
              <a:t>Think about the definition of a memory leak as we continue to discuss dynamic memory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0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 to Manage Dynamic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Avoid using dynamic memory.</a:t>
            </a:r>
          </a:p>
          <a:p>
            <a:pPr lvl="1"/>
            <a:r>
              <a:rPr lang="en-US" sz="3600" dirty="0" smtClean="0"/>
              <a:t>Sometimes can’t avoid (not a viable option)</a:t>
            </a:r>
          </a:p>
          <a:p>
            <a:r>
              <a:rPr lang="en-US" sz="4000" dirty="0" smtClean="0"/>
              <a:t>Balance allocation with deallocation.</a:t>
            </a:r>
          </a:p>
          <a:p>
            <a:pPr lvl="1"/>
            <a:r>
              <a:rPr lang="en-US" sz="3600" dirty="0" smtClean="0"/>
              <a:t>news with deletes (a bit too broad)</a:t>
            </a:r>
          </a:p>
          <a:p>
            <a:r>
              <a:rPr lang="en-US" sz="4000" dirty="0" smtClean="0"/>
              <a:t>Automatic Garbage Collection</a:t>
            </a:r>
          </a:p>
          <a:p>
            <a:pPr lvl="1"/>
            <a:r>
              <a:rPr lang="en-US" sz="3600" dirty="0" smtClean="0"/>
              <a:t>While these do exist for C++, </a:t>
            </a:r>
            <a:br>
              <a:rPr lang="en-US" sz="3600" dirty="0" smtClean="0"/>
            </a:br>
            <a:r>
              <a:rPr lang="en-US" sz="3600" dirty="0" smtClean="0"/>
              <a:t>tend to be inefficient and slow things down. </a:t>
            </a:r>
          </a:p>
          <a:p>
            <a:r>
              <a:rPr lang="en-US" sz="4000" b="1" dirty="0" smtClean="0"/>
              <a:t>RAII – Resource Allocation is Initialization</a:t>
            </a:r>
          </a:p>
          <a:p>
            <a:pPr lvl="1"/>
            <a:r>
              <a:rPr lang="en-US" sz="3600" b="1" dirty="0" smtClean="0"/>
              <a:t>When possible</a:t>
            </a:r>
          </a:p>
          <a:p>
            <a:pPr lvl="2"/>
            <a:r>
              <a:rPr lang="en-US" sz="3200" b="1" dirty="0" smtClean="0"/>
              <a:t>allocate in the constructor </a:t>
            </a:r>
          </a:p>
          <a:p>
            <a:pPr lvl="2"/>
            <a:r>
              <a:rPr lang="en-US" sz="3200" b="1" dirty="0" smtClean="0"/>
              <a:t>deallocate in the destructor</a:t>
            </a:r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30343" y="3487271"/>
            <a:ext cx="5562881" cy="95250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30344" y="3487271"/>
            <a:ext cx="5515816" cy="95250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9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Classes that use dynamic memory, must implement certain </a:t>
            </a:r>
            <a:r>
              <a:rPr lang="en-US" dirty="0" smtClean="0"/>
              <a:t>functions to effectively manage memory on the heap.</a:t>
            </a:r>
          </a:p>
          <a:p>
            <a:r>
              <a:rPr lang="en-US" dirty="0" smtClean="0"/>
              <a:t>Rule of Three</a:t>
            </a:r>
          </a:p>
          <a:p>
            <a:pPr lvl="1"/>
            <a:r>
              <a:rPr lang="en-US" dirty="0" smtClean="0"/>
              <a:t>Destructor </a:t>
            </a:r>
          </a:p>
          <a:p>
            <a:pPr lvl="1"/>
            <a:r>
              <a:rPr lang="en-US" dirty="0" smtClean="0"/>
              <a:t>Copy Assignment</a:t>
            </a:r>
          </a:p>
          <a:p>
            <a:pPr lvl="1"/>
            <a:r>
              <a:rPr lang="en-US" dirty="0" smtClean="0"/>
              <a:t>Copy Constructor</a:t>
            </a:r>
          </a:p>
          <a:p>
            <a:r>
              <a:rPr lang="en-US" dirty="0" smtClean="0"/>
              <a:t>Rule of Five</a:t>
            </a:r>
          </a:p>
          <a:p>
            <a:pPr lvl="1"/>
            <a:r>
              <a:rPr lang="en-US" dirty="0" smtClean="0"/>
              <a:t>Move Assignment</a:t>
            </a:r>
          </a:p>
          <a:p>
            <a:pPr lvl="1"/>
            <a:r>
              <a:rPr lang="en-US" dirty="0" smtClean="0"/>
              <a:t>Move Constructor</a:t>
            </a:r>
          </a:p>
          <a:p>
            <a:pPr lvl="1"/>
            <a:endParaRPr lang="en-US" dirty="0"/>
          </a:p>
          <a:p>
            <a:r>
              <a:rPr lang="en-US" dirty="0" smtClean="0"/>
              <a:t>We’ll see more on these later.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634777">
            <a:off x="1620749" y="3203639"/>
            <a:ext cx="6228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Things will break if you do not implement these!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634777">
            <a:off x="2239872" y="4576238"/>
            <a:ext cx="4664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Things will work, but not efficiently!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Memory Leaks Work with Memory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1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665" y="5994305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19438" y="5994305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25570" y="5967593"/>
            <a:ext cx="478983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194910" y="1282052"/>
            <a:ext cx="60056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5676" y="318104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2698" y="841324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388900" y="1282052"/>
            <a:ext cx="60056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163" y="5988616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42626" y="2412854"/>
            <a:ext cx="364327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755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665" y="5994305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19438" y="5994305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25570" y="5967593"/>
            <a:ext cx="478983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231815" y="1282052"/>
            <a:ext cx="23151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5676" y="318104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2698" y="841324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440377" y="1282052"/>
            <a:ext cx="8579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163" y="5988616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42626" y="2412854"/>
            <a:ext cx="3643271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z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(15);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return *z;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>
                <a:latin typeface="Source Code Pro" panose="020B0509030403020204" pitchFamily="49" charset="0"/>
              </a:rPr>
              <a:t>main() </a:t>
            </a:r>
            <a:r>
              <a:rPr lang="en-US" sz="1800" dirty="0" smtClean="0">
                <a:latin typeface="Source Code Pro" panose="020B0509030403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(3);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smtClean="0">
                <a:latin typeface="Source Code Pro" panose="020B0509030403020204" pitchFamily="49" charset="0"/>
              </a:rPr>
              <a:t>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(7);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w =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}</a:t>
            </a:r>
            <a:endParaRPr lang="en-US" sz="1800" dirty="0">
              <a:latin typeface="Source Code Pro" panose="020B0509030403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428" y="5040584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2270" y="5491927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14548" y="5632261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85897" y="4890782"/>
            <a:ext cx="2363059" cy="10768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02014" y="5281326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665" y="5994305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19438" y="5994305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25570" y="5967593"/>
            <a:ext cx="478983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231815" y="1282052"/>
            <a:ext cx="23151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5676" y="318104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2698" y="841324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440377" y="1282052"/>
            <a:ext cx="8579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163" y="5988616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42626" y="2412854"/>
            <a:ext cx="3643271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z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(15);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return *z;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>
                <a:latin typeface="Source Code Pro" panose="020B0509030403020204" pitchFamily="49" charset="0"/>
              </a:rPr>
              <a:t>main() </a:t>
            </a:r>
            <a:r>
              <a:rPr lang="en-US" sz="1800" dirty="0" smtClean="0">
                <a:latin typeface="Source Code Pro" panose="020B0509030403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(3);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smtClean="0">
                <a:latin typeface="Source Code Pro" panose="020B0509030403020204" pitchFamily="49" charset="0"/>
              </a:rPr>
              <a:t>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(7);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w =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}</a:t>
            </a:r>
            <a:endParaRPr lang="en-US" sz="1800" dirty="0">
              <a:latin typeface="Source Code Pro" panose="020B0509030403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428" y="5040584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2270" y="5491927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14548" y="5632261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85897" y="4890782"/>
            <a:ext cx="2363059" cy="10768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02014" y="5281326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41323" y="54241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5" name="Curved Connector 14"/>
          <p:cNvCxnSpPr>
            <a:stCxn id="17" idx="4"/>
            <a:endCxn id="21" idx="1"/>
          </p:cNvCxnSpPr>
          <p:nvPr/>
        </p:nvCxnSpPr>
        <p:spPr>
          <a:xfrm rot="5400000" flipH="1" flipV="1">
            <a:off x="6087823" y="4967426"/>
            <a:ext cx="112154" cy="1394846"/>
          </a:xfrm>
          <a:prstGeom prst="curvedConnector4">
            <a:avLst>
              <a:gd name="adj1" fmla="val -203827"/>
              <a:gd name="adj2" fmla="val 5114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9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1690689"/>
            <a:ext cx="2467207" cy="4527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Memory</a:t>
            </a:r>
            <a:endParaRPr lang="en-US" sz="6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Recall: Memory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1690689"/>
            <a:ext cx="2467207" cy="981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Code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628650" y="2671995"/>
            <a:ext cx="2467207" cy="4795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Static Data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628650" y="3151498"/>
            <a:ext cx="2467207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Heap / </a:t>
            </a:r>
            <a:br>
              <a:rPr lang="en-US" sz="3600" dirty="0" smtClean="0"/>
            </a:br>
            <a:r>
              <a:rPr lang="en-US" sz="3600" dirty="0" smtClean="0"/>
              <a:t>Free Store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628650" y="5709424"/>
            <a:ext cx="2467207" cy="497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Stack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21719" y="3019462"/>
            <a:ext cx="53558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Stack and heap </a:t>
            </a:r>
            <a:br>
              <a:rPr lang="en-US" sz="4000" dirty="0" smtClean="0"/>
            </a:br>
            <a:r>
              <a:rPr lang="en-US" sz="4000" dirty="0" smtClean="0"/>
              <a:t>grow toward each other.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628650" y="5018050"/>
            <a:ext cx="2467207" cy="11888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Stack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28650" y="3151498"/>
            <a:ext cx="2467207" cy="1699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Heap / </a:t>
            </a:r>
            <a:br>
              <a:rPr lang="en-US" sz="3600" dirty="0" smtClean="0"/>
            </a:br>
            <a:r>
              <a:rPr lang="en-US" sz="3600" dirty="0" smtClean="0"/>
              <a:t>Free Store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674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9" grpId="1" animBg="1"/>
      <p:bldP spid="10" grpId="0" animBg="1"/>
      <p:bldP spid="10" grpId="1" animBg="1"/>
      <p:bldP spid="11" grpId="0"/>
      <p:bldP spid="8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665" y="5994305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19438" y="5994305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25570" y="5967593"/>
            <a:ext cx="478983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231815" y="1282052"/>
            <a:ext cx="23151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5676" y="318104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2698" y="841324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440377" y="1282052"/>
            <a:ext cx="8579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163" y="5988616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42626" y="2412854"/>
            <a:ext cx="3643271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z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(15);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return *z;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>
                <a:latin typeface="Source Code Pro" panose="020B0509030403020204" pitchFamily="49" charset="0"/>
              </a:rPr>
              <a:t>main() </a:t>
            </a:r>
            <a:r>
              <a:rPr lang="en-US" sz="1800" dirty="0" smtClean="0">
                <a:latin typeface="Source Code Pro" panose="020B0509030403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(3);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smtClean="0">
                <a:latin typeface="Source Code Pro" panose="020B0509030403020204" pitchFamily="49" charset="0"/>
              </a:rPr>
              <a:t>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(7);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w =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}</a:t>
            </a:r>
            <a:endParaRPr lang="en-US" sz="1800" dirty="0">
              <a:latin typeface="Source Code Pro" panose="020B0509030403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428" y="5040584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2270" y="5491927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14548" y="5632261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85897" y="4890782"/>
            <a:ext cx="2363059" cy="10768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02014" y="5281326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41323" y="54241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5" name="Curved Connector 14"/>
          <p:cNvCxnSpPr>
            <a:stCxn id="17" idx="4"/>
            <a:endCxn id="21" idx="1"/>
          </p:cNvCxnSpPr>
          <p:nvPr/>
        </p:nvCxnSpPr>
        <p:spPr>
          <a:xfrm rot="5400000" flipH="1" flipV="1">
            <a:off x="6087823" y="4967426"/>
            <a:ext cx="112154" cy="1394846"/>
          </a:xfrm>
          <a:prstGeom prst="curvedConnector4">
            <a:avLst>
              <a:gd name="adj1" fmla="val -203827"/>
              <a:gd name="adj2" fmla="val 5114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10928" y="48691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0" name="Curved Connector 19"/>
          <p:cNvCxnSpPr>
            <a:stCxn id="17" idx="7"/>
            <a:endCxn id="19" idx="1"/>
          </p:cNvCxnSpPr>
          <p:nvPr/>
        </p:nvCxnSpPr>
        <p:spPr>
          <a:xfrm rot="5400000" flipH="1" flipV="1">
            <a:off x="6144282" y="4378601"/>
            <a:ext cx="591416" cy="1941875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520268" y="5486401"/>
            <a:ext cx="1286933" cy="417689"/>
          </a:xfrm>
          <a:custGeom>
            <a:avLst/>
            <a:gdLst>
              <a:gd name="connsiteX0" fmla="*/ 0 w 1715911"/>
              <a:gd name="connsiteY0" fmla="*/ 180622 h 417689"/>
              <a:gd name="connsiteX1" fmla="*/ 33866 w 1715911"/>
              <a:gd name="connsiteY1" fmla="*/ 282222 h 417689"/>
              <a:gd name="connsiteX2" fmla="*/ 56444 w 1715911"/>
              <a:gd name="connsiteY2" fmla="*/ 248356 h 417689"/>
              <a:gd name="connsiteX3" fmla="*/ 90311 w 1715911"/>
              <a:gd name="connsiteY3" fmla="*/ 237067 h 417689"/>
              <a:gd name="connsiteX4" fmla="*/ 124177 w 1715911"/>
              <a:gd name="connsiteY4" fmla="*/ 304800 h 417689"/>
              <a:gd name="connsiteX5" fmla="*/ 158044 w 1715911"/>
              <a:gd name="connsiteY5" fmla="*/ 372533 h 417689"/>
              <a:gd name="connsiteX6" fmla="*/ 169333 w 1715911"/>
              <a:gd name="connsiteY6" fmla="*/ 327378 h 417689"/>
              <a:gd name="connsiteX7" fmla="*/ 180622 w 1715911"/>
              <a:gd name="connsiteY7" fmla="*/ 248356 h 417689"/>
              <a:gd name="connsiteX8" fmla="*/ 225777 w 1715911"/>
              <a:gd name="connsiteY8" fmla="*/ 293511 h 417689"/>
              <a:gd name="connsiteX9" fmla="*/ 327377 w 1715911"/>
              <a:gd name="connsiteY9" fmla="*/ 395111 h 417689"/>
              <a:gd name="connsiteX10" fmla="*/ 372533 w 1715911"/>
              <a:gd name="connsiteY10" fmla="*/ 282222 h 417689"/>
              <a:gd name="connsiteX11" fmla="*/ 406400 w 1715911"/>
              <a:gd name="connsiteY11" fmla="*/ 225778 h 417689"/>
              <a:gd name="connsiteX12" fmla="*/ 451555 w 1715911"/>
              <a:gd name="connsiteY12" fmla="*/ 270933 h 417689"/>
              <a:gd name="connsiteX13" fmla="*/ 474133 w 1715911"/>
              <a:gd name="connsiteY13" fmla="*/ 316089 h 417689"/>
              <a:gd name="connsiteX14" fmla="*/ 575733 w 1715911"/>
              <a:gd name="connsiteY14" fmla="*/ 395111 h 417689"/>
              <a:gd name="connsiteX15" fmla="*/ 587022 w 1715911"/>
              <a:gd name="connsiteY15" fmla="*/ 349956 h 417689"/>
              <a:gd name="connsiteX16" fmla="*/ 598311 w 1715911"/>
              <a:gd name="connsiteY16" fmla="*/ 259644 h 417689"/>
              <a:gd name="connsiteX17" fmla="*/ 643466 w 1715911"/>
              <a:gd name="connsiteY17" fmla="*/ 282222 h 417689"/>
              <a:gd name="connsiteX18" fmla="*/ 699911 w 1715911"/>
              <a:gd name="connsiteY18" fmla="*/ 316089 h 417689"/>
              <a:gd name="connsiteX19" fmla="*/ 801511 w 1715911"/>
              <a:gd name="connsiteY19" fmla="*/ 383822 h 417689"/>
              <a:gd name="connsiteX20" fmla="*/ 880533 w 1715911"/>
              <a:gd name="connsiteY20" fmla="*/ 417689 h 417689"/>
              <a:gd name="connsiteX21" fmla="*/ 903111 w 1715911"/>
              <a:gd name="connsiteY21" fmla="*/ 361244 h 417689"/>
              <a:gd name="connsiteX22" fmla="*/ 880533 w 1715911"/>
              <a:gd name="connsiteY22" fmla="*/ 259644 h 417689"/>
              <a:gd name="connsiteX23" fmla="*/ 857955 w 1715911"/>
              <a:gd name="connsiteY23" fmla="*/ 191911 h 417689"/>
              <a:gd name="connsiteX24" fmla="*/ 891822 w 1715911"/>
              <a:gd name="connsiteY24" fmla="*/ 203200 h 417689"/>
              <a:gd name="connsiteX25" fmla="*/ 982133 w 1715911"/>
              <a:gd name="connsiteY25" fmla="*/ 237067 h 417689"/>
              <a:gd name="connsiteX26" fmla="*/ 993422 w 1715911"/>
              <a:gd name="connsiteY26" fmla="*/ 56444 h 417689"/>
              <a:gd name="connsiteX27" fmla="*/ 1004711 w 1715911"/>
              <a:gd name="connsiteY27" fmla="*/ 22578 h 417689"/>
              <a:gd name="connsiteX28" fmla="*/ 1038577 w 1715911"/>
              <a:gd name="connsiteY28" fmla="*/ 0 h 417689"/>
              <a:gd name="connsiteX29" fmla="*/ 1095022 w 1715911"/>
              <a:gd name="connsiteY29" fmla="*/ 67733 h 417689"/>
              <a:gd name="connsiteX30" fmla="*/ 1151466 w 1715911"/>
              <a:gd name="connsiteY30" fmla="*/ 135467 h 417689"/>
              <a:gd name="connsiteX31" fmla="*/ 1174044 w 1715911"/>
              <a:gd name="connsiteY31" fmla="*/ 169333 h 417689"/>
              <a:gd name="connsiteX32" fmla="*/ 1196622 w 1715911"/>
              <a:gd name="connsiteY32" fmla="*/ 112889 h 417689"/>
              <a:gd name="connsiteX33" fmla="*/ 1241777 w 1715911"/>
              <a:gd name="connsiteY33" fmla="*/ 146756 h 417689"/>
              <a:gd name="connsiteX34" fmla="*/ 1298222 w 1715911"/>
              <a:gd name="connsiteY34" fmla="*/ 237067 h 417689"/>
              <a:gd name="connsiteX35" fmla="*/ 1320800 w 1715911"/>
              <a:gd name="connsiteY35" fmla="*/ 270933 h 417689"/>
              <a:gd name="connsiteX36" fmla="*/ 1332088 w 1715911"/>
              <a:gd name="connsiteY36" fmla="*/ 237067 h 417689"/>
              <a:gd name="connsiteX37" fmla="*/ 1377244 w 1715911"/>
              <a:gd name="connsiteY37" fmla="*/ 158044 h 417689"/>
              <a:gd name="connsiteX38" fmla="*/ 1411111 w 1715911"/>
              <a:gd name="connsiteY38" fmla="*/ 112889 h 417689"/>
              <a:gd name="connsiteX39" fmla="*/ 1444977 w 1715911"/>
              <a:gd name="connsiteY39" fmla="*/ 90311 h 417689"/>
              <a:gd name="connsiteX40" fmla="*/ 1456266 w 1715911"/>
              <a:gd name="connsiteY40" fmla="*/ 135467 h 417689"/>
              <a:gd name="connsiteX41" fmla="*/ 1467555 w 1715911"/>
              <a:gd name="connsiteY41" fmla="*/ 169333 h 417689"/>
              <a:gd name="connsiteX42" fmla="*/ 1490133 w 1715911"/>
              <a:gd name="connsiteY42" fmla="*/ 135467 h 417689"/>
              <a:gd name="connsiteX43" fmla="*/ 1501422 w 1715911"/>
              <a:gd name="connsiteY43" fmla="*/ 101600 h 417689"/>
              <a:gd name="connsiteX44" fmla="*/ 1546577 w 1715911"/>
              <a:gd name="connsiteY44" fmla="*/ 146756 h 417689"/>
              <a:gd name="connsiteX45" fmla="*/ 1569155 w 1715911"/>
              <a:gd name="connsiteY45" fmla="*/ 180622 h 417689"/>
              <a:gd name="connsiteX46" fmla="*/ 1636888 w 1715911"/>
              <a:gd name="connsiteY46" fmla="*/ 158044 h 417689"/>
              <a:gd name="connsiteX47" fmla="*/ 1648177 w 1715911"/>
              <a:gd name="connsiteY47" fmla="*/ 101600 h 417689"/>
              <a:gd name="connsiteX48" fmla="*/ 1659466 w 1715911"/>
              <a:gd name="connsiteY48" fmla="*/ 67733 h 417689"/>
              <a:gd name="connsiteX49" fmla="*/ 1682044 w 1715911"/>
              <a:gd name="connsiteY49" fmla="*/ 146756 h 417689"/>
              <a:gd name="connsiteX50" fmla="*/ 1693333 w 1715911"/>
              <a:gd name="connsiteY50" fmla="*/ 180622 h 417689"/>
              <a:gd name="connsiteX51" fmla="*/ 1704622 w 1715911"/>
              <a:gd name="connsiteY51" fmla="*/ 225778 h 417689"/>
              <a:gd name="connsiteX52" fmla="*/ 1715911 w 1715911"/>
              <a:gd name="connsiteY52" fmla="*/ 259644 h 41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15911" h="417689">
                <a:moveTo>
                  <a:pt x="0" y="180622"/>
                </a:moveTo>
                <a:cubicBezTo>
                  <a:pt x="36923" y="402170"/>
                  <a:pt x="4880" y="340193"/>
                  <a:pt x="33866" y="282222"/>
                </a:cubicBezTo>
                <a:cubicBezTo>
                  <a:pt x="39934" y="270087"/>
                  <a:pt x="45850" y="256831"/>
                  <a:pt x="56444" y="248356"/>
                </a:cubicBezTo>
                <a:cubicBezTo>
                  <a:pt x="65736" y="240922"/>
                  <a:pt x="79022" y="240830"/>
                  <a:pt x="90311" y="237067"/>
                </a:cubicBezTo>
                <a:cubicBezTo>
                  <a:pt x="155015" y="334125"/>
                  <a:pt x="77438" y="211321"/>
                  <a:pt x="124177" y="304800"/>
                </a:cubicBezTo>
                <a:cubicBezTo>
                  <a:pt x="167946" y="392338"/>
                  <a:pt x="129668" y="287407"/>
                  <a:pt x="158044" y="372533"/>
                </a:cubicBezTo>
                <a:cubicBezTo>
                  <a:pt x="161807" y="357481"/>
                  <a:pt x="166558" y="342643"/>
                  <a:pt x="169333" y="327378"/>
                </a:cubicBezTo>
                <a:cubicBezTo>
                  <a:pt x="174093" y="301199"/>
                  <a:pt x="157806" y="262046"/>
                  <a:pt x="180622" y="248356"/>
                </a:cubicBezTo>
                <a:cubicBezTo>
                  <a:pt x="198875" y="237404"/>
                  <a:pt x="212150" y="277158"/>
                  <a:pt x="225777" y="293511"/>
                </a:cubicBezTo>
                <a:cubicBezTo>
                  <a:pt x="312169" y="397181"/>
                  <a:pt x="254170" y="370708"/>
                  <a:pt x="327377" y="395111"/>
                </a:cubicBezTo>
                <a:cubicBezTo>
                  <a:pt x="396315" y="326173"/>
                  <a:pt x="331892" y="404143"/>
                  <a:pt x="372533" y="282222"/>
                </a:cubicBezTo>
                <a:cubicBezTo>
                  <a:pt x="379472" y="261406"/>
                  <a:pt x="395111" y="244593"/>
                  <a:pt x="406400" y="225778"/>
                </a:cubicBezTo>
                <a:cubicBezTo>
                  <a:pt x="421452" y="240830"/>
                  <a:pt x="438783" y="253904"/>
                  <a:pt x="451555" y="270933"/>
                </a:cubicBezTo>
                <a:cubicBezTo>
                  <a:pt x="461652" y="284396"/>
                  <a:pt x="463620" y="302948"/>
                  <a:pt x="474133" y="316089"/>
                </a:cubicBezTo>
                <a:cubicBezTo>
                  <a:pt x="529513" y="385314"/>
                  <a:pt x="519315" y="376305"/>
                  <a:pt x="575733" y="395111"/>
                </a:cubicBezTo>
                <a:cubicBezTo>
                  <a:pt x="579496" y="380059"/>
                  <a:pt x="584471" y="365260"/>
                  <a:pt x="587022" y="349956"/>
                </a:cubicBezTo>
                <a:cubicBezTo>
                  <a:pt x="592010" y="320031"/>
                  <a:pt x="578889" y="282951"/>
                  <a:pt x="598311" y="259644"/>
                </a:cubicBezTo>
                <a:cubicBezTo>
                  <a:pt x="609084" y="246716"/>
                  <a:pt x="628755" y="274049"/>
                  <a:pt x="643466" y="282222"/>
                </a:cubicBezTo>
                <a:cubicBezTo>
                  <a:pt x="662647" y="292878"/>
                  <a:pt x="681454" y="304224"/>
                  <a:pt x="699911" y="316089"/>
                </a:cubicBezTo>
                <a:cubicBezTo>
                  <a:pt x="734149" y="338099"/>
                  <a:pt x="762897" y="370950"/>
                  <a:pt x="801511" y="383822"/>
                </a:cubicBezTo>
                <a:cubicBezTo>
                  <a:pt x="851342" y="400433"/>
                  <a:pt x="824734" y="389789"/>
                  <a:pt x="880533" y="417689"/>
                </a:cubicBezTo>
                <a:cubicBezTo>
                  <a:pt x="888059" y="398874"/>
                  <a:pt x="901095" y="381408"/>
                  <a:pt x="903111" y="361244"/>
                </a:cubicBezTo>
                <a:cubicBezTo>
                  <a:pt x="903917" y="353188"/>
                  <a:pt x="884235" y="271984"/>
                  <a:pt x="880533" y="259644"/>
                </a:cubicBezTo>
                <a:cubicBezTo>
                  <a:pt x="873694" y="236849"/>
                  <a:pt x="835377" y="184385"/>
                  <a:pt x="857955" y="191911"/>
                </a:cubicBezTo>
                <a:lnTo>
                  <a:pt x="891822" y="203200"/>
                </a:lnTo>
                <a:cubicBezTo>
                  <a:pt x="981815" y="293193"/>
                  <a:pt x="961809" y="318361"/>
                  <a:pt x="982133" y="237067"/>
                </a:cubicBezTo>
                <a:cubicBezTo>
                  <a:pt x="985896" y="176859"/>
                  <a:pt x="987107" y="116438"/>
                  <a:pt x="993422" y="56444"/>
                </a:cubicBezTo>
                <a:cubicBezTo>
                  <a:pt x="994668" y="44610"/>
                  <a:pt x="997278" y="31870"/>
                  <a:pt x="1004711" y="22578"/>
                </a:cubicBezTo>
                <a:cubicBezTo>
                  <a:pt x="1013186" y="11984"/>
                  <a:pt x="1027288" y="7526"/>
                  <a:pt x="1038577" y="0"/>
                </a:cubicBezTo>
                <a:cubicBezTo>
                  <a:pt x="1147764" y="81891"/>
                  <a:pt x="1043308" y="-9839"/>
                  <a:pt x="1095022" y="67733"/>
                </a:cubicBezTo>
                <a:cubicBezTo>
                  <a:pt x="1111324" y="92187"/>
                  <a:pt x="1133422" y="112268"/>
                  <a:pt x="1151466" y="135467"/>
                </a:cubicBezTo>
                <a:cubicBezTo>
                  <a:pt x="1159796" y="146176"/>
                  <a:pt x="1166518" y="158044"/>
                  <a:pt x="1174044" y="169333"/>
                </a:cubicBezTo>
                <a:cubicBezTo>
                  <a:pt x="1203689" y="258267"/>
                  <a:pt x="1161519" y="147992"/>
                  <a:pt x="1196622" y="112889"/>
                </a:cubicBezTo>
                <a:cubicBezTo>
                  <a:pt x="1209926" y="99585"/>
                  <a:pt x="1228473" y="133452"/>
                  <a:pt x="1241777" y="146756"/>
                </a:cubicBezTo>
                <a:cubicBezTo>
                  <a:pt x="1277754" y="182733"/>
                  <a:pt x="1274374" y="195333"/>
                  <a:pt x="1298222" y="237067"/>
                </a:cubicBezTo>
                <a:cubicBezTo>
                  <a:pt x="1304953" y="248847"/>
                  <a:pt x="1313274" y="259644"/>
                  <a:pt x="1320800" y="270933"/>
                </a:cubicBezTo>
                <a:cubicBezTo>
                  <a:pt x="1324563" y="259644"/>
                  <a:pt x="1327401" y="248004"/>
                  <a:pt x="1332088" y="237067"/>
                </a:cubicBezTo>
                <a:cubicBezTo>
                  <a:pt x="1346261" y="203996"/>
                  <a:pt x="1356999" y="186386"/>
                  <a:pt x="1377244" y="158044"/>
                </a:cubicBezTo>
                <a:cubicBezTo>
                  <a:pt x="1388180" y="142734"/>
                  <a:pt x="1397807" y="126193"/>
                  <a:pt x="1411111" y="112889"/>
                </a:cubicBezTo>
                <a:cubicBezTo>
                  <a:pt x="1420705" y="103295"/>
                  <a:pt x="1433688" y="97837"/>
                  <a:pt x="1444977" y="90311"/>
                </a:cubicBezTo>
                <a:cubicBezTo>
                  <a:pt x="1448740" y="105363"/>
                  <a:pt x="1452004" y="120549"/>
                  <a:pt x="1456266" y="135467"/>
                </a:cubicBezTo>
                <a:cubicBezTo>
                  <a:pt x="1459535" y="146908"/>
                  <a:pt x="1455656" y="169333"/>
                  <a:pt x="1467555" y="169333"/>
                </a:cubicBezTo>
                <a:cubicBezTo>
                  <a:pt x="1481122" y="169333"/>
                  <a:pt x="1482607" y="146756"/>
                  <a:pt x="1490133" y="135467"/>
                </a:cubicBezTo>
                <a:cubicBezTo>
                  <a:pt x="1493896" y="124178"/>
                  <a:pt x="1490779" y="106922"/>
                  <a:pt x="1501422" y="101600"/>
                </a:cubicBezTo>
                <a:cubicBezTo>
                  <a:pt x="1537546" y="83538"/>
                  <a:pt x="1540557" y="134716"/>
                  <a:pt x="1546577" y="146756"/>
                </a:cubicBezTo>
                <a:cubicBezTo>
                  <a:pt x="1552645" y="158891"/>
                  <a:pt x="1561629" y="169333"/>
                  <a:pt x="1569155" y="180622"/>
                </a:cubicBezTo>
                <a:cubicBezTo>
                  <a:pt x="1591733" y="173096"/>
                  <a:pt x="1620060" y="174872"/>
                  <a:pt x="1636888" y="158044"/>
                </a:cubicBezTo>
                <a:cubicBezTo>
                  <a:pt x="1650455" y="144477"/>
                  <a:pt x="1643523" y="120214"/>
                  <a:pt x="1648177" y="101600"/>
                </a:cubicBezTo>
                <a:cubicBezTo>
                  <a:pt x="1651063" y="90056"/>
                  <a:pt x="1655703" y="79022"/>
                  <a:pt x="1659466" y="67733"/>
                </a:cubicBezTo>
                <a:cubicBezTo>
                  <a:pt x="1686535" y="148940"/>
                  <a:pt x="1653691" y="47523"/>
                  <a:pt x="1682044" y="146756"/>
                </a:cubicBezTo>
                <a:cubicBezTo>
                  <a:pt x="1685313" y="158197"/>
                  <a:pt x="1690064" y="169181"/>
                  <a:pt x="1693333" y="180622"/>
                </a:cubicBezTo>
                <a:cubicBezTo>
                  <a:pt x="1697595" y="195540"/>
                  <a:pt x="1700360" y="210860"/>
                  <a:pt x="1704622" y="225778"/>
                </a:cubicBezTo>
                <a:cubicBezTo>
                  <a:pt x="1707891" y="237219"/>
                  <a:pt x="1715911" y="259644"/>
                  <a:pt x="1715911" y="259644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42533" y="5427959"/>
            <a:ext cx="1693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Memory Leak!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3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665" y="5994305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19438" y="5994305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25570" y="5967593"/>
            <a:ext cx="478983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231815" y="1282052"/>
            <a:ext cx="23151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5676" y="318104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2698" y="841324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440377" y="1282052"/>
            <a:ext cx="8579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163" y="5988616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42626" y="2412854"/>
            <a:ext cx="3643271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z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(15);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return *z;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>
                <a:latin typeface="Source Code Pro" panose="020B0509030403020204" pitchFamily="49" charset="0"/>
              </a:rPr>
              <a:t>main() </a:t>
            </a:r>
            <a:r>
              <a:rPr lang="en-US" sz="1800" dirty="0" smtClean="0">
                <a:latin typeface="Source Code Pro" panose="020B0509030403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(3);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smtClean="0">
                <a:latin typeface="Source Code Pro" panose="020B0509030403020204" pitchFamily="49" charset="0"/>
              </a:rPr>
              <a:t>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(7);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w =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}</a:t>
            </a:r>
            <a:endParaRPr lang="en-US" sz="1800" dirty="0">
              <a:latin typeface="Source Code Pro" panose="020B0509030403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428" y="5040584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2270" y="5491927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14548" y="5632261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85897" y="4890782"/>
            <a:ext cx="2363059" cy="10768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02014" y="5281326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41323" y="54241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5" name="Curved Connector 14"/>
          <p:cNvCxnSpPr>
            <a:stCxn id="17" idx="4"/>
            <a:endCxn id="21" idx="1"/>
          </p:cNvCxnSpPr>
          <p:nvPr/>
        </p:nvCxnSpPr>
        <p:spPr>
          <a:xfrm rot="5400000" flipH="1" flipV="1">
            <a:off x="6087823" y="4967426"/>
            <a:ext cx="112154" cy="1394846"/>
          </a:xfrm>
          <a:prstGeom prst="curvedConnector4">
            <a:avLst>
              <a:gd name="adj1" fmla="val -203827"/>
              <a:gd name="adj2" fmla="val 5114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10928" y="48691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0" name="Curved Connector 19"/>
          <p:cNvCxnSpPr>
            <a:stCxn id="17" idx="7"/>
            <a:endCxn id="19" idx="1"/>
          </p:cNvCxnSpPr>
          <p:nvPr/>
        </p:nvCxnSpPr>
        <p:spPr>
          <a:xfrm rot="5400000" flipH="1" flipV="1">
            <a:off x="6144282" y="4378601"/>
            <a:ext cx="591416" cy="1941875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520268" y="5486401"/>
            <a:ext cx="1286933" cy="417689"/>
          </a:xfrm>
          <a:custGeom>
            <a:avLst/>
            <a:gdLst>
              <a:gd name="connsiteX0" fmla="*/ 0 w 1715911"/>
              <a:gd name="connsiteY0" fmla="*/ 180622 h 417689"/>
              <a:gd name="connsiteX1" fmla="*/ 33866 w 1715911"/>
              <a:gd name="connsiteY1" fmla="*/ 282222 h 417689"/>
              <a:gd name="connsiteX2" fmla="*/ 56444 w 1715911"/>
              <a:gd name="connsiteY2" fmla="*/ 248356 h 417689"/>
              <a:gd name="connsiteX3" fmla="*/ 90311 w 1715911"/>
              <a:gd name="connsiteY3" fmla="*/ 237067 h 417689"/>
              <a:gd name="connsiteX4" fmla="*/ 124177 w 1715911"/>
              <a:gd name="connsiteY4" fmla="*/ 304800 h 417689"/>
              <a:gd name="connsiteX5" fmla="*/ 158044 w 1715911"/>
              <a:gd name="connsiteY5" fmla="*/ 372533 h 417689"/>
              <a:gd name="connsiteX6" fmla="*/ 169333 w 1715911"/>
              <a:gd name="connsiteY6" fmla="*/ 327378 h 417689"/>
              <a:gd name="connsiteX7" fmla="*/ 180622 w 1715911"/>
              <a:gd name="connsiteY7" fmla="*/ 248356 h 417689"/>
              <a:gd name="connsiteX8" fmla="*/ 225777 w 1715911"/>
              <a:gd name="connsiteY8" fmla="*/ 293511 h 417689"/>
              <a:gd name="connsiteX9" fmla="*/ 327377 w 1715911"/>
              <a:gd name="connsiteY9" fmla="*/ 395111 h 417689"/>
              <a:gd name="connsiteX10" fmla="*/ 372533 w 1715911"/>
              <a:gd name="connsiteY10" fmla="*/ 282222 h 417689"/>
              <a:gd name="connsiteX11" fmla="*/ 406400 w 1715911"/>
              <a:gd name="connsiteY11" fmla="*/ 225778 h 417689"/>
              <a:gd name="connsiteX12" fmla="*/ 451555 w 1715911"/>
              <a:gd name="connsiteY12" fmla="*/ 270933 h 417689"/>
              <a:gd name="connsiteX13" fmla="*/ 474133 w 1715911"/>
              <a:gd name="connsiteY13" fmla="*/ 316089 h 417689"/>
              <a:gd name="connsiteX14" fmla="*/ 575733 w 1715911"/>
              <a:gd name="connsiteY14" fmla="*/ 395111 h 417689"/>
              <a:gd name="connsiteX15" fmla="*/ 587022 w 1715911"/>
              <a:gd name="connsiteY15" fmla="*/ 349956 h 417689"/>
              <a:gd name="connsiteX16" fmla="*/ 598311 w 1715911"/>
              <a:gd name="connsiteY16" fmla="*/ 259644 h 417689"/>
              <a:gd name="connsiteX17" fmla="*/ 643466 w 1715911"/>
              <a:gd name="connsiteY17" fmla="*/ 282222 h 417689"/>
              <a:gd name="connsiteX18" fmla="*/ 699911 w 1715911"/>
              <a:gd name="connsiteY18" fmla="*/ 316089 h 417689"/>
              <a:gd name="connsiteX19" fmla="*/ 801511 w 1715911"/>
              <a:gd name="connsiteY19" fmla="*/ 383822 h 417689"/>
              <a:gd name="connsiteX20" fmla="*/ 880533 w 1715911"/>
              <a:gd name="connsiteY20" fmla="*/ 417689 h 417689"/>
              <a:gd name="connsiteX21" fmla="*/ 903111 w 1715911"/>
              <a:gd name="connsiteY21" fmla="*/ 361244 h 417689"/>
              <a:gd name="connsiteX22" fmla="*/ 880533 w 1715911"/>
              <a:gd name="connsiteY22" fmla="*/ 259644 h 417689"/>
              <a:gd name="connsiteX23" fmla="*/ 857955 w 1715911"/>
              <a:gd name="connsiteY23" fmla="*/ 191911 h 417689"/>
              <a:gd name="connsiteX24" fmla="*/ 891822 w 1715911"/>
              <a:gd name="connsiteY24" fmla="*/ 203200 h 417689"/>
              <a:gd name="connsiteX25" fmla="*/ 982133 w 1715911"/>
              <a:gd name="connsiteY25" fmla="*/ 237067 h 417689"/>
              <a:gd name="connsiteX26" fmla="*/ 993422 w 1715911"/>
              <a:gd name="connsiteY26" fmla="*/ 56444 h 417689"/>
              <a:gd name="connsiteX27" fmla="*/ 1004711 w 1715911"/>
              <a:gd name="connsiteY27" fmla="*/ 22578 h 417689"/>
              <a:gd name="connsiteX28" fmla="*/ 1038577 w 1715911"/>
              <a:gd name="connsiteY28" fmla="*/ 0 h 417689"/>
              <a:gd name="connsiteX29" fmla="*/ 1095022 w 1715911"/>
              <a:gd name="connsiteY29" fmla="*/ 67733 h 417689"/>
              <a:gd name="connsiteX30" fmla="*/ 1151466 w 1715911"/>
              <a:gd name="connsiteY30" fmla="*/ 135467 h 417689"/>
              <a:gd name="connsiteX31" fmla="*/ 1174044 w 1715911"/>
              <a:gd name="connsiteY31" fmla="*/ 169333 h 417689"/>
              <a:gd name="connsiteX32" fmla="*/ 1196622 w 1715911"/>
              <a:gd name="connsiteY32" fmla="*/ 112889 h 417689"/>
              <a:gd name="connsiteX33" fmla="*/ 1241777 w 1715911"/>
              <a:gd name="connsiteY33" fmla="*/ 146756 h 417689"/>
              <a:gd name="connsiteX34" fmla="*/ 1298222 w 1715911"/>
              <a:gd name="connsiteY34" fmla="*/ 237067 h 417689"/>
              <a:gd name="connsiteX35" fmla="*/ 1320800 w 1715911"/>
              <a:gd name="connsiteY35" fmla="*/ 270933 h 417689"/>
              <a:gd name="connsiteX36" fmla="*/ 1332088 w 1715911"/>
              <a:gd name="connsiteY36" fmla="*/ 237067 h 417689"/>
              <a:gd name="connsiteX37" fmla="*/ 1377244 w 1715911"/>
              <a:gd name="connsiteY37" fmla="*/ 158044 h 417689"/>
              <a:gd name="connsiteX38" fmla="*/ 1411111 w 1715911"/>
              <a:gd name="connsiteY38" fmla="*/ 112889 h 417689"/>
              <a:gd name="connsiteX39" fmla="*/ 1444977 w 1715911"/>
              <a:gd name="connsiteY39" fmla="*/ 90311 h 417689"/>
              <a:gd name="connsiteX40" fmla="*/ 1456266 w 1715911"/>
              <a:gd name="connsiteY40" fmla="*/ 135467 h 417689"/>
              <a:gd name="connsiteX41" fmla="*/ 1467555 w 1715911"/>
              <a:gd name="connsiteY41" fmla="*/ 169333 h 417689"/>
              <a:gd name="connsiteX42" fmla="*/ 1490133 w 1715911"/>
              <a:gd name="connsiteY42" fmla="*/ 135467 h 417689"/>
              <a:gd name="connsiteX43" fmla="*/ 1501422 w 1715911"/>
              <a:gd name="connsiteY43" fmla="*/ 101600 h 417689"/>
              <a:gd name="connsiteX44" fmla="*/ 1546577 w 1715911"/>
              <a:gd name="connsiteY44" fmla="*/ 146756 h 417689"/>
              <a:gd name="connsiteX45" fmla="*/ 1569155 w 1715911"/>
              <a:gd name="connsiteY45" fmla="*/ 180622 h 417689"/>
              <a:gd name="connsiteX46" fmla="*/ 1636888 w 1715911"/>
              <a:gd name="connsiteY46" fmla="*/ 158044 h 417689"/>
              <a:gd name="connsiteX47" fmla="*/ 1648177 w 1715911"/>
              <a:gd name="connsiteY47" fmla="*/ 101600 h 417689"/>
              <a:gd name="connsiteX48" fmla="*/ 1659466 w 1715911"/>
              <a:gd name="connsiteY48" fmla="*/ 67733 h 417689"/>
              <a:gd name="connsiteX49" fmla="*/ 1682044 w 1715911"/>
              <a:gd name="connsiteY49" fmla="*/ 146756 h 417689"/>
              <a:gd name="connsiteX50" fmla="*/ 1693333 w 1715911"/>
              <a:gd name="connsiteY50" fmla="*/ 180622 h 417689"/>
              <a:gd name="connsiteX51" fmla="*/ 1704622 w 1715911"/>
              <a:gd name="connsiteY51" fmla="*/ 225778 h 417689"/>
              <a:gd name="connsiteX52" fmla="*/ 1715911 w 1715911"/>
              <a:gd name="connsiteY52" fmla="*/ 259644 h 41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15911" h="417689">
                <a:moveTo>
                  <a:pt x="0" y="180622"/>
                </a:moveTo>
                <a:cubicBezTo>
                  <a:pt x="36923" y="402170"/>
                  <a:pt x="4880" y="340193"/>
                  <a:pt x="33866" y="282222"/>
                </a:cubicBezTo>
                <a:cubicBezTo>
                  <a:pt x="39934" y="270087"/>
                  <a:pt x="45850" y="256831"/>
                  <a:pt x="56444" y="248356"/>
                </a:cubicBezTo>
                <a:cubicBezTo>
                  <a:pt x="65736" y="240922"/>
                  <a:pt x="79022" y="240830"/>
                  <a:pt x="90311" y="237067"/>
                </a:cubicBezTo>
                <a:cubicBezTo>
                  <a:pt x="155015" y="334125"/>
                  <a:pt x="77438" y="211321"/>
                  <a:pt x="124177" y="304800"/>
                </a:cubicBezTo>
                <a:cubicBezTo>
                  <a:pt x="167946" y="392338"/>
                  <a:pt x="129668" y="287407"/>
                  <a:pt x="158044" y="372533"/>
                </a:cubicBezTo>
                <a:cubicBezTo>
                  <a:pt x="161807" y="357481"/>
                  <a:pt x="166558" y="342643"/>
                  <a:pt x="169333" y="327378"/>
                </a:cubicBezTo>
                <a:cubicBezTo>
                  <a:pt x="174093" y="301199"/>
                  <a:pt x="157806" y="262046"/>
                  <a:pt x="180622" y="248356"/>
                </a:cubicBezTo>
                <a:cubicBezTo>
                  <a:pt x="198875" y="237404"/>
                  <a:pt x="212150" y="277158"/>
                  <a:pt x="225777" y="293511"/>
                </a:cubicBezTo>
                <a:cubicBezTo>
                  <a:pt x="312169" y="397181"/>
                  <a:pt x="254170" y="370708"/>
                  <a:pt x="327377" y="395111"/>
                </a:cubicBezTo>
                <a:cubicBezTo>
                  <a:pt x="396315" y="326173"/>
                  <a:pt x="331892" y="404143"/>
                  <a:pt x="372533" y="282222"/>
                </a:cubicBezTo>
                <a:cubicBezTo>
                  <a:pt x="379472" y="261406"/>
                  <a:pt x="395111" y="244593"/>
                  <a:pt x="406400" y="225778"/>
                </a:cubicBezTo>
                <a:cubicBezTo>
                  <a:pt x="421452" y="240830"/>
                  <a:pt x="438783" y="253904"/>
                  <a:pt x="451555" y="270933"/>
                </a:cubicBezTo>
                <a:cubicBezTo>
                  <a:pt x="461652" y="284396"/>
                  <a:pt x="463620" y="302948"/>
                  <a:pt x="474133" y="316089"/>
                </a:cubicBezTo>
                <a:cubicBezTo>
                  <a:pt x="529513" y="385314"/>
                  <a:pt x="519315" y="376305"/>
                  <a:pt x="575733" y="395111"/>
                </a:cubicBezTo>
                <a:cubicBezTo>
                  <a:pt x="579496" y="380059"/>
                  <a:pt x="584471" y="365260"/>
                  <a:pt x="587022" y="349956"/>
                </a:cubicBezTo>
                <a:cubicBezTo>
                  <a:pt x="592010" y="320031"/>
                  <a:pt x="578889" y="282951"/>
                  <a:pt x="598311" y="259644"/>
                </a:cubicBezTo>
                <a:cubicBezTo>
                  <a:pt x="609084" y="246716"/>
                  <a:pt x="628755" y="274049"/>
                  <a:pt x="643466" y="282222"/>
                </a:cubicBezTo>
                <a:cubicBezTo>
                  <a:pt x="662647" y="292878"/>
                  <a:pt x="681454" y="304224"/>
                  <a:pt x="699911" y="316089"/>
                </a:cubicBezTo>
                <a:cubicBezTo>
                  <a:pt x="734149" y="338099"/>
                  <a:pt x="762897" y="370950"/>
                  <a:pt x="801511" y="383822"/>
                </a:cubicBezTo>
                <a:cubicBezTo>
                  <a:pt x="851342" y="400433"/>
                  <a:pt x="824734" y="389789"/>
                  <a:pt x="880533" y="417689"/>
                </a:cubicBezTo>
                <a:cubicBezTo>
                  <a:pt x="888059" y="398874"/>
                  <a:pt x="901095" y="381408"/>
                  <a:pt x="903111" y="361244"/>
                </a:cubicBezTo>
                <a:cubicBezTo>
                  <a:pt x="903917" y="353188"/>
                  <a:pt x="884235" y="271984"/>
                  <a:pt x="880533" y="259644"/>
                </a:cubicBezTo>
                <a:cubicBezTo>
                  <a:pt x="873694" y="236849"/>
                  <a:pt x="835377" y="184385"/>
                  <a:pt x="857955" y="191911"/>
                </a:cubicBezTo>
                <a:lnTo>
                  <a:pt x="891822" y="203200"/>
                </a:lnTo>
                <a:cubicBezTo>
                  <a:pt x="981815" y="293193"/>
                  <a:pt x="961809" y="318361"/>
                  <a:pt x="982133" y="237067"/>
                </a:cubicBezTo>
                <a:cubicBezTo>
                  <a:pt x="985896" y="176859"/>
                  <a:pt x="987107" y="116438"/>
                  <a:pt x="993422" y="56444"/>
                </a:cubicBezTo>
                <a:cubicBezTo>
                  <a:pt x="994668" y="44610"/>
                  <a:pt x="997278" y="31870"/>
                  <a:pt x="1004711" y="22578"/>
                </a:cubicBezTo>
                <a:cubicBezTo>
                  <a:pt x="1013186" y="11984"/>
                  <a:pt x="1027288" y="7526"/>
                  <a:pt x="1038577" y="0"/>
                </a:cubicBezTo>
                <a:cubicBezTo>
                  <a:pt x="1147764" y="81891"/>
                  <a:pt x="1043308" y="-9839"/>
                  <a:pt x="1095022" y="67733"/>
                </a:cubicBezTo>
                <a:cubicBezTo>
                  <a:pt x="1111324" y="92187"/>
                  <a:pt x="1133422" y="112268"/>
                  <a:pt x="1151466" y="135467"/>
                </a:cubicBezTo>
                <a:cubicBezTo>
                  <a:pt x="1159796" y="146176"/>
                  <a:pt x="1166518" y="158044"/>
                  <a:pt x="1174044" y="169333"/>
                </a:cubicBezTo>
                <a:cubicBezTo>
                  <a:pt x="1203689" y="258267"/>
                  <a:pt x="1161519" y="147992"/>
                  <a:pt x="1196622" y="112889"/>
                </a:cubicBezTo>
                <a:cubicBezTo>
                  <a:pt x="1209926" y="99585"/>
                  <a:pt x="1228473" y="133452"/>
                  <a:pt x="1241777" y="146756"/>
                </a:cubicBezTo>
                <a:cubicBezTo>
                  <a:pt x="1277754" y="182733"/>
                  <a:pt x="1274374" y="195333"/>
                  <a:pt x="1298222" y="237067"/>
                </a:cubicBezTo>
                <a:cubicBezTo>
                  <a:pt x="1304953" y="248847"/>
                  <a:pt x="1313274" y="259644"/>
                  <a:pt x="1320800" y="270933"/>
                </a:cubicBezTo>
                <a:cubicBezTo>
                  <a:pt x="1324563" y="259644"/>
                  <a:pt x="1327401" y="248004"/>
                  <a:pt x="1332088" y="237067"/>
                </a:cubicBezTo>
                <a:cubicBezTo>
                  <a:pt x="1346261" y="203996"/>
                  <a:pt x="1356999" y="186386"/>
                  <a:pt x="1377244" y="158044"/>
                </a:cubicBezTo>
                <a:cubicBezTo>
                  <a:pt x="1388180" y="142734"/>
                  <a:pt x="1397807" y="126193"/>
                  <a:pt x="1411111" y="112889"/>
                </a:cubicBezTo>
                <a:cubicBezTo>
                  <a:pt x="1420705" y="103295"/>
                  <a:pt x="1433688" y="97837"/>
                  <a:pt x="1444977" y="90311"/>
                </a:cubicBezTo>
                <a:cubicBezTo>
                  <a:pt x="1448740" y="105363"/>
                  <a:pt x="1452004" y="120549"/>
                  <a:pt x="1456266" y="135467"/>
                </a:cubicBezTo>
                <a:cubicBezTo>
                  <a:pt x="1459535" y="146908"/>
                  <a:pt x="1455656" y="169333"/>
                  <a:pt x="1467555" y="169333"/>
                </a:cubicBezTo>
                <a:cubicBezTo>
                  <a:pt x="1481122" y="169333"/>
                  <a:pt x="1482607" y="146756"/>
                  <a:pt x="1490133" y="135467"/>
                </a:cubicBezTo>
                <a:cubicBezTo>
                  <a:pt x="1493896" y="124178"/>
                  <a:pt x="1490779" y="106922"/>
                  <a:pt x="1501422" y="101600"/>
                </a:cubicBezTo>
                <a:cubicBezTo>
                  <a:pt x="1537546" y="83538"/>
                  <a:pt x="1540557" y="134716"/>
                  <a:pt x="1546577" y="146756"/>
                </a:cubicBezTo>
                <a:cubicBezTo>
                  <a:pt x="1552645" y="158891"/>
                  <a:pt x="1561629" y="169333"/>
                  <a:pt x="1569155" y="180622"/>
                </a:cubicBezTo>
                <a:cubicBezTo>
                  <a:pt x="1591733" y="173096"/>
                  <a:pt x="1620060" y="174872"/>
                  <a:pt x="1636888" y="158044"/>
                </a:cubicBezTo>
                <a:cubicBezTo>
                  <a:pt x="1650455" y="144477"/>
                  <a:pt x="1643523" y="120214"/>
                  <a:pt x="1648177" y="101600"/>
                </a:cubicBezTo>
                <a:cubicBezTo>
                  <a:pt x="1651063" y="90056"/>
                  <a:pt x="1655703" y="79022"/>
                  <a:pt x="1659466" y="67733"/>
                </a:cubicBezTo>
                <a:cubicBezTo>
                  <a:pt x="1686535" y="148940"/>
                  <a:pt x="1653691" y="47523"/>
                  <a:pt x="1682044" y="146756"/>
                </a:cubicBezTo>
                <a:cubicBezTo>
                  <a:pt x="1685313" y="158197"/>
                  <a:pt x="1690064" y="169181"/>
                  <a:pt x="1693333" y="180622"/>
                </a:cubicBezTo>
                <a:cubicBezTo>
                  <a:pt x="1697595" y="195540"/>
                  <a:pt x="1700360" y="210860"/>
                  <a:pt x="1704622" y="225778"/>
                </a:cubicBezTo>
                <a:cubicBezTo>
                  <a:pt x="1707891" y="237219"/>
                  <a:pt x="1715911" y="259644"/>
                  <a:pt x="1715911" y="259644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42533" y="5427959"/>
            <a:ext cx="1693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Memory Leak!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90641" y="4333106"/>
            <a:ext cx="2363059" cy="5451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966530" y="4459449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6" name="Oval 25"/>
          <p:cNvSpPr/>
          <p:nvPr/>
        </p:nvSpPr>
        <p:spPr>
          <a:xfrm>
            <a:off x="5408807" y="4599783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84132" y="4415116"/>
            <a:ext cx="139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getANumber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29401" y="298327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6" name="Curved Connector 15"/>
          <p:cNvCxnSpPr>
            <a:stCxn id="26" idx="6"/>
            <a:endCxn id="28" idx="1"/>
          </p:cNvCxnSpPr>
          <p:nvPr/>
        </p:nvCxnSpPr>
        <p:spPr>
          <a:xfrm flipV="1">
            <a:off x="5472664" y="3167942"/>
            <a:ext cx="1556737" cy="1476174"/>
          </a:xfrm>
          <a:prstGeom prst="curvedConnector3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8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8665" y="5994305"/>
            <a:ext cx="151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dentifier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19438" y="5994305"/>
            <a:ext cx="932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stack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25570" y="5967593"/>
            <a:ext cx="4789830" cy="267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231815" y="1282052"/>
            <a:ext cx="23151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5676" y="318104"/>
            <a:ext cx="11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52698" y="841324"/>
            <a:ext cx="132197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440377" y="1282052"/>
            <a:ext cx="8579" cy="51635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163" y="5988616"/>
            <a:ext cx="91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42626" y="2412854"/>
            <a:ext cx="3643271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z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(15);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return *z;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>
                <a:latin typeface="Source Code Pro" panose="020B0509030403020204" pitchFamily="49" charset="0"/>
              </a:rPr>
              <a:t>main() </a:t>
            </a:r>
            <a:r>
              <a:rPr lang="en-US" sz="1800" dirty="0" smtClean="0">
                <a:latin typeface="Source Code Pro" panose="020B0509030403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* 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(3);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smtClean="0">
                <a:latin typeface="Source Code Pro" panose="020B0509030403020204" pitchFamily="49" charset="0"/>
              </a:rPr>
              <a:t>k = new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(7);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w = </a:t>
            </a:r>
            <a:r>
              <a:rPr lang="en-US" sz="1800" dirty="0" err="1" smtClean="0">
                <a:latin typeface="Source Code Pro" panose="020B0509030403020204" pitchFamily="49" charset="0"/>
              </a:rPr>
              <a:t>getANumber</a:t>
            </a:r>
            <a:r>
              <a:rPr lang="en-US" sz="1800" dirty="0" smtClean="0">
                <a:latin typeface="Source Code Pro" panose="020B0509030403020204" pitchFamily="49" charset="0"/>
              </a:rPr>
              <a:t>();</a:t>
            </a: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}</a:t>
            </a:r>
            <a:endParaRPr lang="en-US" sz="1800" dirty="0">
              <a:latin typeface="Source Code Pro" panose="020B0509030403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9428" y="5040584"/>
            <a:ext cx="34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2270" y="5491927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14548" y="5632261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85897" y="4890782"/>
            <a:ext cx="2363059" cy="10768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02014" y="5281326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41323" y="54241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5" name="Curved Connector 14"/>
          <p:cNvCxnSpPr>
            <a:stCxn id="17" idx="4"/>
            <a:endCxn id="21" idx="1"/>
          </p:cNvCxnSpPr>
          <p:nvPr/>
        </p:nvCxnSpPr>
        <p:spPr>
          <a:xfrm rot="5400000" flipH="1" flipV="1">
            <a:off x="6087823" y="4967426"/>
            <a:ext cx="112154" cy="1394846"/>
          </a:xfrm>
          <a:prstGeom prst="curvedConnector4">
            <a:avLst>
              <a:gd name="adj1" fmla="val -203827"/>
              <a:gd name="adj2" fmla="val 5114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10928" y="48691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0" name="Curved Connector 19"/>
          <p:cNvCxnSpPr>
            <a:stCxn id="17" idx="7"/>
            <a:endCxn id="19" idx="1"/>
          </p:cNvCxnSpPr>
          <p:nvPr/>
        </p:nvCxnSpPr>
        <p:spPr>
          <a:xfrm rot="5400000" flipH="1" flipV="1">
            <a:off x="6144282" y="4378601"/>
            <a:ext cx="591416" cy="1941875"/>
          </a:xfrm>
          <a:prstGeom prst="curved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520268" y="5486401"/>
            <a:ext cx="1286933" cy="417689"/>
          </a:xfrm>
          <a:custGeom>
            <a:avLst/>
            <a:gdLst>
              <a:gd name="connsiteX0" fmla="*/ 0 w 1715911"/>
              <a:gd name="connsiteY0" fmla="*/ 180622 h 417689"/>
              <a:gd name="connsiteX1" fmla="*/ 33866 w 1715911"/>
              <a:gd name="connsiteY1" fmla="*/ 282222 h 417689"/>
              <a:gd name="connsiteX2" fmla="*/ 56444 w 1715911"/>
              <a:gd name="connsiteY2" fmla="*/ 248356 h 417689"/>
              <a:gd name="connsiteX3" fmla="*/ 90311 w 1715911"/>
              <a:gd name="connsiteY3" fmla="*/ 237067 h 417689"/>
              <a:gd name="connsiteX4" fmla="*/ 124177 w 1715911"/>
              <a:gd name="connsiteY4" fmla="*/ 304800 h 417689"/>
              <a:gd name="connsiteX5" fmla="*/ 158044 w 1715911"/>
              <a:gd name="connsiteY5" fmla="*/ 372533 h 417689"/>
              <a:gd name="connsiteX6" fmla="*/ 169333 w 1715911"/>
              <a:gd name="connsiteY6" fmla="*/ 327378 h 417689"/>
              <a:gd name="connsiteX7" fmla="*/ 180622 w 1715911"/>
              <a:gd name="connsiteY7" fmla="*/ 248356 h 417689"/>
              <a:gd name="connsiteX8" fmla="*/ 225777 w 1715911"/>
              <a:gd name="connsiteY8" fmla="*/ 293511 h 417689"/>
              <a:gd name="connsiteX9" fmla="*/ 327377 w 1715911"/>
              <a:gd name="connsiteY9" fmla="*/ 395111 h 417689"/>
              <a:gd name="connsiteX10" fmla="*/ 372533 w 1715911"/>
              <a:gd name="connsiteY10" fmla="*/ 282222 h 417689"/>
              <a:gd name="connsiteX11" fmla="*/ 406400 w 1715911"/>
              <a:gd name="connsiteY11" fmla="*/ 225778 h 417689"/>
              <a:gd name="connsiteX12" fmla="*/ 451555 w 1715911"/>
              <a:gd name="connsiteY12" fmla="*/ 270933 h 417689"/>
              <a:gd name="connsiteX13" fmla="*/ 474133 w 1715911"/>
              <a:gd name="connsiteY13" fmla="*/ 316089 h 417689"/>
              <a:gd name="connsiteX14" fmla="*/ 575733 w 1715911"/>
              <a:gd name="connsiteY14" fmla="*/ 395111 h 417689"/>
              <a:gd name="connsiteX15" fmla="*/ 587022 w 1715911"/>
              <a:gd name="connsiteY15" fmla="*/ 349956 h 417689"/>
              <a:gd name="connsiteX16" fmla="*/ 598311 w 1715911"/>
              <a:gd name="connsiteY16" fmla="*/ 259644 h 417689"/>
              <a:gd name="connsiteX17" fmla="*/ 643466 w 1715911"/>
              <a:gd name="connsiteY17" fmla="*/ 282222 h 417689"/>
              <a:gd name="connsiteX18" fmla="*/ 699911 w 1715911"/>
              <a:gd name="connsiteY18" fmla="*/ 316089 h 417689"/>
              <a:gd name="connsiteX19" fmla="*/ 801511 w 1715911"/>
              <a:gd name="connsiteY19" fmla="*/ 383822 h 417689"/>
              <a:gd name="connsiteX20" fmla="*/ 880533 w 1715911"/>
              <a:gd name="connsiteY20" fmla="*/ 417689 h 417689"/>
              <a:gd name="connsiteX21" fmla="*/ 903111 w 1715911"/>
              <a:gd name="connsiteY21" fmla="*/ 361244 h 417689"/>
              <a:gd name="connsiteX22" fmla="*/ 880533 w 1715911"/>
              <a:gd name="connsiteY22" fmla="*/ 259644 h 417689"/>
              <a:gd name="connsiteX23" fmla="*/ 857955 w 1715911"/>
              <a:gd name="connsiteY23" fmla="*/ 191911 h 417689"/>
              <a:gd name="connsiteX24" fmla="*/ 891822 w 1715911"/>
              <a:gd name="connsiteY24" fmla="*/ 203200 h 417689"/>
              <a:gd name="connsiteX25" fmla="*/ 982133 w 1715911"/>
              <a:gd name="connsiteY25" fmla="*/ 237067 h 417689"/>
              <a:gd name="connsiteX26" fmla="*/ 993422 w 1715911"/>
              <a:gd name="connsiteY26" fmla="*/ 56444 h 417689"/>
              <a:gd name="connsiteX27" fmla="*/ 1004711 w 1715911"/>
              <a:gd name="connsiteY27" fmla="*/ 22578 h 417689"/>
              <a:gd name="connsiteX28" fmla="*/ 1038577 w 1715911"/>
              <a:gd name="connsiteY28" fmla="*/ 0 h 417689"/>
              <a:gd name="connsiteX29" fmla="*/ 1095022 w 1715911"/>
              <a:gd name="connsiteY29" fmla="*/ 67733 h 417689"/>
              <a:gd name="connsiteX30" fmla="*/ 1151466 w 1715911"/>
              <a:gd name="connsiteY30" fmla="*/ 135467 h 417689"/>
              <a:gd name="connsiteX31" fmla="*/ 1174044 w 1715911"/>
              <a:gd name="connsiteY31" fmla="*/ 169333 h 417689"/>
              <a:gd name="connsiteX32" fmla="*/ 1196622 w 1715911"/>
              <a:gd name="connsiteY32" fmla="*/ 112889 h 417689"/>
              <a:gd name="connsiteX33" fmla="*/ 1241777 w 1715911"/>
              <a:gd name="connsiteY33" fmla="*/ 146756 h 417689"/>
              <a:gd name="connsiteX34" fmla="*/ 1298222 w 1715911"/>
              <a:gd name="connsiteY34" fmla="*/ 237067 h 417689"/>
              <a:gd name="connsiteX35" fmla="*/ 1320800 w 1715911"/>
              <a:gd name="connsiteY35" fmla="*/ 270933 h 417689"/>
              <a:gd name="connsiteX36" fmla="*/ 1332088 w 1715911"/>
              <a:gd name="connsiteY36" fmla="*/ 237067 h 417689"/>
              <a:gd name="connsiteX37" fmla="*/ 1377244 w 1715911"/>
              <a:gd name="connsiteY37" fmla="*/ 158044 h 417689"/>
              <a:gd name="connsiteX38" fmla="*/ 1411111 w 1715911"/>
              <a:gd name="connsiteY38" fmla="*/ 112889 h 417689"/>
              <a:gd name="connsiteX39" fmla="*/ 1444977 w 1715911"/>
              <a:gd name="connsiteY39" fmla="*/ 90311 h 417689"/>
              <a:gd name="connsiteX40" fmla="*/ 1456266 w 1715911"/>
              <a:gd name="connsiteY40" fmla="*/ 135467 h 417689"/>
              <a:gd name="connsiteX41" fmla="*/ 1467555 w 1715911"/>
              <a:gd name="connsiteY41" fmla="*/ 169333 h 417689"/>
              <a:gd name="connsiteX42" fmla="*/ 1490133 w 1715911"/>
              <a:gd name="connsiteY42" fmla="*/ 135467 h 417689"/>
              <a:gd name="connsiteX43" fmla="*/ 1501422 w 1715911"/>
              <a:gd name="connsiteY43" fmla="*/ 101600 h 417689"/>
              <a:gd name="connsiteX44" fmla="*/ 1546577 w 1715911"/>
              <a:gd name="connsiteY44" fmla="*/ 146756 h 417689"/>
              <a:gd name="connsiteX45" fmla="*/ 1569155 w 1715911"/>
              <a:gd name="connsiteY45" fmla="*/ 180622 h 417689"/>
              <a:gd name="connsiteX46" fmla="*/ 1636888 w 1715911"/>
              <a:gd name="connsiteY46" fmla="*/ 158044 h 417689"/>
              <a:gd name="connsiteX47" fmla="*/ 1648177 w 1715911"/>
              <a:gd name="connsiteY47" fmla="*/ 101600 h 417689"/>
              <a:gd name="connsiteX48" fmla="*/ 1659466 w 1715911"/>
              <a:gd name="connsiteY48" fmla="*/ 67733 h 417689"/>
              <a:gd name="connsiteX49" fmla="*/ 1682044 w 1715911"/>
              <a:gd name="connsiteY49" fmla="*/ 146756 h 417689"/>
              <a:gd name="connsiteX50" fmla="*/ 1693333 w 1715911"/>
              <a:gd name="connsiteY50" fmla="*/ 180622 h 417689"/>
              <a:gd name="connsiteX51" fmla="*/ 1704622 w 1715911"/>
              <a:gd name="connsiteY51" fmla="*/ 225778 h 417689"/>
              <a:gd name="connsiteX52" fmla="*/ 1715911 w 1715911"/>
              <a:gd name="connsiteY52" fmla="*/ 259644 h 41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15911" h="417689">
                <a:moveTo>
                  <a:pt x="0" y="180622"/>
                </a:moveTo>
                <a:cubicBezTo>
                  <a:pt x="36923" y="402170"/>
                  <a:pt x="4880" y="340193"/>
                  <a:pt x="33866" y="282222"/>
                </a:cubicBezTo>
                <a:cubicBezTo>
                  <a:pt x="39934" y="270087"/>
                  <a:pt x="45850" y="256831"/>
                  <a:pt x="56444" y="248356"/>
                </a:cubicBezTo>
                <a:cubicBezTo>
                  <a:pt x="65736" y="240922"/>
                  <a:pt x="79022" y="240830"/>
                  <a:pt x="90311" y="237067"/>
                </a:cubicBezTo>
                <a:cubicBezTo>
                  <a:pt x="155015" y="334125"/>
                  <a:pt x="77438" y="211321"/>
                  <a:pt x="124177" y="304800"/>
                </a:cubicBezTo>
                <a:cubicBezTo>
                  <a:pt x="167946" y="392338"/>
                  <a:pt x="129668" y="287407"/>
                  <a:pt x="158044" y="372533"/>
                </a:cubicBezTo>
                <a:cubicBezTo>
                  <a:pt x="161807" y="357481"/>
                  <a:pt x="166558" y="342643"/>
                  <a:pt x="169333" y="327378"/>
                </a:cubicBezTo>
                <a:cubicBezTo>
                  <a:pt x="174093" y="301199"/>
                  <a:pt x="157806" y="262046"/>
                  <a:pt x="180622" y="248356"/>
                </a:cubicBezTo>
                <a:cubicBezTo>
                  <a:pt x="198875" y="237404"/>
                  <a:pt x="212150" y="277158"/>
                  <a:pt x="225777" y="293511"/>
                </a:cubicBezTo>
                <a:cubicBezTo>
                  <a:pt x="312169" y="397181"/>
                  <a:pt x="254170" y="370708"/>
                  <a:pt x="327377" y="395111"/>
                </a:cubicBezTo>
                <a:cubicBezTo>
                  <a:pt x="396315" y="326173"/>
                  <a:pt x="331892" y="404143"/>
                  <a:pt x="372533" y="282222"/>
                </a:cubicBezTo>
                <a:cubicBezTo>
                  <a:pt x="379472" y="261406"/>
                  <a:pt x="395111" y="244593"/>
                  <a:pt x="406400" y="225778"/>
                </a:cubicBezTo>
                <a:cubicBezTo>
                  <a:pt x="421452" y="240830"/>
                  <a:pt x="438783" y="253904"/>
                  <a:pt x="451555" y="270933"/>
                </a:cubicBezTo>
                <a:cubicBezTo>
                  <a:pt x="461652" y="284396"/>
                  <a:pt x="463620" y="302948"/>
                  <a:pt x="474133" y="316089"/>
                </a:cubicBezTo>
                <a:cubicBezTo>
                  <a:pt x="529513" y="385314"/>
                  <a:pt x="519315" y="376305"/>
                  <a:pt x="575733" y="395111"/>
                </a:cubicBezTo>
                <a:cubicBezTo>
                  <a:pt x="579496" y="380059"/>
                  <a:pt x="584471" y="365260"/>
                  <a:pt x="587022" y="349956"/>
                </a:cubicBezTo>
                <a:cubicBezTo>
                  <a:pt x="592010" y="320031"/>
                  <a:pt x="578889" y="282951"/>
                  <a:pt x="598311" y="259644"/>
                </a:cubicBezTo>
                <a:cubicBezTo>
                  <a:pt x="609084" y="246716"/>
                  <a:pt x="628755" y="274049"/>
                  <a:pt x="643466" y="282222"/>
                </a:cubicBezTo>
                <a:cubicBezTo>
                  <a:pt x="662647" y="292878"/>
                  <a:pt x="681454" y="304224"/>
                  <a:pt x="699911" y="316089"/>
                </a:cubicBezTo>
                <a:cubicBezTo>
                  <a:pt x="734149" y="338099"/>
                  <a:pt x="762897" y="370950"/>
                  <a:pt x="801511" y="383822"/>
                </a:cubicBezTo>
                <a:cubicBezTo>
                  <a:pt x="851342" y="400433"/>
                  <a:pt x="824734" y="389789"/>
                  <a:pt x="880533" y="417689"/>
                </a:cubicBezTo>
                <a:cubicBezTo>
                  <a:pt x="888059" y="398874"/>
                  <a:pt x="901095" y="381408"/>
                  <a:pt x="903111" y="361244"/>
                </a:cubicBezTo>
                <a:cubicBezTo>
                  <a:pt x="903917" y="353188"/>
                  <a:pt x="884235" y="271984"/>
                  <a:pt x="880533" y="259644"/>
                </a:cubicBezTo>
                <a:cubicBezTo>
                  <a:pt x="873694" y="236849"/>
                  <a:pt x="835377" y="184385"/>
                  <a:pt x="857955" y="191911"/>
                </a:cubicBezTo>
                <a:lnTo>
                  <a:pt x="891822" y="203200"/>
                </a:lnTo>
                <a:cubicBezTo>
                  <a:pt x="981815" y="293193"/>
                  <a:pt x="961809" y="318361"/>
                  <a:pt x="982133" y="237067"/>
                </a:cubicBezTo>
                <a:cubicBezTo>
                  <a:pt x="985896" y="176859"/>
                  <a:pt x="987107" y="116438"/>
                  <a:pt x="993422" y="56444"/>
                </a:cubicBezTo>
                <a:cubicBezTo>
                  <a:pt x="994668" y="44610"/>
                  <a:pt x="997278" y="31870"/>
                  <a:pt x="1004711" y="22578"/>
                </a:cubicBezTo>
                <a:cubicBezTo>
                  <a:pt x="1013186" y="11984"/>
                  <a:pt x="1027288" y="7526"/>
                  <a:pt x="1038577" y="0"/>
                </a:cubicBezTo>
                <a:cubicBezTo>
                  <a:pt x="1147764" y="81891"/>
                  <a:pt x="1043308" y="-9839"/>
                  <a:pt x="1095022" y="67733"/>
                </a:cubicBezTo>
                <a:cubicBezTo>
                  <a:pt x="1111324" y="92187"/>
                  <a:pt x="1133422" y="112268"/>
                  <a:pt x="1151466" y="135467"/>
                </a:cubicBezTo>
                <a:cubicBezTo>
                  <a:pt x="1159796" y="146176"/>
                  <a:pt x="1166518" y="158044"/>
                  <a:pt x="1174044" y="169333"/>
                </a:cubicBezTo>
                <a:cubicBezTo>
                  <a:pt x="1203689" y="258267"/>
                  <a:pt x="1161519" y="147992"/>
                  <a:pt x="1196622" y="112889"/>
                </a:cubicBezTo>
                <a:cubicBezTo>
                  <a:pt x="1209926" y="99585"/>
                  <a:pt x="1228473" y="133452"/>
                  <a:pt x="1241777" y="146756"/>
                </a:cubicBezTo>
                <a:cubicBezTo>
                  <a:pt x="1277754" y="182733"/>
                  <a:pt x="1274374" y="195333"/>
                  <a:pt x="1298222" y="237067"/>
                </a:cubicBezTo>
                <a:cubicBezTo>
                  <a:pt x="1304953" y="248847"/>
                  <a:pt x="1313274" y="259644"/>
                  <a:pt x="1320800" y="270933"/>
                </a:cubicBezTo>
                <a:cubicBezTo>
                  <a:pt x="1324563" y="259644"/>
                  <a:pt x="1327401" y="248004"/>
                  <a:pt x="1332088" y="237067"/>
                </a:cubicBezTo>
                <a:cubicBezTo>
                  <a:pt x="1346261" y="203996"/>
                  <a:pt x="1356999" y="186386"/>
                  <a:pt x="1377244" y="158044"/>
                </a:cubicBezTo>
                <a:cubicBezTo>
                  <a:pt x="1388180" y="142734"/>
                  <a:pt x="1397807" y="126193"/>
                  <a:pt x="1411111" y="112889"/>
                </a:cubicBezTo>
                <a:cubicBezTo>
                  <a:pt x="1420705" y="103295"/>
                  <a:pt x="1433688" y="97837"/>
                  <a:pt x="1444977" y="90311"/>
                </a:cubicBezTo>
                <a:cubicBezTo>
                  <a:pt x="1448740" y="105363"/>
                  <a:pt x="1452004" y="120549"/>
                  <a:pt x="1456266" y="135467"/>
                </a:cubicBezTo>
                <a:cubicBezTo>
                  <a:pt x="1459535" y="146908"/>
                  <a:pt x="1455656" y="169333"/>
                  <a:pt x="1467555" y="169333"/>
                </a:cubicBezTo>
                <a:cubicBezTo>
                  <a:pt x="1481122" y="169333"/>
                  <a:pt x="1482607" y="146756"/>
                  <a:pt x="1490133" y="135467"/>
                </a:cubicBezTo>
                <a:cubicBezTo>
                  <a:pt x="1493896" y="124178"/>
                  <a:pt x="1490779" y="106922"/>
                  <a:pt x="1501422" y="101600"/>
                </a:cubicBezTo>
                <a:cubicBezTo>
                  <a:pt x="1537546" y="83538"/>
                  <a:pt x="1540557" y="134716"/>
                  <a:pt x="1546577" y="146756"/>
                </a:cubicBezTo>
                <a:cubicBezTo>
                  <a:pt x="1552645" y="158891"/>
                  <a:pt x="1561629" y="169333"/>
                  <a:pt x="1569155" y="180622"/>
                </a:cubicBezTo>
                <a:cubicBezTo>
                  <a:pt x="1591733" y="173096"/>
                  <a:pt x="1620060" y="174872"/>
                  <a:pt x="1636888" y="158044"/>
                </a:cubicBezTo>
                <a:cubicBezTo>
                  <a:pt x="1650455" y="144477"/>
                  <a:pt x="1643523" y="120214"/>
                  <a:pt x="1648177" y="101600"/>
                </a:cubicBezTo>
                <a:cubicBezTo>
                  <a:pt x="1651063" y="90056"/>
                  <a:pt x="1655703" y="79022"/>
                  <a:pt x="1659466" y="67733"/>
                </a:cubicBezTo>
                <a:cubicBezTo>
                  <a:pt x="1686535" y="148940"/>
                  <a:pt x="1653691" y="47523"/>
                  <a:pt x="1682044" y="146756"/>
                </a:cubicBezTo>
                <a:cubicBezTo>
                  <a:pt x="1685313" y="158197"/>
                  <a:pt x="1690064" y="169181"/>
                  <a:pt x="1693333" y="180622"/>
                </a:cubicBezTo>
                <a:cubicBezTo>
                  <a:pt x="1697595" y="195540"/>
                  <a:pt x="1700360" y="210860"/>
                  <a:pt x="1704622" y="225778"/>
                </a:cubicBezTo>
                <a:cubicBezTo>
                  <a:pt x="1707891" y="237219"/>
                  <a:pt x="1715911" y="259644"/>
                  <a:pt x="1715911" y="259644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21243099">
            <a:off x="6787559" y="5417100"/>
            <a:ext cx="1693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Memory Leak!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90641" y="4333106"/>
            <a:ext cx="2363059" cy="5451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966530" y="4459449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6" name="Oval 25"/>
          <p:cNvSpPr/>
          <p:nvPr/>
        </p:nvSpPr>
        <p:spPr>
          <a:xfrm>
            <a:off x="5408807" y="4599783"/>
            <a:ext cx="63857" cy="8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84132" y="4415116"/>
            <a:ext cx="139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getANumber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29401" y="298327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6" name="Curved Connector 15"/>
          <p:cNvCxnSpPr>
            <a:stCxn id="26" idx="6"/>
            <a:endCxn id="28" idx="1"/>
          </p:cNvCxnSpPr>
          <p:nvPr/>
        </p:nvCxnSpPr>
        <p:spPr>
          <a:xfrm flipV="1">
            <a:off x="5472664" y="3167942"/>
            <a:ext cx="1556737" cy="1476174"/>
          </a:xfrm>
          <a:prstGeom prst="curvedConnector3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7" idx="2"/>
            <a:endCxn id="3" idx="1"/>
          </p:cNvCxnSpPr>
          <p:nvPr/>
        </p:nvCxnSpPr>
        <p:spPr>
          <a:xfrm rot="16200000" flipH="1">
            <a:off x="4143963" y="4419785"/>
            <a:ext cx="440802" cy="1170127"/>
          </a:xfrm>
          <a:prstGeom prst="curvedConnector2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92319" y="484052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5511801" y="3093156"/>
            <a:ext cx="1533211" cy="1704622"/>
          </a:xfrm>
          <a:custGeom>
            <a:avLst/>
            <a:gdLst>
              <a:gd name="connsiteX0" fmla="*/ 0 w 2044281"/>
              <a:gd name="connsiteY0" fmla="*/ 1659466 h 1704622"/>
              <a:gd name="connsiteX1" fmla="*/ 11289 w 2044281"/>
              <a:gd name="connsiteY1" fmla="*/ 1433688 h 1704622"/>
              <a:gd name="connsiteX2" fmla="*/ 33866 w 2044281"/>
              <a:gd name="connsiteY2" fmla="*/ 1478844 h 1704622"/>
              <a:gd name="connsiteX3" fmla="*/ 112889 w 2044281"/>
              <a:gd name="connsiteY3" fmla="*/ 1580444 h 1704622"/>
              <a:gd name="connsiteX4" fmla="*/ 158044 w 2044281"/>
              <a:gd name="connsiteY4" fmla="*/ 1670755 h 1704622"/>
              <a:gd name="connsiteX5" fmla="*/ 191911 w 2044281"/>
              <a:gd name="connsiteY5" fmla="*/ 1704622 h 1704622"/>
              <a:gd name="connsiteX6" fmla="*/ 214489 w 2044281"/>
              <a:gd name="connsiteY6" fmla="*/ 1546577 h 1704622"/>
              <a:gd name="connsiteX7" fmla="*/ 225777 w 2044281"/>
              <a:gd name="connsiteY7" fmla="*/ 1478844 h 1704622"/>
              <a:gd name="connsiteX8" fmla="*/ 270933 w 2044281"/>
              <a:gd name="connsiteY8" fmla="*/ 1501422 h 1704622"/>
              <a:gd name="connsiteX9" fmla="*/ 349955 w 2044281"/>
              <a:gd name="connsiteY9" fmla="*/ 1580444 h 1704622"/>
              <a:gd name="connsiteX10" fmla="*/ 383822 w 2044281"/>
              <a:gd name="connsiteY10" fmla="*/ 1614311 h 1704622"/>
              <a:gd name="connsiteX11" fmla="*/ 417689 w 2044281"/>
              <a:gd name="connsiteY11" fmla="*/ 1625600 h 1704622"/>
              <a:gd name="connsiteX12" fmla="*/ 519289 w 2044281"/>
              <a:gd name="connsiteY12" fmla="*/ 1456266 h 1704622"/>
              <a:gd name="connsiteX13" fmla="*/ 553155 w 2044281"/>
              <a:gd name="connsiteY13" fmla="*/ 1478844 h 1704622"/>
              <a:gd name="connsiteX14" fmla="*/ 553155 w 2044281"/>
              <a:gd name="connsiteY14" fmla="*/ 1365955 h 1704622"/>
              <a:gd name="connsiteX15" fmla="*/ 541866 w 2044281"/>
              <a:gd name="connsiteY15" fmla="*/ 1309511 h 1704622"/>
              <a:gd name="connsiteX16" fmla="*/ 632177 w 2044281"/>
              <a:gd name="connsiteY16" fmla="*/ 1399822 h 1704622"/>
              <a:gd name="connsiteX17" fmla="*/ 688622 w 2044281"/>
              <a:gd name="connsiteY17" fmla="*/ 1444977 h 1704622"/>
              <a:gd name="connsiteX18" fmla="*/ 756355 w 2044281"/>
              <a:gd name="connsiteY18" fmla="*/ 1501422 h 1704622"/>
              <a:gd name="connsiteX19" fmla="*/ 745066 w 2044281"/>
              <a:gd name="connsiteY19" fmla="*/ 1444977 h 1704622"/>
              <a:gd name="connsiteX20" fmla="*/ 733777 w 2044281"/>
              <a:gd name="connsiteY20" fmla="*/ 1377244 h 1704622"/>
              <a:gd name="connsiteX21" fmla="*/ 711200 w 2044281"/>
              <a:gd name="connsiteY21" fmla="*/ 1298222 h 1704622"/>
              <a:gd name="connsiteX22" fmla="*/ 688622 w 2044281"/>
              <a:gd name="connsiteY22" fmla="*/ 1264355 h 1704622"/>
              <a:gd name="connsiteX23" fmla="*/ 699911 w 2044281"/>
              <a:gd name="connsiteY23" fmla="*/ 1230488 h 1704622"/>
              <a:gd name="connsiteX24" fmla="*/ 733777 w 2044281"/>
              <a:gd name="connsiteY24" fmla="*/ 1241777 h 1704622"/>
              <a:gd name="connsiteX25" fmla="*/ 790222 w 2044281"/>
              <a:gd name="connsiteY25" fmla="*/ 1275644 h 1704622"/>
              <a:gd name="connsiteX26" fmla="*/ 835377 w 2044281"/>
              <a:gd name="connsiteY26" fmla="*/ 1298222 h 1704622"/>
              <a:gd name="connsiteX27" fmla="*/ 846666 w 2044281"/>
              <a:gd name="connsiteY27" fmla="*/ 1128888 h 1704622"/>
              <a:gd name="connsiteX28" fmla="*/ 824089 w 2044281"/>
              <a:gd name="connsiteY28" fmla="*/ 1083733 h 1704622"/>
              <a:gd name="connsiteX29" fmla="*/ 914400 w 2044281"/>
              <a:gd name="connsiteY29" fmla="*/ 1128888 h 1704622"/>
              <a:gd name="connsiteX30" fmla="*/ 948266 w 2044281"/>
              <a:gd name="connsiteY30" fmla="*/ 1140177 h 1704622"/>
              <a:gd name="connsiteX31" fmla="*/ 936977 w 2044281"/>
              <a:gd name="connsiteY31" fmla="*/ 1095022 h 1704622"/>
              <a:gd name="connsiteX32" fmla="*/ 880533 w 2044281"/>
              <a:gd name="connsiteY32" fmla="*/ 1049866 h 1704622"/>
              <a:gd name="connsiteX33" fmla="*/ 846666 w 2044281"/>
              <a:gd name="connsiteY33" fmla="*/ 1027288 h 1704622"/>
              <a:gd name="connsiteX34" fmla="*/ 801511 w 2044281"/>
              <a:gd name="connsiteY34" fmla="*/ 993422 h 1704622"/>
              <a:gd name="connsiteX35" fmla="*/ 880533 w 2044281"/>
              <a:gd name="connsiteY35" fmla="*/ 993422 h 1704622"/>
              <a:gd name="connsiteX36" fmla="*/ 1004711 w 2044281"/>
              <a:gd name="connsiteY36" fmla="*/ 982133 h 1704622"/>
              <a:gd name="connsiteX37" fmla="*/ 959555 w 2044281"/>
              <a:gd name="connsiteY37" fmla="*/ 891822 h 1704622"/>
              <a:gd name="connsiteX38" fmla="*/ 948266 w 2044281"/>
              <a:gd name="connsiteY38" fmla="*/ 857955 h 1704622"/>
              <a:gd name="connsiteX39" fmla="*/ 903111 w 2044281"/>
              <a:gd name="connsiteY39" fmla="*/ 812800 h 1704622"/>
              <a:gd name="connsiteX40" fmla="*/ 880533 w 2044281"/>
              <a:gd name="connsiteY40" fmla="*/ 778933 h 1704622"/>
              <a:gd name="connsiteX41" fmla="*/ 959555 w 2044281"/>
              <a:gd name="connsiteY41" fmla="*/ 801511 h 1704622"/>
              <a:gd name="connsiteX42" fmla="*/ 1027289 w 2044281"/>
              <a:gd name="connsiteY42" fmla="*/ 835377 h 1704622"/>
              <a:gd name="connsiteX43" fmla="*/ 1061155 w 2044281"/>
              <a:gd name="connsiteY43" fmla="*/ 846666 h 1704622"/>
              <a:gd name="connsiteX44" fmla="*/ 1038577 w 2044281"/>
              <a:gd name="connsiteY44" fmla="*/ 745066 h 1704622"/>
              <a:gd name="connsiteX45" fmla="*/ 1027289 w 2044281"/>
              <a:gd name="connsiteY45" fmla="*/ 711200 h 1704622"/>
              <a:gd name="connsiteX46" fmla="*/ 1016000 w 2044281"/>
              <a:gd name="connsiteY46" fmla="*/ 632177 h 1704622"/>
              <a:gd name="connsiteX47" fmla="*/ 1004711 w 2044281"/>
              <a:gd name="connsiteY47" fmla="*/ 598311 h 1704622"/>
              <a:gd name="connsiteX48" fmla="*/ 1038577 w 2044281"/>
              <a:gd name="connsiteY48" fmla="*/ 620888 h 1704622"/>
              <a:gd name="connsiteX49" fmla="*/ 1106311 w 2044281"/>
              <a:gd name="connsiteY49" fmla="*/ 677333 h 1704622"/>
              <a:gd name="connsiteX50" fmla="*/ 1061155 w 2044281"/>
              <a:gd name="connsiteY50" fmla="*/ 530577 h 1704622"/>
              <a:gd name="connsiteX51" fmla="*/ 1049866 w 2044281"/>
              <a:gd name="connsiteY51" fmla="*/ 485422 h 1704622"/>
              <a:gd name="connsiteX52" fmla="*/ 1004711 w 2044281"/>
              <a:gd name="connsiteY52" fmla="*/ 395111 h 1704622"/>
              <a:gd name="connsiteX53" fmla="*/ 993422 w 2044281"/>
              <a:gd name="connsiteY53" fmla="*/ 361244 h 1704622"/>
              <a:gd name="connsiteX54" fmla="*/ 1117600 w 2044281"/>
              <a:gd name="connsiteY54" fmla="*/ 474133 h 1704622"/>
              <a:gd name="connsiteX55" fmla="*/ 1219200 w 2044281"/>
              <a:gd name="connsiteY55" fmla="*/ 575733 h 1704622"/>
              <a:gd name="connsiteX56" fmla="*/ 1275644 w 2044281"/>
              <a:gd name="connsiteY56" fmla="*/ 632177 h 1704622"/>
              <a:gd name="connsiteX57" fmla="*/ 1286933 w 2044281"/>
              <a:gd name="connsiteY57" fmla="*/ 598311 h 1704622"/>
              <a:gd name="connsiteX58" fmla="*/ 1275644 w 2044281"/>
              <a:gd name="connsiteY58" fmla="*/ 553155 h 1704622"/>
              <a:gd name="connsiteX59" fmla="*/ 1264355 w 2044281"/>
              <a:gd name="connsiteY59" fmla="*/ 496711 h 1704622"/>
              <a:gd name="connsiteX60" fmla="*/ 1275644 w 2044281"/>
              <a:gd name="connsiteY60" fmla="*/ 316088 h 1704622"/>
              <a:gd name="connsiteX61" fmla="*/ 1343377 w 2044281"/>
              <a:gd name="connsiteY61" fmla="*/ 361244 h 1704622"/>
              <a:gd name="connsiteX62" fmla="*/ 1377244 w 2044281"/>
              <a:gd name="connsiteY62" fmla="*/ 406400 h 1704622"/>
              <a:gd name="connsiteX63" fmla="*/ 1456266 w 2044281"/>
              <a:gd name="connsiteY63" fmla="*/ 485422 h 1704622"/>
              <a:gd name="connsiteX64" fmla="*/ 1478844 w 2044281"/>
              <a:gd name="connsiteY64" fmla="*/ 519288 h 1704622"/>
              <a:gd name="connsiteX65" fmla="*/ 1524000 w 2044281"/>
              <a:gd name="connsiteY65" fmla="*/ 541866 h 1704622"/>
              <a:gd name="connsiteX66" fmla="*/ 1512711 w 2044281"/>
              <a:gd name="connsiteY66" fmla="*/ 282222 h 1704622"/>
              <a:gd name="connsiteX67" fmla="*/ 1490133 w 2044281"/>
              <a:gd name="connsiteY67" fmla="*/ 135466 h 1704622"/>
              <a:gd name="connsiteX68" fmla="*/ 1478844 w 2044281"/>
              <a:gd name="connsiteY68" fmla="*/ 101600 h 1704622"/>
              <a:gd name="connsiteX69" fmla="*/ 1512711 w 2044281"/>
              <a:gd name="connsiteY69" fmla="*/ 135466 h 1704622"/>
              <a:gd name="connsiteX70" fmla="*/ 1557866 w 2044281"/>
              <a:gd name="connsiteY70" fmla="*/ 203200 h 1704622"/>
              <a:gd name="connsiteX71" fmla="*/ 1591733 w 2044281"/>
              <a:gd name="connsiteY71" fmla="*/ 248355 h 1704622"/>
              <a:gd name="connsiteX72" fmla="*/ 1659466 w 2044281"/>
              <a:gd name="connsiteY72" fmla="*/ 349955 h 1704622"/>
              <a:gd name="connsiteX73" fmla="*/ 1727200 w 2044281"/>
              <a:gd name="connsiteY73" fmla="*/ 79022 h 1704622"/>
              <a:gd name="connsiteX74" fmla="*/ 1817511 w 2044281"/>
              <a:gd name="connsiteY74" fmla="*/ 169333 h 1704622"/>
              <a:gd name="connsiteX75" fmla="*/ 1862666 w 2044281"/>
              <a:gd name="connsiteY75" fmla="*/ 237066 h 1704622"/>
              <a:gd name="connsiteX76" fmla="*/ 1873955 w 2044281"/>
              <a:gd name="connsiteY76" fmla="*/ 169333 h 1704622"/>
              <a:gd name="connsiteX77" fmla="*/ 1873955 w 2044281"/>
              <a:gd name="connsiteY77" fmla="*/ 0 h 1704622"/>
              <a:gd name="connsiteX78" fmla="*/ 1907822 w 2044281"/>
              <a:gd name="connsiteY78" fmla="*/ 22577 h 1704622"/>
              <a:gd name="connsiteX79" fmla="*/ 1986844 w 2044281"/>
              <a:gd name="connsiteY79" fmla="*/ 124177 h 1704622"/>
              <a:gd name="connsiteX80" fmla="*/ 2009422 w 2044281"/>
              <a:gd name="connsiteY80" fmla="*/ 203200 h 1704622"/>
              <a:gd name="connsiteX81" fmla="*/ 2032000 w 2044281"/>
              <a:gd name="connsiteY81" fmla="*/ 237066 h 1704622"/>
              <a:gd name="connsiteX82" fmla="*/ 2043289 w 2044281"/>
              <a:gd name="connsiteY82" fmla="*/ 327377 h 170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044281" h="1704622">
                <a:moveTo>
                  <a:pt x="0" y="1659466"/>
                </a:moveTo>
                <a:cubicBezTo>
                  <a:pt x="3763" y="1584207"/>
                  <a:pt x="-2598" y="1507751"/>
                  <a:pt x="11289" y="1433688"/>
                </a:cubicBezTo>
                <a:cubicBezTo>
                  <a:pt x="14390" y="1417148"/>
                  <a:pt x="24287" y="1465008"/>
                  <a:pt x="33866" y="1478844"/>
                </a:cubicBezTo>
                <a:cubicBezTo>
                  <a:pt x="58288" y="1514120"/>
                  <a:pt x="112889" y="1580444"/>
                  <a:pt x="112889" y="1580444"/>
                </a:cubicBezTo>
                <a:cubicBezTo>
                  <a:pt x="126778" y="1622116"/>
                  <a:pt x="126051" y="1628098"/>
                  <a:pt x="158044" y="1670755"/>
                </a:cubicBezTo>
                <a:cubicBezTo>
                  <a:pt x="167623" y="1683527"/>
                  <a:pt x="180622" y="1693333"/>
                  <a:pt x="191911" y="1704622"/>
                </a:cubicBezTo>
                <a:cubicBezTo>
                  <a:pt x="215004" y="1612251"/>
                  <a:pt x="195241" y="1700564"/>
                  <a:pt x="214489" y="1546577"/>
                </a:cubicBezTo>
                <a:cubicBezTo>
                  <a:pt x="217328" y="1523865"/>
                  <a:pt x="222014" y="1501422"/>
                  <a:pt x="225777" y="1478844"/>
                </a:cubicBezTo>
                <a:cubicBezTo>
                  <a:pt x="240829" y="1486370"/>
                  <a:pt x="257908" y="1490765"/>
                  <a:pt x="270933" y="1501422"/>
                </a:cubicBezTo>
                <a:cubicBezTo>
                  <a:pt x="299764" y="1525011"/>
                  <a:pt x="323614" y="1554103"/>
                  <a:pt x="349955" y="1580444"/>
                </a:cubicBezTo>
                <a:cubicBezTo>
                  <a:pt x="361244" y="1591733"/>
                  <a:pt x="368676" y="1609262"/>
                  <a:pt x="383822" y="1614311"/>
                </a:cubicBezTo>
                <a:lnTo>
                  <a:pt x="417689" y="1625600"/>
                </a:lnTo>
                <a:cubicBezTo>
                  <a:pt x="406328" y="1443832"/>
                  <a:pt x="344940" y="1416031"/>
                  <a:pt x="519289" y="1456266"/>
                </a:cubicBezTo>
                <a:cubicBezTo>
                  <a:pt x="532509" y="1459317"/>
                  <a:pt x="541866" y="1471318"/>
                  <a:pt x="553155" y="1478844"/>
                </a:cubicBezTo>
                <a:cubicBezTo>
                  <a:pt x="572214" y="1421668"/>
                  <a:pt x="567568" y="1452433"/>
                  <a:pt x="553155" y="1365955"/>
                </a:cubicBezTo>
                <a:cubicBezTo>
                  <a:pt x="550001" y="1347029"/>
                  <a:pt x="524230" y="1301953"/>
                  <a:pt x="541866" y="1309511"/>
                </a:cubicBezTo>
                <a:cubicBezTo>
                  <a:pt x="580997" y="1326282"/>
                  <a:pt x="598933" y="1373227"/>
                  <a:pt x="632177" y="1399822"/>
                </a:cubicBezTo>
                <a:cubicBezTo>
                  <a:pt x="650992" y="1414874"/>
                  <a:pt x="670489" y="1429111"/>
                  <a:pt x="688622" y="1444977"/>
                </a:cubicBezTo>
                <a:cubicBezTo>
                  <a:pt x="758165" y="1505826"/>
                  <a:pt x="687040" y="1455211"/>
                  <a:pt x="756355" y="1501422"/>
                </a:cubicBezTo>
                <a:cubicBezTo>
                  <a:pt x="752592" y="1482607"/>
                  <a:pt x="748498" y="1463855"/>
                  <a:pt x="745066" y="1444977"/>
                </a:cubicBezTo>
                <a:cubicBezTo>
                  <a:pt x="740971" y="1422457"/>
                  <a:pt x="738266" y="1399689"/>
                  <a:pt x="733777" y="1377244"/>
                </a:cubicBezTo>
                <a:cubicBezTo>
                  <a:pt x="731365" y="1365182"/>
                  <a:pt x="718375" y="1312572"/>
                  <a:pt x="711200" y="1298222"/>
                </a:cubicBezTo>
                <a:cubicBezTo>
                  <a:pt x="705132" y="1286087"/>
                  <a:pt x="696148" y="1275644"/>
                  <a:pt x="688622" y="1264355"/>
                </a:cubicBezTo>
                <a:cubicBezTo>
                  <a:pt x="692385" y="1253066"/>
                  <a:pt x="689268" y="1235810"/>
                  <a:pt x="699911" y="1230488"/>
                </a:cubicBezTo>
                <a:cubicBezTo>
                  <a:pt x="710554" y="1225166"/>
                  <a:pt x="723134" y="1236455"/>
                  <a:pt x="733777" y="1241777"/>
                </a:cubicBezTo>
                <a:cubicBezTo>
                  <a:pt x="753402" y="1251590"/>
                  <a:pt x="771041" y="1264988"/>
                  <a:pt x="790222" y="1275644"/>
                </a:cubicBezTo>
                <a:cubicBezTo>
                  <a:pt x="804933" y="1283817"/>
                  <a:pt x="820325" y="1290696"/>
                  <a:pt x="835377" y="1298222"/>
                </a:cubicBezTo>
                <a:cubicBezTo>
                  <a:pt x="872096" y="1224783"/>
                  <a:pt x="870460" y="1247862"/>
                  <a:pt x="846666" y="1128888"/>
                </a:cubicBezTo>
                <a:cubicBezTo>
                  <a:pt x="843366" y="1112387"/>
                  <a:pt x="807261" y="1083733"/>
                  <a:pt x="824089" y="1083733"/>
                </a:cubicBezTo>
                <a:cubicBezTo>
                  <a:pt x="857746" y="1083733"/>
                  <a:pt x="882470" y="1118244"/>
                  <a:pt x="914400" y="1128888"/>
                </a:cubicBezTo>
                <a:lnTo>
                  <a:pt x="948266" y="1140177"/>
                </a:lnTo>
                <a:cubicBezTo>
                  <a:pt x="944503" y="1125125"/>
                  <a:pt x="946286" y="1107434"/>
                  <a:pt x="936977" y="1095022"/>
                </a:cubicBezTo>
                <a:cubicBezTo>
                  <a:pt x="922520" y="1075746"/>
                  <a:pt x="899809" y="1064323"/>
                  <a:pt x="880533" y="1049866"/>
                </a:cubicBezTo>
                <a:cubicBezTo>
                  <a:pt x="869679" y="1041725"/>
                  <a:pt x="857707" y="1035174"/>
                  <a:pt x="846666" y="1027288"/>
                </a:cubicBezTo>
                <a:cubicBezTo>
                  <a:pt x="831356" y="1016352"/>
                  <a:pt x="816563" y="1004711"/>
                  <a:pt x="801511" y="993422"/>
                </a:cubicBezTo>
                <a:cubicBezTo>
                  <a:pt x="942671" y="958131"/>
                  <a:pt x="767168" y="993422"/>
                  <a:pt x="880533" y="993422"/>
                </a:cubicBezTo>
                <a:cubicBezTo>
                  <a:pt x="922096" y="993422"/>
                  <a:pt x="963318" y="985896"/>
                  <a:pt x="1004711" y="982133"/>
                </a:cubicBezTo>
                <a:cubicBezTo>
                  <a:pt x="982265" y="892350"/>
                  <a:pt x="1010727" y="981372"/>
                  <a:pt x="959555" y="891822"/>
                </a:cubicBezTo>
                <a:cubicBezTo>
                  <a:pt x="953651" y="881490"/>
                  <a:pt x="955183" y="867638"/>
                  <a:pt x="948266" y="857955"/>
                </a:cubicBezTo>
                <a:cubicBezTo>
                  <a:pt x="935894" y="840634"/>
                  <a:pt x="916964" y="828962"/>
                  <a:pt x="903111" y="812800"/>
                </a:cubicBezTo>
                <a:cubicBezTo>
                  <a:pt x="894281" y="802499"/>
                  <a:pt x="867229" y="781594"/>
                  <a:pt x="880533" y="778933"/>
                </a:cubicBezTo>
                <a:cubicBezTo>
                  <a:pt x="907396" y="773560"/>
                  <a:pt x="933316" y="793639"/>
                  <a:pt x="959555" y="801511"/>
                </a:cubicBezTo>
                <a:cubicBezTo>
                  <a:pt x="1030491" y="822792"/>
                  <a:pt x="955931" y="799699"/>
                  <a:pt x="1027289" y="835377"/>
                </a:cubicBezTo>
                <a:cubicBezTo>
                  <a:pt x="1037932" y="840698"/>
                  <a:pt x="1049866" y="842903"/>
                  <a:pt x="1061155" y="846666"/>
                </a:cubicBezTo>
                <a:cubicBezTo>
                  <a:pt x="1053395" y="807864"/>
                  <a:pt x="1049206" y="782268"/>
                  <a:pt x="1038577" y="745066"/>
                </a:cubicBezTo>
                <a:cubicBezTo>
                  <a:pt x="1035308" y="733625"/>
                  <a:pt x="1031052" y="722489"/>
                  <a:pt x="1027289" y="711200"/>
                </a:cubicBezTo>
                <a:cubicBezTo>
                  <a:pt x="1023526" y="684859"/>
                  <a:pt x="1021218" y="658269"/>
                  <a:pt x="1016000" y="632177"/>
                </a:cubicBezTo>
                <a:cubicBezTo>
                  <a:pt x="1013666" y="620509"/>
                  <a:pt x="994068" y="603633"/>
                  <a:pt x="1004711" y="598311"/>
                </a:cubicBezTo>
                <a:cubicBezTo>
                  <a:pt x="1016846" y="592243"/>
                  <a:pt x="1028154" y="612202"/>
                  <a:pt x="1038577" y="620888"/>
                </a:cubicBezTo>
                <a:cubicBezTo>
                  <a:pt x="1125500" y="693324"/>
                  <a:pt x="1022225" y="621275"/>
                  <a:pt x="1106311" y="677333"/>
                </a:cubicBezTo>
                <a:cubicBezTo>
                  <a:pt x="1085920" y="554986"/>
                  <a:pt x="1109536" y="663624"/>
                  <a:pt x="1061155" y="530577"/>
                </a:cubicBezTo>
                <a:cubicBezTo>
                  <a:pt x="1055853" y="515996"/>
                  <a:pt x="1055833" y="499743"/>
                  <a:pt x="1049866" y="485422"/>
                </a:cubicBezTo>
                <a:cubicBezTo>
                  <a:pt x="1036921" y="454354"/>
                  <a:pt x="1015354" y="427041"/>
                  <a:pt x="1004711" y="395111"/>
                </a:cubicBezTo>
                <a:cubicBezTo>
                  <a:pt x="1000948" y="383822"/>
                  <a:pt x="982779" y="355922"/>
                  <a:pt x="993422" y="361244"/>
                </a:cubicBezTo>
                <a:cubicBezTo>
                  <a:pt x="1154466" y="441765"/>
                  <a:pt x="1055812" y="406728"/>
                  <a:pt x="1117600" y="474133"/>
                </a:cubicBezTo>
                <a:cubicBezTo>
                  <a:pt x="1149964" y="509439"/>
                  <a:pt x="1192634" y="535882"/>
                  <a:pt x="1219200" y="575733"/>
                </a:cubicBezTo>
                <a:cubicBezTo>
                  <a:pt x="1249303" y="620889"/>
                  <a:pt x="1230488" y="602074"/>
                  <a:pt x="1275644" y="632177"/>
                </a:cubicBezTo>
                <a:cubicBezTo>
                  <a:pt x="1279407" y="620888"/>
                  <a:pt x="1286933" y="610210"/>
                  <a:pt x="1286933" y="598311"/>
                </a:cubicBezTo>
                <a:cubicBezTo>
                  <a:pt x="1286933" y="582796"/>
                  <a:pt x="1279010" y="568301"/>
                  <a:pt x="1275644" y="553155"/>
                </a:cubicBezTo>
                <a:cubicBezTo>
                  <a:pt x="1271482" y="534425"/>
                  <a:pt x="1268118" y="515526"/>
                  <a:pt x="1264355" y="496711"/>
                </a:cubicBezTo>
                <a:cubicBezTo>
                  <a:pt x="1268118" y="436503"/>
                  <a:pt x="1245248" y="368196"/>
                  <a:pt x="1275644" y="316088"/>
                </a:cubicBezTo>
                <a:cubicBezTo>
                  <a:pt x="1289317" y="292649"/>
                  <a:pt x="1323096" y="343216"/>
                  <a:pt x="1343377" y="361244"/>
                </a:cubicBezTo>
                <a:cubicBezTo>
                  <a:pt x="1357439" y="373744"/>
                  <a:pt x="1364588" y="392478"/>
                  <a:pt x="1377244" y="406400"/>
                </a:cubicBezTo>
                <a:cubicBezTo>
                  <a:pt x="1402302" y="433964"/>
                  <a:pt x="1435602" y="454427"/>
                  <a:pt x="1456266" y="485422"/>
                </a:cubicBezTo>
                <a:cubicBezTo>
                  <a:pt x="1463792" y="496711"/>
                  <a:pt x="1468421" y="510602"/>
                  <a:pt x="1478844" y="519288"/>
                </a:cubicBezTo>
                <a:cubicBezTo>
                  <a:pt x="1491772" y="530061"/>
                  <a:pt x="1508948" y="534340"/>
                  <a:pt x="1524000" y="541866"/>
                </a:cubicBezTo>
                <a:cubicBezTo>
                  <a:pt x="1520237" y="455318"/>
                  <a:pt x="1518474" y="368660"/>
                  <a:pt x="1512711" y="282222"/>
                </a:cubicBezTo>
                <a:cubicBezTo>
                  <a:pt x="1511854" y="269362"/>
                  <a:pt x="1494038" y="153038"/>
                  <a:pt x="1490133" y="135466"/>
                </a:cubicBezTo>
                <a:cubicBezTo>
                  <a:pt x="1487552" y="123850"/>
                  <a:pt x="1466945" y="101600"/>
                  <a:pt x="1478844" y="101600"/>
                </a:cubicBezTo>
                <a:cubicBezTo>
                  <a:pt x="1494809" y="101600"/>
                  <a:pt x="1502910" y="122864"/>
                  <a:pt x="1512711" y="135466"/>
                </a:cubicBezTo>
                <a:cubicBezTo>
                  <a:pt x="1529370" y="156885"/>
                  <a:pt x="1542305" y="180970"/>
                  <a:pt x="1557866" y="203200"/>
                </a:cubicBezTo>
                <a:cubicBezTo>
                  <a:pt x="1568656" y="218614"/>
                  <a:pt x="1581296" y="232700"/>
                  <a:pt x="1591733" y="248355"/>
                </a:cubicBezTo>
                <a:cubicBezTo>
                  <a:pt x="1678837" y="379010"/>
                  <a:pt x="1575086" y="237447"/>
                  <a:pt x="1659466" y="349955"/>
                </a:cubicBezTo>
                <a:cubicBezTo>
                  <a:pt x="1683281" y="52267"/>
                  <a:pt x="1590487" y="44844"/>
                  <a:pt x="1727200" y="79022"/>
                </a:cubicBezTo>
                <a:cubicBezTo>
                  <a:pt x="1757304" y="109126"/>
                  <a:pt x="1793896" y="133910"/>
                  <a:pt x="1817511" y="169333"/>
                </a:cubicBezTo>
                <a:lnTo>
                  <a:pt x="1862666" y="237066"/>
                </a:lnTo>
                <a:cubicBezTo>
                  <a:pt x="1866429" y="214488"/>
                  <a:pt x="1873955" y="192222"/>
                  <a:pt x="1873955" y="169333"/>
                </a:cubicBezTo>
                <a:cubicBezTo>
                  <a:pt x="1873955" y="-14823"/>
                  <a:pt x="1845113" y="86525"/>
                  <a:pt x="1873955" y="0"/>
                </a:cubicBezTo>
                <a:cubicBezTo>
                  <a:pt x="1885244" y="7526"/>
                  <a:pt x="1898695" y="12538"/>
                  <a:pt x="1907822" y="22577"/>
                </a:cubicBezTo>
                <a:cubicBezTo>
                  <a:pt x="1936683" y="54324"/>
                  <a:pt x="1986844" y="124177"/>
                  <a:pt x="1986844" y="124177"/>
                </a:cubicBezTo>
                <a:cubicBezTo>
                  <a:pt x="1990461" y="138644"/>
                  <a:pt x="2001324" y="187005"/>
                  <a:pt x="2009422" y="203200"/>
                </a:cubicBezTo>
                <a:cubicBezTo>
                  <a:pt x="2015490" y="215335"/>
                  <a:pt x="2024474" y="225777"/>
                  <a:pt x="2032000" y="237066"/>
                </a:cubicBezTo>
                <a:cubicBezTo>
                  <a:pt x="2049239" y="288782"/>
                  <a:pt x="2043289" y="259033"/>
                  <a:pt x="2043289" y="327377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4092774" y="4333106"/>
            <a:ext cx="2406389" cy="55767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115925" y="4310493"/>
            <a:ext cx="2383238" cy="5469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94135" y="506059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818346">
            <a:off x="6679189" y="2703638"/>
            <a:ext cx="1693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Memory Leak!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3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Recall:</a:t>
            </a:r>
          </a:p>
          <a:p>
            <a:pPr lvl="1"/>
            <a:r>
              <a:rPr lang="en-US" sz="3200" dirty="0" smtClean="0"/>
              <a:t>As stack grows / shrinks, items are automatically cleared from Memory</a:t>
            </a:r>
          </a:p>
          <a:p>
            <a:pPr lvl="2"/>
            <a:r>
              <a:rPr lang="en-US" sz="2800" dirty="0" smtClean="0"/>
              <a:t>i.e. when a function ends, </a:t>
            </a:r>
            <a:br>
              <a:rPr lang="en-US" sz="2800" dirty="0" smtClean="0"/>
            </a:br>
            <a:r>
              <a:rPr lang="en-US" sz="2800" dirty="0" smtClean="0"/>
              <a:t>all of its objects (variables) are cleared from Memory</a:t>
            </a:r>
          </a:p>
          <a:p>
            <a:pPr lvl="2"/>
            <a:endParaRPr lang="en-US" sz="2800" dirty="0"/>
          </a:p>
          <a:p>
            <a:r>
              <a:rPr lang="en-US" sz="3600" dirty="0" smtClean="0"/>
              <a:t>Sometimes we want objects to live on </a:t>
            </a:r>
            <a:br>
              <a:rPr lang="en-US" sz="3600" dirty="0" smtClean="0"/>
            </a:br>
            <a:r>
              <a:rPr lang="en-US" sz="3600" dirty="0" smtClean="0"/>
              <a:t>after a function is finished.</a:t>
            </a:r>
          </a:p>
          <a:p>
            <a:pPr lvl="1"/>
            <a:r>
              <a:rPr lang="en-US" sz="3200" dirty="0" smtClean="0"/>
              <a:t>Put on the Heap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895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aka Dynamic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How to add to the heap?</a:t>
            </a:r>
          </a:p>
          <a:p>
            <a:pPr lvl="1"/>
            <a:r>
              <a:rPr lang="en-US" sz="3200" dirty="0" smtClean="0"/>
              <a:t>Use ‘new’</a:t>
            </a:r>
          </a:p>
          <a:p>
            <a:pPr lvl="1"/>
            <a:r>
              <a:rPr lang="en-US" sz="3200" dirty="0" smtClean="0"/>
              <a:t>Use pointers</a:t>
            </a:r>
          </a:p>
          <a:p>
            <a:pPr lvl="1"/>
            <a:r>
              <a:rPr lang="en-US" sz="3200" dirty="0" smtClean="0"/>
              <a:t>Use ‘*’ to dereference the pointer</a:t>
            </a:r>
          </a:p>
          <a:p>
            <a:pPr lvl="1"/>
            <a:r>
              <a:rPr lang="en-US" sz="3200" dirty="0" smtClean="0"/>
              <a:t>Initialize with </a:t>
            </a:r>
            <a:r>
              <a:rPr lang="en-US" sz="3200" dirty="0" err="1" smtClean="0"/>
              <a:t>nullptr</a:t>
            </a:r>
            <a:r>
              <a:rPr lang="en-US" sz="3200" dirty="0" smtClean="0"/>
              <a:t> (i.e. 0) </a:t>
            </a:r>
            <a:r>
              <a:rPr lang="en-US" sz="3200" i="1" dirty="0" smtClean="0"/>
              <a:t>– See note in 4.9 in </a:t>
            </a:r>
            <a:r>
              <a:rPr lang="en-US" sz="3200" i="1" dirty="0" err="1" smtClean="0"/>
              <a:t>zyBook</a:t>
            </a:r>
            <a:r>
              <a:rPr lang="en-US" sz="3200" i="1" dirty="0" smtClean="0"/>
              <a:t>.</a:t>
            </a:r>
            <a:endParaRPr lang="en-US" sz="3200" dirty="0" smtClean="0"/>
          </a:p>
          <a:p>
            <a:pPr lvl="1"/>
            <a:endParaRPr lang="en-US" sz="3200" dirty="0"/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i</a:t>
            </a:r>
            <a:r>
              <a:rPr lang="en-US" dirty="0" smtClean="0">
                <a:latin typeface="Source Code Pro" panose="020B0509030403020204" pitchFamily="49" charset="0"/>
              </a:rPr>
              <a:t> = 7; // put item on the stack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* j = </a:t>
            </a:r>
            <a:r>
              <a:rPr lang="en-US" dirty="0" err="1" smtClean="0">
                <a:latin typeface="Source Code Pro" panose="020B0509030403020204" pitchFamily="49" charset="0"/>
              </a:rPr>
              <a:t>nullptr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j = new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(11); // put item on the heap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cout</a:t>
            </a:r>
            <a:r>
              <a:rPr lang="en-US" dirty="0" smtClean="0">
                <a:latin typeface="Source Code Pro" panose="020B0509030403020204" pitchFamily="49" charset="0"/>
              </a:rPr>
              <a:t> &lt;&lt; "i: " &lt;&lt; </a:t>
            </a:r>
            <a:r>
              <a:rPr lang="en-US" dirty="0" err="1" smtClean="0">
                <a:latin typeface="Source Code Pro" panose="020B0509030403020204" pitchFamily="49" charset="0"/>
              </a:rPr>
              <a:t>i</a:t>
            </a:r>
            <a:r>
              <a:rPr lang="en-US" dirty="0" smtClean="0">
                <a:latin typeface="Source Code Pro" panose="020B0509030403020204" pitchFamily="49" charset="0"/>
              </a:rPr>
              <a:t> &lt;&lt; </a:t>
            </a:r>
            <a:r>
              <a:rPr lang="en-US" dirty="0" err="1" smtClean="0">
                <a:latin typeface="Source Code Pro" panose="020B0509030403020204" pitchFamily="49" charset="0"/>
              </a:rPr>
              <a:t>endl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cout</a:t>
            </a:r>
            <a:r>
              <a:rPr lang="en-US" dirty="0" smtClean="0">
                <a:latin typeface="Source Code Pro" panose="020B0509030403020204" pitchFamily="49" charset="0"/>
              </a:rPr>
              <a:t> &lt;&lt; "j: " &lt;&lt; *j &lt;&lt; </a:t>
            </a:r>
            <a:r>
              <a:rPr lang="en-US" dirty="0" err="1" smtClean="0">
                <a:latin typeface="Source Code Pro" panose="020B0509030403020204" pitchFamily="49" charset="0"/>
              </a:rPr>
              <a:t>endl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cout</a:t>
            </a:r>
            <a:r>
              <a:rPr lang="en-US" dirty="0" smtClean="0">
                <a:latin typeface="Source Code Pro" panose="020B0509030403020204" pitchFamily="49" charset="0"/>
              </a:rPr>
              <a:t> &lt;&lt; "Address of i: " &lt;&lt; j &lt;&lt; </a:t>
            </a:r>
            <a:r>
              <a:rPr lang="en-US" dirty="0" err="1" smtClean="0">
                <a:latin typeface="Source Code Pro" panose="020B0509030403020204" pitchFamily="49" charset="0"/>
              </a:rPr>
              <a:t>endl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5952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we put something on the heap we also have to remove it.</a:t>
            </a:r>
          </a:p>
          <a:p>
            <a:pPr lvl="1"/>
            <a:r>
              <a:rPr lang="en-US" dirty="0" smtClean="0"/>
              <a:t>If we don’t we might have a memory leak.</a:t>
            </a:r>
            <a:endParaRPr lang="en-US" dirty="0"/>
          </a:p>
          <a:p>
            <a:pPr lvl="1"/>
            <a:r>
              <a:rPr lang="en-US" dirty="0" smtClean="0"/>
              <a:t>More on memory management / challenges with pointers later.</a:t>
            </a:r>
          </a:p>
          <a:p>
            <a:pPr lvl="1"/>
            <a:endParaRPr lang="en-US" dirty="0"/>
          </a:p>
          <a:p>
            <a:r>
              <a:rPr lang="en-US" dirty="0" smtClean="0"/>
              <a:t>How to remove from the heap?</a:t>
            </a:r>
          </a:p>
          <a:p>
            <a:pPr lvl="1"/>
            <a:r>
              <a:rPr lang="en-US" dirty="0" smtClean="0"/>
              <a:t>Use ‘delete’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delete j; // remove item from the heap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new /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delete memory that has already been deleted, then an exception will likely occur.</a:t>
            </a:r>
          </a:p>
          <a:p>
            <a:endParaRPr lang="en-US" dirty="0" smtClean="0"/>
          </a:p>
          <a:p>
            <a:r>
              <a:rPr lang="en-US" dirty="0" smtClean="0"/>
              <a:t>If you delete a pointer that is set to </a:t>
            </a:r>
            <a:r>
              <a:rPr lang="en-US" dirty="0" err="1" smtClean="0"/>
              <a:t>nullptr</a:t>
            </a:r>
            <a:r>
              <a:rPr lang="en-US" dirty="0" smtClean="0"/>
              <a:t>, then no error occurs.</a:t>
            </a:r>
          </a:p>
          <a:p>
            <a:endParaRPr lang="en-US" dirty="0" smtClean="0"/>
          </a:p>
          <a:p>
            <a:r>
              <a:rPr lang="en-US" dirty="0" smtClean="0"/>
              <a:t>If you try to dereference a pointer that has been deleted, then an exception will likely occur.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7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Acquisition Is Initialization (RAII)</a:t>
            </a:r>
          </a:p>
          <a:p>
            <a:pPr lvl="1"/>
            <a:r>
              <a:rPr lang="en-US" dirty="0" smtClean="0"/>
              <a:t>Try to allocate resources in constructor </a:t>
            </a:r>
            <a:br>
              <a:rPr lang="en-US" dirty="0" smtClean="0"/>
            </a:br>
            <a:r>
              <a:rPr lang="en-US" dirty="0" smtClean="0"/>
              <a:t>(i.e. allocate memory from the heap)</a:t>
            </a:r>
          </a:p>
          <a:p>
            <a:pPr lvl="1"/>
            <a:r>
              <a:rPr lang="en-US" dirty="0" smtClean="0"/>
              <a:t>Try to deallocate resources in destructor </a:t>
            </a:r>
            <a:br>
              <a:rPr lang="en-US" dirty="0" smtClean="0"/>
            </a:br>
            <a:r>
              <a:rPr lang="en-US" dirty="0" smtClean="0"/>
              <a:t>(i.e. deallocate memory from the heap)</a:t>
            </a:r>
          </a:p>
          <a:p>
            <a:pPr lvl="1"/>
            <a:endParaRPr lang="en-US" dirty="0"/>
          </a:p>
          <a:p>
            <a:r>
              <a:rPr lang="en-US" dirty="0" smtClean="0"/>
              <a:t>We’ll discuss this more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5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Classes &amp;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Dereferencing pointers has a special operator </a:t>
            </a:r>
            <a:br>
              <a:rPr lang="en-US" dirty="0" smtClean="0"/>
            </a:br>
            <a:r>
              <a:rPr lang="en-US" dirty="0" smtClean="0"/>
              <a:t>(that we’ve already seen.)</a:t>
            </a:r>
          </a:p>
          <a:p>
            <a:pPr lvl="1"/>
            <a:r>
              <a:rPr lang="en-US" dirty="0" smtClean="0"/>
              <a:t>Use ‘-&gt;’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vector&lt;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&gt;* v = new vector&lt;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&gt; { 2,4,6 };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cout</a:t>
            </a:r>
            <a:r>
              <a:rPr lang="en-US" dirty="0" smtClean="0">
                <a:latin typeface="Source Code Pro" panose="020B0509030403020204" pitchFamily="49" charset="0"/>
              </a:rPr>
              <a:t> &lt;&lt; "vector size: " &lt;&lt; v-&gt;size(); 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cout</a:t>
            </a:r>
            <a:r>
              <a:rPr lang="en-US" dirty="0" smtClean="0">
                <a:latin typeface="Source Code Pro" panose="020B0509030403020204" pitchFamily="49" charset="0"/>
              </a:rPr>
              <a:t> &lt;&lt; “first value: " &lt;&lt; </a:t>
            </a:r>
            <a:r>
              <a:rPr lang="en-US" dirty="0">
                <a:latin typeface="Source Code Pro" panose="020B0509030403020204" pitchFamily="49" charset="0"/>
              </a:rPr>
              <a:t>v-</a:t>
            </a:r>
            <a:r>
              <a:rPr lang="en-US" dirty="0" smtClean="0">
                <a:latin typeface="Source Code Pro" panose="020B0509030403020204" pitchFamily="49" charset="0"/>
              </a:rPr>
              <a:t>&gt;at(0);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9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1492</Words>
  <Application>Microsoft Macintosh PowerPoint</Application>
  <PresentationFormat>On-screen Show (4:3)</PresentationFormat>
  <Paragraphs>501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Test 2 Slide Set 4</vt:lpstr>
      <vt:lpstr>Dynamic Memory</vt:lpstr>
      <vt:lpstr>Recall: Memory Layout</vt:lpstr>
      <vt:lpstr>Stack</vt:lpstr>
      <vt:lpstr>Heap aka Dynamic Memory</vt:lpstr>
      <vt:lpstr>Heap</vt:lpstr>
      <vt:lpstr>Notes on new / delete</vt:lpstr>
      <vt:lpstr>RAII</vt:lpstr>
      <vt:lpstr>Pointers to Classes &amp; Structs</vt:lpstr>
      <vt:lpstr>Pointers to Classes &amp; Structs</vt:lpstr>
      <vt:lpstr>How Dynamic Memory Works with Memory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Memory Management</vt:lpstr>
      <vt:lpstr>Memory Leaks</vt:lpstr>
      <vt:lpstr>Managing Memory</vt:lpstr>
      <vt:lpstr>Strategies to Manage Dynamic Memory</vt:lpstr>
      <vt:lpstr>Dynamic Classes</vt:lpstr>
      <vt:lpstr>How Memory Leaks Work with Memory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2 Slide Set 4</dc:title>
  <dc:creator>Jonathan G. Westerfield</dc:creator>
  <cp:lastModifiedBy>Jonathan G. Westerfield</cp:lastModifiedBy>
  <cp:revision>3</cp:revision>
  <dcterms:created xsi:type="dcterms:W3CDTF">2016-11-07T03:13:20Z</dcterms:created>
  <dcterms:modified xsi:type="dcterms:W3CDTF">2016-11-07T03:15:53Z</dcterms:modified>
</cp:coreProperties>
</file>