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60" y="-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EFBB-F6A2-4A78-808C-E6883E0E37ED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88DD-E036-4377-80CE-64ED8085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7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3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AF9-6774-4B66-8C85-0B2A3674F8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1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AF9-6774-4B66-8C85-0B2A3674F8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9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AF9-6774-4B66-8C85-0B2A3674F8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2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AF9-6774-4B66-8C85-0B2A3674F8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AF9-6774-4B66-8C85-0B2A3674F8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7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3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3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4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7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C30F-E7C8-464A-B04B-9AFC411D9F7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C30F-E7C8-464A-B04B-9AFC411D9F7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9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C30F-E7C8-464A-B04B-9AFC411D9F7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4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C30F-E7C8-464A-B04B-9AFC411D9F7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1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C30F-E7C8-464A-B04B-9AFC411D9F7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9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compare the copy assignment operator to the copy constructor, we see first of all that they take the same parameter: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reference to the source object.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it we look at what</a:t>
            </a:r>
            <a:r>
              <a:rPr lang="en-US" baseline="0" dirty="0" smtClean="0"/>
              <a:t> they do, we see that </a:t>
            </a:r>
            <a:r>
              <a:rPr lang="en-US" dirty="0" smtClean="0"/>
              <a:t>the copy constructor is the same as </a:t>
            </a:r>
            <a:r>
              <a:rPr lang="en-US" baseline="0" dirty="0" smtClean="0"/>
              <a:t>the copy assignment operator, minus a couple of missing steps that aren’t needed. Now why would we not need to check for self-assignment and delete old data?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... Because the object is just being created, so there’s nothing to delete yet, and it can’t be equal to the source because it’s not initialized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8886-0FB8-4179-9EAB-F77B01A895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72F7-DB14-4801-A1F1-A85AAC556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96AF-8203-489F-A2C7-1DA2E316881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8DD5-A09A-4248-B6CD-3E8C1486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Slide Set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82996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4023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Node</a:t>
            </a:r>
          </a:p>
          <a:p>
            <a:pPr lvl="1"/>
            <a:r>
              <a:rPr lang="en-US" sz="2800" dirty="0" smtClean="0"/>
              <a:t>Contains Data</a:t>
            </a:r>
          </a:p>
          <a:p>
            <a:pPr lvl="1"/>
            <a:r>
              <a:rPr lang="en-US" sz="2800" dirty="0" smtClean="0"/>
              <a:t>Contains Pointer/Reference to next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5312" y="3617088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771190" y="4317357"/>
            <a:ext cx="2737413" cy="1736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001205">
            <a:off x="6316346" y="1436287"/>
            <a:ext cx="456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Note: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Data could be complex like a Class,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or simple like an int.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starts with a pointer to the first node in the list.</a:t>
            </a:r>
          </a:p>
          <a:p>
            <a:r>
              <a:rPr lang="en-US" dirty="0" smtClean="0"/>
              <a:t>Normally pointer to start node is called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Set to </a:t>
            </a:r>
            <a:r>
              <a:rPr lang="en-US" dirty="0" err="1" smtClean="0"/>
              <a:t>nullptr</a:t>
            </a:r>
            <a:r>
              <a:rPr lang="en-US" dirty="0" smtClean="0"/>
              <a:t> if the list is empty.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97706" y="3902594"/>
            <a:ext cx="2758633" cy="817945"/>
            <a:chOff x="4797706" y="3902594"/>
            <a:chExt cx="2758633" cy="81794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29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25957" y="4640483"/>
            <a:ext cx="2758633" cy="817945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98054" y="2519741"/>
            <a:ext cx="0" cy="175356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620387" y="427330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?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its value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25957" y="4640483"/>
            <a:ext cx="2758633" cy="817945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98054" y="2519741"/>
            <a:ext cx="0" cy="175356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620387" y="427330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?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0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to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Node’s next to </a:t>
            </a:r>
            <a:r>
              <a:rPr lang="en-US" dirty="0" smtClean="0"/>
              <a:t>head’s next pointer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98054" y="2519741"/>
            <a:ext cx="0" cy="175356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620387" y="427330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?</a:t>
            </a:r>
            <a:endParaRPr lang="en-US" sz="96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25957" y="5040775"/>
            <a:ext cx="2737413" cy="1736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to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Nodes next to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Head to point to new node.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52519" y="2519741"/>
            <a:ext cx="3745535" cy="16815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620387" y="427330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?</a:t>
            </a:r>
            <a:endParaRPr lang="en-US" sz="96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25957" y="5040775"/>
            <a:ext cx="2737413" cy="1736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008305">
            <a:off x="9303315" y="3899741"/>
            <a:ext cx="243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What is this?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to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Nodes next to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Head to point to new node.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52519" y="2519741"/>
            <a:ext cx="3745535" cy="16815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 rot="1008305">
            <a:off x="9303315" y="3899741"/>
            <a:ext cx="243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What is this?</a:t>
            </a:r>
            <a:endParaRPr lang="en-US" sz="3200" dirty="0">
              <a:solidFill>
                <a:srgbClr val="7030A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25957" y="4640483"/>
            <a:ext cx="2758633" cy="817945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156205" y="5897614"/>
            <a:ext cx="422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If it was added to an empty list…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Front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to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Nodes next to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Head to point to new node.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52519" y="2519741"/>
            <a:ext cx="3745535" cy="16815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6003" y="18124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810079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6425957" y="5058137"/>
            <a:ext cx="163150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008305">
            <a:off x="9349827" y="3520940"/>
            <a:ext cx="243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What is this?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6205" y="5897614"/>
            <a:ext cx="462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If it was added to a non empty list…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57462" y="4340506"/>
            <a:ext cx="3327721" cy="14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33</a:t>
            </a:r>
            <a:endParaRPr lang="en-US" sz="5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73341" y="4640483"/>
            <a:ext cx="1105908" cy="817945"/>
            <a:chOff x="4797706" y="3902594"/>
            <a:chExt cx="2758633" cy="81794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25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5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vs. Array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memory</a:t>
            </a:r>
          </a:p>
          <a:p>
            <a:r>
              <a:rPr lang="en-US" dirty="0" smtClean="0"/>
              <a:t>Faster to insert item in middle.</a:t>
            </a:r>
          </a:p>
          <a:p>
            <a:r>
              <a:rPr lang="en-US" dirty="0" smtClean="0"/>
              <a:t>Slower to get to item in list.</a:t>
            </a:r>
          </a:p>
          <a:p>
            <a:r>
              <a:rPr lang="en-US" dirty="0" smtClean="0"/>
              <a:t>Can grow as needed.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Less memory</a:t>
            </a:r>
          </a:p>
          <a:p>
            <a:r>
              <a:rPr lang="en-US" dirty="0" smtClean="0"/>
              <a:t>Slower to insert item in middle.</a:t>
            </a:r>
          </a:p>
          <a:p>
            <a:r>
              <a:rPr lang="en-US" dirty="0" smtClean="0"/>
              <a:t>Faster to get to item in list.</a:t>
            </a:r>
          </a:p>
          <a:p>
            <a:r>
              <a:rPr lang="en-US" dirty="0" smtClean="0"/>
              <a:t>Fixed size.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624749">
            <a:off x="6148469" y="796917"/>
            <a:ext cx="42917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I’m sure I forgot something,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but you get the idea!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989846">
            <a:off x="8127220" y="4555419"/>
            <a:ext cx="3273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Vector uses an array, 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but is resizable.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HOW?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423003">
            <a:off x="645295" y="4586953"/>
            <a:ext cx="62998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When it runs out of room the vector class: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creates a new larger array on the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copies the values to the new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deletes the old one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8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1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should always point to the first item </a:t>
            </a:r>
            <a:br>
              <a:rPr lang="en-US" dirty="0" smtClean="0"/>
            </a:br>
            <a:r>
              <a:rPr lang="en-US" dirty="0" smtClean="0"/>
              <a:t>	or </a:t>
            </a:r>
            <a:r>
              <a:rPr lang="en-US" dirty="0" err="1" smtClean="0"/>
              <a:t>nullptr</a:t>
            </a:r>
            <a:r>
              <a:rPr lang="en-US" dirty="0" smtClean="0"/>
              <a:t> if the list is empty.</a:t>
            </a:r>
          </a:p>
          <a:p>
            <a:r>
              <a:rPr lang="en-US" dirty="0" smtClean="0"/>
              <a:t>Tail should always point to the last item </a:t>
            </a:r>
            <a:br>
              <a:rPr lang="en-US" dirty="0" smtClean="0"/>
            </a:br>
            <a:r>
              <a:rPr lang="en-US" dirty="0" smtClean="0"/>
              <a:t>	or </a:t>
            </a:r>
            <a:r>
              <a:rPr lang="en-US" dirty="0" err="1" smtClean="0"/>
              <a:t>nullptr</a:t>
            </a:r>
            <a:r>
              <a:rPr lang="en-US" dirty="0" smtClean="0"/>
              <a:t> if the list is empty.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12220" y="333829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9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29628" y="3338800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11189" y="2864591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49309" y="3111170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1569158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7108" y="147777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7878" y="2264633"/>
            <a:ext cx="9637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…</a:t>
            </a:r>
            <a:endParaRPr lang="en-US" sz="8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584475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9532" y="147777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 rot="1099893">
            <a:off x="7361583" y="4750149"/>
            <a:ext cx="432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Any time you add / delete nodes,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you need to ensure that these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requirements are still true!</a:t>
            </a:r>
          </a:p>
        </p:txBody>
      </p:sp>
    </p:spTree>
    <p:extLst>
      <p:ext uri="{BB962C8B-B14F-4D97-AF65-F5344CB8AC3E}">
        <p14:creationId xmlns:p14="http://schemas.microsoft.com/office/powerpoint/2010/main" val="21268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Useful to think about different configurations</a:t>
            </a:r>
          </a:p>
          <a:p>
            <a:pPr lvl="1"/>
            <a:r>
              <a:rPr lang="en-US" dirty="0" smtClean="0"/>
              <a:t>Especially when adding and deleting nodes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12220" y="333829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9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29628" y="3338800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11189" y="2864591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49309" y="3111170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1569158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7108" y="147777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7878" y="2264633"/>
            <a:ext cx="9637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…</a:t>
            </a:r>
            <a:endParaRPr lang="en-US" sz="8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584475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9532" y="147777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977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adding a node</a:t>
            </a:r>
          </a:p>
          <a:p>
            <a:pPr lvl="1"/>
            <a:r>
              <a:rPr lang="en-US" dirty="0" smtClean="0"/>
              <a:t>Don’t forget to update head and tail to point to the new node!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8363552" y="3066594"/>
            <a:ext cx="741497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128978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8331401" y="2367896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1340279" y="3060890"/>
            <a:ext cx="741497" cy="597060"/>
            <a:chOff x="4797706" y="3902594"/>
            <a:chExt cx="2758633" cy="81794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50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know if the list is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Recall that the symbol used above represents </a:t>
            </a:r>
            <a:r>
              <a:rPr lang="en-US" dirty="0" err="1" smtClean="0"/>
              <a:t>nullptr</a:t>
            </a:r>
            <a:r>
              <a:rPr lang="en-US" dirty="0" smtClean="0"/>
              <a:t>. So if head (or tail) equals </a:t>
            </a:r>
            <a:r>
              <a:rPr lang="en-US" dirty="0" err="1" smtClean="0"/>
              <a:t>nullptr</a:t>
            </a:r>
            <a:r>
              <a:rPr lang="en-US" dirty="0" smtClean="0"/>
              <a:t>, then the list is empty.</a:t>
            </a:r>
          </a:p>
          <a:p>
            <a:pPr lvl="1"/>
            <a:r>
              <a:rPr lang="en-US" dirty="0" smtClean="0"/>
              <a:t>Of course you have to ensure you are keeping head and tail updated appropriately.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8363552" y="3066594"/>
            <a:ext cx="741497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128978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8331401" y="2367896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1340279" y="3060890"/>
            <a:ext cx="741497" cy="597060"/>
            <a:chOff x="4797706" y="3902594"/>
            <a:chExt cx="2758633" cy="81794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82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 on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deleting a node</a:t>
            </a:r>
          </a:p>
          <a:p>
            <a:pPr lvl="1"/>
            <a:r>
              <a:rPr lang="en-US" dirty="0" smtClean="0"/>
              <a:t>Don’t forget to update head and tail to </a:t>
            </a:r>
            <a:r>
              <a:rPr lang="en-US" dirty="0" err="1" smtClean="0"/>
              <a:t>nullptr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adding a node</a:t>
            </a:r>
          </a:p>
          <a:p>
            <a:pPr lvl="1"/>
            <a:r>
              <a:rPr lang="en-US" dirty="0" smtClean="0"/>
              <a:t>Don’t forget to update head.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70" y="304691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64397" y="3281124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1711028" y="226083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8978" y="170435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15152" y="2260834"/>
            <a:ext cx="6119149" cy="83033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31402" y="170435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025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know if only one item on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Recall that arrows represent memory addresses, so if two arrows point to the same thing, they have the same address / value.</a:t>
            </a:r>
            <a:endParaRPr lang="en-US" dirty="0"/>
          </a:p>
          <a:p>
            <a:r>
              <a:rPr lang="en-US" dirty="0" smtClean="0"/>
              <a:t>If head and tail are equal, then either </a:t>
            </a:r>
          </a:p>
          <a:p>
            <a:pPr lvl="1"/>
            <a:r>
              <a:rPr lang="en-US" dirty="0" smtClean="0"/>
              <a:t>the list is empty</a:t>
            </a:r>
          </a:p>
          <a:p>
            <a:pPr lvl="1"/>
            <a:r>
              <a:rPr lang="en-US" dirty="0" smtClean="0"/>
              <a:t>they point to the same node, i.e. the only item in the list.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0070" y="300645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64397" y="3240664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1711028" y="222037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8978" y="166389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15152" y="2220374"/>
            <a:ext cx="6119149" cy="83033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31402" y="166389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243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should always point to the first item </a:t>
            </a:r>
            <a:br>
              <a:rPr lang="en-US" dirty="0" smtClean="0"/>
            </a:br>
            <a:r>
              <a:rPr lang="en-US" dirty="0" smtClean="0"/>
              <a:t>	or </a:t>
            </a:r>
            <a:r>
              <a:rPr lang="en-US" dirty="0" err="1" smtClean="0"/>
              <a:t>nullptr</a:t>
            </a:r>
            <a:r>
              <a:rPr lang="en-US" dirty="0" smtClean="0"/>
              <a:t> if the list is empty.</a:t>
            </a:r>
          </a:p>
          <a:p>
            <a:r>
              <a:rPr lang="en-US" dirty="0" smtClean="0"/>
              <a:t>Tail should always point to the last item </a:t>
            </a:r>
            <a:br>
              <a:rPr lang="en-US" dirty="0" smtClean="0"/>
            </a:br>
            <a:r>
              <a:rPr lang="en-US" dirty="0" smtClean="0"/>
              <a:t>	or </a:t>
            </a:r>
            <a:r>
              <a:rPr lang="en-US" dirty="0" err="1" smtClean="0"/>
              <a:t>nullptr</a:t>
            </a:r>
            <a:r>
              <a:rPr lang="en-US" dirty="0" smtClean="0"/>
              <a:t> if the list is empty.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12220" y="333829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900" y="2820332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29628" y="3338800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11189" y="2864591"/>
            <a:ext cx="1635082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49309" y="3111170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1569158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7108" y="147777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7878" y="2264633"/>
            <a:ext cx="9637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…</a:t>
            </a:r>
            <a:endParaRPr lang="en-US" sz="8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584475" y="2034254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9532" y="147777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 rot="1099893">
            <a:off x="7361583" y="4750149"/>
            <a:ext cx="432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Any time you add / delete nodes,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you need to ensure that these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requirements are still true!</a:t>
            </a:r>
          </a:p>
        </p:txBody>
      </p:sp>
    </p:spTree>
    <p:extLst>
      <p:ext uri="{BB962C8B-B14F-4D97-AF65-F5344CB8AC3E}">
        <p14:creationId xmlns:p14="http://schemas.microsoft.com/office/powerpoint/2010/main" val="14949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linked list a class.</a:t>
            </a:r>
          </a:p>
          <a:p>
            <a:pPr lvl="1"/>
            <a:r>
              <a:rPr lang="en-US" dirty="0" smtClean="0"/>
              <a:t>Good for organizing the linked list.</a:t>
            </a:r>
          </a:p>
          <a:p>
            <a:pPr lvl="1"/>
            <a:r>
              <a:rPr lang="en-US" dirty="0" smtClean="0"/>
              <a:t>Head and Tail are private data members.</a:t>
            </a:r>
          </a:p>
          <a:p>
            <a:pPr lvl="1"/>
            <a:r>
              <a:rPr lang="en-US" dirty="0" smtClean="0"/>
              <a:t>Various methods will be member functions.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do an extended examples where </a:t>
            </a:r>
            <a:br>
              <a:rPr lang="en-US" dirty="0" smtClean="0"/>
            </a:br>
            <a:r>
              <a:rPr lang="en-US" dirty="0" smtClean="0"/>
              <a:t>aspects of a linked list are done as </a:t>
            </a:r>
            <a:r>
              <a:rPr lang="en-US" dirty="0" err="1" smtClean="0"/>
              <a:t>labworks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0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Arrays are created to be a specific size. </a:t>
            </a:r>
            <a:br>
              <a:rPr lang="en-US" dirty="0" smtClean="0"/>
            </a:br>
            <a:r>
              <a:rPr lang="en-US" dirty="0" smtClean="0"/>
              <a:t>Once you run out of slots, you can’t add any more elements.</a:t>
            </a:r>
          </a:p>
          <a:p>
            <a:pPr lvl="1"/>
            <a:r>
              <a:rPr lang="en-US" dirty="0" smtClean="0"/>
              <a:t>Now that you know how to use dynamic memory, </a:t>
            </a:r>
            <a:br>
              <a:rPr lang="en-US" dirty="0" smtClean="0"/>
            </a:br>
            <a:r>
              <a:rPr lang="en-US" dirty="0" smtClean="0"/>
              <a:t>you could create a new larger array and copy the elements over. </a:t>
            </a:r>
          </a:p>
          <a:p>
            <a:pPr lvl="2"/>
            <a:r>
              <a:rPr lang="en-US" dirty="0" smtClean="0"/>
              <a:t>That’s what vector does!</a:t>
            </a:r>
          </a:p>
          <a:p>
            <a:pPr lvl="1"/>
            <a:endParaRPr lang="en-US" dirty="0"/>
          </a:p>
          <a:p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Can grow as large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</a:t>
            </a:r>
            <a:r>
              <a:rPr lang="en-US" smtClean="0"/>
              <a:t>Michael Moore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know how many nodes you have.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611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 rot="962089">
            <a:off x="7234739" y="2129731"/>
            <a:ext cx="25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Don’t use Head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to traverse the list!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5231198" y="2994095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7104" y="2395631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 rot="962089">
            <a:off x="6601346" y="2088532"/>
            <a:ext cx="3069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If you do,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then you lose access to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the first item!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962089">
            <a:off x="1204918" y="5046152"/>
            <a:ext cx="2531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Memory Leak!!!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051850" y="4824023"/>
            <a:ext cx="7134" cy="6636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6544" y="5404728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Current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84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149462" y="4834136"/>
            <a:ext cx="7134" cy="6636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4156" y="5414841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Current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39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307315" y="4891564"/>
            <a:ext cx="7134" cy="6636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2009" y="5472269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Current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497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069" y="371045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1035" y="424289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3225" y="373939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64191" y="4271828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26381" y="3768330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71954" y="4002235"/>
            <a:ext cx="1363805" cy="597060"/>
            <a:chOff x="4797706" y="3902594"/>
            <a:chExt cx="2758633" cy="81794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2051028" y="2966360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934" y="236789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430453" y="5413906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Current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 rot="16200000">
            <a:off x="9986124" y="4949859"/>
            <a:ext cx="478289" cy="578008"/>
            <a:chOff x="4797706" y="3902594"/>
            <a:chExt cx="2758633" cy="81794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 rot="728838">
            <a:off x="6879896" y="2087867"/>
            <a:ext cx="469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know we’ve reached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the end of the list when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current-&gt;next is equal to the </a:t>
            </a:r>
            <a:r>
              <a:rPr lang="en-US" sz="2400" dirty="0" err="1" smtClean="0">
                <a:solidFill>
                  <a:srgbClr val="7030A0"/>
                </a:solidFill>
              </a:rPr>
              <a:t>nullptr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Linked List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← head</a:t>
            </a:r>
          </a:p>
          <a:p>
            <a:r>
              <a:rPr lang="en-US" dirty="0" smtClean="0"/>
              <a:t>While not at end of list</a:t>
            </a:r>
          </a:p>
          <a:p>
            <a:pPr lvl="1"/>
            <a:r>
              <a:rPr lang="en-US" sz="2800" dirty="0" smtClean="0"/>
              <a:t>Process node (e.g. output, set, etc.)</a:t>
            </a:r>
          </a:p>
          <a:p>
            <a:pPr lvl="1"/>
            <a:r>
              <a:rPr lang="en-US" sz="2800" dirty="0" smtClean="0"/>
              <a:t>current ← </a:t>
            </a:r>
            <a:r>
              <a:rPr lang="en-US" sz="2800" dirty="0" err="1" smtClean="0"/>
              <a:t>current→next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1105240">
            <a:off x="6370397" y="2336856"/>
            <a:ext cx="4244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Recall, at the end of the list,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next points to </a:t>
            </a:r>
            <a:r>
              <a:rPr lang="en-US" sz="2800" dirty="0" err="1" smtClean="0">
                <a:solidFill>
                  <a:srgbClr val="7030A0"/>
                </a:solidFill>
              </a:rPr>
              <a:t>nullptr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Dynamic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Insert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68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are a basic dynamic structure.</a:t>
            </a:r>
          </a:p>
          <a:p>
            <a:r>
              <a:rPr lang="en-US" dirty="0" smtClean="0"/>
              <a:t>Most work with the concept of a node.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Singly Linked List</a:t>
            </a:r>
          </a:p>
          <a:p>
            <a:pPr lvl="1"/>
            <a:r>
              <a:rPr lang="en-US" dirty="0" smtClean="0"/>
              <a:t>Doubly Linked List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Graph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474659">
            <a:off x="3331910" y="4338083"/>
            <a:ext cx="3568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And many more!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Teaser for CSCE 221.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2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5225" y="4837799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</a:t>
            </a:r>
            <a:endParaRPr lang="en-US" sz="5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16191" y="5370234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78381" y="4866736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</a:t>
            </a:r>
            <a:endParaRPr lang="en-US" sz="5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39347" y="5399171"/>
            <a:ext cx="1462190" cy="289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01537" y="4895673"/>
            <a:ext cx="2185607" cy="1064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8</a:t>
            </a:r>
            <a:endParaRPr lang="en-US" sz="5400" dirty="0"/>
          </a:p>
        </p:txBody>
      </p:sp>
      <p:grpSp>
        <p:nvGrpSpPr>
          <p:cNvPr id="9" name="Group 8"/>
          <p:cNvGrpSpPr/>
          <p:nvPr/>
        </p:nvGrpSpPr>
        <p:grpSpPr>
          <a:xfrm>
            <a:off x="8947110" y="5129578"/>
            <a:ext cx="1363805" cy="597060"/>
            <a:chOff x="4797706" y="3902594"/>
            <a:chExt cx="2758633" cy="817945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2126184" y="4093703"/>
            <a:ext cx="7956" cy="695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52090" y="3495239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 rot="1038653">
            <a:off x="4441173" y="2613295"/>
            <a:ext cx="425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We’ve seen this already!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8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Previous</a:t>
            </a:r>
          </a:p>
          <a:p>
            <a:pPr lvl="2"/>
            <a:r>
              <a:rPr lang="en-US" i="1" dirty="0" smtClean="0"/>
              <a:t>frequently abbreviated as </a:t>
            </a:r>
            <a:r>
              <a:rPr lang="en-US" i="1" dirty="0" err="1" smtClean="0"/>
              <a:t>prev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 rot="439062">
            <a:off x="4716491" y="2397110"/>
            <a:ext cx="5698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More common than singly linked </a:t>
            </a:r>
            <a:r>
              <a:rPr lang="en-US" sz="2800" dirty="0" smtClean="0">
                <a:solidFill>
                  <a:srgbClr val="7030A0"/>
                </a:solidFill>
              </a:rPr>
              <a:t>lists.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5366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548002" y="4066622"/>
            <a:ext cx="80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Tail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711832" y="5391792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710541" y="5391796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11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709250" y="5391796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707959" y="5391795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18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706668" y="5391792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05377" y="5602632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94012" y="5602632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31737" y="5602632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2278" y="5602632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548002" y="5343208"/>
            <a:ext cx="805798" cy="526014"/>
            <a:chOff x="4797706" y="3902594"/>
            <a:chExt cx="2758633" cy="81794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2499179" y="5906789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87814" y="5906789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25539" y="5906789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16080" y="5906789"/>
            <a:ext cx="1297558" cy="716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1163362" y="5650949"/>
            <a:ext cx="805798" cy="526014"/>
            <a:chOff x="4797706" y="3902594"/>
            <a:chExt cx="2758633" cy="81794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1320381" y="4522974"/>
            <a:ext cx="581087" cy="75981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239563" y="4718585"/>
            <a:ext cx="692623" cy="56420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Move in both directions in a list.</a:t>
            </a:r>
          </a:p>
          <a:p>
            <a:r>
              <a:rPr lang="en-US" dirty="0" smtClean="0"/>
              <a:t>Try the print reverse with a doubly linked list.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pointers to manage when modifying.</a:t>
            </a:r>
          </a:p>
          <a:p>
            <a:r>
              <a:rPr lang="en-US" dirty="0" smtClean="0"/>
              <a:t>Even more memory for additional pointers.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ponder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you learn to program, it impossible to demonstrate everything.</a:t>
            </a:r>
          </a:p>
          <a:p>
            <a:r>
              <a:rPr lang="en-US" dirty="0" smtClean="0"/>
              <a:t>You have to develop problem solving skills to apply what you know to new situations!</a:t>
            </a:r>
          </a:p>
          <a:p>
            <a:r>
              <a:rPr lang="en-US" dirty="0" smtClean="0"/>
              <a:t>As we explore operations using a singly linked list, think about how those operations would be done using a doubly linked list.</a:t>
            </a:r>
          </a:p>
          <a:p>
            <a:pPr lvl="1"/>
            <a:r>
              <a:rPr lang="en-US" dirty="0" smtClean="0"/>
              <a:t>What is the same?</a:t>
            </a:r>
          </a:p>
          <a:p>
            <a:pPr lvl="1"/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What is easier?</a:t>
            </a:r>
          </a:p>
          <a:p>
            <a:pPr lvl="1"/>
            <a:r>
              <a:rPr lang="en-US" dirty="0" smtClean="0"/>
              <a:t>What is harder?</a:t>
            </a:r>
          </a:p>
          <a:p>
            <a:pPr lvl="1"/>
            <a:endParaRPr lang="en-US" dirty="0"/>
          </a:p>
          <a:p>
            <a:r>
              <a:rPr lang="en-US" dirty="0" smtClean="0"/>
              <a:t>Material for some higher level exam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6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Left child</a:t>
            </a:r>
          </a:p>
          <a:p>
            <a:pPr lvl="1"/>
            <a:r>
              <a:rPr lang="en-US" dirty="0" smtClean="0"/>
              <a:t>Right child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2744" y="1916392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324606" y="3330183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11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258815" y="4755146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127234" y="4755146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18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196953" y="3330184"/>
            <a:ext cx="1065791" cy="76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 rot="7629096">
            <a:off x="7047722" y="4008800"/>
            <a:ext cx="449845" cy="362430"/>
            <a:chOff x="4797706" y="3902594"/>
            <a:chExt cx="2758633" cy="81794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5400000" flipH="1">
            <a:off x="6541395" y="1615414"/>
            <a:ext cx="517900" cy="285707"/>
            <a:chOff x="4797706" y="3902594"/>
            <a:chExt cx="2758633" cy="81794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7183230" y="2382548"/>
            <a:ext cx="997156" cy="9476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04160" y="2382548"/>
            <a:ext cx="883736" cy="9192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845708">
            <a:off x="8185685" y="3996872"/>
            <a:ext cx="449845" cy="345439"/>
            <a:chOff x="4797706" y="3902594"/>
            <a:chExt cx="2758633" cy="81794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7629096">
            <a:off x="3863679" y="5428766"/>
            <a:ext cx="449845" cy="362430"/>
            <a:chOff x="4797706" y="3902594"/>
            <a:chExt cx="2758633" cy="817945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2845708">
            <a:off x="5030172" y="5453462"/>
            <a:ext cx="449845" cy="345439"/>
            <a:chOff x="4797706" y="3902594"/>
            <a:chExt cx="2758633" cy="817945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7629096">
            <a:off x="5989275" y="5419650"/>
            <a:ext cx="449845" cy="362430"/>
            <a:chOff x="4797706" y="3902594"/>
            <a:chExt cx="2758633" cy="817945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2845708">
            <a:off x="7163401" y="5429090"/>
            <a:ext cx="449845" cy="345439"/>
            <a:chOff x="4797706" y="3902594"/>
            <a:chExt cx="2758633" cy="817945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97706" y="4294205"/>
              <a:ext cx="2737413" cy="173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535119" y="3902594"/>
              <a:ext cx="21220" cy="8179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25429" y="2685457"/>
            <a:ext cx="687619" cy="7512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8078" y="2677431"/>
            <a:ext cx="665262" cy="7301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89556" y="3800586"/>
            <a:ext cx="997156" cy="9476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410486" y="3800586"/>
            <a:ext cx="883736" cy="9192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31755" y="4103495"/>
            <a:ext cx="687619" cy="7512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964404" y="4095469"/>
            <a:ext cx="665262" cy="7301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7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automatically frees variables in a class when it is finished</a:t>
            </a:r>
          </a:p>
          <a:p>
            <a:pPr lvl="1"/>
            <a:r>
              <a:rPr lang="en-US" dirty="0" smtClean="0"/>
              <a:t>Kind of like a built in destructor, </a:t>
            </a:r>
            <a:br>
              <a:rPr lang="en-US" dirty="0" smtClean="0"/>
            </a:br>
            <a:r>
              <a:rPr lang="en-US" dirty="0" smtClean="0"/>
              <a:t>but not a good one if you use dynamic memory (i.e. the heap)</a:t>
            </a:r>
          </a:p>
          <a:p>
            <a:pPr lvl="1"/>
            <a:endParaRPr lang="en-US" dirty="0"/>
          </a:p>
          <a:p>
            <a:r>
              <a:rPr lang="en-US" dirty="0" smtClean="0"/>
              <a:t>Can be called explicitly (but rarely this way)</a:t>
            </a:r>
          </a:p>
          <a:p>
            <a:pPr lvl="1"/>
            <a:r>
              <a:rPr lang="en-US" dirty="0" smtClean="0"/>
              <a:t>If you want to know how, look it up!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Normally called implicitly</a:t>
            </a:r>
          </a:p>
          <a:p>
            <a:pPr lvl="1"/>
            <a:r>
              <a:rPr lang="en-US" dirty="0" smtClean="0"/>
              <a:t>When an object goes out of scope on the stack</a:t>
            </a:r>
          </a:p>
          <a:p>
            <a:pPr lvl="1"/>
            <a:r>
              <a:rPr lang="en-US" dirty="0" smtClean="0"/>
              <a:t>When delete is called on a pointer to an object on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Destruction Process (Automatic)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Object’s destructor function called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Destructors called for each data member that is a class.</a:t>
            </a:r>
          </a:p>
          <a:p>
            <a:pPr lvl="1"/>
            <a:r>
              <a:rPr lang="en-US" dirty="0" smtClean="0"/>
              <a:t>Note pointers to a class are NOT a class; they are memory addresses.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Destructors called for each base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Basic data types are freed with the object. </a:t>
            </a:r>
          </a:p>
          <a:p>
            <a:pPr lvl="1"/>
            <a:r>
              <a:rPr lang="en-US" dirty="0" smtClean="0"/>
              <a:t>These include </a:t>
            </a:r>
            <a:r>
              <a:rPr lang="en-US" dirty="0" err="1" smtClean="0"/>
              <a:t>int</a:t>
            </a:r>
            <a:r>
              <a:rPr lang="en-US" dirty="0" smtClean="0"/>
              <a:t>, char, double, and any </a:t>
            </a:r>
            <a:r>
              <a:rPr lang="en-US" b="1" dirty="0" smtClean="0"/>
              <a:t>pointers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a pointer refers to dynamic memory, the heap memory will be left behind.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Memory Leak!!!</a:t>
            </a:r>
          </a:p>
        </p:txBody>
      </p:sp>
      <p:sp>
        <p:nvSpPr>
          <p:cNvPr id="4" name="TextBox 3"/>
          <p:cNvSpPr txBox="1"/>
          <p:nvPr/>
        </p:nvSpPr>
        <p:spPr>
          <a:xfrm rot="572519">
            <a:off x="7132401" y="3121892"/>
            <a:ext cx="3491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This will make sense </a:t>
            </a:r>
            <a:br>
              <a:rPr lang="en-US" sz="2000" dirty="0" smtClean="0">
                <a:solidFill>
                  <a:srgbClr val="7030A0"/>
                </a:solidFill>
              </a:rPr>
            </a:br>
            <a:r>
              <a:rPr lang="en-US" sz="2000" dirty="0" smtClean="0">
                <a:solidFill>
                  <a:srgbClr val="7030A0"/>
                </a:solidFill>
              </a:rPr>
              <a:t>after we talk about inheritance!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any dynamic memory </a:t>
            </a:r>
            <a:r>
              <a:rPr lang="en-US" b="1" dirty="0" smtClean="0"/>
              <a:t>before</a:t>
            </a:r>
            <a:r>
              <a:rPr lang="en-US" dirty="0" smtClean="0"/>
              <a:t> the object’s memory is freed.</a:t>
            </a:r>
          </a:p>
          <a:p>
            <a:endParaRPr lang="en-US" dirty="0"/>
          </a:p>
          <a:p>
            <a:r>
              <a:rPr lang="en-US" dirty="0" smtClean="0"/>
              <a:t>In other words</a:t>
            </a:r>
            <a:r>
              <a:rPr lang="en-US" sz="4000" dirty="0" smtClean="0"/>
              <a:t>, </a:t>
            </a:r>
            <a:r>
              <a:rPr lang="en-US" sz="2800" dirty="0" smtClean="0"/>
              <a:t>call delete for any time new was called during the lifetime of the object.</a:t>
            </a:r>
          </a:p>
          <a:p>
            <a:endParaRPr lang="en-US" dirty="0"/>
          </a:p>
          <a:p>
            <a:r>
              <a:rPr lang="en-US" sz="2800" dirty="0" smtClean="0"/>
              <a:t>This freeing resources in RAII.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67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02733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 uses the Class name pre-pended by a tilde (</a:t>
            </a:r>
            <a:r>
              <a:rPr lang="en-US" b="1" dirty="0" smtClean="0"/>
              <a:t>~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parameters allowed.</a:t>
            </a:r>
          </a:p>
          <a:p>
            <a:r>
              <a:rPr lang="en-US" dirty="0" smtClean="0"/>
              <a:t>If you have to write one, then you are probably using ‘</a:t>
            </a:r>
            <a:r>
              <a:rPr lang="en-US" b="1" dirty="0" smtClean="0"/>
              <a:t>delete</a:t>
            </a:r>
            <a:r>
              <a:rPr lang="en-US" dirty="0" smtClean="0"/>
              <a:t>’ in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</a:rPr>
              <a:t>Class </a:t>
            </a:r>
            <a:r>
              <a:rPr lang="en-US" dirty="0" err="1" smtClean="0">
                <a:latin typeface="Source Code Pro Medium" panose="020B0509030403020204" pitchFamily="49" charset="0"/>
              </a:rPr>
              <a:t>LinkedList</a:t>
            </a:r>
            <a:r>
              <a:rPr lang="en-US" dirty="0" smtClean="0">
                <a:latin typeface="Source Code Pro Medium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</a:rPr>
              <a:t>	</a:t>
            </a:r>
            <a:r>
              <a:rPr lang="en-US" dirty="0" err="1" smtClean="0">
                <a:latin typeface="Source Code Pro Medium" panose="020B0509030403020204" pitchFamily="49" charset="0"/>
              </a:rPr>
              <a:t>LinkedList</a:t>
            </a:r>
            <a:r>
              <a:rPr lang="en-US" dirty="0" smtClean="0">
                <a:latin typeface="Source Code Pro Medium" panose="020B0509030403020204" pitchFamily="49" charset="0"/>
              </a:rPr>
              <a:t>(); // constructor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</a:rPr>
              <a:t>	</a:t>
            </a:r>
            <a:r>
              <a:rPr lang="en-US" dirty="0" smtClean="0">
                <a:latin typeface="Source Code Pro Medium" panose="020B0509030403020204" pitchFamily="49" charset="0"/>
              </a:rPr>
              <a:t>~</a:t>
            </a:r>
            <a:r>
              <a:rPr lang="en-US" dirty="0" err="1" smtClean="0">
                <a:latin typeface="Source Code Pro Medium" panose="020B0509030403020204" pitchFamily="49" charset="0"/>
              </a:rPr>
              <a:t>LinkedList</a:t>
            </a:r>
            <a:r>
              <a:rPr lang="en-US" dirty="0" smtClean="0">
                <a:latin typeface="Source Code Pro Medium" panose="020B0509030403020204" pitchFamily="49" charset="0"/>
              </a:rPr>
              <a:t>(); // destructor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84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Copy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3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a = 7;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b = 3;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"(" &lt;&lt; a &lt;&lt; ", " &lt;&lt; b &lt;&lt;")"&lt;&lt;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c = b;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c = 11;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"(" &lt;&lt; a &lt;&lt; ", " &lt;&lt; b &lt;&lt;")"&lt;&lt;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c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7451" y="659636"/>
            <a:ext cx="14927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Output: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rgbClr val="7030A0"/>
                </a:solidFill>
              </a:rPr>
              <a:t>7, 3)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rgbClr val="7030A0"/>
                </a:solidFill>
              </a:rPr>
              <a:t>7, 3)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11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1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 is that information is copied.</a:t>
            </a:r>
          </a:p>
          <a:p>
            <a:endParaRPr lang="en-US" dirty="0"/>
          </a:p>
          <a:p>
            <a:r>
              <a:rPr lang="en-US" dirty="0" smtClean="0"/>
              <a:t>Expectation is that changes to the copy do not affect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1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* d = new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(7);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* e = new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"(" &lt;&lt; *d &lt;&lt; ", " &lt;&lt; *e &lt;&lt;")"&lt;&lt;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* f;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f = 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*f = 11;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"(" &lt;&lt; *d &lt;&lt; ", " &lt;&lt; *e &lt;&lt;")"&lt;&lt;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*f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7451" y="659636"/>
            <a:ext cx="14927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Output: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rgbClr val="7030A0"/>
                </a:solidFill>
              </a:rPr>
              <a:t>7, 3)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rgbClr val="7030A0"/>
                </a:solidFill>
              </a:rPr>
              <a:t>7, </a:t>
            </a:r>
            <a:r>
              <a:rPr lang="en-US" sz="3200" dirty="0" smtClean="0">
                <a:solidFill>
                  <a:srgbClr val="7030A0"/>
                </a:solidFill>
              </a:rPr>
              <a:t>11)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11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3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happens with pointers!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address is copied</a:t>
            </a:r>
          </a:p>
          <a:p>
            <a:endParaRPr lang="en-US" dirty="0" smtClean="0"/>
          </a:p>
          <a:p>
            <a:r>
              <a:rPr lang="en-US" dirty="0" smtClean="0"/>
              <a:t>Unfortunately, both now point to the same memory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vs. Deep Copy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926" y="3195397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37926" y="4028381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3"/>
            <a:endCxn id="10" idx="1"/>
          </p:cNvCxnSpPr>
          <p:nvPr/>
        </p:nvCxnSpPr>
        <p:spPr>
          <a:xfrm>
            <a:off x="1512736" y="3487785"/>
            <a:ext cx="2086722" cy="14908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99458" y="3195397"/>
            <a:ext cx="999179" cy="88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3044" y="4959445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= b;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1531972" y="3780172"/>
            <a:ext cx="2067486" cy="54059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1379" y="1951635"/>
            <a:ext cx="3327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Shallow Copy</a:t>
            </a:r>
            <a:endParaRPr lang="en-US" sz="4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66123" y="3195397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6123" y="4028381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7140933" y="3487785"/>
            <a:ext cx="2086722" cy="14908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227655" y="3195397"/>
            <a:ext cx="999179" cy="88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1241" y="4959445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= b;</a:t>
            </a:r>
            <a:endParaRPr lang="en-US" sz="3200" dirty="0"/>
          </a:p>
        </p:txBody>
      </p:sp>
      <p:cxnSp>
        <p:nvCxnSpPr>
          <p:cNvPr id="29" name="Straight Arrow Connector 28"/>
          <p:cNvCxnSpPr>
            <a:stCxn id="25" idx="3"/>
            <a:endCxn id="32" idx="1"/>
          </p:cNvCxnSpPr>
          <p:nvPr/>
        </p:nvCxnSpPr>
        <p:spPr>
          <a:xfrm>
            <a:off x="7160169" y="4320769"/>
            <a:ext cx="2335633" cy="73386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40933" y="1944643"/>
            <a:ext cx="2707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Deep Copy</a:t>
            </a:r>
            <a:endParaRPr lang="en-US" sz="4400" b="1" dirty="0"/>
          </a:p>
        </p:txBody>
      </p:sp>
      <p:sp>
        <p:nvSpPr>
          <p:cNvPr id="32" name="Rectangle 31"/>
          <p:cNvSpPr/>
          <p:nvPr/>
        </p:nvSpPr>
        <p:spPr>
          <a:xfrm>
            <a:off x="9495802" y="4613156"/>
            <a:ext cx="999179" cy="88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898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7" grpId="0" animBg="1"/>
      <p:bldP spid="28" grpId="0"/>
      <p:bldP spid="30" grpId="0"/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 each data member is copied.</a:t>
            </a:r>
          </a:p>
          <a:p>
            <a:r>
              <a:rPr lang="en-US" dirty="0" smtClean="0"/>
              <a:t>Pointer addresses are copied, i.e. shallow copy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After copy, each identifier</a:t>
            </a:r>
          </a:p>
          <a:p>
            <a:pPr lvl="2"/>
            <a:r>
              <a:rPr lang="en-US" dirty="0" smtClean="0"/>
              <a:t>has the same value(s)</a:t>
            </a:r>
          </a:p>
          <a:p>
            <a:pPr lvl="2"/>
            <a:r>
              <a:rPr lang="en-US" dirty="0" smtClean="0"/>
              <a:t>uses the same memory address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Expectation is a </a:t>
            </a:r>
            <a:r>
              <a:rPr lang="en-US" b="1" dirty="0" smtClean="0"/>
              <a:t>deep</a:t>
            </a:r>
            <a:r>
              <a:rPr lang="en-US" dirty="0" smtClean="0"/>
              <a:t> copy.</a:t>
            </a:r>
          </a:p>
          <a:p>
            <a:pPr lvl="1"/>
            <a:r>
              <a:rPr lang="en-US" dirty="0" smtClean="0"/>
              <a:t>After copy, each identifier</a:t>
            </a:r>
          </a:p>
          <a:p>
            <a:pPr lvl="2"/>
            <a:r>
              <a:rPr lang="en-US" dirty="0" smtClean="0"/>
              <a:t>has the same value(s)</a:t>
            </a:r>
          </a:p>
          <a:p>
            <a:pPr lvl="2"/>
            <a:r>
              <a:rPr lang="en-US" dirty="0" smtClean="0"/>
              <a:t>uses a different memory address</a:t>
            </a:r>
          </a:p>
          <a:p>
            <a:endParaRPr lang="en-US" dirty="0" smtClean="0"/>
          </a:p>
          <a:p>
            <a:r>
              <a:rPr lang="en-US" dirty="0" smtClean="0"/>
              <a:t>We can ensure deep copy happens. We’ll see how soon!</a:t>
            </a:r>
          </a:p>
        </p:txBody>
      </p:sp>
    </p:spTree>
    <p:extLst>
      <p:ext uri="{BB962C8B-B14F-4D97-AF65-F5344CB8AC3E}">
        <p14:creationId xmlns:p14="http://schemas.microsoft.com/office/powerpoint/2010/main" val="29588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</a:p>
        </p:txBody>
      </p:sp>
    </p:spTree>
    <p:extLst>
      <p:ext uri="{BB962C8B-B14F-4D97-AF65-F5344CB8AC3E}">
        <p14:creationId xmlns:p14="http://schemas.microsoft.com/office/powerpoint/2010/main" val="35797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that takes an object of the same type as a parameter.</a:t>
            </a:r>
          </a:p>
          <a:p>
            <a:r>
              <a:rPr lang="en-US" dirty="0" smtClean="0"/>
              <a:t>Ensure deep copy rather than default shallow copy.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4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60284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4461932"/>
            <a:ext cx="7789333" cy="795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073399"/>
            <a:ext cx="8068733" cy="795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sz="4000" dirty="0">
                <a:solidFill>
                  <a:prstClr val="black"/>
                </a:solidFill>
                <a:latin typeface="Source Code Pro" panose="020B0509030403020204" pitchFamily="49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object1;</a:t>
            </a:r>
            <a:endParaRPr lang="en-US" sz="4000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endParaRPr lang="en-US" sz="4000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r>
              <a:rPr lang="en-US" sz="4000" dirty="0" err="1" smtClean="0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sz="4000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 object2 </a:t>
            </a:r>
            <a:r>
              <a:rPr lang="en-US" sz="4000" dirty="0">
                <a:solidFill>
                  <a:prstClr val="black"/>
                </a:solidFill>
                <a:latin typeface="Source Code Pro" panose="020B0509030403020204" pitchFamily="49" charset="0"/>
              </a:rPr>
              <a:t>= object1</a:t>
            </a:r>
            <a:r>
              <a:rPr lang="en-US" sz="4000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;</a:t>
            </a:r>
          </a:p>
          <a:p>
            <a:pPr marL="0" lvl="0" indent="0">
              <a:buNone/>
            </a:pPr>
            <a:endParaRPr lang="en-US" sz="4000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r>
              <a:rPr lang="en-US" sz="4000" dirty="0" err="1" smtClean="0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sz="4000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 object3(object1);</a:t>
            </a:r>
            <a:endParaRPr lang="en-US" sz="4000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Copy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1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err="1" smtClean="0">
                <a:latin typeface="Source Code Pro" panose="020B0509030403020204" pitchFamily="49" charset="0"/>
              </a:rPr>
              <a:t>const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3200" dirty="0" smtClean="0">
                <a:latin typeface="Source Code Pro" panose="020B0509030403020204" pitchFamily="49" charset="0"/>
              </a:rPr>
              <a:t>&amp; source);</a:t>
            </a:r>
          </a:p>
        </p:txBody>
      </p:sp>
    </p:spTree>
    <p:extLst>
      <p:ext uri="{BB962C8B-B14F-4D97-AF65-F5344CB8AC3E}">
        <p14:creationId xmlns:p14="http://schemas.microsoft.com/office/powerpoint/2010/main" val="307927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3200" dirty="0" smtClean="0">
                <a:latin typeface="Source Code Pro" panose="020B0509030403020204" pitchFamily="49" charset="0"/>
              </a:rPr>
              <a:t>::</a:t>
            </a:r>
            <a:r>
              <a:rPr lang="en-US" sz="32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err="1" smtClean="0">
                <a:latin typeface="Source Code Pro" panose="020B0509030403020204" pitchFamily="49" charset="0"/>
              </a:rPr>
              <a:t>const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3200" dirty="0" smtClean="0">
                <a:latin typeface="Source Code Pro" panose="020B0509030403020204" pitchFamily="49" charset="0"/>
              </a:rPr>
              <a:t>&amp; source) {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	// </a:t>
            </a:r>
            <a:r>
              <a:rPr lang="en-US" sz="3200" dirty="0">
                <a:latin typeface="Source Code Pro" panose="020B0509030403020204" pitchFamily="49" charset="0"/>
              </a:rPr>
              <a:t>Allocate new memory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    // Copy data from source to new </a:t>
            </a:r>
            <a:r>
              <a:rPr lang="en-US" sz="3200" dirty="0" smtClean="0">
                <a:latin typeface="Source Code Pro" panose="020B0509030403020204" pitchFamily="49" charset="0"/>
              </a:rPr>
              <a:t>memory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3064056"/>
            <a:ext cx="8064063" cy="795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1041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sz="4000" dirty="0">
                <a:solidFill>
                  <a:prstClr val="black"/>
                </a:solidFill>
                <a:latin typeface="Source Code Pro" panose="020B0509030403020204" pitchFamily="49" charset="0"/>
              </a:rPr>
              <a:t> object1;</a:t>
            </a:r>
          </a:p>
          <a:p>
            <a:pPr marL="0" lvl="0" indent="0">
              <a:buNone/>
            </a:pPr>
            <a:endParaRPr lang="en-US" sz="4000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sz="4000" dirty="0">
                <a:solidFill>
                  <a:prstClr val="black"/>
                </a:solidFill>
                <a:latin typeface="Source Code Pro" panose="020B0509030403020204" pitchFamily="49" charset="0"/>
              </a:rPr>
              <a:t> object2 = object1</a:t>
            </a:r>
            <a:r>
              <a:rPr lang="en-US" sz="4000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deceived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074160">
            <a:off x="1501961" y="4351381"/>
            <a:ext cx="4836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7030A0"/>
                </a:solidFill>
              </a:rPr>
              <a:t>Calls </a:t>
            </a:r>
            <a:r>
              <a:rPr lang="en-US" sz="4000" dirty="0">
                <a:solidFill>
                  <a:srgbClr val="7030A0"/>
                </a:solidFill>
              </a:rPr>
              <a:t>copy constructor,</a:t>
            </a:r>
          </a:p>
          <a:p>
            <a:pPr lvl="0" algn="ctr"/>
            <a:r>
              <a:rPr lang="en-US" sz="4000" b="1" dirty="0" smtClean="0">
                <a:solidFill>
                  <a:srgbClr val="7030A0"/>
                </a:solidFill>
              </a:rPr>
              <a:t>Not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>
                <a:solidFill>
                  <a:srgbClr val="7030A0"/>
                </a:solidFill>
              </a:rPr>
              <a:t>copy </a:t>
            </a:r>
            <a:r>
              <a:rPr lang="en-US" sz="4000" dirty="0" smtClean="0">
                <a:solidFill>
                  <a:srgbClr val="7030A0"/>
                </a:solidFill>
              </a:rPr>
              <a:t>assignment!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0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</a:t>
            </a:r>
            <a:r>
              <a:rPr lang="en-US" smtClean="0"/>
              <a:t>121 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6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‘=‘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‘=‘ is the assignment operator</a:t>
            </a:r>
          </a:p>
          <a:p>
            <a:r>
              <a:rPr lang="en-US" dirty="0" smtClean="0"/>
              <a:t>Allows class to perform expected deep copy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45859"/>
            <a:ext cx="4029635" cy="519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Copy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  <a:latin typeface="Source Code Pro" panose="020B0509030403020204" pitchFamily="49" charset="0"/>
              </a:rPr>
              <a:t>MyClass</a:t>
            </a:r>
            <a:r>
              <a:rPr lang="en-US" dirty="0">
                <a:solidFill>
                  <a:prstClr val="black"/>
                </a:solidFill>
                <a:latin typeface="Source Code Pro" panose="020B0509030403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object1, object2;</a:t>
            </a:r>
            <a:endParaRPr lang="en-US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// modify object 1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Source Code Pro" panose="020B050903040302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Source Code Pro" panose="020B0509030403020204" pitchFamily="49" charset="0"/>
              </a:rPr>
              <a:t>object2 </a:t>
            </a:r>
            <a:r>
              <a:rPr lang="en-US" dirty="0">
                <a:solidFill>
                  <a:prstClr val="black"/>
                </a:solidFill>
                <a:latin typeface="Source Code Pro" panose="020B0509030403020204" pitchFamily="49" charset="0"/>
              </a:rPr>
              <a:t>= object1;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ClassName</a:t>
            </a:r>
            <a:r>
              <a:rPr lang="en-US" dirty="0" smtClean="0">
                <a:latin typeface="Source Code Pro" panose="020B0509030403020204" pitchFamily="49" charset="0"/>
              </a:rPr>
              <a:t>&amp; operator=(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ClassName</a:t>
            </a:r>
            <a:r>
              <a:rPr lang="en-US" dirty="0" smtClean="0">
                <a:latin typeface="Source Code Pro" panose="020B0509030403020204" pitchFamily="49" charset="0"/>
              </a:rPr>
              <a:t>&amp; source);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a = b;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a.operator</a:t>
            </a:r>
            <a:r>
              <a:rPr lang="en-US" dirty="0" smtClean="0">
                <a:latin typeface="Source Code Pro" panose="020B0509030403020204" pitchFamily="49" charset="0"/>
              </a:rPr>
              <a:t>=(b);</a:t>
            </a:r>
          </a:p>
        </p:txBody>
      </p:sp>
    </p:spTree>
    <p:extLst>
      <p:ext uri="{BB962C8B-B14F-4D97-AF65-F5344CB8AC3E}">
        <p14:creationId xmlns:p14="http://schemas.microsoft.com/office/powerpoint/2010/main" val="375435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35" y="1825625"/>
            <a:ext cx="108741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ClassName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Classname</a:t>
            </a:r>
            <a:r>
              <a:rPr lang="en-US" sz="2400" dirty="0" smtClean="0">
                <a:latin typeface="Source Code Pro" panose="020B0509030403020204" pitchFamily="49" charset="0"/>
              </a:rPr>
              <a:t>::operator=(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ClassName</a:t>
            </a:r>
            <a:r>
              <a:rPr lang="en-US" sz="2400" dirty="0" smtClean="0">
                <a:latin typeface="Source Code Pro" panose="020B0509030403020204" pitchFamily="49" charset="0"/>
              </a:rPr>
              <a:t>&amp; source) {</a:t>
            </a: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if (this != &amp;source) { // don’t self assign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	// Delete old data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	// Allocate new memory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	// Copy data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*this;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763786">
            <a:off x="6836737" y="3495134"/>
            <a:ext cx="366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Prevent a memory leak!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772" y="2737068"/>
            <a:ext cx="9987456" cy="795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1772" y="4897821"/>
            <a:ext cx="9178159" cy="1030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smtClean="0"/>
              <a:t>Copy Assignment   vs.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Return: reference to self</a:t>
            </a:r>
          </a:p>
          <a:p>
            <a:r>
              <a:rPr lang="en-US" dirty="0" smtClean="0"/>
              <a:t>Function name: </a:t>
            </a:r>
            <a:r>
              <a:rPr lang="en-US" b="1" dirty="0" smtClean="0"/>
              <a:t>operator=</a:t>
            </a:r>
          </a:p>
          <a:p>
            <a:r>
              <a:rPr lang="en-US" dirty="0" smtClean="0"/>
              <a:t>Parameter: </a:t>
            </a:r>
            <a:r>
              <a:rPr lang="en-US" b="1" dirty="0" err="1" smtClean="0"/>
              <a:t>const</a:t>
            </a:r>
            <a:r>
              <a:rPr lang="en-US" b="1" dirty="0" smtClean="0"/>
              <a:t> reference to source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of same type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self-assignment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old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new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data from source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Return: None (all constructors)</a:t>
            </a:r>
          </a:p>
          <a:p>
            <a:r>
              <a:rPr lang="en-US" dirty="0" smtClean="0"/>
              <a:t>Function name: </a:t>
            </a:r>
            <a:r>
              <a:rPr lang="en-US" b="1" i="1" dirty="0" err="1" smtClean="0"/>
              <a:t>ClassName</a:t>
            </a:r>
            <a:endParaRPr lang="en-US" b="1" i="1" dirty="0" smtClean="0"/>
          </a:p>
          <a:p>
            <a:r>
              <a:rPr lang="en-US" dirty="0"/>
              <a:t>Parameter: </a:t>
            </a:r>
            <a:r>
              <a:rPr lang="en-US" b="1" dirty="0" err="1"/>
              <a:t>const</a:t>
            </a:r>
            <a:r>
              <a:rPr lang="en-US" b="1" dirty="0"/>
              <a:t> reference to source</a:t>
            </a:r>
            <a:r>
              <a:rPr lang="en-US" dirty="0"/>
              <a:t> </a:t>
            </a:r>
            <a:r>
              <a:rPr lang="en-US" b="1" dirty="0" smtClean="0"/>
              <a:t>object </a:t>
            </a:r>
            <a:r>
              <a:rPr lang="en-US" dirty="0" smtClean="0"/>
              <a:t>of </a:t>
            </a:r>
            <a:r>
              <a:rPr lang="en-US" dirty="0"/>
              <a:t>same 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new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data from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8553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52003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122" y="3106539"/>
            <a:ext cx="6949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11 into the first position (i.e. index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Shift all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85058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2214</Words>
  <Application>Microsoft Macintosh PowerPoint</Application>
  <PresentationFormat>Custom</PresentationFormat>
  <Paragraphs>692</Paragraphs>
  <Slides>69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Final Slide Set 1</vt:lpstr>
      <vt:lpstr>Linked List Intro</vt:lpstr>
      <vt:lpstr>Array</vt:lpstr>
      <vt:lpstr>Array Insert</vt:lpstr>
      <vt:lpstr>Array Insert</vt:lpstr>
      <vt:lpstr>Array Insert</vt:lpstr>
      <vt:lpstr>Array Insert</vt:lpstr>
      <vt:lpstr>Array Insert</vt:lpstr>
      <vt:lpstr>Array Insert</vt:lpstr>
      <vt:lpstr>Array Insert</vt:lpstr>
      <vt:lpstr>Array Insert</vt:lpstr>
      <vt:lpstr>Dynamic Alternative</vt:lpstr>
      <vt:lpstr>Linked List</vt:lpstr>
      <vt:lpstr>Add Item to Front of List</vt:lpstr>
      <vt:lpstr>Add Item to Front of List</vt:lpstr>
      <vt:lpstr>Add Item to Front of List</vt:lpstr>
      <vt:lpstr>Add Item to Front of List</vt:lpstr>
      <vt:lpstr>Add Item to Front of List</vt:lpstr>
      <vt:lpstr>Add Item to Front of List</vt:lpstr>
      <vt:lpstr>Linked List vs. Array</vt:lpstr>
      <vt:lpstr>Linked List Configurations</vt:lpstr>
      <vt:lpstr>General Representation</vt:lpstr>
      <vt:lpstr>General Representation</vt:lpstr>
      <vt:lpstr>Empty List</vt:lpstr>
      <vt:lpstr>How to know if the list is empty?</vt:lpstr>
      <vt:lpstr>Single item on the list</vt:lpstr>
      <vt:lpstr>How to know if only one item on list?</vt:lpstr>
      <vt:lpstr>Don’t Forget!</vt:lpstr>
      <vt:lpstr>Wrapper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Linked List Pseudocode</vt:lpstr>
      <vt:lpstr>Dynamic Structures</vt:lpstr>
      <vt:lpstr>Dynamic Structures</vt:lpstr>
      <vt:lpstr>Singly Linked List</vt:lpstr>
      <vt:lpstr>Doubly Linked List</vt:lpstr>
      <vt:lpstr>Doubly Linked List</vt:lpstr>
      <vt:lpstr>Things to ponder</vt:lpstr>
      <vt:lpstr>Binary Tree</vt:lpstr>
      <vt:lpstr>Destructor</vt:lpstr>
      <vt:lpstr>Destructor</vt:lpstr>
      <vt:lpstr>Destruction Process (Automatic)</vt:lpstr>
      <vt:lpstr>Destructor Responsibility</vt:lpstr>
      <vt:lpstr>Anatomy</vt:lpstr>
      <vt:lpstr>Dynamic Memory  Copy Challenge</vt:lpstr>
      <vt:lpstr>Assignment</vt:lpstr>
      <vt:lpstr>Assignment</vt:lpstr>
      <vt:lpstr>Assignment</vt:lpstr>
      <vt:lpstr>Copy happens with pointers!</vt:lpstr>
      <vt:lpstr>Shallow vs. Deep Copy</vt:lpstr>
      <vt:lpstr>Assigning Class Objects</vt:lpstr>
      <vt:lpstr>Copy Constructor</vt:lpstr>
      <vt:lpstr>Overload Constructor</vt:lpstr>
      <vt:lpstr>Using Copy Constructor</vt:lpstr>
      <vt:lpstr>Declaration</vt:lpstr>
      <vt:lpstr>Definition</vt:lpstr>
      <vt:lpstr>Don’t be deceived</vt:lpstr>
      <vt:lpstr>Copy Assignment</vt:lpstr>
      <vt:lpstr>Overload ‘=‘ Operator</vt:lpstr>
      <vt:lpstr>Using Copy Assignment</vt:lpstr>
      <vt:lpstr>Declaration</vt:lpstr>
      <vt:lpstr>Definition</vt:lpstr>
      <vt:lpstr>Copy Assignment   vs.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Westerfield, Jonathan Glen</dc:creator>
  <cp:lastModifiedBy>Jonathan G. Westerfield</cp:lastModifiedBy>
  <cp:revision>6</cp:revision>
  <dcterms:created xsi:type="dcterms:W3CDTF">2016-12-07T16:43:10Z</dcterms:created>
  <dcterms:modified xsi:type="dcterms:W3CDTF">2016-12-08T05:59:16Z</dcterms:modified>
</cp:coreProperties>
</file>