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4" d="100"/>
          <a:sy n="64" d="100"/>
        </p:scale>
        <p:origin x="-96" y="-13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4F5C0-24BE-4B49-A3EB-DBABB3A21A42}" type="datetimeFigureOut">
              <a:rPr lang="en-US" smtClean="0"/>
              <a:t>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2EBA6-FED1-4296-A2FE-2E62022D684E}" type="slidenum">
              <a:rPr lang="en-US" smtClean="0"/>
              <a:t>‹#›</a:t>
            </a:fld>
            <a:endParaRPr lang="en-US"/>
          </a:p>
        </p:txBody>
      </p:sp>
    </p:spTree>
    <p:extLst>
      <p:ext uri="{BB962C8B-B14F-4D97-AF65-F5344CB8AC3E}">
        <p14:creationId xmlns:p14="http://schemas.microsoft.com/office/powerpoint/2010/main" val="231954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compare the copy assignment operator to the copy constructor, we see first of all that they take the same parameter:</a:t>
            </a:r>
            <a:r>
              <a:rPr lang="en-US" baseline="0" dirty="0" smtClean="0"/>
              <a:t> a </a:t>
            </a:r>
            <a:r>
              <a:rPr lang="en-US" baseline="0" dirty="0" err="1" smtClean="0"/>
              <a:t>const</a:t>
            </a:r>
            <a:r>
              <a:rPr lang="en-US" baseline="0" dirty="0" smtClean="0"/>
              <a:t> reference to the source object.</a:t>
            </a:r>
            <a:endParaRPr lang="en-US" dirty="0" smtClean="0"/>
          </a:p>
          <a:p>
            <a:endParaRPr lang="en-US" dirty="0" smtClean="0"/>
          </a:p>
          <a:p>
            <a:r>
              <a:rPr lang="en-US" dirty="0" smtClean="0"/>
              <a:t>And it we look at what</a:t>
            </a:r>
            <a:r>
              <a:rPr lang="en-US" baseline="0" dirty="0" smtClean="0"/>
              <a:t> they do, we see that </a:t>
            </a:r>
            <a:r>
              <a:rPr lang="en-US" dirty="0" smtClean="0"/>
              <a:t>the copy constructor is the same as </a:t>
            </a:r>
            <a:r>
              <a:rPr lang="en-US" baseline="0" dirty="0" smtClean="0"/>
              <a:t>the copy assignment operator, minus a couple of missing steps that aren’t needed. Now why would we not need to check for self-assignment and delete old data?</a:t>
            </a:r>
          </a:p>
          <a:p>
            <a:endParaRPr lang="en-US" baseline="0" dirty="0" smtClean="0"/>
          </a:p>
          <a:p>
            <a:r>
              <a:rPr lang="en-US" baseline="0" dirty="0" smtClean="0"/>
              <a:t>... Because the object is just being created, so there’s nothing to delete yet, and it can’t be equal to the source because it’s not initialized yet.</a:t>
            </a:r>
            <a:endParaRPr lang="en-US" dirty="0"/>
          </a:p>
        </p:txBody>
      </p:sp>
      <p:sp>
        <p:nvSpPr>
          <p:cNvPr id="4" name="Slide Number Placeholder 3"/>
          <p:cNvSpPr>
            <a:spLocks noGrp="1"/>
          </p:cNvSpPr>
          <p:nvPr>
            <p:ph type="sldNum" sz="quarter" idx="10"/>
          </p:nvPr>
        </p:nvSpPr>
        <p:spPr/>
        <p:txBody>
          <a:bodyPr/>
          <a:lstStyle/>
          <a:p>
            <a:fld id="{C7858886-0FB8-4179-9EAB-F77B01A89530}" type="slidenum">
              <a:rPr lang="en-US" smtClean="0"/>
              <a:t>11</a:t>
            </a:fld>
            <a:endParaRPr lang="en-US"/>
          </a:p>
        </p:txBody>
      </p:sp>
    </p:spTree>
    <p:extLst>
      <p:ext uri="{BB962C8B-B14F-4D97-AF65-F5344CB8AC3E}">
        <p14:creationId xmlns:p14="http://schemas.microsoft.com/office/powerpoint/2010/main" val="221981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20</a:t>
            </a:fld>
            <a:endParaRPr lang="en-US"/>
          </a:p>
        </p:txBody>
      </p:sp>
    </p:spTree>
    <p:extLst>
      <p:ext uri="{BB962C8B-B14F-4D97-AF65-F5344CB8AC3E}">
        <p14:creationId xmlns:p14="http://schemas.microsoft.com/office/powerpoint/2010/main" val="105588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21</a:t>
            </a:fld>
            <a:endParaRPr lang="en-US"/>
          </a:p>
        </p:txBody>
      </p:sp>
    </p:spTree>
    <p:extLst>
      <p:ext uri="{BB962C8B-B14F-4D97-AF65-F5344CB8AC3E}">
        <p14:creationId xmlns:p14="http://schemas.microsoft.com/office/powerpoint/2010/main" val="2420286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22</a:t>
            </a:fld>
            <a:endParaRPr lang="en-US"/>
          </a:p>
        </p:txBody>
      </p:sp>
    </p:spTree>
    <p:extLst>
      <p:ext uri="{BB962C8B-B14F-4D97-AF65-F5344CB8AC3E}">
        <p14:creationId xmlns:p14="http://schemas.microsoft.com/office/powerpoint/2010/main" val="85187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23</a:t>
            </a:fld>
            <a:endParaRPr lang="en-US"/>
          </a:p>
        </p:txBody>
      </p:sp>
    </p:spTree>
    <p:extLst>
      <p:ext uri="{BB962C8B-B14F-4D97-AF65-F5344CB8AC3E}">
        <p14:creationId xmlns:p14="http://schemas.microsoft.com/office/powerpoint/2010/main" val="2119985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24</a:t>
            </a:fld>
            <a:endParaRPr lang="en-US"/>
          </a:p>
        </p:txBody>
      </p:sp>
    </p:spTree>
    <p:extLst>
      <p:ext uri="{BB962C8B-B14F-4D97-AF65-F5344CB8AC3E}">
        <p14:creationId xmlns:p14="http://schemas.microsoft.com/office/powerpoint/2010/main" val="380012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25</a:t>
            </a:fld>
            <a:endParaRPr lang="en-US"/>
          </a:p>
        </p:txBody>
      </p:sp>
    </p:spTree>
    <p:extLst>
      <p:ext uri="{BB962C8B-B14F-4D97-AF65-F5344CB8AC3E}">
        <p14:creationId xmlns:p14="http://schemas.microsoft.com/office/powerpoint/2010/main" val="1604450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741AA8-B4E8-490C-94EF-7F4F4842CFA3}" type="slidenum">
              <a:rPr lang="en-US" smtClean="0"/>
              <a:t>26</a:t>
            </a:fld>
            <a:endParaRPr lang="en-US"/>
          </a:p>
        </p:txBody>
      </p:sp>
    </p:spTree>
    <p:extLst>
      <p:ext uri="{BB962C8B-B14F-4D97-AF65-F5344CB8AC3E}">
        <p14:creationId xmlns:p14="http://schemas.microsoft.com/office/powerpoint/2010/main" val="1205111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741AA8-B4E8-490C-94EF-7F4F4842CFA3}" type="slidenum">
              <a:rPr lang="en-US" smtClean="0"/>
              <a:t>27</a:t>
            </a:fld>
            <a:endParaRPr lang="en-US"/>
          </a:p>
        </p:txBody>
      </p:sp>
    </p:spTree>
    <p:extLst>
      <p:ext uri="{BB962C8B-B14F-4D97-AF65-F5344CB8AC3E}">
        <p14:creationId xmlns:p14="http://schemas.microsoft.com/office/powerpoint/2010/main" val="2157034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741AA8-B4E8-490C-94EF-7F4F4842CFA3}" type="slidenum">
              <a:rPr lang="en-US" smtClean="0"/>
              <a:t>28</a:t>
            </a:fld>
            <a:endParaRPr lang="en-US"/>
          </a:p>
        </p:txBody>
      </p:sp>
    </p:spTree>
    <p:extLst>
      <p:ext uri="{BB962C8B-B14F-4D97-AF65-F5344CB8AC3E}">
        <p14:creationId xmlns:p14="http://schemas.microsoft.com/office/powerpoint/2010/main" val="1005452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back at our base class, we see that it has private and public members, as we’ve seen</a:t>
            </a:r>
            <a:r>
              <a:rPr lang="en-US" baseline="0" dirty="0" smtClean="0"/>
              <a:t> before.</a:t>
            </a:r>
          </a:p>
          <a:p>
            <a:endParaRPr lang="en-US" baseline="0" dirty="0" smtClean="0"/>
          </a:p>
          <a:p>
            <a:r>
              <a:rPr lang="en-US" baseline="0" dirty="0" smtClean="0"/>
              <a:t>The problem is that even though classes derived from this one automatically CONTAIN all these members, they don’t necessarily have ACCESS to them. Private members of the base class cannot be accessed in derived classes.</a:t>
            </a:r>
          </a:p>
          <a:p>
            <a:endParaRPr lang="en-US" baseline="0" dirty="0" smtClean="0"/>
          </a:p>
          <a:p>
            <a:r>
              <a:rPr lang="en-US" dirty="0" smtClean="0"/>
              <a:t>Let’s see an</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BA741AA8-B4E8-490C-94EF-7F4F4842CFA3}" type="slidenum">
              <a:rPr lang="en-US" smtClean="0"/>
              <a:t>29</a:t>
            </a:fld>
            <a:endParaRPr lang="en-US"/>
          </a:p>
        </p:txBody>
      </p:sp>
    </p:spTree>
    <p:extLst>
      <p:ext uri="{BB962C8B-B14F-4D97-AF65-F5344CB8AC3E}">
        <p14:creationId xmlns:p14="http://schemas.microsoft.com/office/powerpoint/2010/main" val="57502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12</a:t>
            </a:fld>
            <a:endParaRPr lang="en-US"/>
          </a:p>
        </p:txBody>
      </p:sp>
    </p:spTree>
    <p:extLst>
      <p:ext uri="{BB962C8B-B14F-4D97-AF65-F5344CB8AC3E}">
        <p14:creationId xmlns:p14="http://schemas.microsoft.com/office/powerpoint/2010/main" val="2805994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741AA8-B4E8-490C-94EF-7F4F4842CFA3}" type="slidenum">
              <a:rPr lang="en-US" smtClean="0"/>
              <a:t>30</a:t>
            </a:fld>
            <a:endParaRPr lang="en-US"/>
          </a:p>
        </p:txBody>
      </p:sp>
    </p:spTree>
    <p:extLst>
      <p:ext uri="{BB962C8B-B14F-4D97-AF65-F5344CB8AC3E}">
        <p14:creationId xmlns:p14="http://schemas.microsoft.com/office/powerpoint/2010/main" val="1940588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741AA8-B4E8-490C-94EF-7F4F4842CFA3}" type="slidenum">
              <a:rPr lang="en-US" smtClean="0"/>
              <a:t>31</a:t>
            </a:fld>
            <a:endParaRPr lang="en-US"/>
          </a:p>
        </p:txBody>
      </p:sp>
    </p:spTree>
    <p:extLst>
      <p:ext uri="{BB962C8B-B14F-4D97-AF65-F5344CB8AC3E}">
        <p14:creationId xmlns:p14="http://schemas.microsoft.com/office/powerpoint/2010/main" val="51899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741AA8-B4E8-490C-94EF-7F4F4842CFA3}" type="slidenum">
              <a:rPr lang="en-US" smtClean="0"/>
              <a:t>32</a:t>
            </a:fld>
            <a:endParaRPr lang="en-US"/>
          </a:p>
        </p:txBody>
      </p:sp>
    </p:spTree>
    <p:extLst>
      <p:ext uri="{BB962C8B-B14F-4D97-AF65-F5344CB8AC3E}">
        <p14:creationId xmlns:p14="http://schemas.microsoft.com/office/powerpoint/2010/main" val="3900428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741AA8-B4E8-490C-94EF-7F4F4842CFA3}" type="slidenum">
              <a:rPr lang="en-US" smtClean="0"/>
              <a:t>33</a:t>
            </a:fld>
            <a:endParaRPr lang="en-US"/>
          </a:p>
        </p:txBody>
      </p:sp>
    </p:spTree>
    <p:extLst>
      <p:ext uri="{BB962C8B-B14F-4D97-AF65-F5344CB8AC3E}">
        <p14:creationId xmlns:p14="http://schemas.microsoft.com/office/powerpoint/2010/main" val="2759125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741AA8-B4E8-490C-94EF-7F4F4842CFA3}" type="slidenum">
              <a:rPr lang="en-US" smtClean="0"/>
              <a:t>34</a:t>
            </a:fld>
            <a:endParaRPr lang="en-US"/>
          </a:p>
        </p:txBody>
      </p:sp>
    </p:spTree>
    <p:extLst>
      <p:ext uri="{BB962C8B-B14F-4D97-AF65-F5344CB8AC3E}">
        <p14:creationId xmlns:p14="http://schemas.microsoft.com/office/powerpoint/2010/main" val="111782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741AA8-B4E8-490C-94EF-7F4F4842CFA3}" type="slidenum">
              <a:rPr lang="en-US" smtClean="0"/>
              <a:t>35</a:t>
            </a:fld>
            <a:endParaRPr lang="en-US"/>
          </a:p>
        </p:txBody>
      </p:sp>
    </p:spTree>
    <p:extLst>
      <p:ext uri="{BB962C8B-B14F-4D97-AF65-F5344CB8AC3E}">
        <p14:creationId xmlns:p14="http://schemas.microsoft.com/office/powerpoint/2010/main" val="1581172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A741AA8-B4E8-490C-94EF-7F4F4842CFA3}" type="slidenum">
              <a:rPr lang="en-US" smtClean="0"/>
              <a:t>36</a:t>
            </a:fld>
            <a:endParaRPr lang="en-US"/>
          </a:p>
        </p:txBody>
      </p:sp>
    </p:spTree>
    <p:extLst>
      <p:ext uri="{BB962C8B-B14F-4D97-AF65-F5344CB8AC3E}">
        <p14:creationId xmlns:p14="http://schemas.microsoft.com/office/powerpoint/2010/main" val="2088931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741AA8-B4E8-490C-94EF-7F4F4842CFA3}" type="slidenum">
              <a:rPr lang="en-US" smtClean="0"/>
              <a:t>37</a:t>
            </a:fld>
            <a:endParaRPr lang="en-US"/>
          </a:p>
        </p:txBody>
      </p:sp>
    </p:spTree>
    <p:extLst>
      <p:ext uri="{BB962C8B-B14F-4D97-AF65-F5344CB8AC3E}">
        <p14:creationId xmlns:p14="http://schemas.microsoft.com/office/powerpoint/2010/main" val="2213033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5212BC-1C55-444A-A43F-9CBF5637952A}" type="slidenum">
              <a:rPr lang="en-US" smtClean="0"/>
              <a:t>38</a:t>
            </a:fld>
            <a:endParaRPr lang="en-US"/>
          </a:p>
        </p:txBody>
      </p:sp>
    </p:spTree>
    <p:extLst>
      <p:ext uri="{BB962C8B-B14F-4D97-AF65-F5344CB8AC3E}">
        <p14:creationId xmlns:p14="http://schemas.microsoft.com/office/powerpoint/2010/main" val="1830406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5212BC-1C55-444A-A43F-9CBF5637952A}" type="slidenum">
              <a:rPr lang="en-US" smtClean="0"/>
              <a:t>39</a:t>
            </a:fld>
            <a:endParaRPr lang="en-US"/>
          </a:p>
        </p:txBody>
      </p:sp>
    </p:spTree>
    <p:extLst>
      <p:ext uri="{BB962C8B-B14F-4D97-AF65-F5344CB8AC3E}">
        <p14:creationId xmlns:p14="http://schemas.microsoft.com/office/powerpoint/2010/main" val="116601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13</a:t>
            </a:fld>
            <a:endParaRPr lang="en-US"/>
          </a:p>
        </p:txBody>
      </p:sp>
    </p:spTree>
    <p:extLst>
      <p:ext uri="{BB962C8B-B14F-4D97-AF65-F5344CB8AC3E}">
        <p14:creationId xmlns:p14="http://schemas.microsoft.com/office/powerpoint/2010/main" val="145500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5212BC-1C55-444A-A43F-9CBF5637952A}" type="slidenum">
              <a:rPr lang="en-US" smtClean="0"/>
              <a:t>40</a:t>
            </a:fld>
            <a:endParaRPr lang="en-US"/>
          </a:p>
        </p:txBody>
      </p:sp>
    </p:spTree>
    <p:extLst>
      <p:ext uri="{BB962C8B-B14F-4D97-AF65-F5344CB8AC3E}">
        <p14:creationId xmlns:p14="http://schemas.microsoft.com/office/powerpoint/2010/main" val="3544189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5212BC-1C55-444A-A43F-9CBF5637952A}" type="slidenum">
              <a:rPr lang="en-US" smtClean="0"/>
              <a:t>41</a:t>
            </a:fld>
            <a:endParaRPr lang="en-US"/>
          </a:p>
        </p:txBody>
      </p:sp>
    </p:spTree>
    <p:extLst>
      <p:ext uri="{BB962C8B-B14F-4D97-AF65-F5344CB8AC3E}">
        <p14:creationId xmlns:p14="http://schemas.microsoft.com/office/powerpoint/2010/main" val="3480138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5212BC-1C55-444A-A43F-9CBF5637952A}" type="slidenum">
              <a:rPr lang="en-US" smtClean="0"/>
              <a:t>42</a:t>
            </a:fld>
            <a:endParaRPr lang="en-US"/>
          </a:p>
        </p:txBody>
      </p:sp>
    </p:spTree>
    <p:extLst>
      <p:ext uri="{BB962C8B-B14F-4D97-AF65-F5344CB8AC3E}">
        <p14:creationId xmlns:p14="http://schemas.microsoft.com/office/powerpoint/2010/main" val="3215138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5212BC-1C55-444A-A43F-9CBF5637952A}" type="slidenum">
              <a:rPr lang="en-US" smtClean="0"/>
              <a:t>43</a:t>
            </a:fld>
            <a:endParaRPr lang="en-US"/>
          </a:p>
        </p:txBody>
      </p:sp>
    </p:spTree>
    <p:extLst>
      <p:ext uri="{BB962C8B-B14F-4D97-AF65-F5344CB8AC3E}">
        <p14:creationId xmlns:p14="http://schemas.microsoft.com/office/powerpoint/2010/main" val="3314018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5212BC-1C55-444A-A43F-9CBF5637952A}" type="slidenum">
              <a:rPr lang="en-US" smtClean="0"/>
              <a:t>44</a:t>
            </a:fld>
            <a:endParaRPr lang="en-US"/>
          </a:p>
        </p:txBody>
      </p:sp>
    </p:spTree>
    <p:extLst>
      <p:ext uri="{BB962C8B-B14F-4D97-AF65-F5344CB8AC3E}">
        <p14:creationId xmlns:p14="http://schemas.microsoft.com/office/powerpoint/2010/main" val="113919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5212BC-1C55-444A-A43F-9CBF5637952A}" type="slidenum">
              <a:rPr lang="en-US" smtClean="0"/>
              <a:t>45</a:t>
            </a:fld>
            <a:endParaRPr lang="en-US"/>
          </a:p>
        </p:txBody>
      </p:sp>
    </p:spTree>
    <p:extLst>
      <p:ext uri="{BB962C8B-B14F-4D97-AF65-F5344CB8AC3E}">
        <p14:creationId xmlns:p14="http://schemas.microsoft.com/office/powerpoint/2010/main" val="27665735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46</a:t>
            </a:fld>
            <a:endParaRPr lang="en-US"/>
          </a:p>
        </p:txBody>
      </p:sp>
    </p:spTree>
    <p:extLst>
      <p:ext uri="{BB962C8B-B14F-4D97-AF65-F5344CB8AC3E}">
        <p14:creationId xmlns:p14="http://schemas.microsoft.com/office/powerpoint/2010/main" val="718458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47</a:t>
            </a:fld>
            <a:endParaRPr lang="en-US"/>
          </a:p>
        </p:txBody>
      </p:sp>
    </p:spTree>
    <p:extLst>
      <p:ext uri="{BB962C8B-B14F-4D97-AF65-F5344CB8AC3E}">
        <p14:creationId xmlns:p14="http://schemas.microsoft.com/office/powerpoint/2010/main" val="96284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48</a:t>
            </a:fld>
            <a:endParaRPr lang="en-US"/>
          </a:p>
        </p:txBody>
      </p:sp>
    </p:spTree>
    <p:extLst>
      <p:ext uri="{BB962C8B-B14F-4D97-AF65-F5344CB8AC3E}">
        <p14:creationId xmlns:p14="http://schemas.microsoft.com/office/powerpoint/2010/main" val="1695169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49</a:t>
            </a:fld>
            <a:endParaRPr lang="en-US"/>
          </a:p>
        </p:txBody>
      </p:sp>
    </p:spTree>
    <p:extLst>
      <p:ext uri="{BB962C8B-B14F-4D97-AF65-F5344CB8AC3E}">
        <p14:creationId xmlns:p14="http://schemas.microsoft.com/office/powerpoint/2010/main" val="264112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14</a:t>
            </a:fld>
            <a:endParaRPr lang="en-US"/>
          </a:p>
        </p:txBody>
      </p:sp>
    </p:spTree>
    <p:extLst>
      <p:ext uri="{BB962C8B-B14F-4D97-AF65-F5344CB8AC3E}">
        <p14:creationId xmlns:p14="http://schemas.microsoft.com/office/powerpoint/2010/main" val="265057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50</a:t>
            </a:fld>
            <a:endParaRPr lang="en-US"/>
          </a:p>
        </p:txBody>
      </p:sp>
    </p:spTree>
    <p:extLst>
      <p:ext uri="{BB962C8B-B14F-4D97-AF65-F5344CB8AC3E}">
        <p14:creationId xmlns:p14="http://schemas.microsoft.com/office/powerpoint/2010/main" val="4022162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51</a:t>
            </a:fld>
            <a:endParaRPr lang="en-US"/>
          </a:p>
        </p:txBody>
      </p:sp>
    </p:spTree>
    <p:extLst>
      <p:ext uri="{BB962C8B-B14F-4D97-AF65-F5344CB8AC3E}">
        <p14:creationId xmlns:p14="http://schemas.microsoft.com/office/powerpoint/2010/main" val="250581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52</a:t>
            </a:fld>
            <a:endParaRPr lang="en-US"/>
          </a:p>
        </p:txBody>
      </p:sp>
    </p:spTree>
    <p:extLst>
      <p:ext uri="{BB962C8B-B14F-4D97-AF65-F5344CB8AC3E}">
        <p14:creationId xmlns:p14="http://schemas.microsoft.com/office/powerpoint/2010/main" val="3664676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53</a:t>
            </a:fld>
            <a:endParaRPr lang="en-US"/>
          </a:p>
        </p:txBody>
      </p:sp>
    </p:spTree>
    <p:extLst>
      <p:ext uri="{BB962C8B-B14F-4D97-AF65-F5344CB8AC3E}">
        <p14:creationId xmlns:p14="http://schemas.microsoft.com/office/powerpoint/2010/main" val="2663830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54</a:t>
            </a:fld>
            <a:endParaRPr lang="en-US"/>
          </a:p>
        </p:txBody>
      </p:sp>
    </p:spTree>
    <p:extLst>
      <p:ext uri="{BB962C8B-B14F-4D97-AF65-F5344CB8AC3E}">
        <p14:creationId xmlns:p14="http://schemas.microsoft.com/office/powerpoint/2010/main" val="669644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55</a:t>
            </a:fld>
            <a:endParaRPr lang="en-US"/>
          </a:p>
        </p:txBody>
      </p:sp>
    </p:spTree>
    <p:extLst>
      <p:ext uri="{BB962C8B-B14F-4D97-AF65-F5344CB8AC3E}">
        <p14:creationId xmlns:p14="http://schemas.microsoft.com/office/powerpoint/2010/main" val="21446652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56</a:t>
            </a:fld>
            <a:endParaRPr lang="en-US"/>
          </a:p>
        </p:txBody>
      </p:sp>
    </p:spTree>
    <p:extLst>
      <p:ext uri="{BB962C8B-B14F-4D97-AF65-F5344CB8AC3E}">
        <p14:creationId xmlns:p14="http://schemas.microsoft.com/office/powerpoint/2010/main" val="25100497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57</a:t>
            </a:fld>
            <a:endParaRPr lang="en-US"/>
          </a:p>
        </p:txBody>
      </p:sp>
    </p:spTree>
    <p:extLst>
      <p:ext uri="{BB962C8B-B14F-4D97-AF65-F5344CB8AC3E}">
        <p14:creationId xmlns:p14="http://schemas.microsoft.com/office/powerpoint/2010/main" val="4247850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58</a:t>
            </a:fld>
            <a:endParaRPr lang="en-US"/>
          </a:p>
        </p:txBody>
      </p:sp>
    </p:spTree>
    <p:extLst>
      <p:ext uri="{BB962C8B-B14F-4D97-AF65-F5344CB8AC3E}">
        <p14:creationId xmlns:p14="http://schemas.microsoft.com/office/powerpoint/2010/main" val="6992198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E63B59-65EC-4EFE-9835-94792A15F14D}" type="slidenum">
              <a:rPr lang="en-US" smtClean="0"/>
              <a:t>59</a:t>
            </a:fld>
            <a:endParaRPr lang="en-US"/>
          </a:p>
        </p:txBody>
      </p:sp>
    </p:spTree>
    <p:extLst>
      <p:ext uri="{BB962C8B-B14F-4D97-AF65-F5344CB8AC3E}">
        <p14:creationId xmlns:p14="http://schemas.microsoft.com/office/powerpoint/2010/main" val="333702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15</a:t>
            </a:fld>
            <a:endParaRPr lang="en-US"/>
          </a:p>
        </p:txBody>
      </p:sp>
    </p:spTree>
    <p:extLst>
      <p:ext uri="{BB962C8B-B14F-4D97-AF65-F5344CB8AC3E}">
        <p14:creationId xmlns:p14="http://schemas.microsoft.com/office/powerpoint/2010/main" val="8401389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3FFAE-0E04-42E6-87D0-B99820E99F49}" type="slidenum">
              <a:rPr lang="en-US" smtClean="0"/>
              <a:t>61</a:t>
            </a:fld>
            <a:endParaRPr lang="en-US"/>
          </a:p>
        </p:txBody>
      </p:sp>
    </p:spTree>
    <p:extLst>
      <p:ext uri="{BB962C8B-B14F-4D97-AF65-F5344CB8AC3E}">
        <p14:creationId xmlns:p14="http://schemas.microsoft.com/office/powerpoint/2010/main" val="3781712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3FFAE-0E04-42E6-87D0-B99820E99F49}" type="slidenum">
              <a:rPr lang="en-US" smtClean="0"/>
              <a:t>62</a:t>
            </a:fld>
            <a:endParaRPr lang="en-US"/>
          </a:p>
        </p:txBody>
      </p:sp>
    </p:spTree>
    <p:extLst>
      <p:ext uri="{BB962C8B-B14F-4D97-AF65-F5344CB8AC3E}">
        <p14:creationId xmlns:p14="http://schemas.microsoft.com/office/powerpoint/2010/main" val="866222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baseline="0" dirty="0" smtClean="0"/>
          </a:p>
        </p:txBody>
      </p:sp>
      <p:sp>
        <p:nvSpPr>
          <p:cNvPr id="4" name="Slide Number Placeholder 3"/>
          <p:cNvSpPr>
            <a:spLocks noGrp="1"/>
          </p:cNvSpPr>
          <p:nvPr>
            <p:ph type="sldNum" sz="quarter" idx="10"/>
          </p:nvPr>
        </p:nvSpPr>
        <p:spPr/>
        <p:txBody>
          <a:bodyPr/>
          <a:lstStyle/>
          <a:p>
            <a:fld id="{39A3FFAE-0E04-42E6-87D0-B99820E99F49}" type="slidenum">
              <a:rPr lang="en-US" smtClean="0"/>
              <a:t>63</a:t>
            </a:fld>
            <a:endParaRPr lang="en-US"/>
          </a:p>
        </p:txBody>
      </p:sp>
    </p:spTree>
    <p:extLst>
      <p:ext uri="{BB962C8B-B14F-4D97-AF65-F5344CB8AC3E}">
        <p14:creationId xmlns:p14="http://schemas.microsoft.com/office/powerpoint/2010/main" val="3787949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3FFAE-0E04-42E6-87D0-B99820E99F49}" type="slidenum">
              <a:rPr lang="en-US" smtClean="0"/>
              <a:t>65</a:t>
            </a:fld>
            <a:endParaRPr lang="en-US"/>
          </a:p>
        </p:txBody>
      </p:sp>
    </p:spTree>
    <p:extLst>
      <p:ext uri="{BB962C8B-B14F-4D97-AF65-F5344CB8AC3E}">
        <p14:creationId xmlns:p14="http://schemas.microsoft.com/office/powerpoint/2010/main" val="4163304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example, we</a:t>
            </a:r>
            <a:r>
              <a:rPr lang="en-US" baseline="0" dirty="0" smtClean="0"/>
              <a:t> defined </a:t>
            </a:r>
            <a:r>
              <a:rPr lang="en-US" baseline="0" dirty="0" err="1" smtClean="0"/>
              <a:t>getRange</a:t>
            </a:r>
            <a:r>
              <a:rPr lang="en-US" baseline="0" dirty="0" smtClean="0"/>
              <a:t> in the base class, and redefined it in the base class, by overriding it. But we can choose not to define a function at all in the base class, and only have it defined in derived classes.</a:t>
            </a:r>
          </a:p>
          <a:p>
            <a:endParaRPr lang="en-US" baseline="0" dirty="0" smtClean="0"/>
          </a:p>
          <a:p>
            <a:r>
              <a:rPr lang="en-US" baseline="0" dirty="0" smtClean="0"/>
              <a:t>We do this by making that function a PURE virtual function, and this has some important consequences. </a:t>
            </a:r>
          </a:p>
          <a:p>
            <a:endParaRPr lang="en-US" baseline="0" dirty="0" smtClean="0"/>
          </a:p>
          <a:p>
            <a:r>
              <a:rPr lang="en-US" baseline="0" dirty="0" smtClean="0"/>
              <a:t>First, any class that contains one or more pure virtual functions becomes an ABSTRACT class, which means you can no longer use it directly as an object type. And the pure virtual function MUST be implemented in every derived class that is not abstract too.</a:t>
            </a:r>
          </a:p>
        </p:txBody>
      </p:sp>
      <p:sp>
        <p:nvSpPr>
          <p:cNvPr id="4" name="Slide Number Placeholder 3"/>
          <p:cNvSpPr>
            <a:spLocks noGrp="1"/>
          </p:cNvSpPr>
          <p:nvPr>
            <p:ph type="sldNum" sz="quarter" idx="10"/>
          </p:nvPr>
        </p:nvSpPr>
        <p:spPr/>
        <p:txBody>
          <a:bodyPr/>
          <a:lstStyle/>
          <a:p>
            <a:fld id="{39A3FFAE-0E04-42E6-87D0-B99820E99F49}" type="slidenum">
              <a:rPr lang="en-US" smtClean="0"/>
              <a:t>66</a:t>
            </a:fld>
            <a:endParaRPr lang="en-US"/>
          </a:p>
        </p:txBody>
      </p:sp>
    </p:spTree>
    <p:extLst>
      <p:ext uri="{BB962C8B-B14F-4D97-AF65-F5344CB8AC3E}">
        <p14:creationId xmlns:p14="http://schemas.microsoft.com/office/powerpoint/2010/main" val="32175577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3FFAE-0E04-42E6-87D0-B99820E99F49}" type="slidenum">
              <a:rPr lang="en-US" smtClean="0"/>
              <a:t>67</a:t>
            </a:fld>
            <a:endParaRPr lang="en-US"/>
          </a:p>
        </p:txBody>
      </p:sp>
    </p:spTree>
    <p:extLst>
      <p:ext uri="{BB962C8B-B14F-4D97-AF65-F5344CB8AC3E}">
        <p14:creationId xmlns:p14="http://schemas.microsoft.com/office/powerpoint/2010/main" val="30717713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3FFAE-0E04-42E6-87D0-B99820E99F49}" type="slidenum">
              <a:rPr lang="en-US" smtClean="0"/>
              <a:t>68</a:t>
            </a:fld>
            <a:endParaRPr lang="en-US"/>
          </a:p>
        </p:txBody>
      </p:sp>
    </p:spTree>
    <p:extLst>
      <p:ext uri="{BB962C8B-B14F-4D97-AF65-F5344CB8AC3E}">
        <p14:creationId xmlns:p14="http://schemas.microsoft.com/office/powerpoint/2010/main" val="35358481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3FFAE-0E04-42E6-87D0-B99820E99F49}" type="slidenum">
              <a:rPr lang="en-US" smtClean="0"/>
              <a:t>69</a:t>
            </a:fld>
            <a:endParaRPr lang="en-US"/>
          </a:p>
        </p:txBody>
      </p:sp>
    </p:spTree>
    <p:extLst>
      <p:ext uri="{BB962C8B-B14F-4D97-AF65-F5344CB8AC3E}">
        <p14:creationId xmlns:p14="http://schemas.microsoft.com/office/powerpoint/2010/main" val="10858203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3FFAE-0E04-42E6-87D0-B99820E99F49}" type="slidenum">
              <a:rPr lang="en-US" smtClean="0"/>
              <a:t>70</a:t>
            </a:fld>
            <a:endParaRPr lang="en-US"/>
          </a:p>
        </p:txBody>
      </p:sp>
    </p:spTree>
    <p:extLst>
      <p:ext uri="{BB962C8B-B14F-4D97-AF65-F5344CB8AC3E}">
        <p14:creationId xmlns:p14="http://schemas.microsoft.com/office/powerpoint/2010/main" val="324251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16</a:t>
            </a:fld>
            <a:endParaRPr lang="en-US"/>
          </a:p>
        </p:txBody>
      </p:sp>
    </p:spTree>
    <p:extLst>
      <p:ext uri="{BB962C8B-B14F-4D97-AF65-F5344CB8AC3E}">
        <p14:creationId xmlns:p14="http://schemas.microsoft.com/office/powerpoint/2010/main" val="23176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17</a:t>
            </a:fld>
            <a:endParaRPr lang="en-US"/>
          </a:p>
        </p:txBody>
      </p:sp>
    </p:spTree>
    <p:extLst>
      <p:ext uri="{BB962C8B-B14F-4D97-AF65-F5344CB8AC3E}">
        <p14:creationId xmlns:p14="http://schemas.microsoft.com/office/powerpoint/2010/main" val="2985983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18</a:t>
            </a:fld>
            <a:endParaRPr lang="en-US"/>
          </a:p>
        </p:txBody>
      </p:sp>
    </p:spTree>
    <p:extLst>
      <p:ext uri="{BB962C8B-B14F-4D97-AF65-F5344CB8AC3E}">
        <p14:creationId xmlns:p14="http://schemas.microsoft.com/office/powerpoint/2010/main" val="2462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07CC65-B58B-48CA-8180-B4D1A129C3FF}" type="slidenum">
              <a:rPr lang="en-US" smtClean="0"/>
              <a:t>19</a:t>
            </a:fld>
            <a:endParaRPr lang="en-US"/>
          </a:p>
        </p:txBody>
      </p:sp>
    </p:spTree>
    <p:extLst>
      <p:ext uri="{BB962C8B-B14F-4D97-AF65-F5344CB8AC3E}">
        <p14:creationId xmlns:p14="http://schemas.microsoft.com/office/powerpoint/2010/main" val="2587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3121FD-49C6-4A71-802A-9C114791448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94030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121FD-49C6-4A71-802A-9C114791448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71271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121FD-49C6-4A71-802A-9C114791448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142098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121FD-49C6-4A71-802A-9C114791448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324918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3121FD-49C6-4A71-802A-9C114791448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138680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3121FD-49C6-4A71-802A-9C114791448F}"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30917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3121FD-49C6-4A71-802A-9C114791448F}" type="datetimeFigureOut">
              <a:rPr lang="en-US" smtClean="0"/>
              <a:t>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70463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3121FD-49C6-4A71-802A-9C114791448F}" type="datetimeFigureOut">
              <a:rPr lang="en-US" smtClean="0"/>
              <a:t>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289298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121FD-49C6-4A71-802A-9C114791448F}" type="datetimeFigureOut">
              <a:rPr lang="en-US" smtClean="0"/>
              <a:t>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287817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3121FD-49C6-4A71-802A-9C114791448F}"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156628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3121FD-49C6-4A71-802A-9C114791448F}"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660BF-C839-44B2-A75D-1DC6B71FFA85}" type="slidenum">
              <a:rPr lang="en-US" smtClean="0"/>
              <a:t>‹#›</a:t>
            </a:fld>
            <a:endParaRPr lang="en-US"/>
          </a:p>
        </p:txBody>
      </p:sp>
    </p:spTree>
    <p:extLst>
      <p:ext uri="{BB962C8B-B14F-4D97-AF65-F5344CB8AC3E}">
        <p14:creationId xmlns:p14="http://schemas.microsoft.com/office/powerpoint/2010/main" val="3215908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121FD-49C6-4A71-802A-9C114791448F}" type="datetimeFigureOut">
              <a:rPr lang="en-US" smtClean="0"/>
              <a:t>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660BF-C839-44B2-A75D-1DC6B71FFA85}" type="slidenum">
              <a:rPr lang="en-US" smtClean="0"/>
              <a:t>‹#›</a:t>
            </a:fld>
            <a:endParaRPr lang="en-US"/>
          </a:p>
        </p:txBody>
      </p:sp>
    </p:spTree>
    <p:extLst>
      <p:ext uri="{BB962C8B-B14F-4D97-AF65-F5344CB8AC3E}">
        <p14:creationId xmlns:p14="http://schemas.microsoft.com/office/powerpoint/2010/main" val="130108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sdn.microsoft.com/en-us/library/dd293665.asp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hyperlink" Target="http://www.dailyrecord.co.uk/news/local-news/yabba-dabba-shotts-man-puts-7654559%23sDmfmSD8V1mpZXUH.97" TargetMode="External"/><Relationship Id="rId5" Type="http://schemas.openxmlformats.org/officeDocument/2006/relationships/hyperlink" Target="http://creativecommons.org/licenses/by-sa/3.0" TargetMode="External"/><Relationship Id="rId6" Type="http://schemas.openxmlformats.org/officeDocument/2006/relationships/hyperlink" Target="http://www.gnu.org/copyleft/fdl.html" TargetMode="External"/><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sdn.microsoft.com/en-us/library/dd293665.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Slide Set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925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Assignment Definition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latin typeface="Source Code Pro" panose="020B0509030403020204" pitchFamily="49" charset="0"/>
              </a:rPr>
              <a:t>MyClass</a:t>
            </a:r>
            <a:r>
              <a:rPr lang="en-US" dirty="0" smtClean="0">
                <a:latin typeface="Source Code Pro" panose="020B0509030403020204" pitchFamily="49" charset="0"/>
              </a:rPr>
              <a:t>&amp; operator</a:t>
            </a:r>
            <a:r>
              <a:rPr lang="en-US" dirty="0">
                <a:latin typeface="Source Code Pro" panose="020B0509030403020204" pitchFamily="49" charset="0"/>
              </a:rPr>
              <a:t>=(</a:t>
            </a:r>
            <a:r>
              <a:rPr lang="en-US" dirty="0" err="1">
                <a:latin typeface="Source Code Pro" panose="020B0509030403020204" pitchFamily="49" charset="0"/>
              </a:rPr>
              <a:t>MyClass</a:t>
            </a:r>
            <a:r>
              <a:rPr lang="en-US" dirty="0">
                <a:latin typeface="Source Code Pro" panose="020B0509030403020204" pitchFamily="49" charset="0"/>
              </a:rPr>
              <a:t>&amp;&amp; </a:t>
            </a:r>
            <a:r>
              <a:rPr lang="en-US" dirty="0" smtClean="0">
                <a:latin typeface="Source Code Pro" panose="020B0509030403020204" pitchFamily="49" charset="0"/>
              </a:rPr>
              <a:t>source) {</a:t>
            </a:r>
          </a:p>
          <a:p>
            <a:pPr marL="0" indent="0">
              <a:buNone/>
            </a:pPr>
            <a:r>
              <a:rPr lang="en-US" dirty="0" smtClean="0">
                <a:latin typeface="Source Code Pro" panose="020B0509030403020204" pitchFamily="49" charset="0"/>
              </a:rPr>
              <a:t>	if (this != &amp;source)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 delete old data</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 pilfer resources from source</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 set pointers in source to </a:t>
            </a:r>
            <a:r>
              <a:rPr lang="en-US" dirty="0" err="1" smtClean="0">
                <a:latin typeface="Source Code Pro" panose="020B0509030403020204" pitchFamily="49" charset="0"/>
              </a:rPr>
              <a:t>nullptr</a:t>
            </a:r>
            <a:endParaRPr lang="en-US" dirty="0" smtClean="0">
              <a:latin typeface="Source Code Pro" panose="020B0509030403020204" pitchFamily="49" charset="0"/>
            </a:endParaRP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return </a:t>
            </a:r>
            <a:r>
              <a:rPr lang="en-US" smtClean="0">
                <a:latin typeface="Source Code Pro" panose="020B0509030403020204" pitchFamily="49" charset="0"/>
              </a:rPr>
              <a:t>*this;</a:t>
            </a:r>
            <a:endParaRPr lang="en-US" dirty="0" smtClean="0">
              <a:latin typeface="Source Code Pro" panose="020B0509030403020204" pitchFamily="49" charset="0"/>
            </a:endParaRPr>
          </a:p>
          <a:p>
            <a:pPr marL="0" indent="0">
              <a:buNone/>
            </a:pP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a:p>
            <a:pPr marL="0" indent="0">
              <a:buNone/>
            </a:pPr>
            <a:r>
              <a:rPr lang="en-US" dirty="0"/>
              <a:t>More details here:</a:t>
            </a:r>
          </a:p>
          <a:p>
            <a:pPr marL="0" indent="0">
              <a:buNone/>
            </a:pPr>
            <a:r>
              <a:rPr lang="en-US" dirty="0">
                <a:hlinkClick r:id="rId2"/>
              </a:rPr>
              <a:t>https://msdn.microsoft.com/en-us/library/dd293665.aspx</a:t>
            </a:r>
            <a:endParaRPr lang="en-US" dirty="0">
              <a:latin typeface="Source Code Pro" panose="020B0509030403020204" pitchFamily="49" charset="0"/>
            </a:endParaRPr>
          </a:p>
        </p:txBody>
      </p:sp>
      <p:sp>
        <p:nvSpPr>
          <p:cNvPr id="4" name="TextBox 3"/>
          <p:cNvSpPr txBox="1"/>
          <p:nvPr/>
        </p:nvSpPr>
        <p:spPr>
          <a:xfrm rot="852215">
            <a:off x="8569712" y="1275189"/>
            <a:ext cx="3315716" cy="830997"/>
          </a:xfrm>
          <a:prstGeom prst="rect">
            <a:avLst/>
          </a:prstGeom>
          <a:noFill/>
        </p:spPr>
        <p:txBody>
          <a:bodyPr wrap="none" rtlCol="0">
            <a:spAutoFit/>
          </a:bodyPr>
          <a:lstStyle/>
          <a:p>
            <a:pPr algn="ctr"/>
            <a:r>
              <a:rPr lang="en-US" sz="2400" dirty="0" smtClean="0">
                <a:solidFill>
                  <a:srgbClr val="7030A0"/>
                </a:solidFill>
              </a:rPr>
              <a:t>This should look familiar!</a:t>
            </a:r>
          </a:p>
          <a:p>
            <a:pPr algn="ctr"/>
            <a:r>
              <a:rPr lang="en-US" sz="2400" dirty="0" smtClean="0">
                <a:solidFill>
                  <a:srgbClr val="7030A0"/>
                </a:solidFill>
              </a:rPr>
              <a:t>Recall Copy Assignment.</a:t>
            </a:r>
            <a:endParaRPr lang="en-US" sz="2400" dirty="0">
              <a:solidFill>
                <a:srgbClr val="7030A0"/>
              </a:solidFill>
            </a:endParaRPr>
          </a:p>
        </p:txBody>
      </p:sp>
    </p:spTree>
    <p:extLst>
      <p:ext uri="{BB962C8B-B14F-4D97-AF65-F5344CB8AC3E}">
        <p14:creationId xmlns:p14="http://schemas.microsoft.com/office/powerpoint/2010/main" val="3052074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sp>
        <p:nvSpPr>
          <p:cNvPr id="4" name="Text Placeholder 3"/>
          <p:cNvSpPr>
            <a:spLocks noGrp="1"/>
          </p:cNvSpPr>
          <p:nvPr>
            <p:ph type="body" idx="1"/>
          </p:nvPr>
        </p:nvSpPr>
        <p:spPr/>
        <p:txBody>
          <a:bodyPr/>
          <a:lstStyle/>
          <a:p>
            <a:r>
              <a:rPr lang="en-US" dirty="0" smtClean="0"/>
              <a:t>Copy Assignment</a:t>
            </a:r>
            <a:endParaRPr lang="en-US" dirty="0"/>
          </a:p>
        </p:txBody>
      </p:sp>
      <p:sp>
        <p:nvSpPr>
          <p:cNvPr id="3" name="Content Placeholder 2"/>
          <p:cNvSpPr>
            <a:spLocks noGrp="1"/>
          </p:cNvSpPr>
          <p:nvPr>
            <p:ph sz="half" idx="2"/>
          </p:nvPr>
        </p:nvSpPr>
        <p:spPr/>
        <p:txBody>
          <a:bodyPr>
            <a:normAutofit/>
          </a:bodyPr>
          <a:lstStyle/>
          <a:p>
            <a:pPr marL="514350" indent="-514350">
              <a:buFont typeface="+mj-lt"/>
              <a:buAutoNum type="arabicPeriod"/>
            </a:pPr>
            <a:r>
              <a:rPr lang="en-US" dirty="0" smtClean="0"/>
              <a:t>Check for self-assignment</a:t>
            </a:r>
          </a:p>
          <a:p>
            <a:pPr marL="514350" indent="-514350">
              <a:buFont typeface="+mj-lt"/>
              <a:buAutoNum type="arabicPeriod"/>
            </a:pPr>
            <a:r>
              <a:rPr lang="en-US" dirty="0" smtClean="0"/>
              <a:t>Delete old data</a:t>
            </a:r>
          </a:p>
          <a:p>
            <a:pPr marL="514350" indent="-514350">
              <a:buFont typeface="+mj-lt"/>
              <a:buAutoNum type="arabicPeriod"/>
            </a:pPr>
            <a:r>
              <a:rPr lang="en-US" dirty="0" smtClean="0"/>
              <a:t>Allocate new memory</a:t>
            </a:r>
          </a:p>
          <a:p>
            <a:pPr marL="514350" indent="-514350">
              <a:buFont typeface="+mj-lt"/>
              <a:buAutoNum type="arabicPeriod"/>
            </a:pPr>
            <a:r>
              <a:rPr lang="en-US" dirty="0" smtClean="0"/>
              <a:t>Copy data from source</a:t>
            </a:r>
          </a:p>
        </p:txBody>
      </p:sp>
      <p:sp>
        <p:nvSpPr>
          <p:cNvPr id="9" name="Text Placeholder 8"/>
          <p:cNvSpPr>
            <a:spLocks noGrp="1"/>
          </p:cNvSpPr>
          <p:nvPr>
            <p:ph type="body" sz="quarter" idx="3"/>
          </p:nvPr>
        </p:nvSpPr>
        <p:spPr/>
        <p:txBody>
          <a:bodyPr/>
          <a:lstStyle/>
          <a:p>
            <a:r>
              <a:rPr lang="en-US" dirty="0" smtClean="0"/>
              <a:t>Copy Constructor</a:t>
            </a:r>
          </a:p>
        </p:txBody>
      </p:sp>
      <p:sp>
        <p:nvSpPr>
          <p:cNvPr id="10" name="Content Placeholder 9"/>
          <p:cNvSpPr>
            <a:spLocks noGrp="1"/>
          </p:cNvSpPr>
          <p:nvPr>
            <p:ph sz="quarter" idx="4"/>
          </p:nvPr>
        </p:nvSpPr>
        <p:spPr/>
        <p:txBody>
          <a:bodyPr/>
          <a:lstStyle/>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Allocate </a:t>
            </a:r>
            <a:r>
              <a:rPr lang="en-US" dirty="0"/>
              <a:t>new memory</a:t>
            </a:r>
          </a:p>
          <a:p>
            <a:pPr marL="514350" indent="-514350">
              <a:buFont typeface="+mj-lt"/>
              <a:buAutoNum type="arabicPeriod"/>
            </a:pPr>
            <a:r>
              <a:rPr lang="en-US" dirty="0"/>
              <a:t>Copy data from </a:t>
            </a:r>
            <a:r>
              <a:rPr lang="en-US" dirty="0" smtClean="0"/>
              <a:t>source</a:t>
            </a:r>
          </a:p>
          <a:p>
            <a:pPr marL="514350" indent="-514350">
              <a:buFont typeface="+mj-lt"/>
              <a:buAutoNum type="arabicPeriod"/>
            </a:pPr>
            <a:endParaRPr lang="en-US" dirty="0"/>
          </a:p>
        </p:txBody>
      </p:sp>
      <p:cxnSp>
        <p:nvCxnSpPr>
          <p:cNvPr id="12" name="Straight Connector 11"/>
          <p:cNvCxnSpPr/>
          <p:nvPr/>
        </p:nvCxnSpPr>
        <p:spPr>
          <a:xfrm>
            <a:off x="938676" y="2168665"/>
            <a:ext cx="647363" cy="218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14444" y="2168665"/>
            <a:ext cx="647363" cy="218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4200" y="1698844"/>
            <a:ext cx="916661" cy="461665"/>
          </a:xfrm>
          <a:prstGeom prst="rect">
            <a:avLst/>
          </a:prstGeom>
          <a:noFill/>
        </p:spPr>
        <p:txBody>
          <a:bodyPr wrap="none" rtlCol="0">
            <a:spAutoFit/>
          </a:bodyPr>
          <a:lstStyle/>
          <a:p>
            <a:r>
              <a:rPr lang="en-US" sz="2400" b="1" dirty="0" smtClean="0"/>
              <a:t>Move</a:t>
            </a:r>
            <a:endParaRPr lang="en-US" sz="2400" b="1" dirty="0"/>
          </a:p>
        </p:txBody>
      </p:sp>
      <p:sp>
        <p:nvSpPr>
          <p:cNvPr id="15" name="TextBox 14"/>
          <p:cNvSpPr txBox="1"/>
          <p:nvPr/>
        </p:nvSpPr>
        <p:spPr>
          <a:xfrm>
            <a:off x="6172200" y="1714964"/>
            <a:ext cx="916661" cy="461665"/>
          </a:xfrm>
          <a:prstGeom prst="rect">
            <a:avLst/>
          </a:prstGeom>
          <a:noFill/>
        </p:spPr>
        <p:txBody>
          <a:bodyPr wrap="none" rtlCol="0">
            <a:spAutoFit/>
          </a:bodyPr>
          <a:lstStyle/>
          <a:p>
            <a:r>
              <a:rPr lang="en-US" sz="2400" b="1" dirty="0" smtClean="0"/>
              <a:t>Move</a:t>
            </a:r>
            <a:endParaRPr lang="en-US" sz="2400" b="1" dirty="0"/>
          </a:p>
        </p:txBody>
      </p:sp>
      <p:cxnSp>
        <p:nvCxnSpPr>
          <p:cNvPr id="16" name="Straight Connector 15"/>
          <p:cNvCxnSpPr/>
          <p:nvPr/>
        </p:nvCxnSpPr>
        <p:spPr>
          <a:xfrm>
            <a:off x="938676" y="3613628"/>
            <a:ext cx="3867993" cy="73374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38676" y="3698060"/>
            <a:ext cx="3803257" cy="64930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214444" y="3651454"/>
            <a:ext cx="3867993" cy="73374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214444" y="3735886"/>
            <a:ext cx="3803257" cy="64930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839788" y="4602858"/>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en-US" dirty="0" smtClean="0"/>
              <a:t>Pilfer resources from source</a:t>
            </a:r>
          </a:p>
          <a:p>
            <a:pPr marL="514350" indent="-514350">
              <a:buFont typeface="+mj-lt"/>
              <a:buAutoNum type="arabicPeriod" startAt="3"/>
            </a:pPr>
            <a:r>
              <a:rPr lang="en-US" dirty="0" smtClean="0"/>
              <a:t>Set pointers in source to </a:t>
            </a:r>
            <a:r>
              <a:rPr lang="en-US" dirty="0" err="1" smtClean="0"/>
              <a:t>nullptr</a:t>
            </a:r>
            <a:endParaRPr lang="en-US" dirty="0"/>
          </a:p>
        </p:txBody>
      </p:sp>
      <p:sp>
        <p:nvSpPr>
          <p:cNvPr id="24" name="Content Placeholder 2"/>
          <p:cNvSpPr txBox="1">
            <a:spLocks/>
          </p:cNvSpPr>
          <p:nvPr/>
        </p:nvSpPr>
        <p:spPr>
          <a:xfrm>
            <a:off x="6172200" y="4602858"/>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Pilfer resources from source</a:t>
            </a:r>
          </a:p>
          <a:p>
            <a:pPr marL="514350" indent="-514350">
              <a:buFont typeface="+mj-lt"/>
              <a:buAutoNum type="arabicPeriod"/>
            </a:pPr>
            <a:r>
              <a:rPr lang="en-US" dirty="0" smtClean="0"/>
              <a:t>Set pointers in source to </a:t>
            </a:r>
            <a:r>
              <a:rPr lang="en-US" dirty="0" err="1" smtClean="0"/>
              <a:t>nullptr</a:t>
            </a:r>
            <a:endParaRPr lang="en-US" dirty="0"/>
          </a:p>
        </p:txBody>
      </p:sp>
    </p:spTree>
    <p:extLst>
      <p:ext uri="{BB962C8B-B14F-4D97-AF65-F5344CB8AC3E}">
        <p14:creationId xmlns:p14="http://schemas.microsoft.com/office/powerpoint/2010/main" val="12186239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
        <p:nvSpPr>
          <p:cNvPr id="3" name="Subtitle 2"/>
          <p:cNvSpPr>
            <a:spLocks noGrp="1"/>
          </p:cNvSpPr>
          <p:nvPr>
            <p:ph type="subTitle" idx="1"/>
          </p:nvPr>
        </p:nvSpPr>
        <p:spPr/>
        <p:txBody>
          <a:bodyPr>
            <a:normAutofit/>
          </a:bodyPr>
          <a:lstStyle/>
          <a:p>
            <a:r>
              <a:rPr lang="en-US" dirty="0" smtClean="0"/>
              <a:t>CSCE 121 </a:t>
            </a:r>
          </a:p>
          <a:p>
            <a:endParaRPr lang="en-US" dirty="0"/>
          </a:p>
          <a:p>
            <a:r>
              <a:rPr lang="en-US" dirty="0" smtClean="0"/>
              <a:t>J. Michael Moore</a:t>
            </a:r>
            <a:endParaRPr lang="en-US" dirty="0"/>
          </a:p>
        </p:txBody>
      </p:sp>
    </p:spTree>
    <p:extLst>
      <p:ext uri="{BB962C8B-B14F-4D97-AF65-F5344CB8AC3E}">
        <p14:creationId xmlns:p14="http://schemas.microsoft.com/office/powerpoint/2010/main" val="40914728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Recall</a:t>
            </a:r>
            <a:endParaRPr lang="en-US" dirty="0"/>
          </a:p>
        </p:txBody>
      </p:sp>
      <p:sp>
        <p:nvSpPr>
          <p:cNvPr id="7" name="Content Placeholder 6"/>
          <p:cNvSpPr>
            <a:spLocks noGrp="1"/>
          </p:cNvSpPr>
          <p:nvPr>
            <p:ph idx="1"/>
          </p:nvPr>
        </p:nvSpPr>
        <p:spPr/>
        <p:txBody>
          <a:bodyPr>
            <a:normAutofit/>
          </a:bodyPr>
          <a:lstStyle/>
          <a:p>
            <a:r>
              <a:rPr lang="en-US" dirty="0" smtClean="0"/>
              <a:t>Classes can model things that can</a:t>
            </a:r>
            <a:br>
              <a:rPr lang="en-US" dirty="0" smtClean="0"/>
            </a:br>
            <a:r>
              <a:rPr lang="en-US" dirty="0" smtClean="0"/>
              <a:t>be concrete or abstract.</a:t>
            </a:r>
          </a:p>
          <a:p>
            <a:r>
              <a:rPr lang="en-US" dirty="0" smtClean="0"/>
              <a:t>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Drive()</a:t>
            </a:r>
          </a:p>
          <a:p>
            <a:pPr lvl="1"/>
            <a:r>
              <a:rPr lang="en-US" dirty="0" smtClean="0"/>
              <a:t>Stop()</a:t>
            </a:r>
          </a:p>
          <a:p>
            <a:pPr lvl="1"/>
            <a:r>
              <a:rPr lang="en-US" dirty="0" smtClean="0"/>
              <a:t>Etc.</a:t>
            </a:r>
            <a:endParaRPr lang="en-US" dirty="0"/>
          </a:p>
        </p:txBody>
      </p:sp>
      <p:pic>
        <p:nvPicPr>
          <p:cNvPr id="8"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5869" y="1914637"/>
            <a:ext cx="3601354" cy="1840067"/>
          </a:xfrm>
          <a:prstGeom prst="rect">
            <a:avLst/>
          </a:prstGeom>
        </p:spPr>
      </p:pic>
    </p:spTree>
    <p:extLst>
      <p:ext uri="{BB962C8B-B14F-4D97-AF65-F5344CB8AC3E}">
        <p14:creationId xmlns:p14="http://schemas.microsoft.com/office/powerpoint/2010/main" val="24863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Fire Truck</a:t>
            </a:r>
            <a:endParaRPr lang="en-US" dirty="0"/>
          </a:p>
        </p:txBody>
      </p:sp>
      <p:sp>
        <p:nvSpPr>
          <p:cNvPr id="7" name="Content Placeholder 6"/>
          <p:cNvSpPr>
            <a:spLocks noGrp="1"/>
          </p:cNvSpPr>
          <p:nvPr>
            <p:ph idx="1"/>
          </p:nvPr>
        </p:nvSpPr>
        <p:spPr/>
        <p:txBody>
          <a:bodyPr>
            <a:normAutofit lnSpcReduction="10000"/>
          </a:bodyPr>
          <a:lstStyle/>
          <a:p>
            <a:r>
              <a:rPr lang="en-US" dirty="0" smtClean="0"/>
              <a:t>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Drive()</a:t>
            </a:r>
          </a:p>
          <a:p>
            <a:pPr lvl="1"/>
            <a:r>
              <a:rPr lang="en-US" dirty="0" smtClean="0"/>
              <a:t>Stop()</a:t>
            </a:r>
          </a:p>
          <a:p>
            <a:pPr lvl="1"/>
            <a:endParaRPr lang="en-US" dirty="0"/>
          </a:p>
          <a:p>
            <a:pPr lvl="1"/>
            <a:r>
              <a:rPr lang="en-US" dirty="0" err="1" smtClean="0"/>
              <a:t>WaterCapacity</a:t>
            </a:r>
            <a:endParaRPr lang="en-US" dirty="0" smtClean="0"/>
          </a:p>
          <a:p>
            <a:pPr lvl="1"/>
            <a:r>
              <a:rPr lang="en-US" dirty="0" err="1" smtClean="0"/>
              <a:t>startSiren</a:t>
            </a:r>
            <a:r>
              <a:rPr lang="en-US" dirty="0" smtClean="0"/>
              <a:t>()</a:t>
            </a:r>
          </a:p>
          <a:p>
            <a:pPr lvl="1"/>
            <a:r>
              <a:rPr lang="en-US" dirty="0" err="1" smtClean="0"/>
              <a:t>stopSiren</a:t>
            </a:r>
            <a:r>
              <a:rPr lang="en-US" dirty="0" smtClean="0"/>
              <a:t>()</a:t>
            </a:r>
          </a:p>
          <a:p>
            <a:pPr lvl="1"/>
            <a:endParaRPr lang="en-US" dirty="0"/>
          </a:p>
          <a:p>
            <a:pPr lvl="1"/>
            <a:endParaRPr lang="en-US" dirty="0" smtClean="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5869" y="1339393"/>
            <a:ext cx="3601354" cy="2498439"/>
          </a:xfrm>
          <a:prstGeom prst="rect">
            <a:avLst/>
          </a:prstGeom>
        </p:spPr>
      </p:pic>
      <p:sp>
        <p:nvSpPr>
          <p:cNvPr id="12" name="TextBox 11"/>
          <p:cNvSpPr txBox="1"/>
          <p:nvPr/>
        </p:nvSpPr>
        <p:spPr>
          <a:xfrm rot="912342">
            <a:off x="3487529" y="3816750"/>
            <a:ext cx="2927083" cy="523220"/>
          </a:xfrm>
          <a:prstGeom prst="rect">
            <a:avLst/>
          </a:prstGeom>
          <a:noFill/>
        </p:spPr>
        <p:txBody>
          <a:bodyPr wrap="none" rtlCol="0">
            <a:spAutoFit/>
          </a:bodyPr>
          <a:lstStyle/>
          <a:p>
            <a:r>
              <a:rPr lang="en-US" sz="2800" dirty="0" smtClean="0">
                <a:solidFill>
                  <a:srgbClr val="7030A0"/>
                </a:solidFill>
              </a:rPr>
              <a:t>Add to truck class?</a:t>
            </a:r>
            <a:endParaRPr lang="en-US" sz="2800" dirty="0">
              <a:solidFill>
                <a:srgbClr val="7030A0"/>
              </a:solidFill>
            </a:endParaRPr>
          </a:p>
        </p:txBody>
      </p:sp>
    </p:spTree>
    <p:extLst>
      <p:ext uri="{BB962C8B-B14F-4D97-AF65-F5344CB8AC3E}">
        <p14:creationId xmlns:p14="http://schemas.microsoft.com/office/powerpoint/2010/main" val="666244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Concrete Truck</a:t>
            </a:r>
            <a:endParaRPr lang="en-US" dirty="0"/>
          </a:p>
        </p:txBody>
      </p:sp>
      <p:sp>
        <p:nvSpPr>
          <p:cNvPr id="7" name="Content Placeholder 6"/>
          <p:cNvSpPr>
            <a:spLocks noGrp="1"/>
          </p:cNvSpPr>
          <p:nvPr>
            <p:ph idx="1"/>
          </p:nvPr>
        </p:nvSpPr>
        <p:spPr/>
        <p:txBody>
          <a:bodyPr>
            <a:normAutofit lnSpcReduction="10000"/>
          </a:bodyPr>
          <a:lstStyle/>
          <a:p>
            <a:r>
              <a:rPr lang="en-US" dirty="0" smtClean="0"/>
              <a:t>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Drive()</a:t>
            </a:r>
          </a:p>
          <a:p>
            <a:pPr lvl="1"/>
            <a:r>
              <a:rPr lang="en-US" dirty="0" smtClean="0"/>
              <a:t>Stop()</a:t>
            </a:r>
          </a:p>
          <a:p>
            <a:pPr lvl="1"/>
            <a:endParaRPr lang="en-US" dirty="0"/>
          </a:p>
          <a:p>
            <a:pPr lvl="1"/>
            <a:r>
              <a:rPr lang="en-US" dirty="0" err="1" smtClean="0"/>
              <a:t>WaterCapacity</a:t>
            </a:r>
            <a:endParaRPr lang="en-US" dirty="0" smtClean="0"/>
          </a:p>
          <a:p>
            <a:pPr lvl="1"/>
            <a:r>
              <a:rPr lang="en-US" dirty="0" err="1" smtClean="0"/>
              <a:t>startSiren</a:t>
            </a:r>
            <a:r>
              <a:rPr lang="en-US" dirty="0" smtClean="0"/>
              <a:t>()</a:t>
            </a:r>
          </a:p>
          <a:p>
            <a:pPr lvl="1"/>
            <a:r>
              <a:rPr lang="en-US" dirty="0" err="1" smtClean="0"/>
              <a:t>stopSiren</a:t>
            </a:r>
            <a:r>
              <a:rPr lang="en-US" dirty="0" smtClean="0"/>
              <a:t>()</a:t>
            </a:r>
          </a:p>
          <a:p>
            <a:pPr lvl="1"/>
            <a:endParaRPr lang="en-US" dirty="0"/>
          </a:p>
          <a:p>
            <a:pPr lvl="1"/>
            <a:endParaRPr lang="en-US"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9562" y="1476992"/>
            <a:ext cx="3893967" cy="2375928"/>
          </a:xfrm>
          <a:prstGeom prst="rect">
            <a:avLst/>
          </a:prstGeom>
        </p:spPr>
      </p:pic>
      <p:sp>
        <p:nvSpPr>
          <p:cNvPr id="4" name="TextBox 3"/>
          <p:cNvSpPr txBox="1"/>
          <p:nvPr/>
        </p:nvSpPr>
        <p:spPr>
          <a:xfrm>
            <a:off x="4696802" y="4714676"/>
            <a:ext cx="2798395"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err="1" smtClean="0"/>
              <a:t>cubicFeetConcrete</a:t>
            </a:r>
            <a:endParaRPr lang="en-US" sz="2400" dirty="0" smtClean="0"/>
          </a:p>
          <a:p>
            <a:pPr marL="285750" indent="-285750">
              <a:buFont typeface="Arial" panose="020B0604020202020204" pitchFamily="34" charset="0"/>
              <a:buChar char="•"/>
            </a:pPr>
            <a:r>
              <a:rPr lang="en-US" sz="2400" dirty="0" smtClean="0"/>
              <a:t>Pour()</a:t>
            </a:r>
            <a:endParaRPr lang="en-US" sz="2400" dirty="0"/>
          </a:p>
        </p:txBody>
      </p:sp>
      <p:sp>
        <p:nvSpPr>
          <p:cNvPr id="9" name="TextBox 8"/>
          <p:cNvSpPr txBox="1"/>
          <p:nvPr/>
        </p:nvSpPr>
        <p:spPr>
          <a:xfrm rot="21209541">
            <a:off x="3237411" y="1939761"/>
            <a:ext cx="4846327" cy="461665"/>
          </a:xfrm>
          <a:prstGeom prst="rect">
            <a:avLst/>
          </a:prstGeom>
          <a:noFill/>
        </p:spPr>
        <p:txBody>
          <a:bodyPr wrap="none" rtlCol="0">
            <a:spAutoFit/>
          </a:bodyPr>
          <a:lstStyle/>
          <a:p>
            <a:r>
              <a:rPr lang="en-US" sz="2400" dirty="0" smtClean="0">
                <a:solidFill>
                  <a:srgbClr val="0070C0"/>
                </a:solidFill>
              </a:rPr>
              <a:t>So every truck could “</a:t>
            </a:r>
            <a:r>
              <a:rPr lang="en-US" sz="2400" dirty="0" err="1" smtClean="0">
                <a:solidFill>
                  <a:srgbClr val="0070C0"/>
                </a:solidFill>
              </a:rPr>
              <a:t>startSiren</a:t>
            </a:r>
            <a:r>
              <a:rPr lang="en-US" sz="2400" dirty="0" smtClean="0">
                <a:solidFill>
                  <a:srgbClr val="0070C0"/>
                </a:solidFill>
              </a:rPr>
              <a:t>()”???</a:t>
            </a:r>
            <a:endParaRPr lang="en-US" sz="2400" dirty="0">
              <a:solidFill>
                <a:srgbClr val="0070C0"/>
              </a:solidFill>
            </a:endParaRPr>
          </a:p>
        </p:txBody>
      </p:sp>
      <p:sp>
        <p:nvSpPr>
          <p:cNvPr id="11" name="TextBox 10"/>
          <p:cNvSpPr txBox="1"/>
          <p:nvPr/>
        </p:nvSpPr>
        <p:spPr>
          <a:xfrm rot="21249533">
            <a:off x="2668247" y="1241337"/>
            <a:ext cx="5984652" cy="461665"/>
          </a:xfrm>
          <a:prstGeom prst="rect">
            <a:avLst/>
          </a:prstGeom>
          <a:noFill/>
        </p:spPr>
        <p:txBody>
          <a:bodyPr wrap="none" rtlCol="0">
            <a:spAutoFit/>
          </a:bodyPr>
          <a:lstStyle/>
          <a:p>
            <a:r>
              <a:rPr lang="en-US" sz="2400" dirty="0" smtClean="0">
                <a:solidFill>
                  <a:srgbClr val="0070C0"/>
                </a:solidFill>
              </a:rPr>
              <a:t>So we include members for all types of trucks?</a:t>
            </a:r>
            <a:endParaRPr lang="en-US" sz="2400" dirty="0">
              <a:solidFill>
                <a:srgbClr val="0070C0"/>
              </a:solidFill>
            </a:endParaRPr>
          </a:p>
        </p:txBody>
      </p:sp>
      <p:sp>
        <p:nvSpPr>
          <p:cNvPr id="12" name="TextBox 11"/>
          <p:cNvSpPr txBox="1"/>
          <p:nvPr/>
        </p:nvSpPr>
        <p:spPr>
          <a:xfrm rot="912342">
            <a:off x="3487529" y="3816750"/>
            <a:ext cx="2927083" cy="523220"/>
          </a:xfrm>
          <a:prstGeom prst="rect">
            <a:avLst/>
          </a:prstGeom>
          <a:noFill/>
        </p:spPr>
        <p:txBody>
          <a:bodyPr wrap="none" rtlCol="0">
            <a:spAutoFit/>
          </a:bodyPr>
          <a:lstStyle/>
          <a:p>
            <a:r>
              <a:rPr lang="en-US" sz="2800" dirty="0" smtClean="0">
                <a:solidFill>
                  <a:srgbClr val="7030A0"/>
                </a:solidFill>
              </a:rPr>
              <a:t>Add to truck class?</a:t>
            </a:r>
            <a:endParaRPr lang="en-US" sz="2800" dirty="0">
              <a:solidFill>
                <a:srgbClr val="7030A0"/>
              </a:solidFill>
            </a:endParaRPr>
          </a:p>
        </p:txBody>
      </p:sp>
      <p:sp>
        <p:nvSpPr>
          <p:cNvPr id="13" name="Rectangle 12"/>
          <p:cNvSpPr/>
          <p:nvPr/>
        </p:nvSpPr>
        <p:spPr>
          <a:xfrm rot="927635">
            <a:off x="3511148" y="3831983"/>
            <a:ext cx="2858384" cy="500829"/>
          </a:xfrm>
          <a:prstGeom prst="rect">
            <a:avLst/>
          </a:prstGeom>
          <a:blipFill dpi="0" rotWithShape="1">
            <a:blip r:embed="rId4">
              <a:alphaModFix amt="7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982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Separate Classes?</a:t>
            </a:r>
            <a:endParaRPr lang="en-US" dirty="0"/>
          </a:p>
        </p:txBody>
      </p:sp>
      <p:sp>
        <p:nvSpPr>
          <p:cNvPr id="7" name="Content Placeholder 6"/>
          <p:cNvSpPr>
            <a:spLocks noGrp="1"/>
          </p:cNvSpPr>
          <p:nvPr>
            <p:ph idx="1"/>
          </p:nvPr>
        </p:nvSpPr>
        <p:spPr>
          <a:xfrm>
            <a:off x="838200" y="2293713"/>
            <a:ext cx="2775857" cy="4085318"/>
          </a:xfrm>
        </p:spPr>
        <p:txBody>
          <a:bodyPr>
            <a:normAutofit/>
          </a:bodyPr>
          <a:lstStyle/>
          <a:p>
            <a:r>
              <a:rPr lang="en-US" dirty="0" smtClean="0"/>
              <a:t>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Drive()</a:t>
            </a:r>
          </a:p>
          <a:p>
            <a:pPr lvl="1"/>
            <a:r>
              <a:rPr lang="en-US" dirty="0" smtClean="0"/>
              <a:t>Stop()</a:t>
            </a:r>
          </a:p>
          <a:p>
            <a:pPr marL="457200" lvl="1" indent="0">
              <a:buNone/>
            </a:pPr>
            <a:endParaRPr lang="en-US" dirty="0"/>
          </a:p>
          <a:p>
            <a:pPr lvl="1"/>
            <a:endParaRPr lang="en-US"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0305" y="1467275"/>
            <a:ext cx="1437865" cy="877322"/>
          </a:xfrm>
          <a:prstGeom prst="rect">
            <a:avLst/>
          </a:prstGeom>
        </p:spPr>
      </p:pic>
      <p:sp>
        <p:nvSpPr>
          <p:cNvPr id="10" name="Content Placeholder 6"/>
          <p:cNvSpPr txBox="1">
            <a:spLocks/>
          </p:cNvSpPr>
          <p:nvPr/>
        </p:nvSpPr>
        <p:spPr>
          <a:xfrm>
            <a:off x="4038600" y="2293713"/>
            <a:ext cx="2775857" cy="4085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Fire 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Drive()</a:t>
            </a:r>
          </a:p>
          <a:p>
            <a:pPr lvl="1"/>
            <a:r>
              <a:rPr lang="en-US" dirty="0" smtClean="0"/>
              <a:t>Stop()</a:t>
            </a:r>
          </a:p>
          <a:p>
            <a:pPr lvl="1"/>
            <a:r>
              <a:rPr lang="en-US" dirty="0" err="1" smtClean="0"/>
              <a:t>WaterCapacity</a:t>
            </a:r>
            <a:endParaRPr lang="en-US" dirty="0" smtClean="0"/>
          </a:p>
          <a:p>
            <a:pPr lvl="1"/>
            <a:r>
              <a:rPr lang="en-US" dirty="0" err="1" smtClean="0"/>
              <a:t>startSiren</a:t>
            </a:r>
            <a:r>
              <a:rPr lang="en-US" dirty="0" smtClean="0"/>
              <a:t>()</a:t>
            </a:r>
          </a:p>
          <a:p>
            <a:pPr lvl="1"/>
            <a:r>
              <a:rPr lang="en-US" dirty="0" err="1" smtClean="0"/>
              <a:t>stopSiren</a:t>
            </a:r>
            <a:r>
              <a:rPr lang="en-US" dirty="0" smtClean="0"/>
              <a:t>()</a:t>
            </a:r>
          </a:p>
          <a:p>
            <a:pPr lvl="1"/>
            <a:endParaRPr lang="en-US" dirty="0" smtClean="0"/>
          </a:p>
        </p:txBody>
      </p:sp>
      <p:sp>
        <p:nvSpPr>
          <p:cNvPr id="14" name="Content Placeholder 6"/>
          <p:cNvSpPr txBox="1">
            <a:spLocks/>
          </p:cNvSpPr>
          <p:nvPr/>
        </p:nvSpPr>
        <p:spPr>
          <a:xfrm>
            <a:off x="7007888" y="2293713"/>
            <a:ext cx="3366198" cy="4085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Concrete 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Drive()</a:t>
            </a:r>
          </a:p>
          <a:p>
            <a:pPr lvl="1"/>
            <a:r>
              <a:rPr lang="en-US" dirty="0" smtClean="0"/>
              <a:t>Stop()</a:t>
            </a:r>
          </a:p>
          <a:p>
            <a:pPr lvl="1"/>
            <a:r>
              <a:rPr lang="en-US" sz="2400" dirty="0" err="1" smtClean="0"/>
              <a:t>cubicFeetConcrete</a:t>
            </a:r>
            <a:endParaRPr lang="en-US" dirty="0" smtClean="0"/>
          </a:p>
          <a:p>
            <a:pPr lvl="1"/>
            <a:r>
              <a:rPr lang="en-US" sz="2400" dirty="0" smtClean="0"/>
              <a:t>Pour</a:t>
            </a:r>
            <a:r>
              <a:rPr lang="en-US" sz="2400" dirty="0"/>
              <a:t>()</a:t>
            </a:r>
          </a:p>
          <a:p>
            <a:pPr lvl="1"/>
            <a:endParaRPr lang="en-US" dirty="0" smtClean="0"/>
          </a:p>
          <a:p>
            <a:pPr lvl="1"/>
            <a:endParaRPr lang="en-US" dirty="0" smtClean="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816" y="1365506"/>
            <a:ext cx="1411302" cy="979091"/>
          </a:xfrm>
          <a:prstGeom prst="rect">
            <a:avLst/>
          </a:prstGeom>
        </p:spPr>
      </p:pic>
      <p:pic>
        <p:nvPicPr>
          <p:cNvPr id="16"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1573452"/>
            <a:ext cx="1509274" cy="771145"/>
          </a:xfrm>
          <a:prstGeom prst="rect">
            <a:avLst/>
          </a:prstGeom>
        </p:spPr>
      </p:pic>
      <p:sp>
        <p:nvSpPr>
          <p:cNvPr id="2" name="TextBox 1"/>
          <p:cNvSpPr txBox="1"/>
          <p:nvPr/>
        </p:nvSpPr>
        <p:spPr>
          <a:xfrm rot="1231860">
            <a:off x="9464034" y="1073118"/>
            <a:ext cx="2117311" cy="584775"/>
          </a:xfrm>
          <a:prstGeom prst="rect">
            <a:avLst/>
          </a:prstGeom>
          <a:noFill/>
        </p:spPr>
        <p:txBody>
          <a:bodyPr wrap="none" rtlCol="0">
            <a:spAutoFit/>
          </a:bodyPr>
          <a:lstStyle/>
          <a:p>
            <a:r>
              <a:rPr lang="en-US" sz="3200" dirty="0" smtClean="0">
                <a:solidFill>
                  <a:srgbClr val="7030A0"/>
                </a:solidFill>
              </a:rPr>
              <a:t>And more…</a:t>
            </a:r>
            <a:endParaRPr lang="en-US" sz="3200" dirty="0">
              <a:solidFill>
                <a:srgbClr val="7030A0"/>
              </a:solidFill>
            </a:endParaRPr>
          </a:p>
        </p:txBody>
      </p:sp>
    </p:spTree>
    <p:extLst>
      <p:ext uri="{BB962C8B-B14F-4D97-AF65-F5344CB8AC3E}">
        <p14:creationId xmlns:p14="http://schemas.microsoft.com/office/powerpoint/2010/main" val="1367035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8943" y="4267200"/>
            <a:ext cx="1186544" cy="4463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Separate Classes?</a:t>
            </a:r>
            <a:endParaRPr lang="en-US" dirty="0"/>
          </a:p>
        </p:txBody>
      </p:sp>
      <p:sp>
        <p:nvSpPr>
          <p:cNvPr id="7" name="Content Placeholder 6"/>
          <p:cNvSpPr>
            <a:spLocks noGrp="1"/>
          </p:cNvSpPr>
          <p:nvPr>
            <p:ph idx="1"/>
          </p:nvPr>
        </p:nvSpPr>
        <p:spPr>
          <a:xfrm>
            <a:off x="838200" y="2293713"/>
            <a:ext cx="2775857" cy="4085318"/>
          </a:xfrm>
        </p:spPr>
        <p:txBody>
          <a:bodyPr>
            <a:normAutofit/>
          </a:bodyPr>
          <a:lstStyle/>
          <a:p>
            <a:r>
              <a:rPr lang="en-US" dirty="0" smtClean="0"/>
              <a:t>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Width</a:t>
            </a:r>
          </a:p>
          <a:p>
            <a:pPr lvl="1"/>
            <a:r>
              <a:rPr lang="en-US" dirty="0" smtClean="0"/>
              <a:t>Drive()</a:t>
            </a:r>
          </a:p>
          <a:p>
            <a:pPr lvl="1"/>
            <a:r>
              <a:rPr lang="en-US" dirty="0" smtClean="0"/>
              <a:t>Stop()</a:t>
            </a:r>
          </a:p>
          <a:p>
            <a:pPr marL="457200" lvl="1" indent="0">
              <a:buNone/>
            </a:pPr>
            <a:endParaRPr lang="en-US" dirty="0"/>
          </a:p>
          <a:p>
            <a:pPr lvl="1"/>
            <a:endParaRPr lang="en-US" dirty="0" smtClean="0"/>
          </a:p>
        </p:txBody>
      </p:sp>
      <p:sp>
        <p:nvSpPr>
          <p:cNvPr id="10" name="Content Placeholder 6"/>
          <p:cNvSpPr txBox="1">
            <a:spLocks/>
          </p:cNvSpPr>
          <p:nvPr/>
        </p:nvSpPr>
        <p:spPr>
          <a:xfrm>
            <a:off x="4038600" y="2293713"/>
            <a:ext cx="2775857" cy="4085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Fire 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Drive()</a:t>
            </a:r>
          </a:p>
          <a:p>
            <a:pPr lvl="1"/>
            <a:r>
              <a:rPr lang="en-US" dirty="0" smtClean="0"/>
              <a:t>Stop()</a:t>
            </a:r>
          </a:p>
          <a:p>
            <a:pPr lvl="1"/>
            <a:r>
              <a:rPr lang="en-US" dirty="0" err="1" smtClean="0"/>
              <a:t>WaterCapacity</a:t>
            </a:r>
            <a:endParaRPr lang="en-US" dirty="0" smtClean="0"/>
          </a:p>
          <a:p>
            <a:pPr lvl="1"/>
            <a:r>
              <a:rPr lang="en-US" dirty="0" err="1" smtClean="0"/>
              <a:t>startSiren</a:t>
            </a:r>
            <a:r>
              <a:rPr lang="en-US" dirty="0" smtClean="0"/>
              <a:t>()</a:t>
            </a:r>
          </a:p>
          <a:p>
            <a:pPr lvl="1"/>
            <a:r>
              <a:rPr lang="en-US" dirty="0" err="1" smtClean="0"/>
              <a:t>stopSiren</a:t>
            </a:r>
            <a:r>
              <a:rPr lang="en-US" dirty="0" smtClean="0"/>
              <a:t>()</a:t>
            </a:r>
          </a:p>
          <a:p>
            <a:pPr lvl="1"/>
            <a:endParaRPr lang="en-US" dirty="0" smtClean="0"/>
          </a:p>
        </p:txBody>
      </p:sp>
      <p:sp>
        <p:nvSpPr>
          <p:cNvPr id="14" name="Content Placeholder 6"/>
          <p:cNvSpPr txBox="1">
            <a:spLocks/>
          </p:cNvSpPr>
          <p:nvPr/>
        </p:nvSpPr>
        <p:spPr>
          <a:xfrm>
            <a:off x="7007888" y="2293713"/>
            <a:ext cx="3366198" cy="4085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Concrete 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Drive()</a:t>
            </a:r>
          </a:p>
          <a:p>
            <a:pPr lvl="1"/>
            <a:r>
              <a:rPr lang="en-US" dirty="0" smtClean="0"/>
              <a:t>Stop()</a:t>
            </a:r>
          </a:p>
          <a:p>
            <a:pPr lvl="1"/>
            <a:r>
              <a:rPr lang="en-US" sz="2400" dirty="0" err="1" smtClean="0"/>
              <a:t>cubicFeetConcrete</a:t>
            </a:r>
            <a:endParaRPr lang="en-US" dirty="0" smtClean="0"/>
          </a:p>
          <a:p>
            <a:pPr lvl="1"/>
            <a:r>
              <a:rPr lang="en-US" sz="2400" dirty="0" smtClean="0"/>
              <a:t>Pour</a:t>
            </a:r>
            <a:r>
              <a:rPr lang="en-US" sz="2400" dirty="0"/>
              <a:t>()</a:t>
            </a:r>
          </a:p>
          <a:p>
            <a:pPr lvl="1"/>
            <a:endParaRPr lang="en-US" dirty="0" smtClean="0"/>
          </a:p>
          <a:p>
            <a:pPr lvl="1"/>
            <a:endParaRPr lang="en-US" dirty="0" smtClean="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816" y="1365506"/>
            <a:ext cx="1411302" cy="979091"/>
          </a:xfrm>
          <a:prstGeom prst="rect">
            <a:avLst/>
          </a:prstGeom>
        </p:spPr>
      </p:pic>
      <p:pic>
        <p:nvPicPr>
          <p:cNvPr id="1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1573452"/>
            <a:ext cx="1509274" cy="7711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70305" y="1467275"/>
            <a:ext cx="1437865" cy="877322"/>
          </a:xfrm>
          <a:prstGeom prst="rect">
            <a:avLst/>
          </a:prstGeom>
        </p:spPr>
      </p:pic>
      <p:sp>
        <p:nvSpPr>
          <p:cNvPr id="11" name="TextBox 10"/>
          <p:cNvSpPr txBox="1"/>
          <p:nvPr/>
        </p:nvSpPr>
        <p:spPr>
          <a:xfrm rot="1231860">
            <a:off x="7798542" y="942490"/>
            <a:ext cx="3967946" cy="584775"/>
          </a:xfrm>
          <a:prstGeom prst="rect">
            <a:avLst/>
          </a:prstGeom>
          <a:noFill/>
        </p:spPr>
        <p:txBody>
          <a:bodyPr wrap="none" rtlCol="0">
            <a:spAutoFit/>
          </a:bodyPr>
          <a:lstStyle/>
          <a:p>
            <a:r>
              <a:rPr lang="en-US" sz="3200" dirty="0" smtClean="0">
                <a:solidFill>
                  <a:srgbClr val="7030A0"/>
                </a:solidFill>
              </a:rPr>
              <a:t>How many updates???</a:t>
            </a:r>
            <a:endParaRPr lang="en-US" sz="3200" dirty="0">
              <a:solidFill>
                <a:srgbClr val="7030A0"/>
              </a:solidFill>
            </a:endParaRPr>
          </a:p>
        </p:txBody>
      </p:sp>
      <p:sp>
        <p:nvSpPr>
          <p:cNvPr id="13" name="TextBox 12"/>
          <p:cNvSpPr txBox="1"/>
          <p:nvPr/>
        </p:nvSpPr>
        <p:spPr>
          <a:xfrm rot="1231860">
            <a:off x="9313329" y="3345834"/>
            <a:ext cx="2314288" cy="1077218"/>
          </a:xfrm>
          <a:prstGeom prst="rect">
            <a:avLst/>
          </a:prstGeom>
          <a:noFill/>
        </p:spPr>
        <p:txBody>
          <a:bodyPr wrap="none" rtlCol="0">
            <a:spAutoFit/>
          </a:bodyPr>
          <a:lstStyle/>
          <a:p>
            <a:pPr algn="ctr"/>
            <a:r>
              <a:rPr lang="en-US" sz="3200" dirty="0" smtClean="0">
                <a:solidFill>
                  <a:srgbClr val="7030A0"/>
                </a:solidFill>
              </a:rPr>
              <a:t>Share what’s</a:t>
            </a:r>
            <a:br>
              <a:rPr lang="en-US" sz="3200" dirty="0" smtClean="0">
                <a:solidFill>
                  <a:srgbClr val="7030A0"/>
                </a:solidFill>
              </a:rPr>
            </a:br>
            <a:r>
              <a:rPr lang="en-US" sz="3200" dirty="0" smtClean="0">
                <a:solidFill>
                  <a:srgbClr val="7030A0"/>
                </a:solidFill>
              </a:rPr>
              <a:t>common?</a:t>
            </a:r>
            <a:endParaRPr lang="en-US" sz="3200" dirty="0">
              <a:solidFill>
                <a:srgbClr val="7030A0"/>
              </a:solidFill>
            </a:endParaRPr>
          </a:p>
        </p:txBody>
      </p:sp>
    </p:spTree>
    <p:extLst>
      <p:ext uri="{BB962C8B-B14F-4D97-AF65-F5344CB8AC3E}">
        <p14:creationId xmlns:p14="http://schemas.microsoft.com/office/powerpoint/2010/main" val="453403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574972" y="617313"/>
            <a:ext cx="2775857" cy="4085318"/>
          </a:xfrm>
        </p:spPr>
        <p:txBody>
          <a:bodyPr>
            <a:normAutofit/>
          </a:bodyPr>
          <a:lstStyle/>
          <a:p>
            <a:r>
              <a:rPr lang="en-US" dirty="0" smtClean="0"/>
              <a:t>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Width</a:t>
            </a:r>
          </a:p>
          <a:p>
            <a:pPr lvl="1"/>
            <a:r>
              <a:rPr lang="en-US" dirty="0" smtClean="0"/>
              <a:t>Drive()</a:t>
            </a:r>
          </a:p>
          <a:p>
            <a:pPr lvl="1"/>
            <a:r>
              <a:rPr lang="en-US" dirty="0" smtClean="0"/>
              <a:t>Stop()</a:t>
            </a:r>
          </a:p>
          <a:p>
            <a:pPr marL="457200" lvl="1" indent="0">
              <a:buNone/>
            </a:pPr>
            <a:endParaRPr lang="en-US" dirty="0"/>
          </a:p>
          <a:p>
            <a:pPr lvl="1"/>
            <a:endParaRPr lang="en-US" dirty="0" smtClean="0"/>
          </a:p>
        </p:txBody>
      </p:sp>
      <p:sp>
        <p:nvSpPr>
          <p:cNvPr id="6" name="Title 5"/>
          <p:cNvSpPr>
            <a:spLocks noGrp="1"/>
          </p:cNvSpPr>
          <p:nvPr>
            <p:ph type="title"/>
          </p:nvPr>
        </p:nvSpPr>
        <p:spPr/>
        <p:txBody>
          <a:bodyPr/>
          <a:lstStyle/>
          <a:p>
            <a:r>
              <a:rPr lang="en-US" dirty="0" smtClean="0"/>
              <a:t>Separate Classes!</a:t>
            </a:r>
            <a:endParaRPr lang="en-US" dirty="0"/>
          </a:p>
        </p:txBody>
      </p:sp>
      <p:sp>
        <p:nvSpPr>
          <p:cNvPr id="10" name="Content Placeholder 6"/>
          <p:cNvSpPr txBox="1">
            <a:spLocks/>
          </p:cNvSpPr>
          <p:nvPr/>
        </p:nvSpPr>
        <p:spPr>
          <a:xfrm>
            <a:off x="391557" y="3830187"/>
            <a:ext cx="2775857" cy="1744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Fire Truck</a:t>
            </a:r>
          </a:p>
          <a:p>
            <a:pPr lvl="1"/>
            <a:r>
              <a:rPr lang="en-US" dirty="0" err="1" smtClean="0"/>
              <a:t>WaterCapacity</a:t>
            </a:r>
            <a:endParaRPr lang="en-US" dirty="0" smtClean="0"/>
          </a:p>
          <a:p>
            <a:pPr lvl="1"/>
            <a:r>
              <a:rPr lang="en-US" dirty="0" err="1" smtClean="0"/>
              <a:t>startSiren</a:t>
            </a:r>
            <a:r>
              <a:rPr lang="en-US" dirty="0" smtClean="0"/>
              <a:t>()</a:t>
            </a:r>
          </a:p>
          <a:p>
            <a:pPr lvl="1"/>
            <a:r>
              <a:rPr lang="en-US" dirty="0" err="1" smtClean="0"/>
              <a:t>stopSiren</a:t>
            </a:r>
            <a:r>
              <a:rPr lang="en-US" dirty="0" smtClean="0"/>
              <a:t>()</a:t>
            </a:r>
          </a:p>
          <a:p>
            <a:pPr lvl="1"/>
            <a:endParaRPr lang="en-US" dirty="0" smtClean="0"/>
          </a:p>
        </p:txBody>
      </p:sp>
      <p:sp>
        <p:nvSpPr>
          <p:cNvPr id="14" name="Content Placeholder 6"/>
          <p:cNvSpPr txBox="1">
            <a:spLocks/>
          </p:cNvSpPr>
          <p:nvPr/>
        </p:nvSpPr>
        <p:spPr>
          <a:xfrm>
            <a:off x="8669216" y="4363531"/>
            <a:ext cx="3366198" cy="1342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Concrete Truck</a:t>
            </a:r>
          </a:p>
          <a:p>
            <a:pPr lvl="1"/>
            <a:r>
              <a:rPr lang="en-US" sz="2400" dirty="0" err="1" smtClean="0"/>
              <a:t>cubicFeetConcrete</a:t>
            </a:r>
            <a:endParaRPr lang="en-US" dirty="0" smtClean="0"/>
          </a:p>
          <a:p>
            <a:pPr lvl="1"/>
            <a:r>
              <a:rPr lang="en-US" sz="2400" dirty="0" smtClean="0"/>
              <a:t>Pour</a:t>
            </a:r>
            <a:r>
              <a:rPr lang="en-US" sz="2400" dirty="0"/>
              <a:t>()</a:t>
            </a:r>
          </a:p>
          <a:p>
            <a:pPr lvl="1"/>
            <a:endParaRPr lang="en-US" dirty="0" smtClean="0"/>
          </a:p>
          <a:p>
            <a:pPr lvl="1"/>
            <a:endParaRPr lang="en-US" dirty="0" smtClean="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9795" y="4387456"/>
            <a:ext cx="1411302" cy="979091"/>
          </a:xfrm>
          <a:prstGeom prst="rect">
            <a:avLst/>
          </a:prstGeom>
        </p:spPr>
      </p:pic>
      <p:pic>
        <p:nvPicPr>
          <p:cNvPr id="1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5698" y="2791888"/>
            <a:ext cx="1509274" cy="7711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1431" y="4489225"/>
            <a:ext cx="1437865" cy="877322"/>
          </a:xfrm>
          <a:prstGeom prst="rect">
            <a:avLst/>
          </a:prstGeom>
        </p:spPr>
      </p:pic>
      <p:sp>
        <p:nvSpPr>
          <p:cNvPr id="12" name="TextBox 11"/>
          <p:cNvSpPr txBox="1"/>
          <p:nvPr/>
        </p:nvSpPr>
        <p:spPr>
          <a:xfrm rot="21099062">
            <a:off x="1510154" y="1937930"/>
            <a:ext cx="2314288" cy="1077218"/>
          </a:xfrm>
          <a:prstGeom prst="rect">
            <a:avLst/>
          </a:prstGeom>
          <a:noFill/>
        </p:spPr>
        <p:txBody>
          <a:bodyPr wrap="none" rtlCol="0">
            <a:spAutoFit/>
          </a:bodyPr>
          <a:lstStyle/>
          <a:p>
            <a:pPr algn="ctr"/>
            <a:r>
              <a:rPr lang="en-US" sz="3200" dirty="0" smtClean="0">
                <a:solidFill>
                  <a:srgbClr val="7030A0"/>
                </a:solidFill>
              </a:rPr>
              <a:t>Share what’s</a:t>
            </a:r>
            <a:br>
              <a:rPr lang="en-US" sz="3200" dirty="0" smtClean="0">
                <a:solidFill>
                  <a:srgbClr val="7030A0"/>
                </a:solidFill>
              </a:rPr>
            </a:br>
            <a:r>
              <a:rPr lang="en-US" sz="3200" dirty="0" smtClean="0">
                <a:solidFill>
                  <a:srgbClr val="7030A0"/>
                </a:solidFill>
              </a:rPr>
              <a:t>common!</a:t>
            </a:r>
            <a:endParaRPr lang="en-US" sz="3200" dirty="0">
              <a:solidFill>
                <a:srgbClr val="7030A0"/>
              </a:solidFill>
            </a:endParaRPr>
          </a:p>
        </p:txBody>
      </p:sp>
      <p:cxnSp>
        <p:nvCxnSpPr>
          <p:cNvPr id="4" name="Straight Arrow Connector 3"/>
          <p:cNvCxnSpPr/>
          <p:nvPr/>
        </p:nvCxnSpPr>
        <p:spPr>
          <a:xfrm flipV="1">
            <a:off x="4521097" y="3563033"/>
            <a:ext cx="747589" cy="92619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226629" y="3563033"/>
            <a:ext cx="911593" cy="11012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991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574972" y="617313"/>
            <a:ext cx="2775857" cy="4085318"/>
          </a:xfrm>
        </p:spPr>
        <p:txBody>
          <a:bodyPr>
            <a:normAutofit/>
          </a:bodyPr>
          <a:lstStyle/>
          <a:p>
            <a:r>
              <a:rPr lang="en-US" dirty="0" smtClean="0"/>
              <a:t>Truck</a:t>
            </a:r>
          </a:p>
          <a:p>
            <a:pPr lvl="1"/>
            <a:r>
              <a:rPr lang="en-US" dirty="0" smtClean="0"/>
              <a:t>Weight</a:t>
            </a:r>
          </a:p>
          <a:p>
            <a:pPr lvl="1"/>
            <a:r>
              <a:rPr lang="en-US" dirty="0" smtClean="0"/>
              <a:t>Fuel type</a:t>
            </a:r>
          </a:p>
          <a:p>
            <a:pPr lvl="1"/>
            <a:r>
              <a:rPr lang="en-US" dirty="0" smtClean="0"/>
              <a:t>Length</a:t>
            </a:r>
          </a:p>
          <a:p>
            <a:pPr lvl="1"/>
            <a:r>
              <a:rPr lang="en-US" dirty="0" smtClean="0"/>
              <a:t>Height</a:t>
            </a:r>
          </a:p>
          <a:p>
            <a:pPr lvl="1"/>
            <a:r>
              <a:rPr lang="en-US" dirty="0" smtClean="0"/>
              <a:t>Width</a:t>
            </a:r>
          </a:p>
          <a:p>
            <a:pPr lvl="1"/>
            <a:r>
              <a:rPr lang="en-US" dirty="0" smtClean="0"/>
              <a:t>Drive()</a:t>
            </a:r>
          </a:p>
          <a:p>
            <a:pPr lvl="1"/>
            <a:r>
              <a:rPr lang="en-US" dirty="0" smtClean="0"/>
              <a:t>Stop()</a:t>
            </a:r>
          </a:p>
          <a:p>
            <a:pPr marL="457200" lvl="1" indent="0">
              <a:buNone/>
            </a:pPr>
            <a:endParaRPr lang="en-US" dirty="0"/>
          </a:p>
          <a:p>
            <a:pPr lvl="1"/>
            <a:endParaRPr lang="en-US" dirty="0" smtClean="0"/>
          </a:p>
        </p:txBody>
      </p:sp>
      <p:sp>
        <p:nvSpPr>
          <p:cNvPr id="6" name="Title 5"/>
          <p:cNvSpPr>
            <a:spLocks noGrp="1"/>
          </p:cNvSpPr>
          <p:nvPr>
            <p:ph type="title"/>
          </p:nvPr>
        </p:nvSpPr>
        <p:spPr/>
        <p:txBody>
          <a:bodyPr/>
          <a:lstStyle/>
          <a:p>
            <a:r>
              <a:rPr lang="en-US" dirty="0" smtClean="0"/>
              <a:t>Inheritance</a:t>
            </a:r>
            <a:endParaRPr lang="en-US" dirty="0"/>
          </a:p>
        </p:txBody>
      </p:sp>
      <p:sp>
        <p:nvSpPr>
          <p:cNvPr id="10" name="Content Placeholder 6"/>
          <p:cNvSpPr txBox="1">
            <a:spLocks/>
          </p:cNvSpPr>
          <p:nvPr/>
        </p:nvSpPr>
        <p:spPr>
          <a:xfrm>
            <a:off x="391557" y="3830187"/>
            <a:ext cx="2775857" cy="1744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Fire Truck</a:t>
            </a:r>
          </a:p>
          <a:p>
            <a:pPr lvl="1"/>
            <a:r>
              <a:rPr lang="en-US" dirty="0" err="1" smtClean="0"/>
              <a:t>WaterCapacity</a:t>
            </a:r>
            <a:endParaRPr lang="en-US" dirty="0" smtClean="0"/>
          </a:p>
          <a:p>
            <a:pPr lvl="1"/>
            <a:r>
              <a:rPr lang="en-US" dirty="0" err="1" smtClean="0"/>
              <a:t>startSiren</a:t>
            </a:r>
            <a:r>
              <a:rPr lang="en-US" dirty="0" smtClean="0"/>
              <a:t>()</a:t>
            </a:r>
          </a:p>
          <a:p>
            <a:pPr lvl="1"/>
            <a:r>
              <a:rPr lang="en-US" dirty="0" err="1" smtClean="0"/>
              <a:t>stopSiren</a:t>
            </a:r>
            <a:r>
              <a:rPr lang="en-US" dirty="0" smtClean="0"/>
              <a:t>()</a:t>
            </a:r>
          </a:p>
          <a:p>
            <a:pPr lvl="1"/>
            <a:endParaRPr lang="en-US" dirty="0" smtClean="0"/>
          </a:p>
        </p:txBody>
      </p:sp>
      <p:sp>
        <p:nvSpPr>
          <p:cNvPr id="14" name="Content Placeholder 6"/>
          <p:cNvSpPr txBox="1">
            <a:spLocks/>
          </p:cNvSpPr>
          <p:nvPr/>
        </p:nvSpPr>
        <p:spPr>
          <a:xfrm>
            <a:off x="8669216" y="4363531"/>
            <a:ext cx="3366198" cy="1342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Concrete Truck</a:t>
            </a:r>
          </a:p>
          <a:p>
            <a:pPr lvl="1"/>
            <a:r>
              <a:rPr lang="en-US" sz="2400" dirty="0" err="1" smtClean="0"/>
              <a:t>cubicFeetConcrete</a:t>
            </a:r>
            <a:endParaRPr lang="en-US" dirty="0" smtClean="0"/>
          </a:p>
          <a:p>
            <a:pPr lvl="1"/>
            <a:r>
              <a:rPr lang="en-US" sz="2400" dirty="0" smtClean="0"/>
              <a:t>Pour</a:t>
            </a:r>
            <a:r>
              <a:rPr lang="en-US" sz="2400" dirty="0"/>
              <a:t>()</a:t>
            </a:r>
          </a:p>
          <a:p>
            <a:pPr lvl="1"/>
            <a:endParaRPr lang="en-US" dirty="0" smtClean="0"/>
          </a:p>
          <a:p>
            <a:pPr lvl="1"/>
            <a:endParaRPr lang="en-US" dirty="0" smtClean="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9795" y="4387456"/>
            <a:ext cx="1411302" cy="979091"/>
          </a:xfrm>
          <a:prstGeom prst="rect">
            <a:avLst/>
          </a:prstGeom>
        </p:spPr>
      </p:pic>
      <p:pic>
        <p:nvPicPr>
          <p:cNvPr id="1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5698" y="2791888"/>
            <a:ext cx="1509274" cy="7711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1431" y="4489225"/>
            <a:ext cx="1437865" cy="877322"/>
          </a:xfrm>
          <a:prstGeom prst="rect">
            <a:avLst/>
          </a:prstGeom>
        </p:spPr>
      </p:pic>
      <p:cxnSp>
        <p:nvCxnSpPr>
          <p:cNvPr id="4" name="Straight Arrow Connector 3"/>
          <p:cNvCxnSpPr/>
          <p:nvPr/>
        </p:nvCxnSpPr>
        <p:spPr>
          <a:xfrm flipV="1">
            <a:off x="4521097" y="3563033"/>
            <a:ext cx="747589" cy="92619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226629" y="3563033"/>
            <a:ext cx="911593" cy="11012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3" name="Content Placeholder 6"/>
          <p:cNvSpPr txBox="1">
            <a:spLocks/>
          </p:cNvSpPr>
          <p:nvPr/>
        </p:nvSpPr>
        <p:spPr>
          <a:xfrm>
            <a:off x="801725" y="2021571"/>
            <a:ext cx="3872836" cy="580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rgbClr val="7030A0"/>
                </a:solidFill>
              </a:rPr>
              <a:t>Add to an existing class!</a:t>
            </a:r>
          </a:p>
          <a:p>
            <a:pPr marL="457200" lvl="1" indent="0">
              <a:buNone/>
            </a:pPr>
            <a:endParaRPr lang="en-US" dirty="0" smtClean="0">
              <a:solidFill>
                <a:srgbClr val="7030A0"/>
              </a:solidFill>
            </a:endParaRPr>
          </a:p>
        </p:txBody>
      </p:sp>
      <p:sp>
        <p:nvSpPr>
          <p:cNvPr id="18" name="TextBox 17"/>
          <p:cNvSpPr txBox="1"/>
          <p:nvPr/>
        </p:nvSpPr>
        <p:spPr>
          <a:xfrm rot="954411">
            <a:off x="8965873" y="2216965"/>
            <a:ext cx="2378936" cy="769441"/>
          </a:xfrm>
          <a:prstGeom prst="rect">
            <a:avLst/>
          </a:prstGeom>
          <a:noFill/>
        </p:spPr>
        <p:txBody>
          <a:bodyPr wrap="square" rtlCol="0">
            <a:spAutoFit/>
          </a:bodyPr>
          <a:lstStyle/>
          <a:p>
            <a:pPr algn="ctr"/>
            <a:r>
              <a:rPr lang="en-US" sz="4400" dirty="0">
                <a:solidFill>
                  <a:srgbClr val="7030A0"/>
                </a:solidFill>
              </a:rPr>
              <a:t>REUSE</a:t>
            </a:r>
            <a:r>
              <a:rPr lang="en-US" sz="4400" dirty="0" smtClean="0">
                <a:solidFill>
                  <a:srgbClr val="7030A0"/>
                </a:solidFill>
              </a:rPr>
              <a:t>!!!</a:t>
            </a:r>
            <a:endParaRPr lang="en-US" sz="4400" dirty="0">
              <a:solidFill>
                <a:srgbClr val="7030A0"/>
              </a:solidFill>
            </a:endParaRPr>
          </a:p>
        </p:txBody>
      </p:sp>
      <p:sp>
        <p:nvSpPr>
          <p:cNvPr id="19" name="Content Placeholder 6"/>
          <p:cNvSpPr txBox="1">
            <a:spLocks/>
          </p:cNvSpPr>
          <p:nvPr/>
        </p:nvSpPr>
        <p:spPr>
          <a:xfrm>
            <a:off x="838200" y="5610855"/>
            <a:ext cx="3872836" cy="580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rgbClr val="00B050"/>
                </a:solidFill>
              </a:rPr>
              <a:t>Truck </a:t>
            </a:r>
            <a:r>
              <a:rPr lang="en-US" b="1" dirty="0" smtClean="0">
                <a:solidFill>
                  <a:srgbClr val="00B050"/>
                </a:solidFill>
              </a:rPr>
              <a:t>AND</a:t>
            </a:r>
            <a:r>
              <a:rPr lang="en-US" dirty="0" smtClean="0">
                <a:solidFill>
                  <a:srgbClr val="00B050"/>
                </a:solidFill>
              </a:rPr>
              <a:t> Fire Truck</a:t>
            </a:r>
          </a:p>
          <a:p>
            <a:pPr marL="457200" lvl="1" indent="0">
              <a:buNone/>
            </a:pPr>
            <a:endParaRPr lang="en-US" dirty="0" smtClean="0">
              <a:solidFill>
                <a:srgbClr val="00B050"/>
              </a:solidFill>
            </a:endParaRPr>
          </a:p>
        </p:txBody>
      </p:sp>
      <p:sp>
        <p:nvSpPr>
          <p:cNvPr id="20" name="Content Placeholder 6"/>
          <p:cNvSpPr txBox="1">
            <a:spLocks/>
          </p:cNvSpPr>
          <p:nvPr/>
        </p:nvSpPr>
        <p:spPr>
          <a:xfrm>
            <a:off x="7249885" y="5628823"/>
            <a:ext cx="4154819" cy="580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rgbClr val="00B050"/>
                </a:solidFill>
              </a:rPr>
              <a:t>Truck </a:t>
            </a:r>
            <a:r>
              <a:rPr lang="en-US" b="1" dirty="0" smtClean="0">
                <a:solidFill>
                  <a:srgbClr val="00B050"/>
                </a:solidFill>
              </a:rPr>
              <a:t>AND</a:t>
            </a:r>
            <a:r>
              <a:rPr lang="en-US" dirty="0" smtClean="0">
                <a:solidFill>
                  <a:srgbClr val="00B050"/>
                </a:solidFill>
              </a:rPr>
              <a:t> Concrete Truck</a:t>
            </a:r>
          </a:p>
          <a:p>
            <a:pPr marL="457200" lvl="1" indent="0">
              <a:buNone/>
            </a:pPr>
            <a:endParaRPr lang="en-US" dirty="0" smtClean="0">
              <a:solidFill>
                <a:srgbClr val="00B050"/>
              </a:solidFill>
            </a:endParaRPr>
          </a:p>
        </p:txBody>
      </p:sp>
    </p:spTree>
    <p:extLst>
      <p:ext uri="{BB962C8B-B14F-4D97-AF65-F5344CB8AC3E}">
        <p14:creationId xmlns:p14="http://schemas.microsoft.com/office/powerpoint/2010/main" val="38024249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Move Semantics</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J. Michael Moore</a:t>
            </a:r>
            <a:endParaRPr lang="en-US" dirty="0"/>
          </a:p>
        </p:txBody>
      </p:sp>
    </p:spTree>
    <p:extLst>
      <p:ext uri="{BB962C8B-B14F-4D97-AF65-F5344CB8AC3E}">
        <p14:creationId xmlns:p14="http://schemas.microsoft.com/office/powerpoint/2010/main" val="34436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Some Terminology</a:t>
            </a:r>
            <a:endParaRPr lang="en-US"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1823" y="4071770"/>
            <a:ext cx="1411302" cy="979091"/>
          </a:xfrm>
          <a:prstGeom prst="rect">
            <a:avLst/>
          </a:prstGeom>
        </p:spPr>
      </p:pic>
      <p:pic>
        <p:nvPicPr>
          <p:cNvPr id="1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7726" y="2476202"/>
            <a:ext cx="1509274" cy="7711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3459" y="4173539"/>
            <a:ext cx="1437865" cy="877322"/>
          </a:xfrm>
          <a:prstGeom prst="rect">
            <a:avLst/>
          </a:prstGeom>
        </p:spPr>
      </p:pic>
      <p:cxnSp>
        <p:nvCxnSpPr>
          <p:cNvPr id="4" name="Straight Arrow Connector 3"/>
          <p:cNvCxnSpPr/>
          <p:nvPr/>
        </p:nvCxnSpPr>
        <p:spPr>
          <a:xfrm flipV="1">
            <a:off x="4423125" y="3247347"/>
            <a:ext cx="747589" cy="92619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128657" y="3247347"/>
            <a:ext cx="911593" cy="11012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35809" y="1720719"/>
            <a:ext cx="2497415" cy="584775"/>
          </a:xfrm>
          <a:prstGeom prst="rect">
            <a:avLst/>
          </a:prstGeom>
          <a:noFill/>
        </p:spPr>
        <p:txBody>
          <a:bodyPr wrap="none" rtlCol="0">
            <a:spAutoFit/>
          </a:bodyPr>
          <a:lstStyle/>
          <a:p>
            <a:r>
              <a:rPr lang="en-US" sz="3200" dirty="0" smtClean="0">
                <a:solidFill>
                  <a:srgbClr val="7030A0"/>
                </a:solidFill>
              </a:rPr>
              <a:t>Base / Parent</a:t>
            </a:r>
            <a:endParaRPr lang="en-US" sz="3200" dirty="0">
              <a:solidFill>
                <a:srgbClr val="7030A0"/>
              </a:solidFill>
            </a:endParaRPr>
          </a:p>
        </p:txBody>
      </p:sp>
      <p:sp>
        <p:nvSpPr>
          <p:cNvPr id="21" name="TextBox 20"/>
          <p:cNvSpPr txBox="1"/>
          <p:nvPr/>
        </p:nvSpPr>
        <p:spPr>
          <a:xfrm>
            <a:off x="3603084" y="5525644"/>
            <a:ext cx="4590487" cy="584775"/>
          </a:xfrm>
          <a:prstGeom prst="rect">
            <a:avLst/>
          </a:prstGeom>
          <a:noFill/>
        </p:spPr>
        <p:txBody>
          <a:bodyPr wrap="none" rtlCol="0">
            <a:spAutoFit/>
          </a:bodyPr>
          <a:lstStyle/>
          <a:p>
            <a:r>
              <a:rPr lang="en-US" sz="3200" dirty="0" smtClean="0">
                <a:solidFill>
                  <a:srgbClr val="7030A0"/>
                </a:solidFill>
              </a:rPr>
              <a:t>Derived / Child / Sub-Class</a:t>
            </a:r>
            <a:endParaRPr lang="en-US" sz="3200" dirty="0">
              <a:solidFill>
                <a:srgbClr val="7030A0"/>
              </a:solidFill>
            </a:endParaRPr>
          </a:p>
        </p:txBody>
      </p:sp>
      <p:cxnSp>
        <p:nvCxnSpPr>
          <p:cNvPr id="11" name="Straight Arrow Connector 10"/>
          <p:cNvCxnSpPr>
            <a:stCxn id="21" idx="0"/>
          </p:cNvCxnSpPr>
          <p:nvPr/>
        </p:nvCxnSpPr>
        <p:spPr>
          <a:xfrm flipV="1">
            <a:off x="5898328" y="4944686"/>
            <a:ext cx="1055131" cy="580958"/>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1" idx="0"/>
          </p:cNvCxnSpPr>
          <p:nvPr/>
        </p:nvCxnSpPr>
        <p:spPr>
          <a:xfrm flipH="1" flipV="1">
            <a:off x="4423125" y="4944686"/>
            <a:ext cx="1475203" cy="580958"/>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625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Permissions</a:t>
            </a:r>
            <a:endParaRPr lang="en-US" dirty="0"/>
          </a:p>
        </p:txBody>
      </p:sp>
      <p:sp>
        <p:nvSpPr>
          <p:cNvPr id="3" name="Content Placeholder 2"/>
          <p:cNvSpPr>
            <a:spLocks noGrp="1"/>
          </p:cNvSpPr>
          <p:nvPr>
            <p:ph idx="1"/>
          </p:nvPr>
        </p:nvSpPr>
        <p:spPr/>
        <p:txBody>
          <a:bodyPr/>
          <a:lstStyle/>
          <a:p>
            <a:r>
              <a:rPr lang="en-US" dirty="0" smtClean="0"/>
              <a:t>Public</a:t>
            </a:r>
          </a:p>
          <a:p>
            <a:r>
              <a:rPr lang="en-US" dirty="0" smtClean="0"/>
              <a:t>Private</a:t>
            </a:r>
          </a:p>
          <a:p>
            <a:r>
              <a:rPr lang="en-US" dirty="0" smtClean="0"/>
              <a:t>Protected</a:t>
            </a:r>
          </a:p>
        </p:txBody>
      </p:sp>
      <p:sp>
        <p:nvSpPr>
          <p:cNvPr id="4" name="Slide Number Placeholder 3"/>
          <p:cNvSpPr>
            <a:spLocks noGrp="1"/>
          </p:cNvSpPr>
          <p:nvPr>
            <p:ph type="sldNum" sz="quarter" idx="12"/>
          </p:nvPr>
        </p:nvSpPr>
        <p:spPr bwMode="auto">
          <a:xfrm>
            <a:off x="9220200" y="653891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A375D72-EEE3-4C4F-B768-2279B25F3631}" type="slidenum">
              <a:rPr lang="en-US" altLang="en-US">
                <a:solidFill>
                  <a:srgbClr val="898989"/>
                </a:solidFill>
              </a:rPr>
              <a:pPr/>
              <a:t>21</a:t>
            </a:fld>
            <a:endParaRPr lang="en-US" altLang="en-US">
              <a:solidFill>
                <a:srgbClr val="898989"/>
              </a:solidFill>
            </a:endParaRPr>
          </a:p>
        </p:txBody>
      </p:sp>
      <p:sp>
        <p:nvSpPr>
          <p:cNvPr id="5" name="Rectangle 4"/>
          <p:cNvSpPr/>
          <p:nvPr/>
        </p:nvSpPr>
        <p:spPr>
          <a:xfrm>
            <a:off x="4114800" y="4068763"/>
            <a:ext cx="6400800" cy="5334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eaLnBrk="0" hangingPunct="0">
              <a:defRPr/>
            </a:pPr>
            <a:r>
              <a:rPr lang="en-US" sz="2000" b="1" dirty="0"/>
              <a:t>Public members</a:t>
            </a:r>
          </a:p>
        </p:txBody>
      </p:sp>
      <p:sp>
        <p:nvSpPr>
          <p:cNvPr id="6" name="Rectangle 5"/>
          <p:cNvSpPr/>
          <p:nvPr/>
        </p:nvSpPr>
        <p:spPr>
          <a:xfrm>
            <a:off x="4114800" y="4602163"/>
            <a:ext cx="6400800" cy="533400"/>
          </a:xfrm>
          <a:prstGeom prst="rect">
            <a:avLst/>
          </a:prstGeom>
          <a:solidFill>
            <a:schemeClr val="accent4">
              <a:lumMod val="75000"/>
            </a:schemeClr>
          </a:solidFill>
        </p:spPr>
        <p:style>
          <a:lnRef idx="1">
            <a:schemeClr val="accent4"/>
          </a:lnRef>
          <a:fillRef idx="3">
            <a:schemeClr val="accent4"/>
          </a:fillRef>
          <a:effectRef idx="2">
            <a:schemeClr val="accent4"/>
          </a:effectRef>
          <a:fontRef idx="minor">
            <a:schemeClr val="lt1"/>
          </a:fontRef>
        </p:style>
        <p:txBody>
          <a:bodyPr anchor="ctr"/>
          <a:lstStyle/>
          <a:p>
            <a:pPr eaLnBrk="0" hangingPunct="0">
              <a:defRPr/>
            </a:pPr>
            <a:r>
              <a:rPr lang="en-US" sz="2000" b="1" dirty="0"/>
              <a:t>Protected members</a:t>
            </a:r>
          </a:p>
        </p:txBody>
      </p:sp>
      <p:sp>
        <p:nvSpPr>
          <p:cNvPr id="7" name="Rectangle 6"/>
          <p:cNvSpPr/>
          <p:nvPr/>
        </p:nvSpPr>
        <p:spPr>
          <a:xfrm>
            <a:off x="4114800" y="5135563"/>
            <a:ext cx="6400800" cy="53340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anchor="ctr"/>
          <a:lstStyle/>
          <a:p>
            <a:pPr eaLnBrk="0" hangingPunct="0">
              <a:defRPr/>
            </a:pPr>
            <a:r>
              <a:rPr lang="en-US" sz="2000" b="1" dirty="0"/>
              <a:t>Private members</a:t>
            </a:r>
          </a:p>
        </p:txBody>
      </p:sp>
      <p:sp>
        <p:nvSpPr>
          <p:cNvPr id="8" name="Rectangle 7"/>
          <p:cNvSpPr/>
          <p:nvPr/>
        </p:nvSpPr>
        <p:spPr>
          <a:xfrm>
            <a:off x="5410200" y="1690688"/>
            <a:ext cx="1447800" cy="457200"/>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r>
              <a:rPr lang="en-US" sz="2000" b="1" dirty="0"/>
              <a:t>All </a:t>
            </a:r>
            <a:r>
              <a:rPr lang="en-US" sz="2000" b="1" dirty="0" smtClean="0"/>
              <a:t>code</a:t>
            </a:r>
            <a:endParaRPr lang="en-US" sz="2000" b="1" dirty="0"/>
          </a:p>
        </p:txBody>
      </p:sp>
      <p:cxnSp>
        <p:nvCxnSpPr>
          <p:cNvPr id="9" name="Straight Arrow Connector 8"/>
          <p:cNvCxnSpPr>
            <a:stCxn id="8" idx="2"/>
          </p:cNvCxnSpPr>
          <p:nvPr/>
        </p:nvCxnSpPr>
        <p:spPr>
          <a:xfrm flipH="1">
            <a:off x="6096000" y="2147888"/>
            <a:ext cx="38100" cy="2259013"/>
          </a:xfrm>
          <a:prstGeom prst="straightConnector1">
            <a:avLst/>
          </a:prstGeom>
          <a:ln w="38100">
            <a:tailEnd type="triangle" w="lg" len="lg"/>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6743700" y="2282825"/>
            <a:ext cx="2819400" cy="528638"/>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r>
              <a:rPr lang="en-US" sz="2000" b="1" dirty="0"/>
              <a:t>Derived class’s members</a:t>
            </a:r>
          </a:p>
        </p:txBody>
      </p:sp>
      <p:cxnSp>
        <p:nvCxnSpPr>
          <p:cNvPr id="11" name="Straight Arrow Connector 10"/>
          <p:cNvCxnSpPr/>
          <p:nvPr/>
        </p:nvCxnSpPr>
        <p:spPr>
          <a:xfrm flipH="1">
            <a:off x="7315200" y="2811463"/>
            <a:ext cx="19050" cy="1595438"/>
          </a:xfrm>
          <a:prstGeom prst="straightConnector1">
            <a:avLst/>
          </a:prstGeom>
          <a:ln w="3810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7905750" y="2811463"/>
            <a:ext cx="9525" cy="2171700"/>
          </a:xfrm>
          <a:prstGeom prst="straightConnector1">
            <a:avLst/>
          </a:prstGeom>
          <a:ln w="38100">
            <a:tailEnd type="triangle" w="lg" len="lg"/>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8382000" y="3173413"/>
            <a:ext cx="2590800" cy="457200"/>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r>
              <a:rPr lang="en-US" sz="2000" b="1" dirty="0"/>
              <a:t>Class’s own members</a:t>
            </a:r>
          </a:p>
        </p:txBody>
      </p:sp>
      <p:cxnSp>
        <p:nvCxnSpPr>
          <p:cNvPr id="14" name="Straight Arrow Connector 13"/>
          <p:cNvCxnSpPr/>
          <p:nvPr/>
        </p:nvCxnSpPr>
        <p:spPr>
          <a:xfrm flipH="1">
            <a:off x="8763000" y="3619501"/>
            <a:ext cx="19050" cy="787400"/>
          </a:xfrm>
          <a:prstGeom prst="straightConnector1">
            <a:avLst/>
          </a:prstGeom>
          <a:ln w="38100">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9248775" y="3619501"/>
            <a:ext cx="19050" cy="1363662"/>
          </a:xfrm>
          <a:prstGeom prst="straightConnector1">
            <a:avLst/>
          </a:prstGeom>
          <a:ln w="3810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9763125" y="3603626"/>
            <a:ext cx="33338" cy="1798637"/>
          </a:xfrm>
          <a:prstGeom prst="straightConnector1">
            <a:avLst/>
          </a:prstGeom>
          <a:ln w="3810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4527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Updates for Inheritance</a:t>
            </a:r>
            <a:endParaRPr lang="en-US" dirty="0"/>
          </a:p>
        </p:txBody>
      </p:sp>
      <p:sp>
        <p:nvSpPr>
          <p:cNvPr id="3" name="Content Placeholder 2"/>
          <p:cNvSpPr>
            <a:spLocks noGrp="1"/>
          </p:cNvSpPr>
          <p:nvPr>
            <p:ph idx="1"/>
          </p:nvPr>
        </p:nvSpPr>
        <p:spPr/>
        <p:txBody>
          <a:bodyPr/>
          <a:lstStyle/>
          <a:p>
            <a:r>
              <a:rPr lang="en-US" dirty="0" smtClean="0"/>
              <a:t>Permissions</a:t>
            </a:r>
          </a:p>
          <a:p>
            <a:pPr lvl="1"/>
            <a:r>
              <a:rPr lang="en-US" dirty="0" smtClean="0"/>
              <a:t>+ Public</a:t>
            </a:r>
          </a:p>
          <a:p>
            <a:pPr lvl="1"/>
            <a:r>
              <a:rPr lang="en-US" dirty="0" smtClean="0"/>
              <a:t>- Private</a:t>
            </a:r>
          </a:p>
          <a:p>
            <a:pPr lvl="1"/>
            <a:r>
              <a:rPr lang="en-US" dirty="0" smtClean="0"/>
              <a:t># Protected</a:t>
            </a:r>
            <a:endParaRPr lang="en-US" dirty="0"/>
          </a:p>
        </p:txBody>
      </p:sp>
    </p:spTree>
    <p:extLst>
      <p:ext uri="{BB962C8B-B14F-4D97-AF65-F5344CB8AC3E}">
        <p14:creationId xmlns:p14="http://schemas.microsoft.com/office/powerpoint/2010/main" val="12815763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a:t>Updates for Inheritance</a:t>
            </a:r>
          </a:p>
        </p:txBody>
      </p:sp>
      <p:sp>
        <p:nvSpPr>
          <p:cNvPr id="3" name="Content Placeholder 2"/>
          <p:cNvSpPr>
            <a:spLocks noGrp="1"/>
          </p:cNvSpPr>
          <p:nvPr>
            <p:ph idx="1"/>
          </p:nvPr>
        </p:nvSpPr>
        <p:spPr/>
        <p:txBody>
          <a:bodyPr>
            <a:normAutofit lnSpcReduction="10000"/>
          </a:bodyPr>
          <a:lstStyle/>
          <a:p>
            <a:r>
              <a:rPr lang="en-US" dirty="0" smtClean="0"/>
              <a:t>Relations</a:t>
            </a:r>
          </a:p>
          <a:p>
            <a:pPr lvl="1"/>
            <a:r>
              <a:rPr lang="en-US" dirty="0" smtClean="0"/>
              <a:t>Association</a:t>
            </a:r>
            <a:br>
              <a:rPr lang="en-US" dirty="0" smtClean="0"/>
            </a:br>
            <a:endParaRPr lang="en-US" dirty="0" smtClean="0"/>
          </a:p>
          <a:p>
            <a:pPr lvl="1"/>
            <a:r>
              <a:rPr lang="en-US" dirty="0" smtClean="0"/>
              <a:t>Aggregation</a:t>
            </a:r>
          </a:p>
          <a:p>
            <a:pPr lvl="1"/>
            <a:endParaRPr lang="en-US" dirty="0"/>
          </a:p>
          <a:p>
            <a:pPr lvl="1"/>
            <a:r>
              <a:rPr lang="en-US" dirty="0" smtClean="0"/>
              <a:t>Composition</a:t>
            </a:r>
            <a:br>
              <a:rPr lang="en-US" dirty="0" smtClean="0"/>
            </a:br>
            <a:endParaRPr lang="en-US" dirty="0" smtClean="0"/>
          </a:p>
          <a:p>
            <a:pPr lvl="1"/>
            <a:r>
              <a:rPr lang="en-US" dirty="0" smtClean="0"/>
              <a:t>Inheritance</a:t>
            </a:r>
            <a:br>
              <a:rPr lang="en-US" dirty="0" smtClean="0"/>
            </a:br>
            <a:endParaRPr lang="en-US" dirty="0" smtClean="0"/>
          </a:p>
          <a:p>
            <a:pPr lvl="1"/>
            <a:r>
              <a:rPr lang="en-US" dirty="0" smtClean="0"/>
              <a:t>Navigability</a:t>
            </a:r>
            <a:br>
              <a:rPr lang="en-US" dirty="0" smtClean="0"/>
            </a:br>
            <a:r>
              <a:rPr lang="en-US" dirty="0" smtClean="0"/>
              <a:t/>
            </a:r>
            <a:br>
              <a:rPr lang="en-US" dirty="0" smtClean="0"/>
            </a:br>
            <a:r>
              <a:rPr lang="en-US" dirty="0" smtClean="0"/>
              <a:t>concept of easy access from one to another</a:t>
            </a:r>
          </a:p>
        </p:txBody>
      </p:sp>
      <p:cxnSp>
        <p:nvCxnSpPr>
          <p:cNvPr id="5" name="Straight Connector 4"/>
          <p:cNvCxnSpPr/>
          <p:nvPr/>
        </p:nvCxnSpPr>
        <p:spPr>
          <a:xfrm>
            <a:off x="5729247" y="2420453"/>
            <a:ext cx="2417037" cy="732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28945" y="3074823"/>
            <a:ext cx="2269863" cy="1075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 name="Diamond 6"/>
          <p:cNvSpPr/>
          <p:nvPr/>
        </p:nvSpPr>
        <p:spPr>
          <a:xfrm>
            <a:off x="7998806" y="2881998"/>
            <a:ext cx="567524" cy="385650"/>
          </a:xfrm>
          <a:prstGeom prst="diamond">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876726" y="4423728"/>
            <a:ext cx="2269863" cy="1075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rot="5400000">
            <a:off x="8132247" y="4258776"/>
            <a:ext cx="358588" cy="329905"/>
          </a:xfrm>
          <a:prstGeom prst="triangl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5805945" y="5033536"/>
            <a:ext cx="2666104" cy="17380"/>
          </a:xfrm>
          <a:prstGeom prst="line">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51864" y="2890157"/>
            <a:ext cx="790794" cy="400110"/>
          </a:xfrm>
          <a:prstGeom prst="rect">
            <a:avLst/>
          </a:prstGeom>
          <a:noFill/>
        </p:spPr>
        <p:txBody>
          <a:bodyPr wrap="none" rtlCol="0">
            <a:spAutoFit/>
          </a:bodyPr>
          <a:lstStyle/>
          <a:p>
            <a:r>
              <a:rPr lang="en-US" sz="2000" b="1" dirty="0" smtClean="0">
                <a:solidFill>
                  <a:srgbClr val="0070C0"/>
                </a:solidFill>
              </a:rPr>
              <a:t>Many</a:t>
            </a:r>
            <a:endParaRPr lang="en-US" sz="2000" b="1" dirty="0">
              <a:solidFill>
                <a:srgbClr val="0070C0"/>
              </a:solidFill>
            </a:endParaRPr>
          </a:p>
        </p:txBody>
      </p:sp>
      <p:sp>
        <p:nvSpPr>
          <p:cNvPr id="14" name="TextBox 13"/>
          <p:cNvSpPr txBox="1"/>
          <p:nvPr/>
        </p:nvSpPr>
        <p:spPr>
          <a:xfrm>
            <a:off x="4869215" y="2900914"/>
            <a:ext cx="625492" cy="400110"/>
          </a:xfrm>
          <a:prstGeom prst="rect">
            <a:avLst/>
          </a:prstGeom>
          <a:noFill/>
        </p:spPr>
        <p:txBody>
          <a:bodyPr wrap="none" rtlCol="0">
            <a:spAutoFit/>
          </a:bodyPr>
          <a:lstStyle/>
          <a:p>
            <a:r>
              <a:rPr lang="en-US" sz="2000" b="1" dirty="0" smtClean="0">
                <a:solidFill>
                  <a:srgbClr val="0070C0"/>
                </a:solidFill>
              </a:rPr>
              <a:t>One</a:t>
            </a:r>
            <a:endParaRPr lang="en-US" sz="2000" b="1" dirty="0">
              <a:solidFill>
                <a:srgbClr val="0070C0"/>
              </a:solidFill>
            </a:endParaRPr>
          </a:p>
        </p:txBody>
      </p:sp>
      <p:sp>
        <p:nvSpPr>
          <p:cNvPr id="15" name="TextBox 14"/>
          <p:cNvSpPr txBox="1"/>
          <p:nvPr/>
        </p:nvSpPr>
        <p:spPr>
          <a:xfrm>
            <a:off x="8999646" y="4200151"/>
            <a:ext cx="1613903" cy="400110"/>
          </a:xfrm>
          <a:prstGeom prst="rect">
            <a:avLst/>
          </a:prstGeom>
          <a:noFill/>
        </p:spPr>
        <p:txBody>
          <a:bodyPr wrap="none" rtlCol="0">
            <a:spAutoFit/>
          </a:bodyPr>
          <a:lstStyle/>
          <a:p>
            <a:r>
              <a:rPr lang="en-US" sz="2000" b="1" dirty="0" smtClean="0">
                <a:solidFill>
                  <a:srgbClr val="0070C0"/>
                </a:solidFill>
              </a:rPr>
              <a:t>Base / Parent</a:t>
            </a:r>
            <a:endParaRPr lang="en-US" sz="2000" b="1" dirty="0">
              <a:solidFill>
                <a:srgbClr val="0070C0"/>
              </a:solidFill>
            </a:endParaRPr>
          </a:p>
        </p:txBody>
      </p:sp>
      <p:sp>
        <p:nvSpPr>
          <p:cNvPr id="16" name="TextBox 15"/>
          <p:cNvSpPr txBox="1"/>
          <p:nvPr/>
        </p:nvSpPr>
        <p:spPr>
          <a:xfrm>
            <a:off x="4164145" y="4200151"/>
            <a:ext cx="1780487" cy="400110"/>
          </a:xfrm>
          <a:prstGeom prst="rect">
            <a:avLst/>
          </a:prstGeom>
          <a:noFill/>
        </p:spPr>
        <p:txBody>
          <a:bodyPr wrap="none" rtlCol="0">
            <a:spAutoFit/>
          </a:bodyPr>
          <a:lstStyle/>
          <a:p>
            <a:r>
              <a:rPr lang="en-US" sz="2000" b="1" dirty="0" smtClean="0">
                <a:solidFill>
                  <a:srgbClr val="0070C0"/>
                </a:solidFill>
              </a:rPr>
              <a:t>Derived / Child</a:t>
            </a:r>
            <a:endParaRPr lang="en-US" sz="2000" b="1" dirty="0">
              <a:solidFill>
                <a:srgbClr val="0070C0"/>
              </a:solidFill>
            </a:endParaRPr>
          </a:p>
        </p:txBody>
      </p:sp>
      <p:sp>
        <p:nvSpPr>
          <p:cNvPr id="17" name="TextBox 16"/>
          <p:cNvSpPr txBox="1"/>
          <p:nvPr/>
        </p:nvSpPr>
        <p:spPr>
          <a:xfrm>
            <a:off x="8925755" y="4881160"/>
            <a:ext cx="1171218" cy="400110"/>
          </a:xfrm>
          <a:prstGeom prst="rect">
            <a:avLst/>
          </a:prstGeom>
          <a:noFill/>
        </p:spPr>
        <p:txBody>
          <a:bodyPr wrap="none" rtlCol="0">
            <a:spAutoFit/>
          </a:bodyPr>
          <a:lstStyle/>
          <a:p>
            <a:r>
              <a:rPr lang="en-US" sz="2000" b="1" dirty="0" smtClean="0">
                <a:solidFill>
                  <a:srgbClr val="0070C0"/>
                </a:solidFill>
              </a:rPr>
              <a:t>Access to</a:t>
            </a:r>
            <a:endParaRPr lang="en-US" sz="2000" b="1" dirty="0">
              <a:solidFill>
                <a:srgbClr val="0070C0"/>
              </a:solidFill>
            </a:endParaRPr>
          </a:p>
        </p:txBody>
      </p:sp>
      <p:sp>
        <p:nvSpPr>
          <p:cNvPr id="18" name="TextBox 17"/>
          <p:cNvSpPr txBox="1"/>
          <p:nvPr/>
        </p:nvSpPr>
        <p:spPr>
          <a:xfrm>
            <a:off x="4093364" y="4857560"/>
            <a:ext cx="1463927" cy="400110"/>
          </a:xfrm>
          <a:prstGeom prst="rect">
            <a:avLst/>
          </a:prstGeom>
          <a:noFill/>
        </p:spPr>
        <p:txBody>
          <a:bodyPr wrap="none" rtlCol="0">
            <a:spAutoFit/>
          </a:bodyPr>
          <a:lstStyle/>
          <a:p>
            <a:r>
              <a:rPr lang="en-US" sz="2000" b="1" dirty="0" smtClean="0">
                <a:solidFill>
                  <a:srgbClr val="0070C0"/>
                </a:solidFill>
              </a:rPr>
              <a:t>Access from</a:t>
            </a:r>
            <a:endParaRPr lang="en-US" sz="2000" b="1" dirty="0">
              <a:solidFill>
                <a:srgbClr val="0070C0"/>
              </a:solidFill>
            </a:endParaRPr>
          </a:p>
        </p:txBody>
      </p:sp>
      <p:cxnSp>
        <p:nvCxnSpPr>
          <p:cNvPr id="19" name="Straight Connector 18"/>
          <p:cNvCxnSpPr/>
          <p:nvPr/>
        </p:nvCxnSpPr>
        <p:spPr>
          <a:xfrm flipV="1">
            <a:off x="5728945" y="3790444"/>
            <a:ext cx="2269863" cy="1075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7998806" y="3597619"/>
            <a:ext cx="567524" cy="385650"/>
          </a:xfrm>
          <a:prstGeom prst="diamond">
            <a:avLst/>
          </a:prstGeom>
          <a:solidFill>
            <a:schemeClr val="accent1">
              <a:lumMod val="75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851864" y="3605778"/>
            <a:ext cx="2082686" cy="400110"/>
          </a:xfrm>
          <a:prstGeom prst="rect">
            <a:avLst/>
          </a:prstGeom>
          <a:noFill/>
        </p:spPr>
        <p:txBody>
          <a:bodyPr wrap="none" rtlCol="0">
            <a:spAutoFit/>
          </a:bodyPr>
          <a:lstStyle/>
          <a:p>
            <a:r>
              <a:rPr lang="en-US" sz="2000" b="1" dirty="0" smtClean="0">
                <a:solidFill>
                  <a:srgbClr val="0070C0"/>
                </a:solidFill>
              </a:rPr>
              <a:t>Composite Object</a:t>
            </a:r>
            <a:endParaRPr lang="en-US" sz="2000" b="1" dirty="0">
              <a:solidFill>
                <a:srgbClr val="0070C0"/>
              </a:solidFill>
            </a:endParaRPr>
          </a:p>
        </p:txBody>
      </p:sp>
      <p:sp>
        <p:nvSpPr>
          <p:cNvPr id="22" name="TextBox 21"/>
          <p:cNvSpPr txBox="1"/>
          <p:nvPr/>
        </p:nvSpPr>
        <p:spPr>
          <a:xfrm>
            <a:off x="4766909" y="3597619"/>
            <a:ext cx="899413" cy="400110"/>
          </a:xfrm>
          <a:prstGeom prst="rect">
            <a:avLst/>
          </a:prstGeom>
          <a:noFill/>
        </p:spPr>
        <p:txBody>
          <a:bodyPr wrap="none" rtlCol="0">
            <a:spAutoFit/>
          </a:bodyPr>
          <a:lstStyle/>
          <a:p>
            <a:r>
              <a:rPr lang="en-US" sz="2000" b="1" dirty="0" smtClean="0">
                <a:solidFill>
                  <a:srgbClr val="0070C0"/>
                </a:solidFill>
              </a:rPr>
              <a:t>Part of</a:t>
            </a:r>
            <a:endParaRPr lang="en-US" sz="2000" b="1" dirty="0">
              <a:solidFill>
                <a:srgbClr val="0070C0"/>
              </a:solidFill>
            </a:endParaRPr>
          </a:p>
        </p:txBody>
      </p:sp>
    </p:spTree>
    <p:extLst>
      <p:ext uri="{BB962C8B-B14F-4D97-AF65-F5344CB8AC3E}">
        <p14:creationId xmlns:p14="http://schemas.microsoft.com/office/powerpoint/2010/main" val="3571758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p:bldP spid="14" grpId="0"/>
      <p:bldP spid="15" grpId="0"/>
      <p:bldP spid="16" grpId="0"/>
      <p:bldP spid="17" grpId="0"/>
      <p:bldP spid="18" grpId="0"/>
      <p:bldP spid="20" grpId="0" animBg="1"/>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Truck UML Class Diagram</a:t>
            </a:r>
            <a:endParaRPr lang="en-US" dirty="0"/>
          </a:p>
        </p:txBody>
      </p:sp>
      <p:sp>
        <p:nvSpPr>
          <p:cNvPr id="4" name="Rectangle 3"/>
          <p:cNvSpPr/>
          <p:nvPr/>
        </p:nvSpPr>
        <p:spPr>
          <a:xfrm>
            <a:off x="5050971" y="1690688"/>
            <a:ext cx="1752600" cy="500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Truck</a:t>
            </a:r>
            <a:endParaRPr lang="en-US" b="1" dirty="0"/>
          </a:p>
        </p:txBody>
      </p:sp>
      <p:sp>
        <p:nvSpPr>
          <p:cNvPr id="5" name="Rectangle 4"/>
          <p:cNvSpPr/>
          <p:nvPr/>
        </p:nvSpPr>
        <p:spPr>
          <a:xfrm>
            <a:off x="5050971" y="2191429"/>
            <a:ext cx="1752600" cy="15131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1"/>
            <a:r>
              <a:rPr lang="en-US" dirty="0" smtClean="0"/>
              <a:t>-weight</a:t>
            </a:r>
            <a:endParaRPr lang="en-US" dirty="0"/>
          </a:p>
          <a:p>
            <a:pPr lvl="1"/>
            <a:r>
              <a:rPr lang="en-US" dirty="0" smtClean="0"/>
              <a:t>-</a:t>
            </a:r>
            <a:r>
              <a:rPr lang="en-US" dirty="0" err="1" smtClean="0"/>
              <a:t>fuelType</a:t>
            </a:r>
            <a:endParaRPr lang="en-US" dirty="0"/>
          </a:p>
          <a:p>
            <a:pPr lvl="1"/>
            <a:r>
              <a:rPr lang="en-US" dirty="0" smtClean="0"/>
              <a:t>-length</a:t>
            </a:r>
            <a:endParaRPr lang="en-US" dirty="0"/>
          </a:p>
          <a:p>
            <a:pPr lvl="1"/>
            <a:r>
              <a:rPr lang="en-US" dirty="0" smtClean="0"/>
              <a:t>-height</a:t>
            </a:r>
            <a:endParaRPr lang="en-US" dirty="0"/>
          </a:p>
          <a:p>
            <a:pPr lvl="1"/>
            <a:r>
              <a:rPr lang="en-US" dirty="0" smtClean="0"/>
              <a:t>-width</a:t>
            </a:r>
            <a:endParaRPr lang="en-US" dirty="0"/>
          </a:p>
        </p:txBody>
      </p:sp>
      <p:sp>
        <p:nvSpPr>
          <p:cNvPr id="6" name="Rectangle 5"/>
          <p:cNvSpPr/>
          <p:nvPr/>
        </p:nvSpPr>
        <p:spPr>
          <a:xfrm>
            <a:off x="5050971" y="3704544"/>
            <a:ext cx="1752600"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+drive()</a:t>
            </a:r>
          </a:p>
          <a:p>
            <a:pPr algn="ctr"/>
            <a:r>
              <a:rPr lang="en-US" dirty="0" smtClean="0"/>
              <a:t>+stop()</a:t>
            </a:r>
            <a:endParaRPr lang="en-US" dirty="0"/>
          </a:p>
        </p:txBody>
      </p:sp>
      <p:sp>
        <p:nvSpPr>
          <p:cNvPr id="7" name="Rectangle 6"/>
          <p:cNvSpPr/>
          <p:nvPr/>
        </p:nvSpPr>
        <p:spPr>
          <a:xfrm>
            <a:off x="1665513" y="4357688"/>
            <a:ext cx="2057401" cy="500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Fire Truck</a:t>
            </a:r>
            <a:endParaRPr lang="en-US" b="1" dirty="0"/>
          </a:p>
        </p:txBody>
      </p:sp>
      <p:sp>
        <p:nvSpPr>
          <p:cNvPr id="8" name="Rectangle 7"/>
          <p:cNvSpPr/>
          <p:nvPr/>
        </p:nvSpPr>
        <p:spPr>
          <a:xfrm>
            <a:off x="1665513" y="4858430"/>
            <a:ext cx="2057401" cy="522516"/>
          </a:xfrm>
          <a:prstGeom prst="rect">
            <a:avLst/>
          </a:prstGeom>
        </p:spPr>
        <p:style>
          <a:lnRef idx="2">
            <a:schemeClr val="dk1"/>
          </a:lnRef>
          <a:fillRef idx="1">
            <a:schemeClr val="lt1"/>
          </a:fillRef>
          <a:effectRef idx="0">
            <a:schemeClr val="dk1"/>
          </a:effectRef>
          <a:fontRef idx="minor">
            <a:schemeClr val="dk1"/>
          </a:fontRef>
        </p:style>
        <p:txBody>
          <a:bodyPr lIns="45720" rIns="45720" rtlCol="0" anchor="ctr"/>
          <a:lstStyle/>
          <a:p>
            <a:pPr lvl="1"/>
            <a:r>
              <a:rPr lang="en-US" dirty="0" smtClean="0"/>
              <a:t>-</a:t>
            </a:r>
            <a:r>
              <a:rPr lang="en-US" dirty="0" err="1" smtClean="0"/>
              <a:t>waterCapacity</a:t>
            </a:r>
            <a:endParaRPr lang="en-US" dirty="0"/>
          </a:p>
        </p:txBody>
      </p:sp>
      <p:sp>
        <p:nvSpPr>
          <p:cNvPr id="9" name="Rectangle 8"/>
          <p:cNvSpPr/>
          <p:nvPr/>
        </p:nvSpPr>
        <p:spPr>
          <a:xfrm>
            <a:off x="1665513" y="5380945"/>
            <a:ext cx="2057401"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r>
              <a:rPr lang="en-US" dirty="0" err="1" smtClean="0"/>
              <a:t>startSiren</a:t>
            </a:r>
            <a:r>
              <a:rPr lang="en-US" dirty="0" smtClean="0"/>
              <a:t>()</a:t>
            </a:r>
          </a:p>
          <a:p>
            <a:pPr algn="ctr"/>
            <a:r>
              <a:rPr lang="en-US" dirty="0" smtClean="0"/>
              <a:t>+</a:t>
            </a:r>
            <a:r>
              <a:rPr lang="en-US" dirty="0" err="1" smtClean="0"/>
              <a:t>stopSiren</a:t>
            </a:r>
            <a:r>
              <a:rPr lang="en-US" dirty="0" smtClean="0"/>
              <a:t>()</a:t>
            </a:r>
            <a:endParaRPr lang="en-US" dirty="0"/>
          </a:p>
        </p:txBody>
      </p:sp>
      <p:sp>
        <p:nvSpPr>
          <p:cNvPr id="10" name="Rectangle 9"/>
          <p:cNvSpPr/>
          <p:nvPr/>
        </p:nvSpPr>
        <p:spPr>
          <a:xfrm>
            <a:off x="8011884" y="4357688"/>
            <a:ext cx="2416630" cy="500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Concrete Truck</a:t>
            </a:r>
            <a:endParaRPr lang="en-US" b="1" dirty="0"/>
          </a:p>
        </p:txBody>
      </p:sp>
      <p:sp>
        <p:nvSpPr>
          <p:cNvPr id="11" name="Rectangle 10"/>
          <p:cNvSpPr/>
          <p:nvPr/>
        </p:nvSpPr>
        <p:spPr>
          <a:xfrm>
            <a:off x="8011884" y="4858430"/>
            <a:ext cx="2416630" cy="522516"/>
          </a:xfrm>
          <a:prstGeom prst="rect">
            <a:avLst/>
          </a:prstGeom>
        </p:spPr>
        <p:style>
          <a:lnRef idx="2">
            <a:schemeClr val="dk1"/>
          </a:lnRef>
          <a:fillRef idx="1">
            <a:schemeClr val="lt1"/>
          </a:fillRef>
          <a:effectRef idx="0">
            <a:schemeClr val="dk1"/>
          </a:effectRef>
          <a:fontRef idx="minor">
            <a:schemeClr val="dk1"/>
          </a:fontRef>
        </p:style>
        <p:txBody>
          <a:bodyPr lIns="45720" rIns="45720" rtlCol="0" anchor="ctr"/>
          <a:lstStyle/>
          <a:p>
            <a:pPr lvl="1"/>
            <a:r>
              <a:rPr lang="en-US" dirty="0" smtClean="0"/>
              <a:t>-</a:t>
            </a:r>
            <a:r>
              <a:rPr lang="en-US" dirty="0" err="1" smtClean="0"/>
              <a:t>cubicFeetConcrete</a:t>
            </a:r>
            <a:endParaRPr lang="en-US" dirty="0"/>
          </a:p>
        </p:txBody>
      </p:sp>
      <p:sp>
        <p:nvSpPr>
          <p:cNvPr id="12" name="Rectangle 11"/>
          <p:cNvSpPr/>
          <p:nvPr/>
        </p:nvSpPr>
        <p:spPr>
          <a:xfrm>
            <a:off x="8011884" y="5380945"/>
            <a:ext cx="2416630" cy="4211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+pour()</a:t>
            </a:r>
          </a:p>
        </p:txBody>
      </p:sp>
      <p:cxnSp>
        <p:nvCxnSpPr>
          <p:cNvPr id="13" name="Straight Connector 12"/>
          <p:cNvCxnSpPr>
            <a:stCxn id="7" idx="0"/>
          </p:cNvCxnSpPr>
          <p:nvPr/>
        </p:nvCxnSpPr>
        <p:spPr>
          <a:xfrm flipV="1">
            <a:off x="2694214" y="3507680"/>
            <a:ext cx="1790700" cy="85000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4246748">
            <a:off x="4456353" y="3297015"/>
            <a:ext cx="358588" cy="329905"/>
          </a:xfrm>
          <a:prstGeom prst="triangl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0" idx="0"/>
          </p:cNvCxnSpPr>
          <p:nvPr/>
        </p:nvCxnSpPr>
        <p:spPr>
          <a:xfrm flipH="1" flipV="1">
            <a:off x="7249884" y="3518436"/>
            <a:ext cx="1970315" cy="83925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rot="2973342">
            <a:off x="6997475" y="3271153"/>
            <a:ext cx="358588" cy="329905"/>
          </a:xfrm>
          <a:prstGeom prst="triangl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00431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of a Fire Truck, i.e. Fire Truck Object</a:t>
            </a:r>
            <a:endParaRPr lang="en-US" dirty="0"/>
          </a:p>
        </p:txBody>
      </p:sp>
      <p:sp>
        <p:nvSpPr>
          <p:cNvPr id="4" name="Rectangle 3"/>
          <p:cNvSpPr/>
          <p:nvPr/>
        </p:nvSpPr>
        <p:spPr>
          <a:xfrm>
            <a:off x="2122713" y="1690688"/>
            <a:ext cx="2057401" cy="500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Truck</a:t>
            </a:r>
            <a:endParaRPr lang="en-US" b="1" dirty="0"/>
          </a:p>
        </p:txBody>
      </p:sp>
      <p:sp>
        <p:nvSpPr>
          <p:cNvPr id="5" name="Rectangle 4"/>
          <p:cNvSpPr/>
          <p:nvPr/>
        </p:nvSpPr>
        <p:spPr>
          <a:xfrm>
            <a:off x="2122713" y="2191429"/>
            <a:ext cx="2057401" cy="15131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1"/>
            <a:r>
              <a:rPr lang="en-US" dirty="0" smtClean="0"/>
              <a:t>-weight</a:t>
            </a:r>
            <a:endParaRPr lang="en-US" dirty="0"/>
          </a:p>
          <a:p>
            <a:pPr lvl="1"/>
            <a:r>
              <a:rPr lang="en-US" dirty="0" smtClean="0"/>
              <a:t>-</a:t>
            </a:r>
            <a:r>
              <a:rPr lang="en-US" dirty="0" err="1" smtClean="0"/>
              <a:t>fuelType</a:t>
            </a:r>
            <a:endParaRPr lang="en-US" dirty="0"/>
          </a:p>
          <a:p>
            <a:pPr lvl="1"/>
            <a:r>
              <a:rPr lang="en-US" dirty="0" smtClean="0"/>
              <a:t>-length</a:t>
            </a:r>
            <a:endParaRPr lang="en-US" dirty="0"/>
          </a:p>
          <a:p>
            <a:pPr lvl="1"/>
            <a:r>
              <a:rPr lang="en-US" dirty="0" smtClean="0"/>
              <a:t>-height</a:t>
            </a:r>
            <a:endParaRPr lang="en-US" dirty="0"/>
          </a:p>
          <a:p>
            <a:pPr lvl="1"/>
            <a:r>
              <a:rPr lang="en-US" dirty="0" smtClean="0"/>
              <a:t>-width</a:t>
            </a:r>
            <a:endParaRPr lang="en-US" dirty="0"/>
          </a:p>
        </p:txBody>
      </p:sp>
      <p:sp>
        <p:nvSpPr>
          <p:cNvPr id="6" name="Rectangle 5"/>
          <p:cNvSpPr/>
          <p:nvPr/>
        </p:nvSpPr>
        <p:spPr>
          <a:xfrm>
            <a:off x="2122713" y="3704544"/>
            <a:ext cx="2057401"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+drive()</a:t>
            </a:r>
          </a:p>
          <a:p>
            <a:pPr algn="ctr"/>
            <a:r>
              <a:rPr lang="en-US" dirty="0" smtClean="0"/>
              <a:t>+stop()</a:t>
            </a:r>
            <a:endParaRPr lang="en-US" dirty="0"/>
          </a:p>
        </p:txBody>
      </p:sp>
      <p:sp>
        <p:nvSpPr>
          <p:cNvPr id="7" name="Rectangle 6"/>
          <p:cNvSpPr/>
          <p:nvPr/>
        </p:nvSpPr>
        <p:spPr>
          <a:xfrm>
            <a:off x="2122714" y="4357688"/>
            <a:ext cx="2057401" cy="500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Fire Truck</a:t>
            </a:r>
            <a:endParaRPr lang="en-US" b="1" dirty="0"/>
          </a:p>
        </p:txBody>
      </p:sp>
      <p:sp>
        <p:nvSpPr>
          <p:cNvPr id="8" name="Rectangle 7"/>
          <p:cNvSpPr/>
          <p:nvPr/>
        </p:nvSpPr>
        <p:spPr>
          <a:xfrm>
            <a:off x="2122714" y="4858430"/>
            <a:ext cx="2057401" cy="522516"/>
          </a:xfrm>
          <a:prstGeom prst="rect">
            <a:avLst/>
          </a:prstGeom>
        </p:spPr>
        <p:style>
          <a:lnRef idx="2">
            <a:schemeClr val="dk1"/>
          </a:lnRef>
          <a:fillRef idx="1">
            <a:schemeClr val="lt1"/>
          </a:fillRef>
          <a:effectRef idx="0">
            <a:schemeClr val="dk1"/>
          </a:effectRef>
          <a:fontRef idx="minor">
            <a:schemeClr val="dk1"/>
          </a:fontRef>
        </p:style>
        <p:txBody>
          <a:bodyPr lIns="45720" rIns="45720" rtlCol="0" anchor="ctr"/>
          <a:lstStyle/>
          <a:p>
            <a:pPr lvl="1"/>
            <a:r>
              <a:rPr lang="en-US" dirty="0" smtClean="0"/>
              <a:t>-</a:t>
            </a:r>
            <a:r>
              <a:rPr lang="en-US" dirty="0" err="1" smtClean="0"/>
              <a:t>waterCapacity</a:t>
            </a:r>
            <a:endParaRPr lang="en-US" dirty="0"/>
          </a:p>
        </p:txBody>
      </p:sp>
      <p:sp>
        <p:nvSpPr>
          <p:cNvPr id="9" name="Rectangle 8"/>
          <p:cNvSpPr/>
          <p:nvPr/>
        </p:nvSpPr>
        <p:spPr>
          <a:xfrm>
            <a:off x="2122714" y="5380945"/>
            <a:ext cx="2057401"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r>
              <a:rPr lang="en-US" dirty="0" err="1" smtClean="0"/>
              <a:t>startSiren</a:t>
            </a:r>
            <a:r>
              <a:rPr lang="en-US" dirty="0" smtClean="0"/>
              <a:t>()</a:t>
            </a:r>
          </a:p>
          <a:p>
            <a:pPr algn="ctr"/>
            <a:r>
              <a:rPr lang="en-US" dirty="0" smtClean="0"/>
              <a:t>+</a:t>
            </a:r>
            <a:r>
              <a:rPr lang="en-US" dirty="0" err="1" smtClean="0"/>
              <a:t>stopSiren</a:t>
            </a:r>
            <a:r>
              <a:rPr lang="en-US" dirty="0" smtClean="0"/>
              <a:t>()</a:t>
            </a:r>
            <a:endParaRPr lang="en-US" dirty="0"/>
          </a:p>
        </p:txBody>
      </p:sp>
      <p:sp>
        <p:nvSpPr>
          <p:cNvPr id="10" name="TextBox 9"/>
          <p:cNvSpPr txBox="1"/>
          <p:nvPr/>
        </p:nvSpPr>
        <p:spPr>
          <a:xfrm>
            <a:off x="5464627" y="1955347"/>
            <a:ext cx="2469522" cy="2308324"/>
          </a:xfrm>
          <a:prstGeom prst="rect">
            <a:avLst/>
          </a:prstGeom>
          <a:noFill/>
        </p:spPr>
        <p:txBody>
          <a:bodyPr wrap="none" rtlCol="0">
            <a:spAutoFit/>
          </a:bodyPr>
          <a:lstStyle/>
          <a:p>
            <a:pPr algn="ctr"/>
            <a:r>
              <a:rPr lang="en-US" sz="3600" dirty="0" smtClean="0">
                <a:solidFill>
                  <a:srgbClr val="7030A0"/>
                </a:solidFill>
              </a:rPr>
              <a:t>It is both </a:t>
            </a:r>
            <a:br>
              <a:rPr lang="en-US" sz="3600" dirty="0" smtClean="0">
                <a:solidFill>
                  <a:srgbClr val="7030A0"/>
                </a:solidFill>
              </a:rPr>
            </a:br>
            <a:r>
              <a:rPr lang="en-US" sz="3600" dirty="0" smtClean="0">
                <a:solidFill>
                  <a:srgbClr val="7030A0"/>
                </a:solidFill>
              </a:rPr>
              <a:t>a Truck </a:t>
            </a:r>
            <a:br>
              <a:rPr lang="en-US" sz="3600" dirty="0" smtClean="0">
                <a:solidFill>
                  <a:srgbClr val="7030A0"/>
                </a:solidFill>
              </a:rPr>
            </a:br>
            <a:r>
              <a:rPr lang="en-US" sz="3600" dirty="0" smtClean="0">
                <a:solidFill>
                  <a:srgbClr val="7030A0"/>
                </a:solidFill>
              </a:rPr>
              <a:t>AND </a:t>
            </a:r>
            <a:br>
              <a:rPr lang="en-US" sz="3600" dirty="0" smtClean="0">
                <a:solidFill>
                  <a:srgbClr val="7030A0"/>
                </a:solidFill>
              </a:rPr>
            </a:br>
            <a:r>
              <a:rPr lang="en-US" sz="3600" dirty="0" smtClean="0">
                <a:solidFill>
                  <a:srgbClr val="7030A0"/>
                </a:solidFill>
              </a:rPr>
              <a:t>a Fire Truck!</a:t>
            </a:r>
            <a:endParaRPr lang="en-US" sz="3600" dirty="0">
              <a:solidFill>
                <a:srgbClr val="7030A0"/>
              </a:solidFill>
            </a:endParaRPr>
          </a:p>
        </p:txBody>
      </p:sp>
    </p:spTree>
    <p:extLst>
      <p:ext uri="{BB962C8B-B14F-4D97-AF65-F5344CB8AC3E}">
        <p14:creationId xmlns:p14="http://schemas.microsoft.com/office/powerpoint/2010/main" val="20438759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Anatomy of Inheritance</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J. Michael Moore</a:t>
            </a:r>
          </a:p>
        </p:txBody>
      </p:sp>
      <p:sp>
        <p:nvSpPr>
          <p:cNvPr id="4" name="TextBox 3"/>
          <p:cNvSpPr txBox="1"/>
          <p:nvPr/>
        </p:nvSpPr>
        <p:spPr>
          <a:xfrm>
            <a:off x="1524000" y="5905500"/>
            <a:ext cx="3063467" cy="369332"/>
          </a:xfrm>
          <a:prstGeom prst="rect">
            <a:avLst/>
          </a:prstGeom>
          <a:noFill/>
        </p:spPr>
        <p:txBody>
          <a:bodyPr wrap="none" rtlCol="0">
            <a:spAutoFit/>
          </a:bodyPr>
          <a:lstStyle/>
          <a:p>
            <a:r>
              <a:rPr lang="en-US" dirty="0" smtClean="0"/>
              <a:t>Based on slides by Carlos Soto.</a:t>
            </a:r>
            <a:endParaRPr lang="en-US" dirty="0"/>
          </a:p>
        </p:txBody>
      </p:sp>
    </p:spTree>
    <p:extLst>
      <p:ext uri="{BB962C8B-B14F-4D97-AF65-F5344CB8AC3E}">
        <p14:creationId xmlns:p14="http://schemas.microsoft.com/office/powerpoint/2010/main" val="301969741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base class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Source Code Pro" panose="020B0509030403020204" pitchFamily="49" charset="0"/>
              </a:rPr>
              <a:t>class </a:t>
            </a:r>
            <a:r>
              <a:rPr lang="en-US" dirty="0" err="1" smtClean="0">
                <a:latin typeface="Source Code Pro" panose="020B0509030403020204" pitchFamily="49" charset="0"/>
              </a:rPr>
              <a:t>MyClass</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private:</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data, usually</a:t>
            </a:r>
          </a:p>
          <a:p>
            <a:pPr marL="0" indent="0">
              <a:buNone/>
            </a:pPr>
            <a:r>
              <a:rPr lang="en-US" dirty="0">
                <a:latin typeface="Source Code Pro" panose="020B0509030403020204" pitchFamily="49" charset="0"/>
              </a:rPr>
              <a:t>	</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smtClean="0">
                <a:latin typeface="Source Code Pro" panose="020B0509030403020204" pitchFamily="49" charset="0"/>
              </a:rPr>
              <a:t>importantNum</a:t>
            </a:r>
            <a:r>
              <a:rPr lang="en-US" dirty="0" smtClean="0">
                <a:latin typeface="Source Code Pro" panose="020B0509030403020204" pitchFamily="49" charset="0"/>
              </a:rPr>
              <a:t>;</a:t>
            </a:r>
          </a:p>
          <a:p>
            <a:pPr marL="0" indent="0">
              <a:buNone/>
            </a:pPr>
            <a:r>
              <a:rPr lang="en-US" dirty="0" smtClean="0">
                <a:latin typeface="Source Code Pro" panose="020B0509030403020204" pitchFamily="49" charset="0"/>
              </a:rPr>
              <a:t>public:</a:t>
            </a:r>
          </a:p>
          <a:p>
            <a:pPr marL="0" indent="0">
              <a:buNone/>
            </a:pPr>
            <a:r>
              <a:rPr lang="en-US" dirty="0">
                <a:latin typeface="Source Code Pro" panose="020B0509030403020204" pitchFamily="49" charset="0"/>
              </a:rPr>
              <a:t>	</a:t>
            </a:r>
            <a:r>
              <a:rPr lang="en-US" dirty="0" err="1" smtClean="0">
                <a:latin typeface="Source Code Pro" panose="020B0509030403020204" pitchFamily="49" charset="0"/>
              </a:rPr>
              <a:t>MyClass</a:t>
            </a:r>
            <a:r>
              <a:rPr lang="en-US" dirty="0" smtClean="0">
                <a:latin typeface="Source Code Pro" panose="020B0509030403020204" pitchFamily="49" charset="0"/>
              </a:rPr>
              <a:t>();	// constructor(s)</a:t>
            </a:r>
          </a:p>
          <a:p>
            <a:pPr marL="0" indent="0">
              <a:buNone/>
            </a:pPr>
            <a:r>
              <a:rPr lang="en-US" dirty="0">
                <a:latin typeface="Source Code Pro" panose="020B0509030403020204" pitchFamily="49" charset="0"/>
              </a:rPr>
              <a:t>	</a:t>
            </a:r>
            <a:r>
              <a:rPr lang="en-US" dirty="0" err="1" smtClean="0">
                <a:latin typeface="Source Code Pro" panose="020B0509030403020204" pitchFamily="49" charset="0"/>
              </a:rPr>
              <a:t>MyClass</a:t>
            </a:r>
            <a:r>
              <a:rPr lang="en-US" dirty="0" smtClean="0">
                <a:latin typeface="Source Code Pro" panose="020B0509030403020204" pitchFamily="49" charset="0"/>
              </a:rPr>
              <a:t>(</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smtClean="0">
                <a:latin typeface="Source Code Pro" panose="020B0509030403020204" pitchFamily="49" charset="0"/>
              </a:rPr>
              <a:t>importantNum</a:t>
            </a:r>
            <a:r>
              <a:rPr lang="en-US" dirty="0" smtClean="0">
                <a:latin typeface="Source Code Pro" panose="020B0509030403020204" pitchFamily="49" charset="0"/>
              </a:rPr>
              <a:t>);</a:t>
            </a:r>
          </a:p>
          <a:p>
            <a:pPr marL="0" indent="0">
              <a:buNone/>
            </a:pPr>
            <a:r>
              <a:rPr lang="en-US" dirty="0">
                <a:latin typeface="Source Code Pro" panose="020B0509030403020204" pitchFamily="49" charset="0"/>
              </a:rPr>
              <a:t>	</a:t>
            </a:r>
            <a:endParaRPr lang="en-US" dirty="0" smtClean="0">
              <a:latin typeface="Source Code Pro" panose="020B0509030403020204" pitchFamily="49" charset="0"/>
            </a:endParaRP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interface functions</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Tree>
    <p:extLst>
      <p:ext uri="{BB962C8B-B14F-4D97-AF65-F5344CB8AC3E}">
        <p14:creationId xmlns:p14="http://schemas.microsoft.com/office/powerpoint/2010/main" val="20452481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67469" y="1783533"/>
            <a:ext cx="3449371" cy="5069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An inherited class</a:t>
            </a:r>
            <a:endParaRPr lang="en-US" dirty="0"/>
          </a:p>
        </p:txBody>
      </p:sp>
      <p:sp>
        <p:nvSpPr>
          <p:cNvPr id="3" name="Content Placeholder 2"/>
          <p:cNvSpPr>
            <a:spLocks noGrp="1"/>
          </p:cNvSpPr>
          <p:nvPr>
            <p:ph idx="1"/>
          </p:nvPr>
        </p:nvSpPr>
        <p:spPr/>
        <p:txBody>
          <a:bodyPr/>
          <a:lstStyle/>
          <a:p>
            <a:pPr marL="0" indent="0">
              <a:buNone/>
            </a:pPr>
            <a:r>
              <a:rPr lang="en-US" dirty="0" smtClean="0">
                <a:latin typeface="Source Code Pro" panose="020B0509030403020204" pitchFamily="49" charset="0"/>
              </a:rPr>
              <a:t>class </a:t>
            </a:r>
            <a:r>
              <a:rPr lang="en-US" dirty="0" err="1" smtClean="0">
                <a:latin typeface="Source Code Pro" panose="020B0509030403020204" pitchFamily="49" charset="0"/>
              </a:rPr>
              <a:t>MyInheritedClass</a:t>
            </a:r>
            <a:r>
              <a:rPr lang="en-US" dirty="0" smtClean="0">
                <a:latin typeface="Source Code Pro" panose="020B0509030403020204" pitchFamily="49" charset="0"/>
              </a:rPr>
              <a:t>: public </a:t>
            </a:r>
            <a:r>
              <a:rPr lang="en-US" dirty="0" err="1" smtClean="0">
                <a:latin typeface="Source Code Pro" panose="020B0509030403020204" pitchFamily="49" charset="0"/>
              </a:rPr>
              <a:t>MyClass</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private:</a:t>
            </a:r>
          </a:p>
          <a:p>
            <a:pPr marL="0" indent="0">
              <a:buNone/>
            </a:pPr>
            <a:r>
              <a:rPr lang="en-US" dirty="0" smtClean="0">
                <a:latin typeface="Source Code Pro" panose="020B0509030403020204" pitchFamily="49" charset="0"/>
              </a:rPr>
              <a:t>	// data, usually</a:t>
            </a:r>
          </a:p>
          <a:p>
            <a:pPr marL="0" indent="0">
              <a:buNone/>
            </a:pPr>
            <a:r>
              <a:rPr lang="en-US" dirty="0" smtClean="0">
                <a:latin typeface="Source Code Pro" panose="020B0509030403020204" pitchFamily="49" charset="0"/>
              </a:rPr>
              <a:t>public:</a:t>
            </a: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MyInheritedClass</a:t>
            </a:r>
            <a:r>
              <a:rPr lang="en-US" dirty="0" smtClean="0">
                <a:latin typeface="Source Code Pro" panose="020B0509030403020204" pitchFamily="49" charset="0"/>
              </a:rPr>
              <a:t>();	// constructor(s)</a:t>
            </a:r>
          </a:p>
          <a:p>
            <a:pPr marL="0" indent="0">
              <a:buNone/>
            </a:pP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	// interface functions</a:t>
            </a:r>
          </a:p>
          <a:p>
            <a:pPr marL="0" indent="0">
              <a:buNone/>
            </a:pPr>
            <a:r>
              <a:rPr lang="en-US" dirty="0" smtClean="0">
                <a:latin typeface="Source Code Pro" panose="020B0509030403020204" pitchFamily="49" charset="0"/>
              </a:rPr>
              <a:t>};</a:t>
            </a:r>
          </a:p>
        </p:txBody>
      </p:sp>
    </p:spTree>
    <p:extLst>
      <p:ext uri="{BB962C8B-B14F-4D97-AF65-F5344CB8AC3E}">
        <p14:creationId xmlns:p14="http://schemas.microsoft.com/office/powerpoint/2010/main" val="200195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171699"/>
            <a:ext cx="4536440" cy="129895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Source Code Pro" panose="020B0509030403020204" pitchFamily="49" charset="0"/>
              </a:rPr>
              <a:t>class </a:t>
            </a:r>
            <a:r>
              <a:rPr lang="en-US" dirty="0" err="1" smtClean="0">
                <a:latin typeface="Source Code Pro" panose="020B0509030403020204" pitchFamily="49" charset="0"/>
              </a:rPr>
              <a:t>MyClass</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private:</a:t>
            </a:r>
          </a:p>
          <a:p>
            <a:pPr marL="0" indent="0">
              <a:buNone/>
            </a:pPr>
            <a:r>
              <a:rPr lang="en-US" dirty="0" smtClean="0">
                <a:latin typeface="Source Code Pro" panose="020B0509030403020204" pitchFamily="49" charset="0"/>
              </a:rPr>
              <a:t>	// data, usually</a:t>
            </a:r>
          </a:p>
          <a:p>
            <a:pPr marL="0" indent="0">
              <a:buNone/>
            </a:pPr>
            <a:r>
              <a:rPr lang="en-US" dirty="0">
                <a:latin typeface="Source Code Pro" panose="020B0509030403020204" pitchFamily="49" charset="0"/>
              </a:rPr>
              <a:t>	</a:t>
            </a:r>
            <a:r>
              <a:rPr lang="en-US" dirty="0" err="1">
                <a:latin typeface="Source Code Pro" panose="020B0509030403020204" pitchFamily="49" charset="0"/>
              </a:rPr>
              <a:t>int</a:t>
            </a:r>
            <a:r>
              <a:rPr lang="en-US" dirty="0">
                <a:latin typeface="Source Code Pro" panose="020B0509030403020204" pitchFamily="49" charset="0"/>
              </a:rPr>
              <a:t> </a:t>
            </a:r>
            <a:r>
              <a:rPr lang="en-US" dirty="0" err="1">
                <a:latin typeface="Source Code Pro" panose="020B0509030403020204" pitchFamily="49" charset="0"/>
              </a:rPr>
              <a:t>importantNum</a:t>
            </a:r>
            <a:r>
              <a:rPr lang="en-US" dirty="0">
                <a:latin typeface="Source Code Pro" panose="020B0509030403020204" pitchFamily="49" charset="0"/>
              </a:rPr>
              <a:t>;</a:t>
            </a:r>
          </a:p>
          <a:p>
            <a:pPr marL="0" indent="0">
              <a:buNone/>
            </a:pPr>
            <a:r>
              <a:rPr lang="en-US" dirty="0" smtClean="0">
                <a:latin typeface="Source Code Pro" panose="020B0509030403020204" pitchFamily="49" charset="0"/>
              </a:rPr>
              <a:t>public:</a:t>
            </a: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MyClass</a:t>
            </a:r>
            <a:r>
              <a:rPr lang="en-US" dirty="0" smtClean="0">
                <a:latin typeface="Source Code Pro" panose="020B0509030403020204" pitchFamily="49" charset="0"/>
              </a:rPr>
              <a:t>();	// constructor(s)</a:t>
            </a: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MyClass</a:t>
            </a:r>
            <a:r>
              <a:rPr lang="en-US" dirty="0" smtClean="0">
                <a:latin typeface="Source Code Pro" panose="020B0509030403020204" pitchFamily="49" charset="0"/>
              </a:rPr>
              <a:t>(</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a:latin typeface="Source Code Pro" panose="020B0509030403020204" pitchFamily="49" charset="0"/>
              </a:rPr>
              <a:t>importantNum</a:t>
            </a:r>
            <a:r>
              <a:rPr lang="en-US" dirty="0">
                <a:latin typeface="Source Code Pro" panose="020B0509030403020204" pitchFamily="49" charset="0"/>
              </a:rPr>
              <a:t>);</a:t>
            </a:r>
          </a:p>
          <a:p>
            <a:pPr marL="0" indent="0">
              <a:buNone/>
            </a:pP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	// interface functions</a:t>
            </a:r>
          </a:p>
          <a:p>
            <a:pPr marL="0" indent="0">
              <a:buNone/>
            </a:pPr>
            <a:r>
              <a:rPr lang="en-US" dirty="0" smtClean="0">
                <a:latin typeface="Source Code Pro" panose="020B0509030403020204" pitchFamily="49" charset="0"/>
              </a:rPr>
              <a:t>};</a:t>
            </a:r>
          </a:p>
        </p:txBody>
      </p:sp>
      <p:sp>
        <p:nvSpPr>
          <p:cNvPr id="2" name="Title 1"/>
          <p:cNvSpPr>
            <a:spLocks noGrp="1"/>
          </p:cNvSpPr>
          <p:nvPr>
            <p:ph type="title"/>
          </p:nvPr>
        </p:nvSpPr>
        <p:spPr/>
        <p:txBody>
          <a:bodyPr/>
          <a:lstStyle/>
          <a:p>
            <a:r>
              <a:rPr lang="en-US" dirty="0" smtClean="0"/>
              <a:t>Member access</a:t>
            </a:r>
            <a:endParaRPr lang="en-US" dirty="0"/>
          </a:p>
        </p:txBody>
      </p:sp>
      <p:sp>
        <p:nvSpPr>
          <p:cNvPr id="7" name="TextBox 6"/>
          <p:cNvSpPr txBox="1"/>
          <p:nvPr/>
        </p:nvSpPr>
        <p:spPr>
          <a:xfrm rot="449619">
            <a:off x="6165771" y="1777912"/>
            <a:ext cx="4810160" cy="1384995"/>
          </a:xfrm>
          <a:prstGeom prst="rect">
            <a:avLst/>
          </a:prstGeom>
          <a:noFill/>
        </p:spPr>
        <p:txBody>
          <a:bodyPr wrap="square" rtlCol="0">
            <a:spAutoFit/>
          </a:bodyPr>
          <a:lstStyle/>
          <a:p>
            <a:pPr algn="ctr"/>
            <a:r>
              <a:rPr lang="en-US" sz="2800" dirty="0" smtClean="0">
                <a:solidFill>
                  <a:srgbClr val="0070C0"/>
                </a:solidFill>
              </a:rPr>
              <a:t>Not accessible outside </a:t>
            </a:r>
            <a:r>
              <a:rPr lang="en-US" sz="2800" dirty="0" err="1" smtClean="0">
                <a:solidFill>
                  <a:srgbClr val="0070C0"/>
                </a:solidFill>
              </a:rPr>
              <a:t>MyClass</a:t>
            </a:r>
            <a:r>
              <a:rPr lang="en-US" sz="2800" dirty="0" smtClean="0">
                <a:solidFill>
                  <a:srgbClr val="0070C0"/>
                </a:solidFill>
              </a:rPr>
              <a:t>, not even in classes derived from </a:t>
            </a:r>
            <a:r>
              <a:rPr lang="en-US" sz="2800" dirty="0" err="1" smtClean="0">
                <a:solidFill>
                  <a:srgbClr val="0070C0"/>
                </a:solidFill>
              </a:rPr>
              <a:t>MyClass</a:t>
            </a:r>
            <a:endParaRPr lang="en-US" sz="2800" dirty="0">
              <a:solidFill>
                <a:srgbClr val="0070C0"/>
              </a:solidFill>
            </a:endParaRPr>
          </a:p>
        </p:txBody>
      </p:sp>
    </p:spTree>
    <p:extLst>
      <p:ext uri="{BB962C8B-B14F-4D97-AF65-F5344CB8AC3E}">
        <p14:creationId xmlns:p14="http://schemas.microsoft.com/office/powerpoint/2010/main" val="1057834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Rvalues</a:t>
            </a:r>
            <a:r>
              <a:rPr lang="en-US" dirty="0" smtClean="0"/>
              <a:t> and </a:t>
            </a:r>
            <a:r>
              <a:rPr lang="en-US" dirty="0" err="1" smtClean="0"/>
              <a:t>Lvalues</a:t>
            </a:r>
            <a:endParaRPr lang="en-US" dirty="0"/>
          </a:p>
        </p:txBody>
      </p:sp>
      <p:sp>
        <p:nvSpPr>
          <p:cNvPr id="3" name="Content Placeholder 2"/>
          <p:cNvSpPr>
            <a:spLocks noGrp="1"/>
          </p:cNvSpPr>
          <p:nvPr>
            <p:ph idx="1"/>
          </p:nvPr>
        </p:nvSpPr>
        <p:spPr/>
        <p:txBody>
          <a:bodyPr/>
          <a:lstStyle/>
          <a:p>
            <a:r>
              <a:rPr lang="en-US" dirty="0" err="1" smtClean="0"/>
              <a:t>Lvalues</a:t>
            </a:r>
            <a:r>
              <a:rPr lang="en-US" dirty="0" smtClean="0"/>
              <a:t> live beyond an expression</a:t>
            </a:r>
          </a:p>
          <a:p>
            <a:pPr lvl="1"/>
            <a:r>
              <a:rPr lang="en-US" dirty="0" smtClean="0"/>
              <a:t>E.g. variables</a:t>
            </a:r>
          </a:p>
          <a:p>
            <a:r>
              <a:rPr lang="en-US" dirty="0" err="1" smtClean="0"/>
              <a:t>Rvalues</a:t>
            </a:r>
            <a:r>
              <a:rPr lang="en-US" dirty="0" smtClean="0"/>
              <a:t> are temporary</a:t>
            </a:r>
          </a:p>
          <a:p>
            <a:pPr lvl="1"/>
            <a:r>
              <a:rPr lang="en-US" dirty="0" smtClean="0"/>
              <a:t>E.g. x = 7 + 3 </a:t>
            </a:r>
          </a:p>
          <a:p>
            <a:pPr lvl="1"/>
            <a:r>
              <a:rPr lang="en-US" dirty="0" smtClean="0"/>
              <a:t>The 10 resulting from 7+3 is an </a:t>
            </a:r>
            <a:r>
              <a:rPr lang="en-US" dirty="0" err="1" smtClean="0"/>
              <a:t>Rvalue</a:t>
            </a:r>
            <a:r>
              <a:rPr lang="en-US" dirty="0" smtClean="0"/>
              <a:t>.</a:t>
            </a:r>
            <a:endParaRPr lang="en-US" dirty="0"/>
          </a:p>
        </p:txBody>
      </p:sp>
    </p:spTree>
    <p:extLst>
      <p:ext uri="{BB962C8B-B14F-4D97-AF65-F5344CB8AC3E}">
        <p14:creationId xmlns:p14="http://schemas.microsoft.com/office/powerpoint/2010/main" val="10132953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316480"/>
            <a:ext cx="4536440" cy="15443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Member Access</a:t>
            </a:r>
            <a:endParaRPr lang="en-US" dirty="0"/>
          </a:p>
        </p:txBody>
      </p:sp>
      <p:sp>
        <p:nvSpPr>
          <p:cNvPr id="3" name="Content Placeholder 2"/>
          <p:cNvSpPr>
            <a:spLocks noGrp="1"/>
          </p:cNvSpPr>
          <p:nvPr>
            <p:ph idx="1"/>
          </p:nvPr>
        </p:nvSpPr>
        <p:spPr>
          <a:xfrm>
            <a:off x="838200" y="1825625"/>
            <a:ext cx="5257800" cy="4351338"/>
          </a:xfrm>
        </p:spPr>
        <p:txBody>
          <a:bodyPr/>
          <a:lstStyle/>
          <a:p>
            <a:pPr marL="0" indent="0">
              <a:buNone/>
            </a:pPr>
            <a:r>
              <a:rPr lang="en-US" dirty="0" smtClean="0">
                <a:latin typeface="Source Code Pro" panose="020B0509030403020204" pitchFamily="49" charset="0"/>
              </a:rPr>
              <a:t>class Automobile {</a:t>
            </a:r>
          </a:p>
          <a:p>
            <a:pPr marL="0" indent="0">
              <a:buNone/>
            </a:pPr>
            <a:r>
              <a:rPr lang="en-US" dirty="0" smtClean="0">
                <a:latin typeface="Source Code Pro" panose="020B0509030403020204" pitchFamily="49" charset="0"/>
              </a:rPr>
              <a:t>private:</a:t>
            </a: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smtClean="0">
                <a:latin typeface="Source Code Pro" panose="020B0509030403020204" pitchFamily="49" charset="0"/>
              </a:rPr>
              <a:t>modelYear</a:t>
            </a:r>
            <a:r>
              <a:rPr lang="en-US" dirty="0" smtClean="0">
                <a:latin typeface="Source Code Pro" panose="020B0509030403020204" pitchFamily="49" charset="0"/>
              </a:rPr>
              <a:t>;</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string make;</a:t>
            </a:r>
          </a:p>
          <a:p>
            <a:pPr marL="0" indent="0">
              <a:buNone/>
            </a:pPr>
            <a:r>
              <a:rPr lang="en-US" dirty="0" smtClean="0">
                <a:latin typeface="Source Code Pro" panose="020B0509030403020204" pitchFamily="49" charset="0"/>
              </a:rPr>
              <a:t>public:</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4" name="Content Placeholder 2"/>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Source Code Pro" panose="020B0509030403020204" pitchFamily="49" charset="0"/>
              </a:rPr>
              <a:t>class Hybrid: public 	Automobile {</a:t>
            </a:r>
          </a:p>
          <a:p>
            <a:pPr marL="0" indent="0">
              <a:buFont typeface="Arial" panose="020B0604020202020204" pitchFamily="34" charset="0"/>
              <a:buNone/>
            </a:pPr>
            <a:r>
              <a:rPr lang="en-US" dirty="0" smtClean="0">
                <a:latin typeface="Source Code Pro" panose="020B0509030403020204" pitchFamily="49" charset="0"/>
              </a:rPr>
              <a:t>private:</a:t>
            </a:r>
          </a:p>
          <a:p>
            <a:pPr marL="0" indent="0">
              <a:buFont typeface="Arial" panose="020B0604020202020204" pitchFamily="34" charset="0"/>
              <a:buNone/>
            </a:pPr>
            <a:r>
              <a:rPr lang="en-US" dirty="0" smtClean="0">
                <a:latin typeface="Source Code Pro" panose="020B0509030403020204" pitchFamily="49" charset="0"/>
              </a:rPr>
              <a:t>	double </a:t>
            </a:r>
            <a:r>
              <a:rPr lang="en-US" dirty="0" err="1" smtClean="0">
                <a:latin typeface="Source Code Pro" panose="020B0509030403020204" pitchFamily="49" charset="0"/>
              </a:rPr>
              <a:t>batteryCap</a:t>
            </a:r>
            <a:r>
              <a:rPr lang="en-US" dirty="0" smtClean="0">
                <a:latin typeface="Source Code Pro" panose="020B0509030403020204" pitchFamily="49" charset="0"/>
              </a:rPr>
              <a:t>;</a:t>
            </a:r>
          </a:p>
          <a:p>
            <a:pPr marL="0" indent="0">
              <a:buFont typeface="Arial" panose="020B0604020202020204" pitchFamily="34" charset="0"/>
              <a:buNone/>
            </a:pPr>
            <a:r>
              <a:rPr lang="en-US" dirty="0" smtClean="0">
                <a:latin typeface="Source Code Pro" panose="020B0509030403020204" pitchFamily="49" charset="0"/>
              </a:rPr>
              <a:t>public:</a:t>
            </a:r>
          </a:p>
          <a:p>
            <a:pPr marL="0" indent="0">
              <a:buFont typeface="Arial" panose="020B0604020202020204" pitchFamily="34" charset="0"/>
              <a:buNone/>
            </a:pPr>
            <a:r>
              <a:rPr lang="en-US" dirty="0" smtClean="0">
                <a:latin typeface="Source Code Pro" panose="020B0509030403020204" pitchFamily="49" charset="0"/>
              </a:rPr>
              <a:t>	// ...</a:t>
            </a:r>
          </a:p>
          <a:p>
            <a:pPr marL="0" indent="0">
              <a:buFont typeface="Arial" panose="020B0604020202020204" pitchFamily="34" charse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6" name="TextBox 5"/>
          <p:cNvSpPr txBox="1"/>
          <p:nvPr/>
        </p:nvSpPr>
        <p:spPr>
          <a:xfrm rot="21202685">
            <a:off x="5288915" y="5191124"/>
            <a:ext cx="6277488" cy="523220"/>
          </a:xfrm>
          <a:prstGeom prst="rect">
            <a:avLst/>
          </a:prstGeom>
          <a:noFill/>
        </p:spPr>
        <p:txBody>
          <a:bodyPr wrap="none" rtlCol="0">
            <a:spAutoFit/>
          </a:bodyPr>
          <a:lstStyle/>
          <a:p>
            <a:r>
              <a:rPr lang="en-US" sz="2800" dirty="0" smtClean="0">
                <a:solidFill>
                  <a:srgbClr val="7030A0"/>
                </a:solidFill>
              </a:rPr>
              <a:t>Hybrid cannot access </a:t>
            </a:r>
            <a:r>
              <a:rPr lang="en-US" sz="2800" dirty="0" err="1" smtClean="0">
                <a:solidFill>
                  <a:srgbClr val="7030A0"/>
                </a:solidFill>
              </a:rPr>
              <a:t>modelYear</a:t>
            </a:r>
            <a:r>
              <a:rPr lang="en-US" sz="2800" dirty="0" smtClean="0">
                <a:solidFill>
                  <a:srgbClr val="7030A0"/>
                </a:solidFill>
              </a:rPr>
              <a:t> or make!</a:t>
            </a:r>
            <a:endParaRPr lang="en-US" sz="2800" dirty="0">
              <a:solidFill>
                <a:srgbClr val="7030A0"/>
              </a:solidFill>
            </a:endParaRPr>
          </a:p>
        </p:txBody>
      </p:sp>
    </p:spTree>
    <p:extLst>
      <p:ext uri="{BB962C8B-B14F-4D97-AF65-F5344CB8AC3E}">
        <p14:creationId xmlns:p14="http://schemas.microsoft.com/office/powerpoint/2010/main" val="2961774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3302000"/>
            <a:ext cx="4536440" cy="15443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Member Access: protected</a:t>
            </a:r>
            <a:endParaRPr lang="en-US" dirty="0"/>
          </a:p>
        </p:txBody>
      </p:sp>
      <p:sp>
        <p:nvSpPr>
          <p:cNvPr id="3" name="Content Placeholder 2"/>
          <p:cNvSpPr>
            <a:spLocks noGrp="1"/>
          </p:cNvSpPr>
          <p:nvPr>
            <p:ph idx="1"/>
          </p:nvPr>
        </p:nvSpPr>
        <p:spPr>
          <a:xfrm>
            <a:off x="838200" y="1825624"/>
            <a:ext cx="5257800" cy="4666615"/>
          </a:xfrm>
        </p:spPr>
        <p:txBody>
          <a:bodyPr/>
          <a:lstStyle/>
          <a:p>
            <a:pPr marL="0" indent="0">
              <a:buNone/>
            </a:pPr>
            <a:r>
              <a:rPr lang="en-US" dirty="0" smtClean="0">
                <a:latin typeface="Source Code Pro" panose="020B0509030403020204" pitchFamily="49" charset="0"/>
              </a:rPr>
              <a:t>class Automobile {</a:t>
            </a:r>
          </a:p>
          <a:p>
            <a:pPr marL="0" indent="0">
              <a:buNone/>
            </a:pPr>
            <a:r>
              <a:rPr lang="en-US" dirty="0" smtClean="0">
                <a:latin typeface="Source Code Pro" panose="020B0509030403020204" pitchFamily="49" charset="0"/>
              </a:rPr>
              <a:t>private:</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protected:</a:t>
            </a: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smtClean="0">
                <a:latin typeface="Source Code Pro" panose="020B0509030403020204" pitchFamily="49" charset="0"/>
              </a:rPr>
              <a:t>modelYear</a:t>
            </a:r>
            <a:r>
              <a:rPr lang="en-US" dirty="0" smtClean="0">
                <a:latin typeface="Source Code Pro" panose="020B0509030403020204" pitchFamily="49" charset="0"/>
              </a:rPr>
              <a:t>;</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string make;</a:t>
            </a:r>
          </a:p>
          <a:p>
            <a:pPr marL="0" indent="0">
              <a:buNone/>
            </a:pPr>
            <a:r>
              <a:rPr lang="en-US" dirty="0" smtClean="0">
                <a:latin typeface="Source Code Pro" panose="020B0509030403020204" pitchFamily="49" charset="0"/>
              </a:rPr>
              <a:t>public:</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4" name="Content Placeholder 2"/>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Source Code Pro" panose="020B0509030403020204" pitchFamily="49" charset="0"/>
              </a:rPr>
              <a:t>class Hybrid: public 	Automobile {</a:t>
            </a:r>
          </a:p>
          <a:p>
            <a:pPr marL="0" indent="0">
              <a:buFont typeface="Arial" panose="020B0604020202020204" pitchFamily="34" charset="0"/>
              <a:buNone/>
            </a:pPr>
            <a:r>
              <a:rPr lang="en-US" dirty="0" smtClean="0">
                <a:latin typeface="Source Code Pro" panose="020B0509030403020204" pitchFamily="49" charset="0"/>
              </a:rPr>
              <a:t>private:</a:t>
            </a:r>
          </a:p>
          <a:p>
            <a:pPr marL="0" indent="0">
              <a:buFont typeface="Arial" panose="020B0604020202020204" pitchFamily="34" charset="0"/>
              <a:buNone/>
            </a:pPr>
            <a:r>
              <a:rPr lang="en-US" dirty="0" smtClean="0">
                <a:latin typeface="Source Code Pro" panose="020B0509030403020204" pitchFamily="49" charset="0"/>
              </a:rPr>
              <a:t>	double </a:t>
            </a:r>
            <a:r>
              <a:rPr lang="en-US" dirty="0" err="1" smtClean="0">
                <a:latin typeface="Source Code Pro" panose="020B0509030403020204" pitchFamily="49" charset="0"/>
              </a:rPr>
              <a:t>batteryCap</a:t>
            </a:r>
            <a:r>
              <a:rPr lang="en-US" dirty="0" smtClean="0">
                <a:latin typeface="Source Code Pro" panose="020B0509030403020204" pitchFamily="49" charset="0"/>
              </a:rPr>
              <a:t>;</a:t>
            </a:r>
          </a:p>
          <a:p>
            <a:pPr marL="0" indent="0">
              <a:buFont typeface="Arial" panose="020B0604020202020204" pitchFamily="34" charset="0"/>
              <a:buNone/>
            </a:pPr>
            <a:r>
              <a:rPr lang="en-US" dirty="0" smtClean="0">
                <a:latin typeface="Source Code Pro" panose="020B0509030403020204" pitchFamily="49" charset="0"/>
              </a:rPr>
              <a:t>public:</a:t>
            </a:r>
          </a:p>
          <a:p>
            <a:pPr marL="0" indent="0">
              <a:buFont typeface="Arial" panose="020B0604020202020204" pitchFamily="34" charset="0"/>
              <a:buNone/>
            </a:pPr>
            <a:r>
              <a:rPr lang="en-US" dirty="0" smtClean="0">
                <a:latin typeface="Source Code Pro" panose="020B0509030403020204" pitchFamily="49" charset="0"/>
              </a:rPr>
              <a:t>	// ...</a:t>
            </a:r>
          </a:p>
          <a:p>
            <a:pPr marL="0" indent="0">
              <a:buFont typeface="Arial" panose="020B0604020202020204" pitchFamily="34" charse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7" name="TextBox 6"/>
          <p:cNvSpPr txBox="1"/>
          <p:nvPr/>
        </p:nvSpPr>
        <p:spPr>
          <a:xfrm rot="21202685">
            <a:off x="5352362" y="5191124"/>
            <a:ext cx="6150595" cy="523220"/>
          </a:xfrm>
          <a:prstGeom prst="rect">
            <a:avLst/>
          </a:prstGeom>
          <a:noFill/>
        </p:spPr>
        <p:txBody>
          <a:bodyPr wrap="none" rtlCol="0">
            <a:spAutoFit/>
          </a:bodyPr>
          <a:lstStyle/>
          <a:p>
            <a:r>
              <a:rPr lang="en-US" sz="2800" dirty="0" smtClean="0">
                <a:solidFill>
                  <a:srgbClr val="7030A0"/>
                </a:solidFill>
              </a:rPr>
              <a:t>Hybrid </a:t>
            </a:r>
            <a:r>
              <a:rPr lang="en-US" sz="2800" b="1" dirty="0" smtClean="0">
                <a:solidFill>
                  <a:srgbClr val="7030A0"/>
                </a:solidFill>
              </a:rPr>
              <a:t>CAN</a:t>
            </a:r>
            <a:r>
              <a:rPr lang="en-US" sz="2800" dirty="0" smtClean="0">
                <a:solidFill>
                  <a:srgbClr val="7030A0"/>
                </a:solidFill>
              </a:rPr>
              <a:t> access </a:t>
            </a:r>
            <a:r>
              <a:rPr lang="en-US" sz="2800" dirty="0" err="1" smtClean="0">
                <a:solidFill>
                  <a:srgbClr val="7030A0"/>
                </a:solidFill>
              </a:rPr>
              <a:t>modelYear</a:t>
            </a:r>
            <a:r>
              <a:rPr lang="en-US" sz="2800" dirty="0" smtClean="0">
                <a:solidFill>
                  <a:srgbClr val="7030A0"/>
                </a:solidFill>
              </a:rPr>
              <a:t> and make!</a:t>
            </a:r>
            <a:endParaRPr lang="en-US" sz="2800" dirty="0">
              <a:solidFill>
                <a:srgbClr val="7030A0"/>
              </a:solidFill>
            </a:endParaRPr>
          </a:p>
        </p:txBody>
      </p:sp>
    </p:spTree>
    <p:extLst>
      <p:ext uri="{BB962C8B-B14F-4D97-AF65-F5344CB8AC3E}">
        <p14:creationId xmlns:p14="http://schemas.microsoft.com/office/powerpoint/2010/main" val="1137554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access in Inherited Classes</a:t>
            </a:r>
            <a:endParaRPr lang="en-US" dirty="0"/>
          </a:p>
        </p:txBody>
      </p:sp>
      <p:graphicFrame>
        <p:nvGraphicFramePr>
          <p:cNvPr id="4" name="Content Placeholder 3"/>
          <p:cNvGraphicFramePr>
            <a:graphicFrameLocks noGrp="1"/>
          </p:cNvGraphicFramePr>
          <p:nvPr>
            <p:ph idx="1"/>
            <p:extLst/>
          </p:nvPr>
        </p:nvGraphicFramePr>
        <p:xfrm>
          <a:off x="838200" y="1825625"/>
          <a:ext cx="10515600" cy="2804160"/>
        </p:xfrm>
        <a:graphic>
          <a:graphicData uri="http://schemas.openxmlformats.org/drawingml/2006/table">
            <a:tbl>
              <a:tblPr firstRow="1" bandRow="1">
                <a:tableStyleId>{5C22544A-7EE6-4342-B048-85BDC9FD1C3A}</a:tableStyleId>
              </a:tblPr>
              <a:tblGrid>
                <a:gridCol w="3723640">
                  <a:extLst>
                    <a:ext uri="{9D8B030D-6E8A-4147-A177-3AD203B41FA5}">
                      <a16:colId xmlns:a16="http://schemas.microsoft.com/office/drawing/2014/main" xmlns="" val="20000"/>
                    </a:ext>
                  </a:extLst>
                </a:gridCol>
                <a:gridCol w="2001520">
                  <a:extLst>
                    <a:ext uri="{9D8B030D-6E8A-4147-A177-3AD203B41FA5}">
                      <a16:colId xmlns:a16="http://schemas.microsoft.com/office/drawing/2014/main" xmlns="" val="20001"/>
                    </a:ext>
                  </a:extLst>
                </a:gridCol>
                <a:gridCol w="2702560">
                  <a:extLst>
                    <a:ext uri="{9D8B030D-6E8A-4147-A177-3AD203B41FA5}">
                      <a16:colId xmlns:a16="http://schemas.microsoft.com/office/drawing/2014/main" xmlns="" val="20002"/>
                    </a:ext>
                  </a:extLst>
                </a:gridCol>
                <a:gridCol w="2087880">
                  <a:extLst>
                    <a:ext uri="{9D8B030D-6E8A-4147-A177-3AD203B41FA5}">
                      <a16:colId xmlns:a16="http://schemas.microsoft.com/office/drawing/2014/main" xmlns="" val="20003"/>
                    </a:ext>
                  </a:extLst>
                </a:gridCol>
              </a:tblGrid>
              <a:tr h="370840">
                <a:tc>
                  <a:txBody>
                    <a:bodyPr/>
                    <a:lstStyle/>
                    <a:p>
                      <a:pPr algn="l" fontAlgn="t"/>
                      <a:r>
                        <a:rPr lang="en-US" sz="3600" dirty="0" smtClean="0">
                          <a:effectLst/>
                        </a:rPr>
                        <a:t>Access Type</a:t>
                      </a:r>
                      <a:endParaRPr lang="en-US" sz="3600" dirty="0">
                        <a:effectLst/>
                      </a:endParaRPr>
                    </a:p>
                  </a:txBody>
                  <a:tcPr marL="76200" marR="76200" marT="76200" marB="76200"/>
                </a:tc>
                <a:tc>
                  <a:txBody>
                    <a:bodyPr/>
                    <a:lstStyle/>
                    <a:p>
                      <a:pPr algn="l" fontAlgn="t"/>
                      <a:r>
                        <a:rPr lang="en-US" sz="3600" dirty="0">
                          <a:effectLst/>
                        </a:rPr>
                        <a:t>public</a:t>
                      </a:r>
                    </a:p>
                  </a:txBody>
                  <a:tcPr marL="76200" marR="76200" marT="76200" marB="76200"/>
                </a:tc>
                <a:tc>
                  <a:txBody>
                    <a:bodyPr/>
                    <a:lstStyle/>
                    <a:p>
                      <a:pPr algn="l" fontAlgn="t"/>
                      <a:r>
                        <a:rPr lang="en-US" sz="3600">
                          <a:effectLst/>
                        </a:rPr>
                        <a:t>protected</a:t>
                      </a:r>
                    </a:p>
                  </a:txBody>
                  <a:tcPr marL="76200" marR="76200" marT="76200" marB="76200"/>
                </a:tc>
                <a:tc>
                  <a:txBody>
                    <a:bodyPr/>
                    <a:lstStyle/>
                    <a:p>
                      <a:pPr algn="l" fontAlgn="t"/>
                      <a:r>
                        <a:rPr lang="en-US" sz="3600">
                          <a:effectLst/>
                        </a:rPr>
                        <a:t>private</a:t>
                      </a:r>
                    </a:p>
                  </a:txBody>
                  <a:tcPr marL="76200" marR="76200" marT="76200" marB="76200"/>
                </a:tc>
                <a:extLst>
                  <a:ext uri="{0D108BD9-81ED-4DB2-BD59-A6C34878D82A}">
                    <a16:rowId xmlns:a16="http://schemas.microsoft.com/office/drawing/2014/main" xmlns="" val="10000"/>
                  </a:ext>
                </a:extLst>
              </a:tr>
              <a:tr h="370840">
                <a:tc>
                  <a:txBody>
                    <a:bodyPr/>
                    <a:lstStyle/>
                    <a:p>
                      <a:pPr fontAlgn="t"/>
                      <a:r>
                        <a:rPr lang="en-US" sz="3600" dirty="0">
                          <a:effectLst/>
                        </a:rPr>
                        <a:t>Same class</a:t>
                      </a:r>
                    </a:p>
                  </a:txBody>
                  <a:tcPr marL="76200" marR="76200" marT="76200" marB="76200"/>
                </a:tc>
                <a:tc>
                  <a:txBody>
                    <a:bodyPr/>
                    <a:lstStyle/>
                    <a:p>
                      <a:pPr fontAlgn="t"/>
                      <a:r>
                        <a:rPr lang="en-US" sz="3600">
                          <a:effectLst/>
                        </a:rPr>
                        <a:t>yes</a:t>
                      </a:r>
                    </a:p>
                  </a:txBody>
                  <a:tcPr marL="76200" marR="76200" marT="76200" marB="76200"/>
                </a:tc>
                <a:tc>
                  <a:txBody>
                    <a:bodyPr/>
                    <a:lstStyle/>
                    <a:p>
                      <a:pPr fontAlgn="t"/>
                      <a:r>
                        <a:rPr lang="en-US" sz="3600">
                          <a:effectLst/>
                        </a:rPr>
                        <a:t>yes</a:t>
                      </a:r>
                    </a:p>
                  </a:txBody>
                  <a:tcPr marL="76200" marR="76200" marT="76200" marB="76200"/>
                </a:tc>
                <a:tc>
                  <a:txBody>
                    <a:bodyPr/>
                    <a:lstStyle/>
                    <a:p>
                      <a:pPr fontAlgn="t"/>
                      <a:r>
                        <a:rPr lang="en-US" sz="3600">
                          <a:effectLst/>
                        </a:rPr>
                        <a:t>yes</a:t>
                      </a:r>
                    </a:p>
                  </a:txBody>
                  <a:tcPr marL="76200" marR="76200" marT="76200" marB="76200"/>
                </a:tc>
                <a:extLst>
                  <a:ext uri="{0D108BD9-81ED-4DB2-BD59-A6C34878D82A}">
                    <a16:rowId xmlns:a16="http://schemas.microsoft.com/office/drawing/2014/main" xmlns="" val="10001"/>
                  </a:ext>
                </a:extLst>
              </a:tr>
              <a:tr h="370840">
                <a:tc>
                  <a:txBody>
                    <a:bodyPr/>
                    <a:lstStyle/>
                    <a:p>
                      <a:pPr fontAlgn="t"/>
                      <a:r>
                        <a:rPr lang="en-US" sz="3600" dirty="0">
                          <a:effectLst/>
                        </a:rPr>
                        <a:t>Derived classes</a:t>
                      </a:r>
                    </a:p>
                  </a:txBody>
                  <a:tcPr marL="76200" marR="76200" marT="76200" marB="76200"/>
                </a:tc>
                <a:tc>
                  <a:txBody>
                    <a:bodyPr/>
                    <a:lstStyle/>
                    <a:p>
                      <a:pPr fontAlgn="t"/>
                      <a:r>
                        <a:rPr lang="en-US" sz="3600">
                          <a:effectLst/>
                        </a:rPr>
                        <a:t>yes</a:t>
                      </a:r>
                    </a:p>
                  </a:txBody>
                  <a:tcPr marL="76200" marR="76200" marT="76200" marB="76200"/>
                </a:tc>
                <a:tc>
                  <a:txBody>
                    <a:bodyPr/>
                    <a:lstStyle/>
                    <a:p>
                      <a:pPr fontAlgn="t"/>
                      <a:r>
                        <a:rPr lang="en-US" sz="3600" dirty="0">
                          <a:effectLst/>
                        </a:rPr>
                        <a:t>yes</a:t>
                      </a:r>
                    </a:p>
                  </a:txBody>
                  <a:tcPr marL="76200" marR="76200" marT="76200" marB="76200"/>
                </a:tc>
                <a:tc>
                  <a:txBody>
                    <a:bodyPr/>
                    <a:lstStyle/>
                    <a:p>
                      <a:pPr fontAlgn="t"/>
                      <a:r>
                        <a:rPr lang="en-US" sz="3600">
                          <a:effectLst/>
                        </a:rPr>
                        <a:t>no</a:t>
                      </a:r>
                    </a:p>
                  </a:txBody>
                  <a:tcPr marL="76200" marR="76200" marT="76200" marB="76200"/>
                </a:tc>
                <a:extLst>
                  <a:ext uri="{0D108BD9-81ED-4DB2-BD59-A6C34878D82A}">
                    <a16:rowId xmlns:a16="http://schemas.microsoft.com/office/drawing/2014/main" xmlns="" val="10002"/>
                  </a:ext>
                </a:extLst>
              </a:tr>
              <a:tr h="370840">
                <a:tc>
                  <a:txBody>
                    <a:bodyPr/>
                    <a:lstStyle/>
                    <a:p>
                      <a:pPr fontAlgn="t"/>
                      <a:r>
                        <a:rPr lang="en-US" sz="3600">
                          <a:effectLst/>
                        </a:rPr>
                        <a:t>Outside classes</a:t>
                      </a:r>
                    </a:p>
                  </a:txBody>
                  <a:tcPr marL="76200" marR="76200" marT="76200" marB="76200"/>
                </a:tc>
                <a:tc>
                  <a:txBody>
                    <a:bodyPr/>
                    <a:lstStyle/>
                    <a:p>
                      <a:pPr fontAlgn="t"/>
                      <a:r>
                        <a:rPr lang="en-US" sz="3600">
                          <a:effectLst/>
                        </a:rPr>
                        <a:t>yes</a:t>
                      </a:r>
                    </a:p>
                  </a:txBody>
                  <a:tcPr marL="76200" marR="76200" marT="76200" marB="76200"/>
                </a:tc>
                <a:tc>
                  <a:txBody>
                    <a:bodyPr/>
                    <a:lstStyle/>
                    <a:p>
                      <a:pPr fontAlgn="t"/>
                      <a:r>
                        <a:rPr lang="en-US" sz="3600">
                          <a:effectLst/>
                        </a:rPr>
                        <a:t>no</a:t>
                      </a:r>
                    </a:p>
                  </a:txBody>
                  <a:tcPr marL="76200" marR="76200" marT="76200" marB="76200"/>
                </a:tc>
                <a:tc>
                  <a:txBody>
                    <a:bodyPr/>
                    <a:lstStyle/>
                    <a:p>
                      <a:pPr fontAlgn="t"/>
                      <a:r>
                        <a:rPr lang="en-US" sz="3600" dirty="0">
                          <a:effectLst/>
                        </a:rPr>
                        <a:t>no</a:t>
                      </a:r>
                    </a:p>
                  </a:txBody>
                  <a:tcPr marL="76200" marR="76200" marT="76200" marB="7620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2260328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everything gets inherited...</a:t>
            </a:r>
            <a:endParaRPr lang="en-US" dirty="0"/>
          </a:p>
        </p:txBody>
      </p:sp>
      <p:sp>
        <p:nvSpPr>
          <p:cNvPr id="3" name="Content Placeholder 2"/>
          <p:cNvSpPr>
            <a:spLocks noGrp="1"/>
          </p:cNvSpPr>
          <p:nvPr>
            <p:ph idx="1"/>
          </p:nvPr>
        </p:nvSpPr>
        <p:spPr/>
        <p:txBody>
          <a:bodyPr>
            <a:normAutofit/>
          </a:bodyPr>
          <a:lstStyle/>
          <a:p>
            <a:r>
              <a:rPr lang="en-US" sz="4000" dirty="0" smtClean="0"/>
              <a:t>Constructors</a:t>
            </a:r>
          </a:p>
          <a:p>
            <a:pPr lvl="1"/>
            <a:r>
              <a:rPr lang="en-US" sz="3200" dirty="0" smtClean="0"/>
              <a:t>Base class’s default constructor automatically called by constructors of derived classes</a:t>
            </a:r>
          </a:p>
          <a:p>
            <a:pPr lvl="2"/>
            <a:r>
              <a:rPr lang="en-US" sz="3200" dirty="0" smtClean="0"/>
              <a:t>Best to call the one you want / need.</a:t>
            </a:r>
          </a:p>
          <a:p>
            <a:endParaRPr lang="en-US" sz="4000" dirty="0" smtClean="0"/>
          </a:p>
          <a:p>
            <a:r>
              <a:rPr lang="en-US" sz="4000" dirty="0" smtClean="0"/>
              <a:t>The function operator= </a:t>
            </a:r>
            <a:br>
              <a:rPr lang="en-US" sz="4000" dirty="0" smtClean="0"/>
            </a:br>
            <a:r>
              <a:rPr lang="en-US" sz="4000" dirty="0" smtClean="0"/>
              <a:t>	(if it was overloaded in base class)</a:t>
            </a:r>
          </a:p>
          <a:p>
            <a:pPr lvl="1"/>
            <a:endParaRPr lang="en-US" sz="3600" dirty="0" smtClean="0"/>
          </a:p>
        </p:txBody>
      </p:sp>
    </p:spTree>
    <p:extLst>
      <p:ext uri="{BB962C8B-B14F-4D97-AF65-F5344CB8AC3E}">
        <p14:creationId xmlns:p14="http://schemas.microsoft.com/office/powerpoint/2010/main" val="2264169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in Inherited Classes</a:t>
            </a:r>
            <a:endParaRPr lang="en-US" dirty="0"/>
          </a:p>
        </p:txBody>
      </p:sp>
      <p:sp>
        <p:nvSpPr>
          <p:cNvPr id="3" name="Content Placeholder 2"/>
          <p:cNvSpPr>
            <a:spLocks noGrp="1"/>
          </p:cNvSpPr>
          <p:nvPr>
            <p:ph idx="1"/>
          </p:nvPr>
        </p:nvSpPr>
        <p:spPr/>
        <p:txBody>
          <a:bodyPr/>
          <a:lstStyle/>
          <a:p>
            <a:pPr marL="0" indent="0">
              <a:buNone/>
            </a:pPr>
            <a:r>
              <a:rPr lang="en-US" dirty="0" smtClean="0">
                <a:latin typeface="Source Code Pro" panose="020B0509030403020204" pitchFamily="49" charset="0"/>
              </a:rPr>
              <a:t>class </a:t>
            </a:r>
            <a:r>
              <a:rPr lang="en-US" dirty="0" err="1" smtClean="0">
                <a:latin typeface="Source Code Pro" panose="020B0509030403020204" pitchFamily="49" charset="0"/>
              </a:rPr>
              <a:t>MyInheritedClass</a:t>
            </a:r>
            <a:r>
              <a:rPr lang="en-US" dirty="0" smtClean="0">
                <a:latin typeface="Source Code Pro" panose="020B0509030403020204" pitchFamily="49" charset="0"/>
              </a:rPr>
              <a:t>: public </a:t>
            </a:r>
            <a:r>
              <a:rPr lang="en-US" dirty="0" err="1" smtClean="0">
                <a:latin typeface="Source Code Pro" panose="020B0509030403020204" pitchFamily="49" charset="0"/>
              </a:rPr>
              <a:t>MyClass</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private:</a:t>
            </a:r>
          </a:p>
          <a:p>
            <a:pPr marL="0" indent="0">
              <a:buNone/>
            </a:pPr>
            <a:r>
              <a:rPr lang="en-US" dirty="0" smtClean="0">
                <a:latin typeface="Source Code Pro" panose="020B0509030403020204" pitchFamily="49" charset="0"/>
              </a:rPr>
              <a:t>	// ...</a:t>
            </a:r>
          </a:p>
          <a:p>
            <a:pPr marL="0" indent="0">
              <a:buNone/>
            </a:pPr>
            <a:r>
              <a:rPr lang="en-US" dirty="0" smtClean="0">
                <a:latin typeface="Source Code Pro" panose="020B0509030403020204" pitchFamily="49" charset="0"/>
              </a:rPr>
              <a:t>public:</a:t>
            </a: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MyInheritedClass</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	// ...</a:t>
            </a:r>
          </a:p>
          <a:p>
            <a:pPr marL="0" indent="0">
              <a:buNone/>
            </a:pP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p:txBody>
      </p:sp>
      <p:sp>
        <p:nvSpPr>
          <p:cNvPr id="4" name="TextBox 3"/>
          <p:cNvSpPr txBox="1"/>
          <p:nvPr/>
        </p:nvSpPr>
        <p:spPr>
          <a:xfrm rot="21108381">
            <a:off x="3606067" y="4886325"/>
            <a:ext cx="7619137" cy="584775"/>
          </a:xfrm>
          <a:prstGeom prst="rect">
            <a:avLst/>
          </a:prstGeom>
          <a:noFill/>
        </p:spPr>
        <p:txBody>
          <a:bodyPr wrap="none" rtlCol="0">
            <a:spAutoFit/>
          </a:bodyPr>
          <a:lstStyle/>
          <a:p>
            <a:r>
              <a:rPr lang="en-US" sz="3200" dirty="0" smtClean="0">
                <a:solidFill>
                  <a:srgbClr val="7030A0"/>
                </a:solidFill>
              </a:rPr>
              <a:t>Implicit call to base class </a:t>
            </a:r>
            <a:r>
              <a:rPr lang="en-US" sz="3200" b="1" dirty="0" smtClean="0">
                <a:solidFill>
                  <a:srgbClr val="7030A0"/>
                </a:solidFill>
              </a:rPr>
              <a:t>default</a:t>
            </a:r>
            <a:r>
              <a:rPr lang="en-US" sz="3200" dirty="0" smtClean="0">
                <a:solidFill>
                  <a:srgbClr val="7030A0"/>
                </a:solidFill>
              </a:rPr>
              <a:t> constructor.</a:t>
            </a:r>
            <a:endParaRPr lang="en-US" sz="3200" dirty="0">
              <a:solidFill>
                <a:srgbClr val="7030A0"/>
              </a:solidFill>
            </a:endParaRPr>
          </a:p>
        </p:txBody>
      </p:sp>
    </p:spTree>
    <p:extLst>
      <p:ext uri="{BB962C8B-B14F-4D97-AF65-F5344CB8AC3E}">
        <p14:creationId xmlns:p14="http://schemas.microsoft.com/office/powerpoint/2010/main" val="312447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in Inherited Classes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Source Code Pro" panose="020B0509030403020204" pitchFamily="49" charset="0"/>
              </a:rPr>
              <a:t>class </a:t>
            </a:r>
            <a:r>
              <a:rPr lang="en-US" dirty="0" err="1" smtClean="0">
                <a:latin typeface="Source Code Pro" panose="020B0509030403020204" pitchFamily="49" charset="0"/>
              </a:rPr>
              <a:t>MyInheritedClass</a:t>
            </a:r>
            <a:r>
              <a:rPr lang="en-US" dirty="0" smtClean="0">
                <a:latin typeface="Source Code Pro" panose="020B0509030403020204" pitchFamily="49" charset="0"/>
              </a:rPr>
              <a:t>: public </a:t>
            </a:r>
            <a:r>
              <a:rPr lang="en-US" dirty="0" err="1" smtClean="0">
                <a:latin typeface="Source Code Pro" panose="020B0509030403020204" pitchFamily="49" charset="0"/>
              </a:rPr>
              <a:t>MyClass</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private:</a:t>
            </a:r>
          </a:p>
          <a:p>
            <a:pPr marL="0" indent="0">
              <a:buNone/>
            </a:pPr>
            <a:r>
              <a:rPr lang="en-US" dirty="0" smtClean="0">
                <a:latin typeface="Source Code Pro" panose="020B0509030403020204" pitchFamily="49" charset="0"/>
              </a:rPr>
              <a:t>	// ...</a:t>
            </a:r>
          </a:p>
          <a:p>
            <a:pPr marL="0" indent="0">
              <a:buNone/>
            </a:pPr>
            <a:r>
              <a:rPr lang="en-US" dirty="0" smtClean="0">
                <a:latin typeface="Source Code Pro" panose="020B0509030403020204" pitchFamily="49" charset="0"/>
              </a:rPr>
              <a:t>public:</a:t>
            </a: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MyInheritedClass</a:t>
            </a:r>
            <a:r>
              <a:rPr lang="en-US" dirty="0" smtClean="0">
                <a:latin typeface="Source Code Pro" panose="020B0509030403020204" pitchFamily="49" charset="0"/>
              </a:rPr>
              <a:t>() : </a:t>
            </a:r>
            <a:r>
              <a:rPr lang="en-US" dirty="0" err="1" smtClean="0">
                <a:latin typeface="Source Code Pro" panose="020B0509030403020204" pitchFamily="49" charset="0"/>
              </a:rPr>
              <a:t>MyClass</a:t>
            </a:r>
            <a:r>
              <a:rPr lang="en-US" dirty="0" smtClean="0">
                <a:latin typeface="Source Code Pro" panose="020B0509030403020204" pitchFamily="49" charset="0"/>
              </a:rPr>
              <a:t>() {}</a:t>
            </a:r>
          </a:p>
          <a:p>
            <a:pPr marL="0" indent="0">
              <a:buNone/>
            </a:pPr>
            <a:r>
              <a:rPr lang="en-US" dirty="0">
                <a:latin typeface="Source Code Pro" panose="020B0509030403020204" pitchFamily="49" charset="0"/>
              </a:rPr>
              <a:t>	 </a:t>
            </a:r>
            <a:r>
              <a:rPr lang="en-US" dirty="0" err="1" smtClean="0">
                <a:latin typeface="Source Code Pro" panose="020B0509030403020204" pitchFamily="49" charset="0"/>
              </a:rPr>
              <a:t>MyInheritedClass</a:t>
            </a:r>
            <a:r>
              <a:rPr lang="en-US" dirty="0" smtClean="0">
                <a:latin typeface="Source Code Pro" panose="020B0509030403020204" pitchFamily="49" charset="0"/>
              </a:rPr>
              <a:t>(</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smtClean="0">
                <a:latin typeface="Source Code Pro" panose="020B0509030403020204" pitchFamily="49" charset="0"/>
              </a:rPr>
              <a:t>importantNum</a:t>
            </a:r>
            <a:r>
              <a:rPr lang="en-US" dirty="0" smtClean="0">
                <a:latin typeface="Source Code Pro" panose="020B0509030403020204" pitchFamily="49" charset="0"/>
              </a:rPr>
              <a:t>)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 </a:t>
            </a:r>
            <a:r>
              <a:rPr lang="en-US" dirty="0" err="1" smtClean="0">
                <a:latin typeface="Source Code Pro" panose="020B0509030403020204" pitchFamily="49" charset="0"/>
              </a:rPr>
              <a:t>MyClass</a:t>
            </a:r>
            <a:r>
              <a:rPr lang="en-US" dirty="0" smtClean="0">
                <a:latin typeface="Source Code Pro" panose="020B0509030403020204" pitchFamily="49" charset="0"/>
              </a:rPr>
              <a:t>(</a:t>
            </a:r>
            <a:r>
              <a:rPr lang="en-US" dirty="0" err="1" smtClean="0">
                <a:latin typeface="Source Code Pro" panose="020B0509030403020204" pitchFamily="49" charset="0"/>
              </a:rPr>
              <a:t>importantNum</a:t>
            </a:r>
            <a:r>
              <a:rPr lang="en-US" dirty="0" smtClean="0">
                <a:latin typeface="Source Code Pro" panose="020B0509030403020204" pitchFamily="49" charset="0"/>
              </a:rPr>
              <a:t>) </a:t>
            </a:r>
            <a:r>
              <a:rPr lang="en-US" dirty="0">
                <a:latin typeface="Source Code Pro" panose="020B0509030403020204" pitchFamily="49" charset="0"/>
              </a:rPr>
              <a:t>{}</a:t>
            </a:r>
          </a:p>
          <a:p>
            <a:pPr marL="0" indent="0">
              <a:buNone/>
            </a:pP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	// ...</a:t>
            </a:r>
          </a:p>
          <a:p>
            <a:pPr marL="0" indent="0">
              <a:buNone/>
            </a:pP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p:txBody>
      </p:sp>
      <p:sp>
        <p:nvSpPr>
          <p:cNvPr id="4" name="TextBox 3"/>
          <p:cNvSpPr txBox="1"/>
          <p:nvPr/>
        </p:nvSpPr>
        <p:spPr>
          <a:xfrm rot="21108381">
            <a:off x="4106520" y="4821079"/>
            <a:ext cx="6389634" cy="1077218"/>
          </a:xfrm>
          <a:prstGeom prst="rect">
            <a:avLst/>
          </a:prstGeom>
          <a:noFill/>
        </p:spPr>
        <p:txBody>
          <a:bodyPr wrap="none" rtlCol="0">
            <a:spAutoFit/>
          </a:bodyPr>
          <a:lstStyle/>
          <a:p>
            <a:pPr algn="ctr"/>
            <a:r>
              <a:rPr lang="en-US" sz="3200" dirty="0" smtClean="0">
                <a:solidFill>
                  <a:srgbClr val="7030A0"/>
                </a:solidFill>
              </a:rPr>
              <a:t>Explicit calls to base class constructor</a:t>
            </a:r>
            <a:br>
              <a:rPr lang="en-US" sz="3200" dirty="0" smtClean="0">
                <a:solidFill>
                  <a:srgbClr val="7030A0"/>
                </a:solidFill>
              </a:rPr>
            </a:br>
            <a:r>
              <a:rPr lang="en-US" sz="3200" dirty="0" smtClean="0">
                <a:solidFill>
                  <a:srgbClr val="7030A0"/>
                </a:solidFill>
              </a:rPr>
              <a:t>that match what is needed.</a:t>
            </a:r>
            <a:endParaRPr lang="en-US" sz="3200" dirty="0">
              <a:solidFill>
                <a:srgbClr val="7030A0"/>
              </a:solidFill>
            </a:endParaRPr>
          </a:p>
        </p:txBody>
      </p:sp>
    </p:spTree>
    <p:extLst>
      <p:ext uri="{BB962C8B-B14F-4D97-AF65-F5344CB8AC3E}">
        <p14:creationId xmlns:p14="http://schemas.microsoft.com/office/powerpoint/2010/main" val="1163177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40" y="1825625"/>
            <a:ext cx="11968480" cy="4351338"/>
          </a:xfrm>
        </p:spPr>
        <p:txBody>
          <a:bodyPr>
            <a:normAutofit/>
          </a:bodyPr>
          <a:lstStyle/>
          <a:p>
            <a:pPr marL="0" indent="0">
              <a:buNone/>
            </a:pPr>
            <a:endParaRPr lang="en-US" sz="2400" dirty="0" smtClean="0">
              <a:latin typeface="Lucida Console" panose="020B0609040504020204" pitchFamily="49" charset="0"/>
            </a:endParaRPr>
          </a:p>
          <a:p>
            <a:pPr marL="0" indent="0">
              <a:buNone/>
            </a:pPr>
            <a:r>
              <a:rPr lang="en-US" sz="2400" dirty="0" smtClean="0">
                <a:latin typeface="Lucida Console" panose="020B0609040504020204" pitchFamily="49" charset="0"/>
              </a:rPr>
              <a:t>class Hybrid: public Automobile {</a:t>
            </a:r>
          </a:p>
          <a:p>
            <a:pPr marL="0" indent="0">
              <a:buNone/>
            </a:pPr>
            <a:r>
              <a:rPr lang="en-US" sz="2400" dirty="0" smtClean="0">
                <a:latin typeface="Lucida Console" panose="020B0609040504020204" pitchFamily="49" charset="0"/>
              </a:rPr>
              <a:t>private:</a:t>
            </a:r>
          </a:p>
          <a:p>
            <a:pPr marL="0" indent="0">
              <a:buNone/>
            </a:pPr>
            <a:r>
              <a:rPr lang="en-US" sz="2400" dirty="0" smtClean="0">
                <a:latin typeface="Lucida Console" panose="020B0609040504020204" pitchFamily="49" charset="0"/>
              </a:rPr>
              <a:t>	double </a:t>
            </a:r>
            <a:r>
              <a:rPr lang="en-US" sz="2400" dirty="0" err="1" smtClean="0">
                <a:latin typeface="Lucida Console" panose="020B0609040504020204" pitchFamily="49" charset="0"/>
              </a:rPr>
              <a:t>batteryCap</a:t>
            </a:r>
            <a:r>
              <a:rPr lang="en-US" sz="2400" dirty="0" smtClean="0">
                <a:latin typeface="Lucida Console" panose="020B0609040504020204" pitchFamily="49" charset="0"/>
              </a:rPr>
              <a:t>;</a:t>
            </a:r>
          </a:p>
          <a:p>
            <a:pPr marL="0" indent="0">
              <a:buNone/>
            </a:pPr>
            <a:r>
              <a:rPr lang="en-US" sz="2400" dirty="0" smtClean="0">
                <a:latin typeface="Lucida Console" panose="020B0609040504020204" pitchFamily="49" charset="0"/>
              </a:rPr>
              <a:t>public:</a:t>
            </a:r>
          </a:p>
          <a:p>
            <a:pPr marL="0" indent="0">
              <a:buNone/>
            </a:pPr>
            <a:r>
              <a:rPr lang="en-US" sz="2400" dirty="0" smtClean="0">
                <a:latin typeface="Lucida Console" panose="020B0609040504020204" pitchFamily="49" charset="0"/>
              </a:rPr>
              <a:t>	Hybrid(string make, </a:t>
            </a:r>
            <a:r>
              <a:rPr lang="en-US" sz="2400" dirty="0" err="1" smtClean="0">
                <a:latin typeface="Lucida Console" panose="020B0609040504020204" pitchFamily="49" charset="0"/>
              </a:rPr>
              <a:t>int</a:t>
            </a:r>
            <a:r>
              <a:rPr lang="en-US" sz="2400" dirty="0" smtClean="0">
                <a:latin typeface="Lucida Console" panose="020B0609040504020204" pitchFamily="49" charset="0"/>
              </a:rPr>
              <a:t> </a:t>
            </a:r>
            <a:r>
              <a:rPr lang="en-US" sz="2400" dirty="0" err="1" smtClean="0">
                <a:latin typeface="Lucida Console" panose="020B0609040504020204" pitchFamily="49" charset="0"/>
              </a:rPr>
              <a:t>modelYear</a:t>
            </a:r>
            <a:r>
              <a:rPr lang="en-US" sz="2400" dirty="0" smtClean="0">
                <a:latin typeface="Lucida Console" panose="020B0609040504020204" pitchFamily="49" charset="0"/>
              </a:rPr>
              <a:t>, double </a:t>
            </a:r>
            <a:r>
              <a:rPr lang="en-US" sz="2400" dirty="0" err="1" smtClean="0">
                <a:latin typeface="Lucida Console" panose="020B0609040504020204" pitchFamily="49" charset="0"/>
              </a:rPr>
              <a:t>batteryCap</a:t>
            </a:r>
            <a:r>
              <a:rPr lang="en-US" sz="2400" dirty="0" smtClean="0">
                <a:latin typeface="Lucida Console" panose="020B0609040504020204" pitchFamily="49" charset="0"/>
              </a:rPr>
              <a:t>) :</a:t>
            </a:r>
          </a:p>
          <a:p>
            <a:pPr marL="0" indent="0">
              <a:buNone/>
            </a:pPr>
            <a:r>
              <a:rPr lang="en-US" sz="2400" dirty="0">
                <a:latin typeface="Lucida Console" panose="020B0609040504020204" pitchFamily="49" charset="0"/>
              </a:rPr>
              <a:t>	</a:t>
            </a:r>
            <a:r>
              <a:rPr lang="en-US" sz="2400" dirty="0" smtClean="0">
                <a:latin typeface="Lucida Console" panose="020B0609040504020204" pitchFamily="49" charset="0"/>
              </a:rPr>
              <a:t>	Automobile(make, </a:t>
            </a:r>
            <a:r>
              <a:rPr lang="en-US" sz="2400" dirty="0" err="1" smtClean="0">
                <a:latin typeface="Lucida Console" panose="020B0609040504020204" pitchFamily="49" charset="0"/>
              </a:rPr>
              <a:t>modelYear</a:t>
            </a:r>
            <a:r>
              <a:rPr lang="en-US" sz="2400" dirty="0" smtClean="0">
                <a:latin typeface="Lucida Console" panose="020B0609040504020204" pitchFamily="49" charset="0"/>
              </a:rPr>
              <a:t>), </a:t>
            </a:r>
            <a:r>
              <a:rPr lang="en-US" sz="2400" dirty="0" err="1" smtClean="0">
                <a:latin typeface="Lucida Console" panose="020B0609040504020204" pitchFamily="49" charset="0"/>
              </a:rPr>
              <a:t>batteryCap</a:t>
            </a:r>
            <a:r>
              <a:rPr lang="en-US" sz="2400" dirty="0" smtClean="0">
                <a:latin typeface="Lucida Console" panose="020B0609040504020204" pitchFamily="49" charset="0"/>
              </a:rPr>
              <a:t>(</a:t>
            </a:r>
            <a:r>
              <a:rPr lang="en-US" sz="2400" dirty="0" err="1" smtClean="0">
                <a:latin typeface="Lucida Console" panose="020B0609040504020204" pitchFamily="49" charset="0"/>
              </a:rPr>
              <a:t>batteryCap</a:t>
            </a:r>
            <a:r>
              <a:rPr lang="en-US" sz="2400" dirty="0" smtClean="0">
                <a:latin typeface="Lucida Console" panose="020B0609040504020204" pitchFamily="49" charset="0"/>
              </a:rPr>
              <a:t>) {}</a:t>
            </a:r>
          </a:p>
          <a:p>
            <a:pPr marL="0" indent="0">
              <a:buNone/>
            </a:pPr>
            <a:r>
              <a:rPr lang="en-US" sz="2400" dirty="0" smtClean="0">
                <a:latin typeface="Lucida Console" panose="020B0609040504020204" pitchFamily="49" charset="0"/>
              </a:rPr>
              <a:t>};</a:t>
            </a:r>
          </a:p>
        </p:txBody>
      </p:sp>
      <p:sp>
        <p:nvSpPr>
          <p:cNvPr id="2" name="Title 1"/>
          <p:cNvSpPr>
            <a:spLocks noGrp="1"/>
          </p:cNvSpPr>
          <p:nvPr>
            <p:ph type="title"/>
          </p:nvPr>
        </p:nvSpPr>
        <p:spPr/>
        <p:txBody>
          <a:bodyPr/>
          <a:lstStyle/>
          <a:p>
            <a:r>
              <a:rPr lang="en-US" dirty="0" smtClean="0"/>
              <a:t>Calling parent constructor in initialization list</a:t>
            </a:r>
            <a:endParaRPr lang="en-US" dirty="0"/>
          </a:p>
        </p:txBody>
      </p:sp>
    </p:spTree>
    <p:extLst>
      <p:ext uri="{BB962C8B-B14F-4D97-AF65-F5344CB8AC3E}">
        <p14:creationId xmlns:p14="http://schemas.microsoft.com/office/powerpoint/2010/main" val="333008414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680" y="1825624"/>
            <a:ext cx="9916160" cy="181165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33680" y="1825625"/>
            <a:ext cx="11877040" cy="4351338"/>
          </a:xfrm>
        </p:spPr>
        <p:txBody>
          <a:bodyPr>
            <a:normAutofit lnSpcReduction="10000"/>
          </a:bodyPr>
          <a:lstStyle/>
          <a:p>
            <a:r>
              <a:rPr lang="en-US" sz="4000" dirty="0" smtClean="0"/>
              <a:t>Public</a:t>
            </a:r>
          </a:p>
          <a:p>
            <a:pPr lvl="1"/>
            <a:r>
              <a:rPr lang="en-US" sz="3600" dirty="0" smtClean="0"/>
              <a:t>Base class public members -&gt; public here</a:t>
            </a:r>
          </a:p>
          <a:p>
            <a:pPr lvl="1"/>
            <a:r>
              <a:rPr lang="en-US" sz="3600" dirty="0" smtClean="0"/>
              <a:t>Base class protected members -&gt; protected here</a:t>
            </a:r>
          </a:p>
          <a:p>
            <a:r>
              <a:rPr lang="en-US" sz="4000" dirty="0" smtClean="0"/>
              <a:t>Protected</a:t>
            </a:r>
          </a:p>
          <a:p>
            <a:pPr lvl="1"/>
            <a:r>
              <a:rPr lang="en-US" sz="3600" dirty="0" smtClean="0"/>
              <a:t>Base class public and protected members -&gt; protected here</a:t>
            </a:r>
            <a:endParaRPr lang="en-US" sz="4000" dirty="0" smtClean="0"/>
          </a:p>
          <a:p>
            <a:r>
              <a:rPr lang="en-US" sz="4000" dirty="0" smtClean="0"/>
              <a:t>Private</a:t>
            </a:r>
          </a:p>
          <a:p>
            <a:pPr lvl="1"/>
            <a:r>
              <a:rPr lang="en-US" sz="3600" dirty="0" smtClean="0"/>
              <a:t>All base class members -&gt; private here</a:t>
            </a:r>
          </a:p>
        </p:txBody>
      </p:sp>
      <p:sp>
        <p:nvSpPr>
          <p:cNvPr id="2" name="Title 1"/>
          <p:cNvSpPr>
            <a:spLocks noGrp="1"/>
          </p:cNvSpPr>
          <p:nvPr>
            <p:ph type="title"/>
          </p:nvPr>
        </p:nvSpPr>
        <p:spPr/>
        <p:txBody>
          <a:bodyPr/>
          <a:lstStyle/>
          <a:p>
            <a:r>
              <a:rPr lang="en-US" dirty="0" smtClean="0"/>
              <a:t>Types of Inheritance (relative to derived class)</a:t>
            </a:r>
            <a:endParaRPr lang="en-US" dirty="0"/>
          </a:p>
        </p:txBody>
      </p:sp>
    </p:spTree>
    <p:extLst>
      <p:ext uri="{BB962C8B-B14F-4D97-AF65-F5344CB8AC3E}">
        <p14:creationId xmlns:p14="http://schemas.microsoft.com/office/powerpoint/2010/main" val="19572721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Inheritance Works</a:t>
            </a:r>
            <a:br>
              <a:rPr lang="en-US" dirty="0" smtClean="0"/>
            </a:br>
            <a:r>
              <a:rPr lang="en-US" dirty="0" smtClean="0"/>
              <a:t>with Memory Diagram</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J. Michael Moore</a:t>
            </a:r>
            <a:endParaRPr lang="en-US" dirty="0"/>
          </a:p>
        </p:txBody>
      </p:sp>
    </p:spTree>
    <p:extLst>
      <p:ext uri="{BB962C8B-B14F-4D97-AF65-F5344CB8AC3E}">
        <p14:creationId xmlns:p14="http://schemas.microsoft.com/office/powerpoint/2010/main" val="9937234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04318" y="5861928"/>
            <a:ext cx="924869" cy="523220"/>
          </a:xfrm>
          <a:prstGeom prst="rect">
            <a:avLst/>
          </a:prstGeom>
          <a:noFill/>
        </p:spPr>
        <p:txBody>
          <a:bodyPr wrap="none" rtlCol="0">
            <a:spAutoFit/>
          </a:bodyPr>
          <a:lstStyle/>
          <a:p>
            <a:r>
              <a:rPr lang="en-US" sz="2800" dirty="0" smtClean="0"/>
              <a:t>stack</a:t>
            </a:r>
            <a:endParaRPr lang="en-US" sz="2800" dirty="0"/>
          </a:p>
        </p:txBody>
      </p:sp>
      <p:sp>
        <p:nvSpPr>
          <p:cNvPr id="6" name="TextBox 5"/>
          <p:cNvSpPr txBox="1"/>
          <p:nvPr/>
        </p:nvSpPr>
        <p:spPr>
          <a:xfrm>
            <a:off x="10428931" y="5915353"/>
            <a:ext cx="912429" cy="523220"/>
          </a:xfrm>
          <a:prstGeom prst="rect">
            <a:avLst/>
          </a:prstGeom>
          <a:noFill/>
        </p:spPr>
        <p:txBody>
          <a:bodyPr wrap="none" rtlCol="0">
            <a:spAutoFit/>
          </a:bodyPr>
          <a:lstStyle/>
          <a:p>
            <a:r>
              <a:rPr lang="en-US" sz="2800" dirty="0" smtClean="0"/>
              <a:t>heap</a:t>
            </a:r>
            <a:endParaRPr lang="en-US" sz="2800" dirty="0"/>
          </a:p>
        </p:txBody>
      </p:sp>
      <p:cxnSp>
        <p:nvCxnSpPr>
          <p:cNvPr id="7" name="Straight Connector 6"/>
          <p:cNvCxnSpPr/>
          <p:nvPr/>
        </p:nvCxnSpPr>
        <p:spPr>
          <a:xfrm flipV="1">
            <a:off x="6019800" y="5888640"/>
            <a:ext cx="5459794" cy="2671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9329187" y="1096764"/>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19800" y="116768"/>
            <a:ext cx="1181734" cy="523220"/>
          </a:xfrm>
          <a:prstGeom prst="rect">
            <a:avLst/>
          </a:prstGeom>
          <a:noFill/>
        </p:spPr>
        <p:txBody>
          <a:bodyPr wrap="none" rtlCol="0">
            <a:spAutoFit/>
          </a:bodyPr>
          <a:lstStyle/>
          <a:p>
            <a:r>
              <a:rPr lang="en-US" sz="2800" dirty="0" smtClean="0"/>
              <a:t>output</a:t>
            </a:r>
            <a:endParaRPr lang="en-US" sz="2800" dirty="0"/>
          </a:p>
        </p:txBody>
      </p:sp>
      <p:cxnSp>
        <p:nvCxnSpPr>
          <p:cNvPr id="10" name="Straight Connector 9"/>
          <p:cNvCxnSpPr/>
          <p:nvPr/>
        </p:nvCxnSpPr>
        <p:spPr>
          <a:xfrm>
            <a:off x="6109163" y="639988"/>
            <a:ext cx="1762628" cy="0"/>
          </a:xfrm>
          <a:prstGeom prst="line">
            <a:avLst/>
          </a:prstGeom>
          <a:ln w="12700"/>
        </p:spPr>
        <p:style>
          <a:lnRef idx="1">
            <a:schemeClr val="dk1"/>
          </a:lnRef>
          <a:fillRef idx="0">
            <a:schemeClr val="dk1"/>
          </a:fillRef>
          <a:effectRef idx="0">
            <a:schemeClr val="dk1"/>
          </a:effectRef>
          <a:fontRef idx="minor">
            <a:schemeClr val="tx1"/>
          </a:fontRef>
        </p:style>
      </p:cxnSp>
      <p:sp>
        <p:nvSpPr>
          <p:cNvPr id="11" name="Content Placeholder 6"/>
          <p:cNvSpPr>
            <a:spLocks noGrp="1"/>
          </p:cNvSpPr>
          <p:nvPr>
            <p:ph sz="half" idx="1"/>
          </p:nvPr>
        </p:nvSpPr>
        <p:spPr>
          <a:xfrm>
            <a:off x="618502" y="639988"/>
            <a:ext cx="5017317" cy="5620372"/>
          </a:xfrm>
        </p:spPr>
        <p:txBody>
          <a:bodyPr>
            <a:normAutofit/>
          </a:bodyPr>
          <a:lstStyle/>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name;</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weight;</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Doctor : public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specialty;</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a:p>
            <a:pPr marL="0" indent="0">
              <a:spcBef>
                <a:spcPts val="0"/>
              </a:spcBef>
              <a:buNone/>
            </a:pPr>
            <a:r>
              <a:rPr lang="en-US" sz="2000" dirty="0" err="1">
                <a:latin typeface="Source Code Pro" panose="020B0509030403020204" pitchFamily="49" charset="0"/>
              </a:rPr>
              <a:t>int</a:t>
            </a:r>
            <a:r>
              <a:rPr lang="en-US" sz="2000" dirty="0">
                <a:latin typeface="Source Code Pro" panose="020B0509030403020204" pitchFamily="49" charset="0"/>
              </a:rPr>
              <a:t> main() {</a:t>
            </a:r>
          </a:p>
          <a:p>
            <a:pPr marL="0" indent="0">
              <a:spcBef>
                <a:spcPts val="0"/>
              </a:spcBef>
              <a:buNone/>
            </a:pPr>
            <a:r>
              <a:rPr lang="en-US" sz="2000" dirty="0" smtClean="0">
                <a:latin typeface="Source Code Pro" panose="020B0509030403020204" pitchFamily="49" charset="0"/>
              </a:rPr>
              <a:t>   Person* p = new Person;</a:t>
            </a:r>
          </a:p>
          <a:p>
            <a:pPr marL="0" indent="0">
              <a:spcBef>
                <a:spcPts val="0"/>
              </a:spcBef>
              <a:buNone/>
            </a:pPr>
            <a:r>
              <a:rPr lang="en-US" sz="2000" dirty="0" smtClean="0">
                <a:latin typeface="Source Code Pro" panose="020B0509030403020204" pitchFamily="49" charset="0"/>
              </a:rPr>
              <a:t>   p-&gt;name = "George";</a:t>
            </a:r>
          </a:p>
          <a:p>
            <a:pPr marL="0" indent="0">
              <a:spcBef>
                <a:spcPts val="0"/>
              </a:spcBef>
              <a:buNone/>
            </a:pPr>
            <a:r>
              <a:rPr lang="en-US" sz="2000" dirty="0" smtClean="0">
                <a:latin typeface="Source Code Pro" panose="020B0509030403020204" pitchFamily="49" charset="0"/>
              </a:rPr>
              <a:t>   p-&gt;weight = 187;</a:t>
            </a:r>
          </a:p>
          <a:p>
            <a:pPr marL="0" indent="0">
              <a:spcBef>
                <a:spcPts val="0"/>
              </a:spcBef>
              <a:buNone/>
            </a:pPr>
            <a:r>
              <a:rPr lang="en-US" sz="2000" dirty="0" smtClean="0">
                <a:latin typeface="Source Code Pro" panose="020B0509030403020204" pitchFamily="49" charset="0"/>
              </a:rPr>
              <a:t>   Doctor* d = new Doctor;</a:t>
            </a:r>
          </a:p>
          <a:p>
            <a:pPr marL="0" indent="0">
              <a:spcBef>
                <a:spcPts val="0"/>
              </a:spcBef>
              <a:buNone/>
            </a:pPr>
            <a:r>
              <a:rPr lang="en-US" sz="2000" dirty="0" smtClean="0">
                <a:latin typeface="Source Code Pro" panose="020B0509030403020204" pitchFamily="49" charset="0"/>
              </a:rPr>
              <a:t>   d-&gt;name = "Sam";</a:t>
            </a:r>
          </a:p>
          <a:p>
            <a:pPr marL="0" indent="0">
              <a:spcBef>
                <a:spcPts val="0"/>
              </a:spcBef>
              <a:buNone/>
            </a:pPr>
            <a:r>
              <a:rPr lang="en-US" sz="2000" dirty="0" smtClean="0">
                <a:latin typeface="Source Code Pro" panose="020B0509030403020204" pitchFamily="49" charset="0"/>
              </a:rPr>
              <a:t>   d-&gt;weight = 165;</a:t>
            </a:r>
          </a:p>
          <a:p>
            <a:pPr marL="0" indent="0">
              <a:spcBef>
                <a:spcPts val="0"/>
              </a:spcBef>
              <a:buNone/>
            </a:pPr>
            <a:r>
              <a:rPr lang="en-US" sz="2000" dirty="0" smtClean="0">
                <a:latin typeface="Source Code Pro" panose="020B0509030403020204" pitchFamily="49" charset="0"/>
              </a:rPr>
              <a:t>   d-&gt;specialty = "surgeon";</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Person* w;</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w = d;</a:t>
            </a:r>
            <a:endParaRPr lang="en-US" sz="2000" dirty="0">
              <a:latin typeface="Source Code Pro" panose="020B0509030403020204" pitchFamily="49" charset="0"/>
            </a:endParaRP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p:txBody>
      </p:sp>
      <p:sp>
        <p:nvSpPr>
          <p:cNvPr id="31" name="TextBox 30"/>
          <p:cNvSpPr txBox="1"/>
          <p:nvPr/>
        </p:nvSpPr>
        <p:spPr>
          <a:xfrm>
            <a:off x="6426854" y="5888639"/>
            <a:ext cx="1515030" cy="523220"/>
          </a:xfrm>
          <a:prstGeom prst="rect">
            <a:avLst/>
          </a:prstGeom>
          <a:noFill/>
        </p:spPr>
        <p:txBody>
          <a:bodyPr wrap="none" rtlCol="0">
            <a:spAutoFit/>
          </a:bodyPr>
          <a:lstStyle/>
          <a:p>
            <a:r>
              <a:rPr lang="en-US" sz="2800" dirty="0" smtClean="0"/>
              <a:t>identifier</a:t>
            </a:r>
            <a:endParaRPr lang="en-US" sz="2800" dirty="0"/>
          </a:p>
        </p:txBody>
      </p:sp>
      <p:cxnSp>
        <p:nvCxnSpPr>
          <p:cNvPr id="32" name="Straight Connector 31"/>
          <p:cNvCxnSpPr/>
          <p:nvPr/>
        </p:nvCxnSpPr>
        <p:spPr>
          <a:xfrm flipH="1" flipV="1">
            <a:off x="8239804" y="1139969"/>
            <a:ext cx="80074" cy="5163596"/>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85652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Inefficiency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Source Code Pro" panose="020B0509030403020204" pitchFamily="49" charset="0"/>
              </a:rPr>
              <a:t>vector&lt;</a:t>
            </a:r>
            <a:r>
              <a:rPr lang="en-US" dirty="0" err="1" smtClean="0">
                <a:latin typeface="Source Code Pro" panose="020B0509030403020204" pitchFamily="49" charset="0"/>
              </a:rPr>
              <a:t>int</a:t>
            </a:r>
            <a:r>
              <a:rPr lang="en-US" dirty="0" smtClean="0">
                <a:latin typeface="Source Code Pro" panose="020B0509030403020204" pitchFamily="49" charset="0"/>
              </a:rPr>
              <a:t>&gt; </a:t>
            </a:r>
            <a:r>
              <a:rPr lang="en-US" dirty="0" err="1" smtClean="0">
                <a:latin typeface="Source Code Pro" panose="020B0509030403020204" pitchFamily="49" charset="0"/>
              </a:rPr>
              <a:t>getReverse</a:t>
            </a:r>
            <a:r>
              <a:rPr lang="en-US" dirty="0" smtClean="0">
                <a:latin typeface="Source Code Pro" panose="020B0509030403020204" pitchFamily="49" charset="0"/>
              </a:rPr>
              <a:t>(</a:t>
            </a:r>
            <a:r>
              <a:rPr lang="en-US" dirty="0" err="1" smtClean="0">
                <a:latin typeface="Source Code Pro" panose="020B0509030403020204" pitchFamily="49" charset="0"/>
              </a:rPr>
              <a:t>const</a:t>
            </a:r>
            <a:r>
              <a:rPr lang="en-US" dirty="0" smtClean="0">
                <a:latin typeface="Source Code Pro" panose="020B0509030403020204" pitchFamily="49" charset="0"/>
              </a:rPr>
              <a:t> vector&lt;</a:t>
            </a:r>
            <a:r>
              <a:rPr lang="en-US" dirty="0" err="1" smtClean="0">
                <a:latin typeface="Source Code Pro" panose="020B0509030403020204" pitchFamily="49" charset="0"/>
              </a:rPr>
              <a:t>int</a:t>
            </a:r>
            <a:r>
              <a:rPr lang="en-US" dirty="0" smtClean="0">
                <a:latin typeface="Source Code Pro" panose="020B0509030403020204" pitchFamily="49" charset="0"/>
              </a:rPr>
              <a:t>&gt;&amp; original) {</a:t>
            </a:r>
          </a:p>
          <a:p>
            <a:pPr marL="0" indent="0">
              <a:buNone/>
            </a:pPr>
            <a:r>
              <a:rPr lang="en-US" dirty="0" smtClean="0">
                <a:latin typeface="Source Code Pro" panose="020B0509030403020204" pitchFamily="49" charset="0"/>
              </a:rPr>
              <a:t>	vector &lt;</a:t>
            </a:r>
            <a:r>
              <a:rPr lang="en-US" dirty="0" err="1" smtClean="0">
                <a:latin typeface="Source Code Pro" panose="020B0509030403020204" pitchFamily="49" charset="0"/>
              </a:rPr>
              <a:t>int</a:t>
            </a:r>
            <a:r>
              <a:rPr lang="en-US" dirty="0" smtClean="0">
                <a:latin typeface="Source Code Pro" panose="020B0509030403020204" pitchFamily="49" charset="0"/>
              </a:rPr>
              <a:t>&gt; reversed;</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for (</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smtClean="0">
                <a:latin typeface="Source Code Pro" panose="020B0509030403020204" pitchFamily="49" charset="0"/>
              </a:rPr>
              <a:t>i</a:t>
            </a:r>
            <a:r>
              <a:rPr lang="en-US" dirty="0" smtClean="0">
                <a:latin typeface="Source Code Pro" panose="020B0509030403020204" pitchFamily="49" charset="0"/>
              </a:rPr>
              <a:t>=</a:t>
            </a:r>
            <a:r>
              <a:rPr lang="en-US" dirty="0" err="1" smtClean="0">
                <a:latin typeface="Source Code Pro" panose="020B0509030403020204" pitchFamily="49" charset="0"/>
              </a:rPr>
              <a:t>original.size</a:t>
            </a:r>
            <a:r>
              <a:rPr lang="en-US" dirty="0" smtClean="0">
                <a:latin typeface="Source Code Pro" panose="020B0509030403020204" pitchFamily="49" charset="0"/>
              </a:rPr>
              <a:t>()-1; </a:t>
            </a:r>
            <a:r>
              <a:rPr lang="en-US" dirty="0" err="1" smtClean="0">
                <a:latin typeface="Source Code Pro" panose="020B0509030403020204" pitchFamily="49" charset="0"/>
              </a:rPr>
              <a:t>i</a:t>
            </a:r>
            <a:r>
              <a:rPr lang="en-US" dirty="0" smtClean="0">
                <a:latin typeface="Source Code Pro" panose="020B0509030403020204" pitchFamily="49" charset="0"/>
              </a:rPr>
              <a:t> &gt;= 0; ++</a:t>
            </a:r>
            <a:r>
              <a:rPr lang="en-US" dirty="0" err="1" smtClean="0">
                <a:latin typeface="Source Code Pro" panose="020B0509030403020204" pitchFamily="49" charset="0"/>
              </a:rPr>
              <a:t>i</a:t>
            </a:r>
            <a:r>
              <a:rPr lang="en-US" dirty="0" smtClean="0">
                <a:latin typeface="Source Code Pro" panose="020B0509030403020204" pitchFamily="49" charset="0"/>
              </a:rPr>
              <a:t>)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a:t>
            </a:r>
            <a:r>
              <a:rPr lang="en-US" dirty="0" err="1" smtClean="0">
                <a:latin typeface="Source Code Pro" panose="020B0509030403020204" pitchFamily="49" charset="0"/>
              </a:rPr>
              <a:t>reversed.push_back</a:t>
            </a:r>
            <a:r>
              <a:rPr lang="en-US" dirty="0" smtClean="0">
                <a:latin typeface="Source Code Pro" panose="020B0509030403020204" pitchFamily="49" charset="0"/>
              </a:rPr>
              <a:t>(original.at(</a:t>
            </a:r>
            <a:r>
              <a:rPr lang="en-US" dirty="0" err="1" smtClean="0">
                <a:latin typeface="Source Code Pro" panose="020B0509030403020204" pitchFamily="49" charset="0"/>
              </a:rPr>
              <a:t>i</a:t>
            </a:r>
            <a:r>
              <a:rPr lang="en-US" dirty="0" smtClean="0">
                <a:latin typeface="Source Code Pro" panose="020B0509030403020204" pitchFamily="49" charset="0"/>
              </a:rPr>
              <a:t>));</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return reversed;</a:t>
            </a:r>
          </a:p>
          <a:p>
            <a:pPr marL="0" indent="0">
              <a:buNone/>
            </a:pP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a:p>
            <a:pPr marL="0" indent="0">
              <a:buNone/>
            </a:pPr>
            <a:r>
              <a:rPr lang="en-US" dirty="0" smtClean="0">
                <a:latin typeface="Source Code Pro" panose="020B0509030403020204" pitchFamily="49" charset="0"/>
              </a:rPr>
              <a:t>Somewhere in main…</a:t>
            </a:r>
          </a:p>
          <a:p>
            <a:pPr marL="0" indent="0">
              <a:buNone/>
            </a:pPr>
            <a:r>
              <a:rPr lang="en-US" dirty="0" smtClean="0">
                <a:latin typeface="Source Code Pro" panose="020B0509030403020204" pitchFamily="49" charset="0"/>
              </a:rPr>
              <a:t>vector&lt;</a:t>
            </a:r>
            <a:r>
              <a:rPr lang="en-US" dirty="0" err="1" smtClean="0">
                <a:latin typeface="Source Code Pro" panose="020B0509030403020204" pitchFamily="49" charset="0"/>
              </a:rPr>
              <a:t>int</a:t>
            </a:r>
            <a:r>
              <a:rPr lang="en-US" dirty="0" smtClean="0">
                <a:latin typeface="Source Code Pro" panose="020B0509030403020204" pitchFamily="49" charset="0"/>
              </a:rPr>
              <a:t>&gt; k = {2, 4, 6, 8};</a:t>
            </a:r>
          </a:p>
          <a:p>
            <a:pPr marL="0" indent="0">
              <a:buNone/>
            </a:pPr>
            <a:r>
              <a:rPr lang="en-US" dirty="0" smtClean="0">
                <a:latin typeface="Source Code Pro" panose="020B0509030403020204" pitchFamily="49" charset="0"/>
              </a:rPr>
              <a:t>Vector&lt;</a:t>
            </a:r>
            <a:r>
              <a:rPr lang="en-US" dirty="0" err="1" smtClean="0">
                <a:latin typeface="Source Code Pro" panose="020B0509030403020204" pitchFamily="49" charset="0"/>
              </a:rPr>
              <a:t>int</a:t>
            </a:r>
            <a:r>
              <a:rPr lang="en-US" dirty="0" smtClean="0">
                <a:latin typeface="Source Code Pro" panose="020B0509030403020204" pitchFamily="49" charset="0"/>
              </a:rPr>
              <a:t>&gt; r = </a:t>
            </a:r>
            <a:r>
              <a:rPr lang="en-US" dirty="0" err="1" smtClean="0">
                <a:latin typeface="Source Code Pro" panose="020B0509030403020204" pitchFamily="49" charset="0"/>
              </a:rPr>
              <a:t>getReverse</a:t>
            </a:r>
            <a:r>
              <a:rPr lang="en-US" dirty="0" smtClean="0">
                <a:latin typeface="Source Code Pro" panose="020B0509030403020204" pitchFamily="49" charset="0"/>
              </a:rPr>
              <a:t>(k);</a:t>
            </a:r>
            <a:endParaRPr lang="en-US" dirty="0">
              <a:latin typeface="Source Code Pro" panose="020B0509030403020204" pitchFamily="49" charset="0"/>
            </a:endParaRPr>
          </a:p>
        </p:txBody>
      </p:sp>
    </p:spTree>
    <p:extLst>
      <p:ext uri="{BB962C8B-B14F-4D97-AF65-F5344CB8AC3E}">
        <p14:creationId xmlns:p14="http://schemas.microsoft.com/office/powerpoint/2010/main" val="212399992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04318" y="5861928"/>
            <a:ext cx="924869" cy="523220"/>
          </a:xfrm>
          <a:prstGeom prst="rect">
            <a:avLst/>
          </a:prstGeom>
          <a:noFill/>
        </p:spPr>
        <p:txBody>
          <a:bodyPr wrap="none" rtlCol="0">
            <a:spAutoFit/>
          </a:bodyPr>
          <a:lstStyle/>
          <a:p>
            <a:r>
              <a:rPr lang="en-US" sz="2800" dirty="0" smtClean="0"/>
              <a:t>stack</a:t>
            </a:r>
            <a:endParaRPr lang="en-US" sz="2800" dirty="0"/>
          </a:p>
        </p:txBody>
      </p:sp>
      <p:sp>
        <p:nvSpPr>
          <p:cNvPr id="6" name="TextBox 5"/>
          <p:cNvSpPr txBox="1"/>
          <p:nvPr/>
        </p:nvSpPr>
        <p:spPr>
          <a:xfrm>
            <a:off x="10428931" y="5915353"/>
            <a:ext cx="912429" cy="523220"/>
          </a:xfrm>
          <a:prstGeom prst="rect">
            <a:avLst/>
          </a:prstGeom>
          <a:noFill/>
        </p:spPr>
        <p:txBody>
          <a:bodyPr wrap="none" rtlCol="0">
            <a:spAutoFit/>
          </a:bodyPr>
          <a:lstStyle/>
          <a:p>
            <a:r>
              <a:rPr lang="en-US" sz="2800" dirty="0" smtClean="0"/>
              <a:t>heap</a:t>
            </a:r>
            <a:endParaRPr lang="en-US" sz="2800" dirty="0"/>
          </a:p>
        </p:txBody>
      </p:sp>
      <p:cxnSp>
        <p:nvCxnSpPr>
          <p:cNvPr id="7" name="Straight Connector 6"/>
          <p:cNvCxnSpPr/>
          <p:nvPr/>
        </p:nvCxnSpPr>
        <p:spPr>
          <a:xfrm flipV="1">
            <a:off x="6019800" y="5888640"/>
            <a:ext cx="5459794" cy="2671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9329187" y="1096764"/>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19800" y="116768"/>
            <a:ext cx="1181734" cy="523220"/>
          </a:xfrm>
          <a:prstGeom prst="rect">
            <a:avLst/>
          </a:prstGeom>
          <a:noFill/>
        </p:spPr>
        <p:txBody>
          <a:bodyPr wrap="none" rtlCol="0">
            <a:spAutoFit/>
          </a:bodyPr>
          <a:lstStyle/>
          <a:p>
            <a:r>
              <a:rPr lang="en-US" sz="2800" dirty="0" smtClean="0"/>
              <a:t>output</a:t>
            </a:r>
            <a:endParaRPr lang="en-US" sz="2800" dirty="0"/>
          </a:p>
        </p:txBody>
      </p:sp>
      <p:cxnSp>
        <p:nvCxnSpPr>
          <p:cNvPr id="10" name="Straight Connector 9"/>
          <p:cNvCxnSpPr/>
          <p:nvPr/>
        </p:nvCxnSpPr>
        <p:spPr>
          <a:xfrm>
            <a:off x="6109163" y="639988"/>
            <a:ext cx="1762628" cy="0"/>
          </a:xfrm>
          <a:prstGeom prst="line">
            <a:avLst/>
          </a:prstGeom>
          <a:ln w="12700"/>
        </p:spPr>
        <p:style>
          <a:lnRef idx="1">
            <a:schemeClr val="dk1"/>
          </a:lnRef>
          <a:fillRef idx="0">
            <a:schemeClr val="dk1"/>
          </a:fillRef>
          <a:effectRef idx="0">
            <a:schemeClr val="dk1"/>
          </a:effectRef>
          <a:fontRef idx="minor">
            <a:schemeClr val="tx1"/>
          </a:fontRef>
        </p:style>
      </p:cxnSp>
      <p:sp>
        <p:nvSpPr>
          <p:cNvPr id="11" name="Content Placeholder 6"/>
          <p:cNvSpPr>
            <a:spLocks noGrp="1"/>
          </p:cNvSpPr>
          <p:nvPr>
            <p:ph sz="half" idx="1"/>
          </p:nvPr>
        </p:nvSpPr>
        <p:spPr>
          <a:xfrm>
            <a:off x="618502" y="639988"/>
            <a:ext cx="5017317" cy="5620372"/>
          </a:xfrm>
        </p:spPr>
        <p:txBody>
          <a:bodyPr>
            <a:normAutofit/>
          </a:bodyPr>
          <a:lstStyle/>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name;</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weight;</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Doctor : public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specialty;</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a:p>
            <a:pPr marL="0" indent="0">
              <a:spcBef>
                <a:spcPts val="0"/>
              </a:spcBef>
              <a:buNone/>
            </a:pPr>
            <a:r>
              <a:rPr lang="en-US" sz="2000" dirty="0" err="1">
                <a:latin typeface="Source Code Pro" panose="020B0509030403020204" pitchFamily="49" charset="0"/>
              </a:rPr>
              <a:t>int</a:t>
            </a:r>
            <a:r>
              <a:rPr lang="en-US" sz="2000" dirty="0">
                <a:latin typeface="Source Code Pro" panose="020B0509030403020204" pitchFamily="49" charset="0"/>
              </a:rPr>
              <a:t> main() {</a:t>
            </a:r>
          </a:p>
          <a:p>
            <a:pPr marL="0" indent="0">
              <a:spcBef>
                <a:spcPts val="0"/>
              </a:spcBef>
              <a:buNone/>
            </a:pPr>
            <a:r>
              <a:rPr lang="en-US" sz="2000" dirty="0" smtClean="0">
                <a:latin typeface="Source Code Pro" panose="020B0509030403020204" pitchFamily="49" charset="0"/>
              </a:rPr>
              <a:t>   Person* p = new Person;</a:t>
            </a:r>
          </a:p>
          <a:p>
            <a:pPr marL="0" indent="0">
              <a:spcBef>
                <a:spcPts val="0"/>
              </a:spcBef>
              <a:buNone/>
            </a:pPr>
            <a:r>
              <a:rPr lang="en-US" sz="2000" dirty="0" smtClean="0">
                <a:latin typeface="Source Code Pro" panose="020B0509030403020204" pitchFamily="49" charset="0"/>
              </a:rPr>
              <a:t>   p-&gt;name = "George";</a:t>
            </a:r>
          </a:p>
          <a:p>
            <a:pPr marL="0" indent="0">
              <a:spcBef>
                <a:spcPts val="0"/>
              </a:spcBef>
              <a:buNone/>
            </a:pPr>
            <a:r>
              <a:rPr lang="en-US" sz="2000" dirty="0" smtClean="0">
                <a:latin typeface="Source Code Pro" panose="020B0509030403020204" pitchFamily="49" charset="0"/>
              </a:rPr>
              <a:t>   p-&gt;weight = 187;</a:t>
            </a:r>
          </a:p>
          <a:p>
            <a:pPr marL="0" indent="0">
              <a:spcBef>
                <a:spcPts val="0"/>
              </a:spcBef>
              <a:buNone/>
            </a:pPr>
            <a:r>
              <a:rPr lang="en-US" sz="2000" dirty="0" smtClean="0">
                <a:latin typeface="Source Code Pro" panose="020B0509030403020204" pitchFamily="49" charset="0"/>
              </a:rPr>
              <a:t>   Doctor* d = new Doctor;</a:t>
            </a:r>
          </a:p>
          <a:p>
            <a:pPr marL="0" indent="0">
              <a:spcBef>
                <a:spcPts val="0"/>
              </a:spcBef>
              <a:buNone/>
            </a:pPr>
            <a:r>
              <a:rPr lang="en-US" sz="2000" dirty="0" smtClean="0">
                <a:latin typeface="Source Code Pro" panose="020B0509030403020204" pitchFamily="49" charset="0"/>
              </a:rPr>
              <a:t>   d-&gt;name = "Sam";</a:t>
            </a:r>
          </a:p>
          <a:p>
            <a:pPr marL="0" indent="0">
              <a:spcBef>
                <a:spcPts val="0"/>
              </a:spcBef>
              <a:buNone/>
            </a:pPr>
            <a:r>
              <a:rPr lang="en-US" sz="2000" dirty="0" smtClean="0">
                <a:latin typeface="Source Code Pro" panose="020B0509030403020204" pitchFamily="49" charset="0"/>
              </a:rPr>
              <a:t>   d-&gt;weight = 165;</a:t>
            </a:r>
          </a:p>
          <a:p>
            <a:pPr marL="0" indent="0">
              <a:spcBef>
                <a:spcPts val="0"/>
              </a:spcBef>
              <a:buNone/>
            </a:pPr>
            <a:r>
              <a:rPr lang="en-US" sz="2000" dirty="0" smtClean="0">
                <a:latin typeface="Source Code Pro" panose="020B0509030403020204" pitchFamily="49" charset="0"/>
              </a:rPr>
              <a:t>   d-&gt;specialty = "surgeon";</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Person* w;</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w = d;</a:t>
            </a:r>
            <a:endParaRPr lang="en-US" sz="2000" dirty="0">
              <a:latin typeface="Source Code Pro" panose="020B0509030403020204" pitchFamily="49" charset="0"/>
            </a:endParaRP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p:txBody>
      </p:sp>
      <p:sp>
        <p:nvSpPr>
          <p:cNvPr id="3" name="TextBox 2"/>
          <p:cNvSpPr txBox="1"/>
          <p:nvPr/>
        </p:nvSpPr>
        <p:spPr>
          <a:xfrm>
            <a:off x="7593606" y="5392133"/>
            <a:ext cx="306494" cy="369332"/>
          </a:xfrm>
          <a:prstGeom prst="rect">
            <a:avLst/>
          </a:prstGeom>
          <a:noFill/>
        </p:spPr>
        <p:txBody>
          <a:bodyPr wrap="none" rtlCol="0">
            <a:spAutoFit/>
          </a:bodyPr>
          <a:lstStyle/>
          <a:p>
            <a:r>
              <a:rPr lang="en-US" dirty="0" smtClean="0"/>
              <a:t>p</a:t>
            </a:r>
            <a:endParaRPr lang="en-US" dirty="0"/>
          </a:p>
        </p:txBody>
      </p:sp>
      <p:sp>
        <p:nvSpPr>
          <p:cNvPr id="30" name="TextBox 29"/>
          <p:cNvSpPr txBox="1"/>
          <p:nvPr/>
        </p:nvSpPr>
        <p:spPr>
          <a:xfrm>
            <a:off x="7560396" y="4986406"/>
            <a:ext cx="306494" cy="369332"/>
          </a:xfrm>
          <a:prstGeom prst="rect">
            <a:avLst/>
          </a:prstGeom>
          <a:noFill/>
        </p:spPr>
        <p:txBody>
          <a:bodyPr wrap="none" rtlCol="0">
            <a:spAutoFit/>
          </a:bodyPr>
          <a:lstStyle/>
          <a:p>
            <a:r>
              <a:rPr lang="en-US" dirty="0" smtClean="0"/>
              <a:t>d</a:t>
            </a:r>
            <a:endParaRPr lang="en-US" dirty="0"/>
          </a:p>
        </p:txBody>
      </p:sp>
      <p:sp>
        <p:nvSpPr>
          <p:cNvPr id="31" name="TextBox 30"/>
          <p:cNvSpPr txBox="1"/>
          <p:nvPr/>
        </p:nvSpPr>
        <p:spPr>
          <a:xfrm>
            <a:off x="6426854" y="5888639"/>
            <a:ext cx="1515030" cy="523220"/>
          </a:xfrm>
          <a:prstGeom prst="rect">
            <a:avLst/>
          </a:prstGeom>
          <a:noFill/>
        </p:spPr>
        <p:txBody>
          <a:bodyPr wrap="none" rtlCol="0">
            <a:spAutoFit/>
          </a:bodyPr>
          <a:lstStyle/>
          <a:p>
            <a:r>
              <a:rPr lang="en-US" sz="2800" dirty="0" smtClean="0"/>
              <a:t>identifier</a:t>
            </a:r>
            <a:endParaRPr lang="en-US" sz="2800" dirty="0"/>
          </a:p>
        </p:txBody>
      </p:sp>
      <p:cxnSp>
        <p:nvCxnSpPr>
          <p:cNvPr id="32" name="Straight Connector 31"/>
          <p:cNvCxnSpPr/>
          <p:nvPr/>
        </p:nvCxnSpPr>
        <p:spPr>
          <a:xfrm flipH="1" flipV="1">
            <a:off x="8239804" y="1139969"/>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19" name="Oval 18"/>
          <p:cNvSpPr/>
          <p:nvPr/>
        </p:nvSpPr>
        <p:spPr>
          <a:xfrm>
            <a:off x="8732939" y="51519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741958" y="5548693"/>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7509775" y="4526522"/>
            <a:ext cx="349776" cy="369332"/>
          </a:xfrm>
          <a:prstGeom prst="rect">
            <a:avLst/>
          </a:prstGeom>
          <a:noFill/>
        </p:spPr>
        <p:txBody>
          <a:bodyPr wrap="none" rtlCol="0">
            <a:spAutoFit/>
          </a:bodyPr>
          <a:lstStyle/>
          <a:p>
            <a:r>
              <a:rPr lang="en-US" dirty="0" smtClean="0"/>
              <a:t>w</a:t>
            </a:r>
            <a:endParaRPr lang="en-US" dirty="0"/>
          </a:p>
        </p:txBody>
      </p:sp>
      <p:sp>
        <p:nvSpPr>
          <p:cNvPr id="35" name="Oval 34"/>
          <p:cNvSpPr/>
          <p:nvPr/>
        </p:nvSpPr>
        <p:spPr>
          <a:xfrm>
            <a:off x="8732939" y="46925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6110229" y="4849995"/>
            <a:ext cx="914033" cy="523220"/>
          </a:xfrm>
          <a:prstGeom prst="rect">
            <a:avLst/>
          </a:prstGeom>
          <a:noFill/>
        </p:spPr>
        <p:txBody>
          <a:bodyPr wrap="none" rtlCol="0">
            <a:spAutoFit/>
          </a:bodyPr>
          <a:lstStyle/>
          <a:p>
            <a:r>
              <a:rPr lang="en-US" sz="2800" dirty="0" smtClean="0"/>
              <a:t>main</a:t>
            </a:r>
          </a:p>
        </p:txBody>
      </p:sp>
      <p:sp>
        <p:nvSpPr>
          <p:cNvPr id="20" name="Rectangle 19"/>
          <p:cNvSpPr/>
          <p:nvPr/>
        </p:nvSpPr>
        <p:spPr>
          <a:xfrm>
            <a:off x="7054971" y="4526522"/>
            <a:ext cx="2354290" cy="13888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5315142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04318" y="5861928"/>
            <a:ext cx="924869" cy="523220"/>
          </a:xfrm>
          <a:prstGeom prst="rect">
            <a:avLst/>
          </a:prstGeom>
          <a:noFill/>
        </p:spPr>
        <p:txBody>
          <a:bodyPr wrap="none" rtlCol="0">
            <a:spAutoFit/>
          </a:bodyPr>
          <a:lstStyle/>
          <a:p>
            <a:r>
              <a:rPr lang="en-US" sz="2800" dirty="0" smtClean="0"/>
              <a:t>stack</a:t>
            </a:r>
            <a:endParaRPr lang="en-US" sz="2800" dirty="0"/>
          </a:p>
        </p:txBody>
      </p:sp>
      <p:sp>
        <p:nvSpPr>
          <p:cNvPr id="6" name="TextBox 5"/>
          <p:cNvSpPr txBox="1"/>
          <p:nvPr/>
        </p:nvSpPr>
        <p:spPr>
          <a:xfrm>
            <a:off x="10428931" y="5915353"/>
            <a:ext cx="912429" cy="523220"/>
          </a:xfrm>
          <a:prstGeom prst="rect">
            <a:avLst/>
          </a:prstGeom>
          <a:noFill/>
        </p:spPr>
        <p:txBody>
          <a:bodyPr wrap="none" rtlCol="0">
            <a:spAutoFit/>
          </a:bodyPr>
          <a:lstStyle/>
          <a:p>
            <a:r>
              <a:rPr lang="en-US" sz="2800" dirty="0" smtClean="0"/>
              <a:t>heap</a:t>
            </a:r>
            <a:endParaRPr lang="en-US" sz="2800" dirty="0"/>
          </a:p>
        </p:txBody>
      </p:sp>
      <p:cxnSp>
        <p:nvCxnSpPr>
          <p:cNvPr id="7" name="Straight Connector 6"/>
          <p:cNvCxnSpPr/>
          <p:nvPr/>
        </p:nvCxnSpPr>
        <p:spPr>
          <a:xfrm flipV="1">
            <a:off x="6019800" y="5888640"/>
            <a:ext cx="5459794" cy="2671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9329187" y="1096764"/>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19800" y="116768"/>
            <a:ext cx="1181734" cy="523220"/>
          </a:xfrm>
          <a:prstGeom prst="rect">
            <a:avLst/>
          </a:prstGeom>
          <a:noFill/>
        </p:spPr>
        <p:txBody>
          <a:bodyPr wrap="none" rtlCol="0">
            <a:spAutoFit/>
          </a:bodyPr>
          <a:lstStyle/>
          <a:p>
            <a:r>
              <a:rPr lang="en-US" sz="2800" dirty="0" smtClean="0"/>
              <a:t>output</a:t>
            </a:r>
            <a:endParaRPr lang="en-US" sz="2800" dirty="0"/>
          </a:p>
        </p:txBody>
      </p:sp>
      <p:cxnSp>
        <p:nvCxnSpPr>
          <p:cNvPr id="10" name="Straight Connector 9"/>
          <p:cNvCxnSpPr/>
          <p:nvPr/>
        </p:nvCxnSpPr>
        <p:spPr>
          <a:xfrm>
            <a:off x="6109163" y="639988"/>
            <a:ext cx="1762628" cy="0"/>
          </a:xfrm>
          <a:prstGeom prst="line">
            <a:avLst/>
          </a:prstGeom>
          <a:ln w="12700"/>
        </p:spPr>
        <p:style>
          <a:lnRef idx="1">
            <a:schemeClr val="dk1"/>
          </a:lnRef>
          <a:fillRef idx="0">
            <a:schemeClr val="dk1"/>
          </a:fillRef>
          <a:effectRef idx="0">
            <a:schemeClr val="dk1"/>
          </a:effectRef>
          <a:fontRef idx="minor">
            <a:schemeClr val="tx1"/>
          </a:fontRef>
        </p:style>
      </p:cxnSp>
      <p:sp>
        <p:nvSpPr>
          <p:cNvPr id="11" name="Content Placeholder 6"/>
          <p:cNvSpPr>
            <a:spLocks noGrp="1"/>
          </p:cNvSpPr>
          <p:nvPr>
            <p:ph sz="half" idx="1"/>
          </p:nvPr>
        </p:nvSpPr>
        <p:spPr>
          <a:xfrm>
            <a:off x="618502" y="639988"/>
            <a:ext cx="5017317" cy="5620372"/>
          </a:xfrm>
        </p:spPr>
        <p:txBody>
          <a:bodyPr>
            <a:normAutofit/>
          </a:bodyPr>
          <a:lstStyle/>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name;</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weight;</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Doctor : public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specialty;</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a:p>
            <a:pPr marL="0" indent="0">
              <a:spcBef>
                <a:spcPts val="0"/>
              </a:spcBef>
              <a:buNone/>
            </a:pPr>
            <a:r>
              <a:rPr lang="en-US" sz="2000" dirty="0" err="1">
                <a:latin typeface="Source Code Pro" panose="020B0509030403020204" pitchFamily="49" charset="0"/>
              </a:rPr>
              <a:t>int</a:t>
            </a:r>
            <a:r>
              <a:rPr lang="en-US" sz="2000" dirty="0">
                <a:latin typeface="Source Code Pro" panose="020B0509030403020204" pitchFamily="49" charset="0"/>
              </a:rPr>
              <a:t> main() {</a:t>
            </a:r>
          </a:p>
          <a:p>
            <a:pPr marL="0" indent="0">
              <a:spcBef>
                <a:spcPts val="0"/>
              </a:spcBef>
              <a:buNone/>
            </a:pPr>
            <a:r>
              <a:rPr lang="en-US" sz="2000" dirty="0" smtClean="0">
                <a:latin typeface="Source Code Pro" panose="020B0509030403020204" pitchFamily="49" charset="0"/>
              </a:rPr>
              <a:t>   Person* p = new Person;</a:t>
            </a:r>
          </a:p>
          <a:p>
            <a:pPr marL="0" indent="0">
              <a:spcBef>
                <a:spcPts val="0"/>
              </a:spcBef>
              <a:buNone/>
            </a:pPr>
            <a:r>
              <a:rPr lang="en-US" sz="2000" dirty="0" smtClean="0">
                <a:latin typeface="Source Code Pro" panose="020B0509030403020204" pitchFamily="49" charset="0"/>
              </a:rPr>
              <a:t>   p-&gt;name = "George";</a:t>
            </a:r>
          </a:p>
          <a:p>
            <a:pPr marL="0" indent="0">
              <a:spcBef>
                <a:spcPts val="0"/>
              </a:spcBef>
              <a:buNone/>
            </a:pPr>
            <a:r>
              <a:rPr lang="en-US" sz="2000" dirty="0" smtClean="0">
                <a:latin typeface="Source Code Pro" panose="020B0509030403020204" pitchFamily="49" charset="0"/>
              </a:rPr>
              <a:t>   p-&gt;weight = 187;</a:t>
            </a:r>
          </a:p>
          <a:p>
            <a:pPr marL="0" indent="0">
              <a:spcBef>
                <a:spcPts val="0"/>
              </a:spcBef>
              <a:buNone/>
            </a:pPr>
            <a:r>
              <a:rPr lang="en-US" sz="2000" dirty="0" smtClean="0">
                <a:latin typeface="Source Code Pro" panose="020B0509030403020204" pitchFamily="49" charset="0"/>
              </a:rPr>
              <a:t>   Doctor* d = new Doctor;</a:t>
            </a:r>
          </a:p>
          <a:p>
            <a:pPr marL="0" indent="0">
              <a:spcBef>
                <a:spcPts val="0"/>
              </a:spcBef>
              <a:buNone/>
            </a:pPr>
            <a:r>
              <a:rPr lang="en-US" sz="2000" dirty="0" smtClean="0">
                <a:latin typeface="Source Code Pro" panose="020B0509030403020204" pitchFamily="49" charset="0"/>
              </a:rPr>
              <a:t>   d-&gt;name = "Sam";</a:t>
            </a:r>
          </a:p>
          <a:p>
            <a:pPr marL="0" indent="0">
              <a:spcBef>
                <a:spcPts val="0"/>
              </a:spcBef>
              <a:buNone/>
            </a:pPr>
            <a:r>
              <a:rPr lang="en-US" sz="2000" dirty="0" smtClean="0">
                <a:latin typeface="Source Code Pro" panose="020B0509030403020204" pitchFamily="49" charset="0"/>
              </a:rPr>
              <a:t>   d-&gt;weight = 165;</a:t>
            </a:r>
          </a:p>
          <a:p>
            <a:pPr marL="0" indent="0">
              <a:spcBef>
                <a:spcPts val="0"/>
              </a:spcBef>
              <a:buNone/>
            </a:pPr>
            <a:r>
              <a:rPr lang="en-US" sz="2000" dirty="0" smtClean="0">
                <a:latin typeface="Source Code Pro" panose="020B0509030403020204" pitchFamily="49" charset="0"/>
              </a:rPr>
              <a:t>   d-&gt;specialty = "surgeon";</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Person* w;</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w = d;</a:t>
            </a:r>
            <a:endParaRPr lang="en-US" sz="2000" dirty="0">
              <a:latin typeface="Source Code Pro" panose="020B0509030403020204" pitchFamily="49" charset="0"/>
            </a:endParaRP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p:txBody>
      </p:sp>
      <p:sp>
        <p:nvSpPr>
          <p:cNvPr id="2" name="Oval 1"/>
          <p:cNvSpPr/>
          <p:nvPr/>
        </p:nvSpPr>
        <p:spPr>
          <a:xfrm>
            <a:off x="9685987" y="4700856"/>
            <a:ext cx="2114025" cy="100667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593606" y="5392133"/>
            <a:ext cx="306494" cy="369332"/>
          </a:xfrm>
          <a:prstGeom prst="rect">
            <a:avLst/>
          </a:prstGeom>
          <a:noFill/>
        </p:spPr>
        <p:txBody>
          <a:bodyPr wrap="none" rtlCol="0">
            <a:spAutoFit/>
          </a:bodyPr>
          <a:lstStyle/>
          <a:p>
            <a:r>
              <a:rPr lang="en-US" dirty="0" smtClean="0"/>
              <a:t>p</a:t>
            </a:r>
            <a:endParaRPr lang="en-US" dirty="0"/>
          </a:p>
        </p:txBody>
      </p:sp>
      <p:cxnSp>
        <p:nvCxnSpPr>
          <p:cNvPr id="12" name="Straight Connector 11"/>
          <p:cNvCxnSpPr>
            <a:stCxn id="2" idx="0"/>
            <a:endCxn id="2" idx="4"/>
          </p:cNvCxnSpPr>
          <p:nvPr/>
        </p:nvCxnSpPr>
        <p:spPr>
          <a:xfrm>
            <a:off x="10743000" y="4700856"/>
            <a:ext cx="0" cy="1006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026136" y="4834863"/>
            <a:ext cx="716863" cy="369332"/>
          </a:xfrm>
          <a:prstGeom prst="rect">
            <a:avLst/>
          </a:prstGeom>
          <a:noFill/>
        </p:spPr>
        <p:txBody>
          <a:bodyPr wrap="none" rtlCol="0">
            <a:spAutoFit/>
          </a:bodyPr>
          <a:lstStyle/>
          <a:p>
            <a:r>
              <a:rPr lang="en-US" dirty="0" smtClean="0"/>
              <a:t>name</a:t>
            </a:r>
            <a:endParaRPr lang="en-US" dirty="0"/>
          </a:p>
        </p:txBody>
      </p:sp>
      <p:sp>
        <p:nvSpPr>
          <p:cNvPr id="14" name="TextBox 13"/>
          <p:cNvSpPr txBox="1"/>
          <p:nvPr/>
        </p:nvSpPr>
        <p:spPr>
          <a:xfrm>
            <a:off x="9924085" y="5153536"/>
            <a:ext cx="821700" cy="369332"/>
          </a:xfrm>
          <a:prstGeom prst="rect">
            <a:avLst/>
          </a:prstGeom>
          <a:noFill/>
        </p:spPr>
        <p:txBody>
          <a:bodyPr wrap="none" rtlCol="0">
            <a:spAutoFit/>
          </a:bodyPr>
          <a:lstStyle/>
          <a:p>
            <a:r>
              <a:rPr lang="en-US" dirty="0" smtClean="0"/>
              <a:t>weight</a:t>
            </a:r>
            <a:endParaRPr lang="en-US" dirty="0"/>
          </a:p>
        </p:txBody>
      </p:sp>
      <p:sp>
        <p:nvSpPr>
          <p:cNvPr id="25" name="TextBox 24"/>
          <p:cNvSpPr txBox="1"/>
          <p:nvPr/>
        </p:nvSpPr>
        <p:spPr>
          <a:xfrm>
            <a:off x="10704352" y="4834053"/>
            <a:ext cx="867289" cy="369332"/>
          </a:xfrm>
          <a:prstGeom prst="rect">
            <a:avLst/>
          </a:prstGeom>
          <a:noFill/>
        </p:spPr>
        <p:txBody>
          <a:bodyPr wrap="none" rtlCol="0">
            <a:spAutoFit/>
          </a:bodyPr>
          <a:lstStyle/>
          <a:p>
            <a:r>
              <a:rPr lang="en-US" dirty="0" smtClean="0"/>
              <a:t>George</a:t>
            </a:r>
            <a:endParaRPr lang="en-US" dirty="0"/>
          </a:p>
        </p:txBody>
      </p:sp>
      <p:sp>
        <p:nvSpPr>
          <p:cNvPr id="26" name="TextBox 25"/>
          <p:cNvSpPr txBox="1"/>
          <p:nvPr/>
        </p:nvSpPr>
        <p:spPr>
          <a:xfrm>
            <a:off x="10704352" y="5151916"/>
            <a:ext cx="535724" cy="369332"/>
          </a:xfrm>
          <a:prstGeom prst="rect">
            <a:avLst/>
          </a:prstGeom>
          <a:noFill/>
        </p:spPr>
        <p:txBody>
          <a:bodyPr wrap="none" rtlCol="0">
            <a:spAutoFit/>
          </a:bodyPr>
          <a:lstStyle/>
          <a:p>
            <a:r>
              <a:rPr lang="en-US" dirty="0" smtClean="0"/>
              <a:t>187</a:t>
            </a:r>
            <a:endParaRPr lang="en-US" dirty="0"/>
          </a:p>
        </p:txBody>
      </p:sp>
      <p:sp>
        <p:nvSpPr>
          <p:cNvPr id="30" name="TextBox 29"/>
          <p:cNvSpPr txBox="1"/>
          <p:nvPr/>
        </p:nvSpPr>
        <p:spPr>
          <a:xfrm>
            <a:off x="7560396" y="4986406"/>
            <a:ext cx="306494" cy="369332"/>
          </a:xfrm>
          <a:prstGeom prst="rect">
            <a:avLst/>
          </a:prstGeom>
          <a:noFill/>
        </p:spPr>
        <p:txBody>
          <a:bodyPr wrap="none" rtlCol="0">
            <a:spAutoFit/>
          </a:bodyPr>
          <a:lstStyle/>
          <a:p>
            <a:r>
              <a:rPr lang="en-US" dirty="0" smtClean="0"/>
              <a:t>d</a:t>
            </a:r>
            <a:endParaRPr lang="en-US" dirty="0"/>
          </a:p>
        </p:txBody>
      </p:sp>
      <p:sp>
        <p:nvSpPr>
          <p:cNvPr id="31" name="TextBox 30"/>
          <p:cNvSpPr txBox="1"/>
          <p:nvPr/>
        </p:nvSpPr>
        <p:spPr>
          <a:xfrm>
            <a:off x="6426854" y="5888639"/>
            <a:ext cx="1515030" cy="523220"/>
          </a:xfrm>
          <a:prstGeom prst="rect">
            <a:avLst/>
          </a:prstGeom>
          <a:noFill/>
        </p:spPr>
        <p:txBody>
          <a:bodyPr wrap="none" rtlCol="0">
            <a:spAutoFit/>
          </a:bodyPr>
          <a:lstStyle/>
          <a:p>
            <a:r>
              <a:rPr lang="en-US" sz="2800" dirty="0" smtClean="0"/>
              <a:t>identifier</a:t>
            </a:r>
            <a:endParaRPr lang="en-US" sz="2800" dirty="0"/>
          </a:p>
        </p:txBody>
      </p:sp>
      <p:cxnSp>
        <p:nvCxnSpPr>
          <p:cNvPr id="32" name="Straight Connector 31"/>
          <p:cNvCxnSpPr/>
          <p:nvPr/>
        </p:nvCxnSpPr>
        <p:spPr>
          <a:xfrm flipH="1" flipV="1">
            <a:off x="8239804" y="1139969"/>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19" name="Oval 18"/>
          <p:cNvSpPr/>
          <p:nvPr/>
        </p:nvSpPr>
        <p:spPr>
          <a:xfrm>
            <a:off x="8732939" y="51519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741958" y="5548693"/>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7509775" y="4526522"/>
            <a:ext cx="349776" cy="369332"/>
          </a:xfrm>
          <a:prstGeom prst="rect">
            <a:avLst/>
          </a:prstGeom>
          <a:noFill/>
        </p:spPr>
        <p:txBody>
          <a:bodyPr wrap="none" rtlCol="0">
            <a:spAutoFit/>
          </a:bodyPr>
          <a:lstStyle/>
          <a:p>
            <a:r>
              <a:rPr lang="en-US" dirty="0" smtClean="0"/>
              <a:t>w</a:t>
            </a:r>
            <a:endParaRPr lang="en-US" dirty="0"/>
          </a:p>
        </p:txBody>
      </p:sp>
      <p:sp>
        <p:nvSpPr>
          <p:cNvPr id="35" name="Oval 34"/>
          <p:cNvSpPr/>
          <p:nvPr/>
        </p:nvSpPr>
        <p:spPr>
          <a:xfrm>
            <a:off x="8732939" y="46925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Curved Connector 21"/>
          <p:cNvCxnSpPr>
            <a:stCxn id="33" idx="6"/>
            <a:endCxn id="2" idx="2"/>
          </p:cNvCxnSpPr>
          <p:nvPr/>
        </p:nvCxnSpPr>
        <p:spPr>
          <a:xfrm flipV="1">
            <a:off x="8859404" y="5204196"/>
            <a:ext cx="826583" cy="415266"/>
          </a:xfrm>
          <a:prstGeom prst="curvedConnector3">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054971" y="4526522"/>
            <a:ext cx="2354290" cy="13888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6110229" y="4849995"/>
            <a:ext cx="914033" cy="523220"/>
          </a:xfrm>
          <a:prstGeom prst="rect">
            <a:avLst/>
          </a:prstGeom>
          <a:noFill/>
        </p:spPr>
        <p:txBody>
          <a:bodyPr wrap="none" rtlCol="0">
            <a:spAutoFit/>
          </a:bodyPr>
          <a:lstStyle/>
          <a:p>
            <a:r>
              <a:rPr lang="en-US" sz="2800" dirty="0" smtClean="0"/>
              <a:t>main</a:t>
            </a:r>
          </a:p>
        </p:txBody>
      </p:sp>
    </p:spTree>
    <p:extLst>
      <p:ext uri="{BB962C8B-B14F-4D97-AF65-F5344CB8AC3E}">
        <p14:creationId xmlns:p14="http://schemas.microsoft.com/office/powerpoint/2010/main" val="419166024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04318" y="5861928"/>
            <a:ext cx="924869" cy="523220"/>
          </a:xfrm>
          <a:prstGeom prst="rect">
            <a:avLst/>
          </a:prstGeom>
          <a:noFill/>
        </p:spPr>
        <p:txBody>
          <a:bodyPr wrap="none" rtlCol="0">
            <a:spAutoFit/>
          </a:bodyPr>
          <a:lstStyle/>
          <a:p>
            <a:r>
              <a:rPr lang="en-US" sz="2800" dirty="0" smtClean="0"/>
              <a:t>stack</a:t>
            </a:r>
            <a:endParaRPr lang="en-US" sz="2800" dirty="0"/>
          </a:p>
        </p:txBody>
      </p:sp>
      <p:sp>
        <p:nvSpPr>
          <p:cNvPr id="6" name="TextBox 5"/>
          <p:cNvSpPr txBox="1"/>
          <p:nvPr/>
        </p:nvSpPr>
        <p:spPr>
          <a:xfrm>
            <a:off x="10428931" y="5915353"/>
            <a:ext cx="912429" cy="523220"/>
          </a:xfrm>
          <a:prstGeom prst="rect">
            <a:avLst/>
          </a:prstGeom>
          <a:noFill/>
        </p:spPr>
        <p:txBody>
          <a:bodyPr wrap="none" rtlCol="0">
            <a:spAutoFit/>
          </a:bodyPr>
          <a:lstStyle/>
          <a:p>
            <a:r>
              <a:rPr lang="en-US" sz="2800" dirty="0" smtClean="0"/>
              <a:t>heap</a:t>
            </a:r>
            <a:endParaRPr lang="en-US" sz="2800" dirty="0"/>
          </a:p>
        </p:txBody>
      </p:sp>
      <p:cxnSp>
        <p:nvCxnSpPr>
          <p:cNvPr id="7" name="Straight Connector 6"/>
          <p:cNvCxnSpPr/>
          <p:nvPr/>
        </p:nvCxnSpPr>
        <p:spPr>
          <a:xfrm flipV="1">
            <a:off x="6019800" y="5888640"/>
            <a:ext cx="5459794" cy="2671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9329187" y="1096764"/>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19800" y="116768"/>
            <a:ext cx="1181734" cy="523220"/>
          </a:xfrm>
          <a:prstGeom prst="rect">
            <a:avLst/>
          </a:prstGeom>
          <a:noFill/>
        </p:spPr>
        <p:txBody>
          <a:bodyPr wrap="none" rtlCol="0">
            <a:spAutoFit/>
          </a:bodyPr>
          <a:lstStyle/>
          <a:p>
            <a:r>
              <a:rPr lang="en-US" sz="2800" dirty="0" smtClean="0"/>
              <a:t>output</a:t>
            </a:r>
            <a:endParaRPr lang="en-US" sz="2800" dirty="0"/>
          </a:p>
        </p:txBody>
      </p:sp>
      <p:cxnSp>
        <p:nvCxnSpPr>
          <p:cNvPr id="10" name="Straight Connector 9"/>
          <p:cNvCxnSpPr/>
          <p:nvPr/>
        </p:nvCxnSpPr>
        <p:spPr>
          <a:xfrm>
            <a:off x="6109163" y="639988"/>
            <a:ext cx="1762628" cy="0"/>
          </a:xfrm>
          <a:prstGeom prst="line">
            <a:avLst/>
          </a:prstGeom>
          <a:ln w="12700"/>
        </p:spPr>
        <p:style>
          <a:lnRef idx="1">
            <a:schemeClr val="dk1"/>
          </a:lnRef>
          <a:fillRef idx="0">
            <a:schemeClr val="dk1"/>
          </a:fillRef>
          <a:effectRef idx="0">
            <a:schemeClr val="dk1"/>
          </a:effectRef>
          <a:fontRef idx="minor">
            <a:schemeClr val="tx1"/>
          </a:fontRef>
        </p:style>
      </p:cxnSp>
      <p:sp>
        <p:nvSpPr>
          <p:cNvPr id="11" name="Content Placeholder 6"/>
          <p:cNvSpPr>
            <a:spLocks noGrp="1"/>
          </p:cNvSpPr>
          <p:nvPr>
            <p:ph sz="half" idx="1"/>
          </p:nvPr>
        </p:nvSpPr>
        <p:spPr>
          <a:xfrm>
            <a:off x="618502" y="639988"/>
            <a:ext cx="5017317" cy="5620372"/>
          </a:xfrm>
        </p:spPr>
        <p:txBody>
          <a:bodyPr>
            <a:normAutofit/>
          </a:bodyPr>
          <a:lstStyle/>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name;</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weight;</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Doctor : public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specialty;</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a:p>
            <a:pPr marL="0" indent="0">
              <a:spcBef>
                <a:spcPts val="0"/>
              </a:spcBef>
              <a:buNone/>
            </a:pPr>
            <a:r>
              <a:rPr lang="en-US" sz="2000" dirty="0" err="1">
                <a:latin typeface="Source Code Pro" panose="020B0509030403020204" pitchFamily="49" charset="0"/>
              </a:rPr>
              <a:t>int</a:t>
            </a:r>
            <a:r>
              <a:rPr lang="en-US" sz="2000" dirty="0">
                <a:latin typeface="Source Code Pro" panose="020B0509030403020204" pitchFamily="49" charset="0"/>
              </a:rPr>
              <a:t> main() {</a:t>
            </a:r>
          </a:p>
          <a:p>
            <a:pPr marL="0" indent="0">
              <a:spcBef>
                <a:spcPts val="0"/>
              </a:spcBef>
              <a:buNone/>
            </a:pPr>
            <a:r>
              <a:rPr lang="en-US" sz="2000" dirty="0" smtClean="0">
                <a:latin typeface="Source Code Pro" panose="020B0509030403020204" pitchFamily="49" charset="0"/>
              </a:rPr>
              <a:t>   Person* p = new Person;</a:t>
            </a:r>
          </a:p>
          <a:p>
            <a:pPr marL="0" indent="0">
              <a:spcBef>
                <a:spcPts val="0"/>
              </a:spcBef>
              <a:buNone/>
            </a:pPr>
            <a:r>
              <a:rPr lang="en-US" sz="2000" dirty="0" smtClean="0">
                <a:latin typeface="Source Code Pro" panose="020B0509030403020204" pitchFamily="49" charset="0"/>
              </a:rPr>
              <a:t>   p-&gt;name = "George";</a:t>
            </a:r>
          </a:p>
          <a:p>
            <a:pPr marL="0" indent="0">
              <a:spcBef>
                <a:spcPts val="0"/>
              </a:spcBef>
              <a:buNone/>
            </a:pPr>
            <a:r>
              <a:rPr lang="en-US" sz="2000" dirty="0" smtClean="0">
                <a:latin typeface="Source Code Pro" panose="020B0509030403020204" pitchFamily="49" charset="0"/>
              </a:rPr>
              <a:t>   p-&gt;weight = 187;</a:t>
            </a:r>
          </a:p>
          <a:p>
            <a:pPr marL="0" indent="0">
              <a:spcBef>
                <a:spcPts val="0"/>
              </a:spcBef>
              <a:buNone/>
            </a:pPr>
            <a:r>
              <a:rPr lang="en-US" sz="2000" dirty="0" smtClean="0">
                <a:latin typeface="Source Code Pro" panose="020B0509030403020204" pitchFamily="49" charset="0"/>
              </a:rPr>
              <a:t>   Doctor* d = new Doctor;</a:t>
            </a:r>
          </a:p>
          <a:p>
            <a:pPr marL="0" indent="0">
              <a:spcBef>
                <a:spcPts val="0"/>
              </a:spcBef>
              <a:buNone/>
            </a:pPr>
            <a:r>
              <a:rPr lang="en-US" sz="2000" dirty="0" smtClean="0">
                <a:latin typeface="Source Code Pro" panose="020B0509030403020204" pitchFamily="49" charset="0"/>
              </a:rPr>
              <a:t>   d-&gt;name = "Sam";</a:t>
            </a:r>
          </a:p>
          <a:p>
            <a:pPr marL="0" indent="0">
              <a:spcBef>
                <a:spcPts val="0"/>
              </a:spcBef>
              <a:buNone/>
            </a:pPr>
            <a:r>
              <a:rPr lang="en-US" sz="2000" dirty="0" smtClean="0">
                <a:latin typeface="Source Code Pro" panose="020B0509030403020204" pitchFamily="49" charset="0"/>
              </a:rPr>
              <a:t>   d-&gt;weight = 165;</a:t>
            </a:r>
          </a:p>
          <a:p>
            <a:pPr marL="0" indent="0">
              <a:spcBef>
                <a:spcPts val="0"/>
              </a:spcBef>
              <a:buNone/>
            </a:pPr>
            <a:r>
              <a:rPr lang="en-US" sz="2000" dirty="0" smtClean="0">
                <a:latin typeface="Source Code Pro" panose="020B0509030403020204" pitchFamily="49" charset="0"/>
              </a:rPr>
              <a:t>   d-&gt;specialty = "surgeon";</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Person* w;</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w = d;</a:t>
            </a:r>
            <a:endParaRPr lang="en-US" sz="2000" dirty="0">
              <a:latin typeface="Source Code Pro" panose="020B0509030403020204" pitchFamily="49" charset="0"/>
            </a:endParaRP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p:txBody>
      </p:sp>
      <p:sp>
        <p:nvSpPr>
          <p:cNvPr id="2" name="Oval 1"/>
          <p:cNvSpPr/>
          <p:nvPr/>
        </p:nvSpPr>
        <p:spPr>
          <a:xfrm>
            <a:off x="9685987" y="4700856"/>
            <a:ext cx="2114025" cy="100667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593606" y="5392133"/>
            <a:ext cx="306494" cy="369332"/>
          </a:xfrm>
          <a:prstGeom prst="rect">
            <a:avLst/>
          </a:prstGeom>
          <a:noFill/>
        </p:spPr>
        <p:txBody>
          <a:bodyPr wrap="none" rtlCol="0">
            <a:spAutoFit/>
          </a:bodyPr>
          <a:lstStyle/>
          <a:p>
            <a:r>
              <a:rPr lang="en-US" dirty="0" smtClean="0"/>
              <a:t>p</a:t>
            </a:r>
            <a:endParaRPr lang="en-US" dirty="0"/>
          </a:p>
        </p:txBody>
      </p:sp>
      <p:cxnSp>
        <p:nvCxnSpPr>
          <p:cNvPr id="12" name="Straight Connector 11"/>
          <p:cNvCxnSpPr>
            <a:stCxn id="2" idx="0"/>
            <a:endCxn id="2" idx="4"/>
          </p:cNvCxnSpPr>
          <p:nvPr/>
        </p:nvCxnSpPr>
        <p:spPr>
          <a:xfrm>
            <a:off x="10743000" y="4700856"/>
            <a:ext cx="0" cy="1006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026136" y="4834863"/>
            <a:ext cx="716863" cy="369332"/>
          </a:xfrm>
          <a:prstGeom prst="rect">
            <a:avLst/>
          </a:prstGeom>
          <a:noFill/>
        </p:spPr>
        <p:txBody>
          <a:bodyPr wrap="none" rtlCol="0">
            <a:spAutoFit/>
          </a:bodyPr>
          <a:lstStyle/>
          <a:p>
            <a:r>
              <a:rPr lang="en-US" dirty="0" smtClean="0"/>
              <a:t>name</a:t>
            </a:r>
            <a:endParaRPr lang="en-US" dirty="0"/>
          </a:p>
        </p:txBody>
      </p:sp>
      <p:sp>
        <p:nvSpPr>
          <p:cNvPr id="14" name="TextBox 13"/>
          <p:cNvSpPr txBox="1"/>
          <p:nvPr/>
        </p:nvSpPr>
        <p:spPr>
          <a:xfrm>
            <a:off x="9924085" y="5153536"/>
            <a:ext cx="821700" cy="369332"/>
          </a:xfrm>
          <a:prstGeom prst="rect">
            <a:avLst/>
          </a:prstGeom>
          <a:noFill/>
        </p:spPr>
        <p:txBody>
          <a:bodyPr wrap="none" rtlCol="0">
            <a:spAutoFit/>
          </a:bodyPr>
          <a:lstStyle/>
          <a:p>
            <a:r>
              <a:rPr lang="en-US" dirty="0" smtClean="0"/>
              <a:t>weight</a:t>
            </a:r>
            <a:endParaRPr lang="en-US" dirty="0"/>
          </a:p>
        </p:txBody>
      </p:sp>
      <p:sp>
        <p:nvSpPr>
          <p:cNvPr id="15" name="Oval 14"/>
          <p:cNvSpPr/>
          <p:nvPr/>
        </p:nvSpPr>
        <p:spPr>
          <a:xfrm>
            <a:off x="9655886" y="3070372"/>
            <a:ext cx="2114025" cy="144856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 name="Straight Connector 15"/>
          <p:cNvCxnSpPr>
            <a:stCxn id="15" idx="0"/>
            <a:endCxn id="15" idx="4"/>
          </p:cNvCxnSpPr>
          <p:nvPr/>
        </p:nvCxnSpPr>
        <p:spPr>
          <a:xfrm>
            <a:off x="10712899" y="3070372"/>
            <a:ext cx="0" cy="1448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87489" y="3218428"/>
            <a:ext cx="716863" cy="369332"/>
          </a:xfrm>
          <a:prstGeom prst="rect">
            <a:avLst/>
          </a:prstGeom>
          <a:noFill/>
        </p:spPr>
        <p:txBody>
          <a:bodyPr wrap="none" rtlCol="0">
            <a:spAutoFit/>
          </a:bodyPr>
          <a:lstStyle/>
          <a:p>
            <a:r>
              <a:rPr lang="en-US" dirty="0" smtClean="0"/>
              <a:t>name</a:t>
            </a:r>
            <a:endParaRPr lang="en-US" dirty="0"/>
          </a:p>
        </p:txBody>
      </p:sp>
      <p:sp>
        <p:nvSpPr>
          <p:cNvPr id="18" name="TextBox 17"/>
          <p:cNvSpPr txBox="1"/>
          <p:nvPr/>
        </p:nvSpPr>
        <p:spPr>
          <a:xfrm>
            <a:off x="9885438" y="3537101"/>
            <a:ext cx="821700" cy="369332"/>
          </a:xfrm>
          <a:prstGeom prst="rect">
            <a:avLst/>
          </a:prstGeom>
          <a:noFill/>
        </p:spPr>
        <p:txBody>
          <a:bodyPr wrap="none" rtlCol="0">
            <a:spAutoFit/>
          </a:bodyPr>
          <a:lstStyle/>
          <a:p>
            <a:r>
              <a:rPr lang="en-US" dirty="0" smtClean="0"/>
              <a:t>weight</a:t>
            </a:r>
            <a:endParaRPr lang="en-US" dirty="0"/>
          </a:p>
        </p:txBody>
      </p:sp>
      <p:cxnSp>
        <p:nvCxnSpPr>
          <p:cNvPr id="20" name="Straight Connector 19"/>
          <p:cNvCxnSpPr/>
          <p:nvPr/>
        </p:nvCxnSpPr>
        <p:spPr>
          <a:xfrm>
            <a:off x="9685987" y="3933145"/>
            <a:ext cx="2083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92784" y="3933145"/>
            <a:ext cx="1007007" cy="369332"/>
          </a:xfrm>
          <a:prstGeom prst="rect">
            <a:avLst/>
          </a:prstGeom>
          <a:noFill/>
        </p:spPr>
        <p:txBody>
          <a:bodyPr wrap="none" rtlCol="0">
            <a:spAutoFit/>
          </a:bodyPr>
          <a:lstStyle/>
          <a:p>
            <a:r>
              <a:rPr lang="en-US" dirty="0"/>
              <a:t>specialty</a:t>
            </a:r>
          </a:p>
        </p:txBody>
      </p:sp>
      <p:sp>
        <p:nvSpPr>
          <p:cNvPr id="25" name="TextBox 24"/>
          <p:cNvSpPr txBox="1"/>
          <p:nvPr/>
        </p:nvSpPr>
        <p:spPr>
          <a:xfrm>
            <a:off x="10704352" y="4834053"/>
            <a:ext cx="867289" cy="369332"/>
          </a:xfrm>
          <a:prstGeom prst="rect">
            <a:avLst/>
          </a:prstGeom>
          <a:noFill/>
        </p:spPr>
        <p:txBody>
          <a:bodyPr wrap="none" rtlCol="0">
            <a:spAutoFit/>
          </a:bodyPr>
          <a:lstStyle/>
          <a:p>
            <a:r>
              <a:rPr lang="en-US" dirty="0" smtClean="0"/>
              <a:t>George</a:t>
            </a:r>
            <a:endParaRPr lang="en-US" dirty="0"/>
          </a:p>
        </p:txBody>
      </p:sp>
      <p:sp>
        <p:nvSpPr>
          <p:cNvPr id="26" name="TextBox 25"/>
          <p:cNvSpPr txBox="1"/>
          <p:nvPr/>
        </p:nvSpPr>
        <p:spPr>
          <a:xfrm>
            <a:off x="10704352" y="5151916"/>
            <a:ext cx="535724" cy="369332"/>
          </a:xfrm>
          <a:prstGeom prst="rect">
            <a:avLst/>
          </a:prstGeom>
          <a:noFill/>
        </p:spPr>
        <p:txBody>
          <a:bodyPr wrap="none" rtlCol="0">
            <a:spAutoFit/>
          </a:bodyPr>
          <a:lstStyle/>
          <a:p>
            <a:r>
              <a:rPr lang="en-US" dirty="0" smtClean="0"/>
              <a:t>187</a:t>
            </a:r>
            <a:endParaRPr lang="en-US" dirty="0"/>
          </a:p>
        </p:txBody>
      </p:sp>
      <p:sp>
        <p:nvSpPr>
          <p:cNvPr id="27" name="TextBox 26"/>
          <p:cNvSpPr txBox="1"/>
          <p:nvPr/>
        </p:nvSpPr>
        <p:spPr>
          <a:xfrm>
            <a:off x="10682345" y="3934765"/>
            <a:ext cx="939424" cy="369332"/>
          </a:xfrm>
          <a:prstGeom prst="rect">
            <a:avLst/>
          </a:prstGeom>
          <a:noFill/>
        </p:spPr>
        <p:txBody>
          <a:bodyPr wrap="none" rtlCol="0">
            <a:spAutoFit/>
          </a:bodyPr>
          <a:lstStyle/>
          <a:p>
            <a:r>
              <a:rPr lang="en-US" dirty="0" smtClean="0"/>
              <a:t>surgeon</a:t>
            </a:r>
            <a:endParaRPr lang="en-US" dirty="0"/>
          </a:p>
        </p:txBody>
      </p:sp>
      <p:sp>
        <p:nvSpPr>
          <p:cNvPr id="28" name="TextBox 27"/>
          <p:cNvSpPr txBox="1"/>
          <p:nvPr/>
        </p:nvSpPr>
        <p:spPr>
          <a:xfrm>
            <a:off x="10699280" y="3541507"/>
            <a:ext cx="535724" cy="369332"/>
          </a:xfrm>
          <a:prstGeom prst="rect">
            <a:avLst/>
          </a:prstGeom>
          <a:noFill/>
        </p:spPr>
        <p:txBody>
          <a:bodyPr wrap="none" rtlCol="0">
            <a:spAutoFit/>
          </a:bodyPr>
          <a:lstStyle/>
          <a:p>
            <a:r>
              <a:rPr lang="en-US" dirty="0" smtClean="0"/>
              <a:t>165</a:t>
            </a:r>
            <a:endParaRPr lang="en-US" dirty="0"/>
          </a:p>
        </p:txBody>
      </p:sp>
      <p:sp>
        <p:nvSpPr>
          <p:cNvPr id="29" name="TextBox 28"/>
          <p:cNvSpPr txBox="1"/>
          <p:nvPr/>
        </p:nvSpPr>
        <p:spPr>
          <a:xfrm>
            <a:off x="10682344" y="3240734"/>
            <a:ext cx="585417" cy="369332"/>
          </a:xfrm>
          <a:prstGeom prst="rect">
            <a:avLst/>
          </a:prstGeom>
          <a:noFill/>
        </p:spPr>
        <p:txBody>
          <a:bodyPr wrap="none" rtlCol="0">
            <a:spAutoFit/>
          </a:bodyPr>
          <a:lstStyle/>
          <a:p>
            <a:r>
              <a:rPr lang="en-US" dirty="0" smtClean="0"/>
              <a:t>Sam</a:t>
            </a:r>
            <a:endParaRPr lang="en-US" dirty="0"/>
          </a:p>
        </p:txBody>
      </p:sp>
      <p:sp>
        <p:nvSpPr>
          <p:cNvPr id="30" name="TextBox 29"/>
          <p:cNvSpPr txBox="1"/>
          <p:nvPr/>
        </p:nvSpPr>
        <p:spPr>
          <a:xfrm>
            <a:off x="7560396" y="4986406"/>
            <a:ext cx="306494" cy="369332"/>
          </a:xfrm>
          <a:prstGeom prst="rect">
            <a:avLst/>
          </a:prstGeom>
          <a:noFill/>
        </p:spPr>
        <p:txBody>
          <a:bodyPr wrap="none" rtlCol="0">
            <a:spAutoFit/>
          </a:bodyPr>
          <a:lstStyle/>
          <a:p>
            <a:r>
              <a:rPr lang="en-US" dirty="0" smtClean="0"/>
              <a:t>d</a:t>
            </a:r>
            <a:endParaRPr lang="en-US" dirty="0"/>
          </a:p>
        </p:txBody>
      </p:sp>
      <p:sp>
        <p:nvSpPr>
          <p:cNvPr id="31" name="TextBox 30"/>
          <p:cNvSpPr txBox="1"/>
          <p:nvPr/>
        </p:nvSpPr>
        <p:spPr>
          <a:xfrm>
            <a:off x="6426854" y="5888639"/>
            <a:ext cx="1515030" cy="523220"/>
          </a:xfrm>
          <a:prstGeom prst="rect">
            <a:avLst/>
          </a:prstGeom>
          <a:noFill/>
        </p:spPr>
        <p:txBody>
          <a:bodyPr wrap="none" rtlCol="0">
            <a:spAutoFit/>
          </a:bodyPr>
          <a:lstStyle/>
          <a:p>
            <a:r>
              <a:rPr lang="en-US" sz="2800" dirty="0" smtClean="0"/>
              <a:t>identifier</a:t>
            </a:r>
            <a:endParaRPr lang="en-US" sz="2800" dirty="0"/>
          </a:p>
        </p:txBody>
      </p:sp>
      <p:cxnSp>
        <p:nvCxnSpPr>
          <p:cNvPr id="32" name="Straight Connector 31"/>
          <p:cNvCxnSpPr/>
          <p:nvPr/>
        </p:nvCxnSpPr>
        <p:spPr>
          <a:xfrm flipH="1" flipV="1">
            <a:off x="8239804" y="1139969"/>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19" name="Oval 18"/>
          <p:cNvSpPr/>
          <p:nvPr/>
        </p:nvSpPr>
        <p:spPr>
          <a:xfrm>
            <a:off x="8732939" y="51519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741958" y="5548693"/>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7509775" y="4526522"/>
            <a:ext cx="349776" cy="369332"/>
          </a:xfrm>
          <a:prstGeom prst="rect">
            <a:avLst/>
          </a:prstGeom>
          <a:noFill/>
        </p:spPr>
        <p:txBody>
          <a:bodyPr wrap="none" rtlCol="0">
            <a:spAutoFit/>
          </a:bodyPr>
          <a:lstStyle/>
          <a:p>
            <a:r>
              <a:rPr lang="en-US" dirty="0" smtClean="0"/>
              <a:t>w</a:t>
            </a:r>
            <a:endParaRPr lang="en-US" dirty="0"/>
          </a:p>
        </p:txBody>
      </p:sp>
      <p:sp>
        <p:nvSpPr>
          <p:cNvPr id="35" name="Oval 34"/>
          <p:cNvSpPr/>
          <p:nvPr/>
        </p:nvSpPr>
        <p:spPr>
          <a:xfrm>
            <a:off x="8732939" y="46925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Curved Connector 21"/>
          <p:cNvCxnSpPr>
            <a:stCxn id="33" idx="6"/>
            <a:endCxn id="2" idx="2"/>
          </p:cNvCxnSpPr>
          <p:nvPr/>
        </p:nvCxnSpPr>
        <p:spPr>
          <a:xfrm flipV="1">
            <a:off x="8859404" y="5204196"/>
            <a:ext cx="826583" cy="415266"/>
          </a:xfrm>
          <a:prstGeom prst="curvedConnector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9" idx="6"/>
            <a:endCxn id="24" idx="1"/>
          </p:cNvCxnSpPr>
          <p:nvPr/>
        </p:nvCxnSpPr>
        <p:spPr>
          <a:xfrm flipV="1">
            <a:off x="8850385" y="4117811"/>
            <a:ext cx="942399" cy="1104874"/>
          </a:xfrm>
          <a:prstGeom prst="curvedConnector3">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054971" y="4526522"/>
            <a:ext cx="2354290" cy="13888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6110229" y="4849995"/>
            <a:ext cx="914033" cy="523220"/>
          </a:xfrm>
          <a:prstGeom prst="rect">
            <a:avLst/>
          </a:prstGeom>
          <a:noFill/>
        </p:spPr>
        <p:txBody>
          <a:bodyPr wrap="none" rtlCol="0">
            <a:spAutoFit/>
          </a:bodyPr>
          <a:lstStyle/>
          <a:p>
            <a:r>
              <a:rPr lang="en-US" sz="2800" dirty="0" smtClean="0"/>
              <a:t>main</a:t>
            </a:r>
          </a:p>
        </p:txBody>
      </p:sp>
    </p:spTree>
    <p:extLst>
      <p:ext uri="{BB962C8B-B14F-4D97-AF65-F5344CB8AC3E}">
        <p14:creationId xmlns:p14="http://schemas.microsoft.com/office/powerpoint/2010/main" val="246754217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04318" y="5861928"/>
            <a:ext cx="924869" cy="523220"/>
          </a:xfrm>
          <a:prstGeom prst="rect">
            <a:avLst/>
          </a:prstGeom>
          <a:noFill/>
        </p:spPr>
        <p:txBody>
          <a:bodyPr wrap="none" rtlCol="0">
            <a:spAutoFit/>
          </a:bodyPr>
          <a:lstStyle/>
          <a:p>
            <a:r>
              <a:rPr lang="en-US" sz="2800" dirty="0" smtClean="0"/>
              <a:t>stack</a:t>
            </a:r>
            <a:endParaRPr lang="en-US" sz="2800" dirty="0"/>
          </a:p>
        </p:txBody>
      </p:sp>
      <p:sp>
        <p:nvSpPr>
          <p:cNvPr id="6" name="TextBox 5"/>
          <p:cNvSpPr txBox="1"/>
          <p:nvPr/>
        </p:nvSpPr>
        <p:spPr>
          <a:xfrm>
            <a:off x="10428931" y="5915353"/>
            <a:ext cx="912429" cy="523220"/>
          </a:xfrm>
          <a:prstGeom prst="rect">
            <a:avLst/>
          </a:prstGeom>
          <a:noFill/>
        </p:spPr>
        <p:txBody>
          <a:bodyPr wrap="none" rtlCol="0">
            <a:spAutoFit/>
          </a:bodyPr>
          <a:lstStyle/>
          <a:p>
            <a:r>
              <a:rPr lang="en-US" sz="2800" dirty="0" smtClean="0"/>
              <a:t>heap</a:t>
            </a:r>
            <a:endParaRPr lang="en-US" sz="2800" dirty="0"/>
          </a:p>
        </p:txBody>
      </p:sp>
      <p:cxnSp>
        <p:nvCxnSpPr>
          <p:cNvPr id="7" name="Straight Connector 6"/>
          <p:cNvCxnSpPr/>
          <p:nvPr/>
        </p:nvCxnSpPr>
        <p:spPr>
          <a:xfrm flipV="1">
            <a:off x="6019800" y="5888640"/>
            <a:ext cx="5459794" cy="2671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9329187" y="1096764"/>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19800" y="116768"/>
            <a:ext cx="1181734" cy="523220"/>
          </a:xfrm>
          <a:prstGeom prst="rect">
            <a:avLst/>
          </a:prstGeom>
          <a:noFill/>
        </p:spPr>
        <p:txBody>
          <a:bodyPr wrap="none" rtlCol="0">
            <a:spAutoFit/>
          </a:bodyPr>
          <a:lstStyle/>
          <a:p>
            <a:r>
              <a:rPr lang="en-US" sz="2800" dirty="0" smtClean="0"/>
              <a:t>output</a:t>
            </a:r>
            <a:endParaRPr lang="en-US" sz="2800" dirty="0"/>
          </a:p>
        </p:txBody>
      </p:sp>
      <p:cxnSp>
        <p:nvCxnSpPr>
          <p:cNvPr id="10" name="Straight Connector 9"/>
          <p:cNvCxnSpPr/>
          <p:nvPr/>
        </p:nvCxnSpPr>
        <p:spPr>
          <a:xfrm>
            <a:off x="6109163" y="639988"/>
            <a:ext cx="1762628" cy="0"/>
          </a:xfrm>
          <a:prstGeom prst="line">
            <a:avLst/>
          </a:prstGeom>
          <a:ln w="12700"/>
        </p:spPr>
        <p:style>
          <a:lnRef idx="1">
            <a:schemeClr val="dk1"/>
          </a:lnRef>
          <a:fillRef idx="0">
            <a:schemeClr val="dk1"/>
          </a:fillRef>
          <a:effectRef idx="0">
            <a:schemeClr val="dk1"/>
          </a:effectRef>
          <a:fontRef idx="minor">
            <a:schemeClr val="tx1"/>
          </a:fontRef>
        </p:style>
      </p:cxnSp>
      <p:sp>
        <p:nvSpPr>
          <p:cNvPr id="11" name="Content Placeholder 6"/>
          <p:cNvSpPr>
            <a:spLocks noGrp="1"/>
          </p:cNvSpPr>
          <p:nvPr>
            <p:ph sz="half" idx="1"/>
          </p:nvPr>
        </p:nvSpPr>
        <p:spPr>
          <a:xfrm>
            <a:off x="618502" y="639988"/>
            <a:ext cx="5017317" cy="5620372"/>
          </a:xfrm>
        </p:spPr>
        <p:txBody>
          <a:bodyPr>
            <a:normAutofit/>
          </a:bodyPr>
          <a:lstStyle/>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name;</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weight;</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Doctor : public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specialty;</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a:p>
            <a:pPr marL="0" indent="0">
              <a:spcBef>
                <a:spcPts val="0"/>
              </a:spcBef>
              <a:buNone/>
            </a:pPr>
            <a:r>
              <a:rPr lang="en-US" sz="2000" dirty="0" err="1">
                <a:latin typeface="Source Code Pro" panose="020B0509030403020204" pitchFamily="49" charset="0"/>
              </a:rPr>
              <a:t>int</a:t>
            </a:r>
            <a:r>
              <a:rPr lang="en-US" sz="2000" dirty="0">
                <a:latin typeface="Source Code Pro" panose="020B0509030403020204" pitchFamily="49" charset="0"/>
              </a:rPr>
              <a:t> main() {</a:t>
            </a:r>
          </a:p>
          <a:p>
            <a:pPr marL="0" indent="0">
              <a:spcBef>
                <a:spcPts val="0"/>
              </a:spcBef>
              <a:buNone/>
            </a:pPr>
            <a:r>
              <a:rPr lang="en-US" sz="2000" dirty="0" smtClean="0">
                <a:latin typeface="Source Code Pro" panose="020B0509030403020204" pitchFamily="49" charset="0"/>
              </a:rPr>
              <a:t>   Person* p = new Person;</a:t>
            </a:r>
          </a:p>
          <a:p>
            <a:pPr marL="0" indent="0">
              <a:spcBef>
                <a:spcPts val="0"/>
              </a:spcBef>
              <a:buNone/>
            </a:pPr>
            <a:r>
              <a:rPr lang="en-US" sz="2000" dirty="0" smtClean="0">
                <a:latin typeface="Source Code Pro" panose="020B0509030403020204" pitchFamily="49" charset="0"/>
              </a:rPr>
              <a:t>   p-&gt;name = "George";</a:t>
            </a:r>
          </a:p>
          <a:p>
            <a:pPr marL="0" indent="0">
              <a:spcBef>
                <a:spcPts val="0"/>
              </a:spcBef>
              <a:buNone/>
            </a:pPr>
            <a:r>
              <a:rPr lang="en-US" sz="2000" dirty="0" smtClean="0">
                <a:latin typeface="Source Code Pro" panose="020B0509030403020204" pitchFamily="49" charset="0"/>
              </a:rPr>
              <a:t>   p-&gt;weight = 187;</a:t>
            </a:r>
          </a:p>
          <a:p>
            <a:pPr marL="0" indent="0">
              <a:spcBef>
                <a:spcPts val="0"/>
              </a:spcBef>
              <a:buNone/>
            </a:pPr>
            <a:r>
              <a:rPr lang="en-US" sz="2000" dirty="0" smtClean="0">
                <a:latin typeface="Source Code Pro" panose="020B0509030403020204" pitchFamily="49" charset="0"/>
              </a:rPr>
              <a:t>   Doctor* d = new Doctor;</a:t>
            </a:r>
          </a:p>
          <a:p>
            <a:pPr marL="0" indent="0">
              <a:spcBef>
                <a:spcPts val="0"/>
              </a:spcBef>
              <a:buNone/>
            </a:pPr>
            <a:r>
              <a:rPr lang="en-US" sz="2000" dirty="0" smtClean="0">
                <a:latin typeface="Source Code Pro" panose="020B0509030403020204" pitchFamily="49" charset="0"/>
              </a:rPr>
              <a:t>   d-&gt;name = "Sam";</a:t>
            </a:r>
          </a:p>
          <a:p>
            <a:pPr marL="0" indent="0">
              <a:spcBef>
                <a:spcPts val="0"/>
              </a:spcBef>
              <a:buNone/>
            </a:pPr>
            <a:r>
              <a:rPr lang="en-US" sz="2000" dirty="0" smtClean="0">
                <a:latin typeface="Source Code Pro" panose="020B0509030403020204" pitchFamily="49" charset="0"/>
              </a:rPr>
              <a:t>   d-&gt;weight = 165;</a:t>
            </a:r>
          </a:p>
          <a:p>
            <a:pPr marL="0" indent="0">
              <a:spcBef>
                <a:spcPts val="0"/>
              </a:spcBef>
              <a:buNone/>
            </a:pPr>
            <a:r>
              <a:rPr lang="en-US" sz="2000" dirty="0" smtClean="0">
                <a:latin typeface="Source Code Pro" panose="020B0509030403020204" pitchFamily="49" charset="0"/>
              </a:rPr>
              <a:t>   d-&gt;specialty = "surgeon";</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Person* w;</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w = d;</a:t>
            </a:r>
            <a:endParaRPr lang="en-US" sz="2000" dirty="0">
              <a:latin typeface="Source Code Pro" panose="020B0509030403020204" pitchFamily="49" charset="0"/>
            </a:endParaRP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p:txBody>
      </p:sp>
      <p:sp>
        <p:nvSpPr>
          <p:cNvPr id="2" name="Oval 1"/>
          <p:cNvSpPr/>
          <p:nvPr/>
        </p:nvSpPr>
        <p:spPr>
          <a:xfrm>
            <a:off x="9685987" y="4700856"/>
            <a:ext cx="2114025" cy="100667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593606" y="5392133"/>
            <a:ext cx="306494" cy="369332"/>
          </a:xfrm>
          <a:prstGeom prst="rect">
            <a:avLst/>
          </a:prstGeom>
          <a:noFill/>
        </p:spPr>
        <p:txBody>
          <a:bodyPr wrap="none" rtlCol="0">
            <a:spAutoFit/>
          </a:bodyPr>
          <a:lstStyle/>
          <a:p>
            <a:r>
              <a:rPr lang="en-US" dirty="0" smtClean="0"/>
              <a:t>p</a:t>
            </a:r>
            <a:endParaRPr lang="en-US" dirty="0"/>
          </a:p>
        </p:txBody>
      </p:sp>
      <p:cxnSp>
        <p:nvCxnSpPr>
          <p:cNvPr id="12" name="Straight Connector 11"/>
          <p:cNvCxnSpPr>
            <a:stCxn id="2" idx="0"/>
            <a:endCxn id="2" idx="4"/>
          </p:cNvCxnSpPr>
          <p:nvPr/>
        </p:nvCxnSpPr>
        <p:spPr>
          <a:xfrm>
            <a:off x="10743000" y="4700856"/>
            <a:ext cx="0" cy="1006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026136" y="4834863"/>
            <a:ext cx="716863" cy="369332"/>
          </a:xfrm>
          <a:prstGeom prst="rect">
            <a:avLst/>
          </a:prstGeom>
          <a:noFill/>
        </p:spPr>
        <p:txBody>
          <a:bodyPr wrap="none" rtlCol="0">
            <a:spAutoFit/>
          </a:bodyPr>
          <a:lstStyle/>
          <a:p>
            <a:r>
              <a:rPr lang="en-US" dirty="0" smtClean="0"/>
              <a:t>name</a:t>
            </a:r>
            <a:endParaRPr lang="en-US" dirty="0"/>
          </a:p>
        </p:txBody>
      </p:sp>
      <p:sp>
        <p:nvSpPr>
          <p:cNvPr id="14" name="TextBox 13"/>
          <p:cNvSpPr txBox="1"/>
          <p:nvPr/>
        </p:nvSpPr>
        <p:spPr>
          <a:xfrm>
            <a:off x="9924085" y="5153536"/>
            <a:ext cx="821700" cy="369332"/>
          </a:xfrm>
          <a:prstGeom prst="rect">
            <a:avLst/>
          </a:prstGeom>
          <a:noFill/>
        </p:spPr>
        <p:txBody>
          <a:bodyPr wrap="none" rtlCol="0">
            <a:spAutoFit/>
          </a:bodyPr>
          <a:lstStyle/>
          <a:p>
            <a:r>
              <a:rPr lang="en-US" dirty="0" smtClean="0"/>
              <a:t>weight</a:t>
            </a:r>
            <a:endParaRPr lang="en-US" dirty="0"/>
          </a:p>
        </p:txBody>
      </p:sp>
      <p:sp>
        <p:nvSpPr>
          <p:cNvPr id="15" name="Oval 14"/>
          <p:cNvSpPr/>
          <p:nvPr/>
        </p:nvSpPr>
        <p:spPr>
          <a:xfrm>
            <a:off x="9655886" y="3070372"/>
            <a:ext cx="2114025" cy="144856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 name="Straight Connector 15"/>
          <p:cNvCxnSpPr>
            <a:stCxn id="15" idx="0"/>
            <a:endCxn id="15" idx="4"/>
          </p:cNvCxnSpPr>
          <p:nvPr/>
        </p:nvCxnSpPr>
        <p:spPr>
          <a:xfrm>
            <a:off x="10712899" y="3070372"/>
            <a:ext cx="0" cy="1448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87489" y="3218428"/>
            <a:ext cx="716863" cy="369332"/>
          </a:xfrm>
          <a:prstGeom prst="rect">
            <a:avLst/>
          </a:prstGeom>
          <a:noFill/>
        </p:spPr>
        <p:txBody>
          <a:bodyPr wrap="none" rtlCol="0">
            <a:spAutoFit/>
          </a:bodyPr>
          <a:lstStyle/>
          <a:p>
            <a:r>
              <a:rPr lang="en-US" dirty="0" smtClean="0"/>
              <a:t>name</a:t>
            </a:r>
            <a:endParaRPr lang="en-US" dirty="0"/>
          </a:p>
        </p:txBody>
      </p:sp>
      <p:sp>
        <p:nvSpPr>
          <p:cNvPr id="18" name="TextBox 17"/>
          <p:cNvSpPr txBox="1"/>
          <p:nvPr/>
        </p:nvSpPr>
        <p:spPr>
          <a:xfrm>
            <a:off x="9885438" y="3537101"/>
            <a:ext cx="821700" cy="369332"/>
          </a:xfrm>
          <a:prstGeom prst="rect">
            <a:avLst/>
          </a:prstGeom>
          <a:noFill/>
        </p:spPr>
        <p:txBody>
          <a:bodyPr wrap="none" rtlCol="0">
            <a:spAutoFit/>
          </a:bodyPr>
          <a:lstStyle/>
          <a:p>
            <a:r>
              <a:rPr lang="en-US" dirty="0" smtClean="0"/>
              <a:t>weight</a:t>
            </a:r>
            <a:endParaRPr lang="en-US" dirty="0"/>
          </a:p>
        </p:txBody>
      </p:sp>
      <p:cxnSp>
        <p:nvCxnSpPr>
          <p:cNvPr id="20" name="Straight Connector 19"/>
          <p:cNvCxnSpPr/>
          <p:nvPr/>
        </p:nvCxnSpPr>
        <p:spPr>
          <a:xfrm>
            <a:off x="9685987" y="3933145"/>
            <a:ext cx="2083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92784" y="3933145"/>
            <a:ext cx="1007007" cy="369332"/>
          </a:xfrm>
          <a:prstGeom prst="rect">
            <a:avLst/>
          </a:prstGeom>
          <a:noFill/>
        </p:spPr>
        <p:txBody>
          <a:bodyPr wrap="none" rtlCol="0">
            <a:spAutoFit/>
          </a:bodyPr>
          <a:lstStyle/>
          <a:p>
            <a:r>
              <a:rPr lang="en-US" dirty="0"/>
              <a:t>specialty</a:t>
            </a:r>
          </a:p>
        </p:txBody>
      </p:sp>
      <p:sp>
        <p:nvSpPr>
          <p:cNvPr id="25" name="TextBox 24"/>
          <p:cNvSpPr txBox="1"/>
          <p:nvPr/>
        </p:nvSpPr>
        <p:spPr>
          <a:xfrm>
            <a:off x="10704352" y="4834053"/>
            <a:ext cx="867289" cy="369332"/>
          </a:xfrm>
          <a:prstGeom prst="rect">
            <a:avLst/>
          </a:prstGeom>
          <a:noFill/>
        </p:spPr>
        <p:txBody>
          <a:bodyPr wrap="none" rtlCol="0">
            <a:spAutoFit/>
          </a:bodyPr>
          <a:lstStyle/>
          <a:p>
            <a:r>
              <a:rPr lang="en-US" dirty="0" smtClean="0"/>
              <a:t>George</a:t>
            </a:r>
            <a:endParaRPr lang="en-US" dirty="0"/>
          </a:p>
        </p:txBody>
      </p:sp>
      <p:sp>
        <p:nvSpPr>
          <p:cNvPr id="26" name="TextBox 25"/>
          <p:cNvSpPr txBox="1"/>
          <p:nvPr/>
        </p:nvSpPr>
        <p:spPr>
          <a:xfrm>
            <a:off x="10704352" y="5151916"/>
            <a:ext cx="535724" cy="369332"/>
          </a:xfrm>
          <a:prstGeom prst="rect">
            <a:avLst/>
          </a:prstGeom>
          <a:noFill/>
        </p:spPr>
        <p:txBody>
          <a:bodyPr wrap="none" rtlCol="0">
            <a:spAutoFit/>
          </a:bodyPr>
          <a:lstStyle/>
          <a:p>
            <a:r>
              <a:rPr lang="en-US" dirty="0" smtClean="0"/>
              <a:t>187</a:t>
            </a:r>
            <a:endParaRPr lang="en-US" dirty="0"/>
          </a:p>
        </p:txBody>
      </p:sp>
      <p:sp>
        <p:nvSpPr>
          <p:cNvPr id="27" name="TextBox 26"/>
          <p:cNvSpPr txBox="1"/>
          <p:nvPr/>
        </p:nvSpPr>
        <p:spPr>
          <a:xfrm>
            <a:off x="10682345" y="3934765"/>
            <a:ext cx="939424" cy="369332"/>
          </a:xfrm>
          <a:prstGeom prst="rect">
            <a:avLst/>
          </a:prstGeom>
          <a:noFill/>
        </p:spPr>
        <p:txBody>
          <a:bodyPr wrap="none" rtlCol="0">
            <a:spAutoFit/>
          </a:bodyPr>
          <a:lstStyle/>
          <a:p>
            <a:r>
              <a:rPr lang="en-US" dirty="0" smtClean="0"/>
              <a:t>surgeon</a:t>
            </a:r>
            <a:endParaRPr lang="en-US" dirty="0"/>
          </a:p>
        </p:txBody>
      </p:sp>
      <p:sp>
        <p:nvSpPr>
          <p:cNvPr id="28" name="TextBox 27"/>
          <p:cNvSpPr txBox="1"/>
          <p:nvPr/>
        </p:nvSpPr>
        <p:spPr>
          <a:xfrm>
            <a:off x="10699280" y="3541507"/>
            <a:ext cx="535724" cy="369332"/>
          </a:xfrm>
          <a:prstGeom prst="rect">
            <a:avLst/>
          </a:prstGeom>
          <a:noFill/>
        </p:spPr>
        <p:txBody>
          <a:bodyPr wrap="none" rtlCol="0">
            <a:spAutoFit/>
          </a:bodyPr>
          <a:lstStyle/>
          <a:p>
            <a:r>
              <a:rPr lang="en-US" dirty="0" smtClean="0"/>
              <a:t>165</a:t>
            </a:r>
            <a:endParaRPr lang="en-US" dirty="0"/>
          </a:p>
        </p:txBody>
      </p:sp>
      <p:sp>
        <p:nvSpPr>
          <p:cNvPr id="29" name="TextBox 28"/>
          <p:cNvSpPr txBox="1"/>
          <p:nvPr/>
        </p:nvSpPr>
        <p:spPr>
          <a:xfrm>
            <a:off x="10682344" y="3240734"/>
            <a:ext cx="585417" cy="369332"/>
          </a:xfrm>
          <a:prstGeom prst="rect">
            <a:avLst/>
          </a:prstGeom>
          <a:noFill/>
        </p:spPr>
        <p:txBody>
          <a:bodyPr wrap="none" rtlCol="0">
            <a:spAutoFit/>
          </a:bodyPr>
          <a:lstStyle/>
          <a:p>
            <a:r>
              <a:rPr lang="en-US" dirty="0" smtClean="0"/>
              <a:t>Sam</a:t>
            </a:r>
            <a:endParaRPr lang="en-US" dirty="0"/>
          </a:p>
        </p:txBody>
      </p:sp>
      <p:sp>
        <p:nvSpPr>
          <p:cNvPr id="30" name="TextBox 29"/>
          <p:cNvSpPr txBox="1"/>
          <p:nvPr/>
        </p:nvSpPr>
        <p:spPr>
          <a:xfrm>
            <a:off x="7560396" y="4986406"/>
            <a:ext cx="306494" cy="369332"/>
          </a:xfrm>
          <a:prstGeom prst="rect">
            <a:avLst/>
          </a:prstGeom>
          <a:noFill/>
        </p:spPr>
        <p:txBody>
          <a:bodyPr wrap="none" rtlCol="0">
            <a:spAutoFit/>
          </a:bodyPr>
          <a:lstStyle/>
          <a:p>
            <a:r>
              <a:rPr lang="en-US" dirty="0" smtClean="0"/>
              <a:t>d</a:t>
            </a:r>
            <a:endParaRPr lang="en-US" dirty="0"/>
          </a:p>
        </p:txBody>
      </p:sp>
      <p:sp>
        <p:nvSpPr>
          <p:cNvPr id="31" name="TextBox 30"/>
          <p:cNvSpPr txBox="1"/>
          <p:nvPr/>
        </p:nvSpPr>
        <p:spPr>
          <a:xfrm>
            <a:off x="6426854" y="5888639"/>
            <a:ext cx="1515030" cy="523220"/>
          </a:xfrm>
          <a:prstGeom prst="rect">
            <a:avLst/>
          </a:prstGeom>
          <a:noFill/>
        </p:spPr>
        <p:txBody>
          <a:bodyPr wrap="none" rtlCol="0">
            <a:spAutoFit/>
          </a:bodyPr>
          <a:lstStyle/>
          <a:p>
            <a:r>
              <a:rPr lang="en-US" sz="2800" dirty="0" smtClean="0"/>
              <a:t>identifier</a:t>
            </a:r>
            <a:endParaRPr lang="en-US" sz="2800" dirty="0"/>
          </a:p>
        </p:txBody>
      </p:sp>
      <p:cxnSp>
        <p:nvCxnSpPr>
          <p:cNvPr id="32" name="Straight Connector 31"/>
          <p:cNvCxnSpPr/>
          <p:nvPr/>
        </p:nvCxnSpPr>
        <p:spPr>
          <a:xfrm flipH="1" flipV="1">
            <a:off x="8239804" y="1139969"/>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19" name="Oval 18"/>
          <p:cNvSpPr/>
          <p:nvPr/>
        </p:nvSpPr>
        <p:spPr>
          <a:xfrm>
            <a:off x="8732939" y="51519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741958" y="5548693"/>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7509775" y="4526522"/>
            <a:ext cx="349776" cy="369332"/>
          </a:xfrm>
          <a:prstGeom prst="rect">
            <a:avLst/>
          </a:prstGeom>
          <a:noFill/>
        </p:spPr>
        <p:txBody>
          <a:bodyPr wrap="none" rtlCol="0">
            <a:spAutoFit/>
          </a:bodyPr>
          <a:lstStyle/>
          <a:p>
            <a:r>
              <a:rPr lang="en-US" dirty="0" smtClean="0"/>
              <a:t>w</a:t>
            </a:r>
            <a:endParaRPr lang="en-US" dirty="0"/>
          </a:p>
        </p:txBody>
      </p:sp>
      <p:sp>
        <p:nvSpPr>
          <p:cNvPr id="35" name="Oval 34"/>
          <p:cNvSpPr/>
          <p:nvPr/>
        </p:nvSpPr>
        <p:spPr>
          <a:xfrm>
            <a:off x="8732939" y="46925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Curved Connector 21"/>
          <p:cNvCxnSpPr>
            <a:stCxn id="33" idx="6"/>
            <a:endCxn id="2" idx="2"/>
          </p:cNvCxnSpPr>
          <p:nvPr/>
        </p:nvCxnSpPr>
        <p:spPr>
          <a:xfrm flipV="1">
            <a:off x="8859404" y="5204196"/>
            <a:ext cx="826583" cy="415266"/>
          </a:xfrm>
          <a:prstGeom prst="curvedConnector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9" idx="6"/>
            <a:endCxn id="24" idx="1"/>
          </p:cNvCxnSpPr>
          <p:nvPr/>
        </p:nvCxnSpPr>
        <p:spPr>
          <a:xfrm flipV="1">
            <a:off x="8850385" y="4117811"/>
            <a:ext cx="942399" cy="1104874"/>
          </a:xfrm>
          <a:prstGeom prst="curvedConnector3">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5" idx="6"/>
            <a:endCxn id="15" idx="1"/>
          </p:cNvCxnSpPr>
          <p:nvPr/>
        </p:nvCxnSpPr>
        <p:spPr>
          <a:xfrm flipV="1">
            <a:off x="8850385" y="3282510"/>
            <a:ext cx="1115093" cy="1480775"/>
          </a:xfrm>
          <a:prstGeom prst="curvedConnector4">
            <a:avLst>
              <a:gd name="adj1" fmla="val 36118"/>
              <a:gd name="adj2" fmla="val 129764"/>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054971" y="4526522"/>
            <a:ext cx="2354290" cy="13888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6110229" y="4849995"/>
            <a:ext cx="914033" cy="523220"/>
          </a:xfrm>
          <a:prstGeom prst="rect">
            <a:avLst/>
          </a:prstGeom>
          <a:noFill/>
        </p:spPr>
        <p:txBody>
          <a:bodyPr wrap="none" rtlCol="0">
            <a:spAutoFit/>
          </a:bodyPr>
          <a:lstStyle/>
          <a:p>
            <a:r>
              <a:rPr lang="en-US" sz="2800" dirty="0" smtClean="0"/>
              <a:t>main</a:t>
            </a:r>
          </a:p>
        </p:txBody>
      </p:sp>
    </p:spTree>
    <p:extLst>
      <p:ext uri="{BB962C8B-B14F-4D97-AF65-F5344CB8AC3E}">
        <p14:creationId xmlns:p14="http://schemas.microsoft.com/office/powerpoint/2010/main" val="241766023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04318" y="5861928"/>
            <a:ext cx="924869" cy="523220"/>
          </a:xfrm>
          <a:prstGeom prst="rect">
            <a:avLst/>
          </a:prstGeom>
          <a:noFill/>
        </p:spPr>
        <p:txBody>
          <a:bodyPr wrap="none" rtlCol="0">
            <a:spAutoFit/>
          </a:bodyPr>
          <a:lstStyle/>
          <a:p>
            <a:r>
              <a:rPr lang="en-US" sz="2800" dirty="0" smtClean="0"/>
              <a:t>stack</a:t>
            </a:r>
            <a:endParaRPr lang="en-US" sz="2800" dirty="0"/>
          </a:p>
        </p:txBody>
      </p:sp>
      <p:sp>
        <p:nvSpPr>
          <p:cNvPr id="6" name="TextBox 5"/>
          <p:cNvSpPr txBox="1"/>
          <p:nvPr/>
        </p:nvSpPr>
        <p:spPr>
          <a:xfrm>
            <a:off x="10428931" y="5915353"/>
            <a:ext cx="912429" cy="523220"/>
          </a:xfrm>
          <a:prstGeom prst="rect">
            <a:avLst/>
          </a:prstGeom>
          <a:noFill/>
        </p:spPr>
        <p:txBody>
          <a:bodyPr wrap="none" rtlCol="0">
            <a:spAutoFit/>
          </a:bodyPr>
          <a:lstStyle/>
          <a:p>
            <a:r>
              <a:rPr lang="en-US" sz="2800" dirty="0" smtClean="0"/>
              <a:t>heap</a:t>
            </a:r>
            <a:endParaRPr lang="en-US" sz="2800" dirty="0"/>
          </a:p>
        </p:txBody>
      </p:sp>
      <p:cxnSp>
        <p:nvCxnSpPr>
          <p:cNvPr id="7" name="Straight Connector 6"/>
          <p:cNvCxnSpPr/>
          <p:nvPr/>
        </p:nvCxnSpPr>
        <p:spPr>
          <a:xfrm flipV="1">
            <a:off x="6019800" y="5888640"/>
            <a:ext cx="5459794" cy="2671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9329187" y="1096764"/>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19800" y="116768"/>
            <a:ext cx="1181734" cy="523220"/>
          </a:xfrm>
          <a:prstGeom prst="rect">
            <a:avLst/>
          </a:prstGeom>
          <a:noFill/>
        </p:spPr>
        <p:txBody>
          <a:bodyPr wrap="none" rtlCol="0">
            <a:spAutoFit/>
          </a:bodyPr>
          <a:lstStyle/>
          <a:p>
            <a:r>
              <a:rPr lang="en-US" sz="2800" dirty="0" smtClean="0"/>
              <a:t>output</a:t>
            </a:r>
            <a:endParaRPr lang="en-US" sz="2800" dirty="0"/>
          </a:p>
        </p:txBody>
      </p:sp>
      <p:cxnSp>
        <p:nvCxnSpPr>
          <p:cNvPr id="10" name="Straight Connector 9"/>
          <p:cNvCxnSpPr/>
          <p:nvPr/>
        </p:nvCxnSpPr>
        <p:spPr>
          <a:xfrm>
            <a:off x="6109163" y="639988"/>
            <a:ext cx="1762628" cy="0"/>
          </a:xfrm>
          <a:prstGeom prst="line">
            <a:avLst/>
          </a:prstGeom>
          <a:ln w="12700"/>
        </p:spPr>
        <p:style>
          <a:lnRef idx="1">
            <a:schemeClr val="dk1"/>
          </a:lnRef>
          <a:fillRef idx="0">
            <a:schemeClr val="dk1"/>
          </a:fillRef>
          <a:effectRef idx="0">
            <a:schemeClr val="dk1"/>
          </a:effectRef>
          <a:fontRef idx="minor">
            <a:schemeClr val="tx1"/>
          </a:fontRef>
        </p:style>
      </p:cxnSp>
      <p:sp>
        <p:nvSpPr>
          <p:cNvPr id="11" name="Content Placeholder 6"/>
          <p:cNvSpPr>
            <a:spLocks noGrp="1"/>
          </p:cNvSpPr>
          <p:nvPr>
            <p:ph sz="half" idx="1"/>
          </p:nvPr>
        </p:nvSpPr>
        <p:spPr>
          <a:xfrm>
            <a:off x="618502" y="639988"/>
            <a:ext cx="5017317" cy="5620372"/>
          </a:xfrm>
        </p:spPr>
        <p:txBody>
          <a:bodyPr>
            <a:normAutofit/>
          </a:bodyPr>
          <a:lstStyle/>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name;</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weight;</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Doctor : public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specialty;</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a:p>
            <a:pPr marL="0" indent="0">
              <a:spcBef>
                <a:spcPts val="0"/>
              </a:spcBef>
              <a:buNone/>
            </a:pPr>
            <a:r>
              <a:rPr lang="en-US" sz="2000" dirty="0" err="1">
                <a:latin typeface="Source Code Pro" panose="020B0509030403020204" pitchFamily="49" charset="0"/>
              </a:rPr>
              <a:t>int</a:t>
            </a:r>
            <a:r>
              <a:rPr lang="en-US" sz="2000" dirty="0">
                <a:latin typeface="Source Code Pro" panose="020B0509030403020204" pitchFamily="49" charset="0"/>
              </a:rPr>
              <a:t> main() {</a:t>
            </a:r>
          </a:p>
          <a:p>
            <a:pPr marL="0" indent="0">
              <a:spcBef>
                <a:spcPts val="0"/>
              </a:spcBef>
              <a:buNone/>
            </a:pPr>
            <a:r>
              <a:rPr lang="en-US" sz="2000" dirty="0" smtClean="0">
                <a:latin typeface="Source Code Pro" panose="020B0509030403020204" pitchFamily="49" charset="0"/>
              </a:rPr>
              <a:t>   Person* p = new Person;</a:t>
            </a:r>
          </a:p>
          <a:p>
            <a:pPr marL="0" indent="0">
              <a:spcBef>
                <a:spcPts val="0"/>
              </a:spcBef>
              <a:buNone/>
            </a:pPr>
            <a:r>
              <a:rPr lang="en-US" sz="2000" dirty="0" smtClean="0">
                <a:latin typeface="Source Code Pro" panose="020B0509030403020204" pitchFamily="49" charset="0"/>
              </a:rPr>
              <a:t>   p-&gt;name = "George";</a:t>
            </a:r>
          </a:p>
          <a:p>
            <a:pPr marL="0" indent="0">
              <a:spcBef>
                <a:spcPts val="0"/>
              </a:spcBef>
              <a:buNone/>
            </a:pPr>
            <a:r>
              <a:rPr lang="en-US" sz="2000" dirty="0" smtClean="0">
                <a:latin typeface="Source Code Pro" panose="020B0509030403020204" pitchFamily="49" charset="0"/>
              </a:rPr>
              <a:t>   p-&gt;weight = 187;</a:t>
            </a:r>
          </a:p>
          <a:p>
            <a:pPr marL="0" indent="0">
              <a:spcBef>
                <a:spcPts val="0"/>
              </a:spcBef>
              <a:buNone/>
            </a:pPr>
            <a:r>
              <a:rPr lang="en-US" sz="2000" dirty="0" smtClean="0">
                <a:latin typeface="Source Code Pro" panose="020B0509030403020204" pitchFamily="49" charset="0"/>
              </a:rPr>
              <a:t>   Doctor* d = new Doctor;</a:t>
            </a:r>
          </a:p>
          <a:p>
            <a:pPr marL="0" indent="0">
              <a:spcBef>
                <a:spcPts val="0"/>
              </a:spcBef>
              <a:buNone/>
            </a:pPr>
            <a:r>
              <a:rPr lang="en-US" sz="2000" dirty="0" smtClean="0">
                <a:latin typeface="Source Code Pro" panose="020B0509030403020204" pitchFamily="49" charset="0"/>
              </a:rPr>
              <a:t>   d-&gt;name = "Sam";</a:t>
            </a:r>
          </a:p>
          <a:p>
            <a:pPr marL="0" indent="0">
              <a:spcBef>
                <a:spcPts val="0"/>
              </a:spcBef>
              <a:buNone/>
            </a:pPr>
            <a:r>
              <a:rPr lang="en-US" sz="2000" dirty="0" smtClean="0">
                <a:latin typeface="Source Code Pro" panose="020B0509030403020204" pitchFamily="49" charset="0"/>
              </a:rPr>
              <a:t>   d-&gt;weight = 165;</a:t>
            </a:r>
          </a:p>
          <a:p>
            <a:pPr marL="0" indent="0">
              <a:spcBef>
                <a:spcPts val="0"/>
              </a:spcBef>
              <a:buNone/>
            </a:pPr>
            <a:r>
              <a:rPr lang="en-US" sz="2000" dirty="0" smtClean="0">
                <a:latin typeface="Source Code Pro" panose="020B0509030403020204" pitchFamily="49" charset="0"/>
              </a:rPr>
              <a:t>   d-&gt;specialty = "surgeon";</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Person* w;</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w = d;</a:t>
            </a:r>
            <a:endParaRPr lang="en-US" sz="2000" dirty="0">
              <a:latin typeface="Source Code Pro" panose="020B0509030403020204" pitchFamily="49" charset="0"/>
            </a:endParaRP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p:txBody>
      </p:sp>
      <p:sp>
        <p:nvSpPr>
          <p:cNvPr id="2" name="Oval 1"/>
          <p:cNvSpPr/>
          <p:nvPr/>
        </p:nvSpPr>
        <p:spPr>
          <a:xfrm>
            <a:off x="9685987" y="4700856"/>
            <a:ext cx="2114025" cy="100667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593606" y="5392133"/>
            <a:ext cx="306494" cy="369332"/>
          </a:xfrm>
          <a:prstGeom prst="rect">
            <a:avLst/>
          </a:prstGeom>
          <a:noFill/>
        </p:spPr>
        <p:txBody>
          <a:bodyPr wrap="none" rtlCol="0">
            <a:spAutoFit/>
          </a:bodyPr>
          <a:lstStyle/>
          <a:p>
            <a:r>
              <a:rPr lang="en-US" dirty="0" smtClean="0"/>
              <a:t>p</a:t>
            </a:r>
            <a:endParaRPr lang="en-US" dirty="0"/>
          </a:p>
        </p:txBody>
      </p:sp>
      <p:cxnSp>
        <p:nvCxnSpPr>
          <p:cNvPr id="12" name="Straight Connector 11"/>
          <p:cNvCxnSpPr>
            <a:stCxn id="2" idx="0"/>
            <a:endCxn id="2" idx="4"/>
          </p:cNvCxnSpPr>
          <p:nvPr/>
        </p:nvCxnSpPr>
        <p:spPr>
          <a:xfrm>
            <a:off x="10743000" y="4700856"/>
            <a:ext cx="0" cy="1006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026136" y="4834863"/>
            <a:ext cx="716863" cy="369332"/>
          </a:xfrm>
          <a:prstGeom prst="rect">
            <a:avLst/>
          </a:prstGeom>
          <a:noFill/>
        </p:spPr>
        <p:txBody>
          <a:bodyPr wrap="none" rtlCol="0">
            <a:spAutoFit/>
          </a:bodyPr>
          <a:lstStyle/>
          <a:p>
            <a:r>
              <a:rPr lang="en-US" dirty="0" smtClean="0"/>
              <a:t>name</a:t>
            </a:r>
            <a:endParaRPr lang="en-US" dirty="0"/>
          </a:p>
        </p:txBody>
      </p:sp>
      <p:sp>
        <p:nvSpPr>
          <p:cNvPr id="14" name="TextBox 13"/>
          <p:cNvSpPr txBox="1"/>
          <p:nvPr/>
        </p:nvSpPr>
        <p:spPr>
          <a:xfrm>
            <a:off x="9924085" y="5153536"/>
            <a:ext cx="821700" cy="369332"/>
          </a:xfrm>
          <a:prstGeom prst="rect">
            <a:avLst/>
          </a:prstGeom>
          <a:noFill/>
        </p:spPr>
        <p:txBody>
          <a:bodyPr wrap="none" rtlCol="0">
            <a:spAutoFit/>
          </a:bodyPr>
          <a:lstStyle/>
          <a:p>
            <a:r>
              <a:rPr lang="en-US" dirty="0" smtClean="0"/>
              <a:t>weight</a:t>
            </a:r>
            <a:endParaRPr lang="en-US" dirty="0"/>
          </a:p>
        </p:txBody>
      </p:sp>
      <p:sp>
        <p:nvSpPr>
          <p:cNvPr id="15" name="Oval 14"/>
          <p:cNvSpPr/>
          <p:nvPr/>
        </p:nvSpPr>
        <p:spPr>
          <a:xfrm>
            <a:off x="9655886" y="3070372"/>
            <a:ext cx="2114025" cy="144856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 name="Straight Connector 15"/>
          <p:cNvCxnSpPr>
            <a:stCxn id="15" idx="0"/>
            <a:endCxn id="15" idx="4"/>
          </p:cNvCxnSpPr>
          <p:nvPr/>
        </p:nvCxnSpPr>
        <p:spPr>
          <a:xfrm>
            <a:off x="10712899" y="3070372"/>
            <a:ext cx="0" cy="1448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87489" y="3218428"/>
            <a:ext cx="716863" cy="369332"/>
          </a:xfrm>
          <a:prstGeom prst="rect">
            <a:avLst/>
          </a:prstGeom>
          <a:noFill/>
        </p:spPr>
        <p:txBody>
          <a:bodyPr wrap="none" rtlCol="0">
            <a:spAutoFit/>
          </a:bodyPr>
          <a:lstStyle/>
          <a:p>
            <a:r>
              <a:rPr lang="en-US" dirty="0" smtClean="0"/>
              <a:t>name</a:t>
            </a:r>
            <a:endParaRPr lang="en-US" dirty="0"/>
          </a:p>
        </p:txBody>
      </p:sp>
      <p:sp>
        <p:nvSpPr>
          <p:cNvPr id="18" name="TextBox 17"/>
          <p:cNvSpPr txBox="1"/>
          <p:nvPr/>
        </p:nvSpPr>
        <p:spPr>
          <a:xfrm>
            <a:off x="9885438" y="3537101"/>
            <a:ext cx="821700" cy="369332"/>
          </a:xfrm>
          <a:prstGeom prst="rect">
            <a:avLst/>
          </a:prstGeom>
          <a:noFill/>
        </p:spPr>
        <p:txBody>
          <a:bodyPr wrap="none" rtlCol="0">
            <a:spAutoFit/>
          </a:bodyPr>
          <a:lstStyle/>
          <a:p>
            <a:r>
              <a:rPr lang="en-US" dirty="0" smtClean="0"/>
              <a:t>weight</a:t>
            </a:r>
            <a:endParaRPr lang="en-US" dirty="0"/>
          </a:p>
        </p:txBody>
      </p:sp>
      <p:cxnSp>
        <p:nvCxnSpPr>
          <p:cNvPr id="20" name="Straight Connector 19"/>
          <p:cNvCxnSpPr/>
          <p:nvPr/>
        </p:nvCxnSpPr>
        <p:spPr>
          <a:xfrm>
            <a:off x="9685987" y="3933145"/>
            <a:ext cx="2083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92784" y="3933145"/>
            <a:ext cx="1007007" cy="369332"/>
          </a:xfrm>
          <a:prstGeom prst="rect">
            <a:avLst/>
          </a:prstGeom>
          <a:noFill/>
        </p:spPr>
        <p:txBody>
          <a:bodyPr wrap="none" rtlCol="0">
            <a:spAutoFit/>
          </a:bodyPr>
          <a:lstStyle/>
          <a:p>
            <a:r>
              <a:rPr lang="en-US" dirty="0"/>
              <a:t>specialty</a:t>
            </a:r>
          </a:p>
        </p:txBody>
      </p:sp>
      <p:sp>
        <p:nvSpPr>
          <p:cNvPr id="25" name="TextBox 24"/>
          <p:cNvSpPr txBox="1"/>
          <p:nvPr/>
        </p:nvSpPr>
        <p:spPr>
          <a:xfrm>
            <a:off x="10704352" y="4834053"/>
            <a:ext cx="867289" cy="369332"/>
          </a:xfrm>
          <a:prstGeom prst="rect">
            <a:avLst/>
          </a:prstGeom>
          <a:noFill/>
        </p:spPr>
        <p:txBody>
          <a:bodyPr wrap="none" rtlCol="0">
            <a:spAutoFit/>
          </a:bodyPr>
          <a:lstStyle/>
          <a:p>
            <a:r>
              <a:rPr lang="en-US" dirty="0" smtClean="0"/>
              <a:t>George</a:t>
            </a:r>
            <a:endParaRPr lang="en-US" dirty="0"/>
          </a:p>
        </p:txBody>
      </p:sp>
      <p:sp>
        <p:nvSpPr>
          <p:cNvPr id="26" name="TextBox 25"/>
          <p:cNvSpPr txBox="1"/>
          <p:nvPr/>
        </p:nvSpPr>
        <p:spPr>
          <a:xfrm>
            <a:off x="10704352" y="5151916"/>
            <a:ext cx="535724" cy="369332"/>
          </a:xfrm>
          <a:prstGeom prst="rect">
            <a:avLst/>
          </a:prstGeom>
          <a:noFill/>
        </p:spPr>
        <p:txBody>
          <a:bodyPr wrap="none" rtlCol="0">
            <a:spAutoFit/>
          </a:bodyPr>
          <a:lstStyle/>
          <a:p>
            <a:r>
              <a:rPr lang="en-US" dirty="0" smtClean="0"/>
              <a:t>187</a:t>
            </a:r>
            <a:endParaRPr lang="en-US" dirty="0"/>
          </a:p>
        </p:txBody>
      </p:sp>
      <p:sp>
        <p:nvSpPr>
          <p:cNvPr id="27" name="TextBox 26"/>
          <p:cNvSpPr txBox="1"/>
          <p:nvPr/>
        </p:nvSpPr>
        <p:spPr>
          <a:xfrm>
            <a:off x="10682345" y="3934765"/>
            <a:ext cx="939424" cy="369332"/>
          </a:xfrm>
          <a:prstGeom prst="rect">
            <a:avLst/>
          </a:prstGeom>
          <a:noFill/>
        </p:spPr>
        <p:txBody>
          <a:bodyPr wrap="none" rtlCol="0">
            <a:spAutoFit/>
          </a:bodyPr>
          <a:lstStyle/>
          <a:p>
            <a:r>
              <a:rPr lang="en-US" dirty="0" smtClean="0"/>
              <a:t>surgeon</a:t>
            </a:r>
            <a:endParaRPr lang="en-US" dirty="0"/>
          </a:p>
        </p:txBody>
      </p:sp>
      <p:sp>
        <p:nvSpPr>
          <p:cNvPr id="28" name="TextBox 27"/>
          <p:cNvSpPr txBox="1"/>
          <p:nvPr/>
        </p:nvSpPr>
        <p:spPr>
          <a:xfrm>
            <a:off x="10699280" y="3541507"/>
            <a:ext cx="535724" cy="369332"/>
          </a:xfrm>
          <a:prstGeom prst="rect">
            <a:avLst/>
          </a:prstGeom>
          <a:noFill/>
        </p:spPr>
        <p:txBody>
          <a:bodyPr wrap="none" rtlCol="0">
            <a:spAutoFit/>
          </a:bodyPr>
          <a:lstStyle/>
          <a:p>
            <a:r>
              <a:rPr lang="en-US" dirty="0" smtClean="0"/>
              <a:t>165</a:t>
            </a:r>
            <a:endParaRPr lang="en-US" dirty="0"/>
          </a:p>
        </p:txBody>
      </p:sp>
      <p:sp>
        <p:nvSpPr>
          <p:cNvPr id="29" name="TextBox 28"/>
          <p:cNvSpPr txBox="1"/>
          <p:nvPr/>
        </p:nvSpPr>
        <p:spPr>
          <a:xfrm>
            <a:off x="10682344" y="3240734"/>
            <a:ext cx="585417" cy="369332"/>
          </a:xfrm>
          <a:prstGeom prst="rect">
            <a:avLst/>
          </a:prstGeom>
          <a:noFill/>
        </p:spPr>
        <p:txBody>
          <a:bodyPr wrap="none" rtlCol="0">
            <a:spAutoFit/>
          </a:bodyPr>
          <a:lstStyle/>
          <a:p>
            <a:r>
              <a:rPr lang="en-US" dirty="0" smtClean="0"/>
              <a:t>Sam</a:t>
            </a:r>
            <a:endParaRPr lang="en-US" dirty="0"/>
          </a:p>
        </p:txBody>
      </p:sp>
      <p:sp>
        <p:nvSpPr>
          <p:cNvPr id="30" name="TextBox 29"/>
          <p:cNvSpPr txBox="1"/>
          <p:nvPr/>
        </p:nvSpPr>
        <p:spPr>
          <a:xfrm>
            <a:off x="7560396" y="4986406"/>
            <a:ext cx="306494" cy="369332"/>
          </a:xfrm>
          <a:prstGeom prst="rect">
            <a:avLst/>
          </a:prstGeom>
          <a:noFill/>
        </p:spPr>
        <p:txBody>
          <a:bodyPr wrap="none" rtlCol="0">
            <a:spAutoFit/>
          </a:bodyPr>
          <a:lstStyle/>
          <a:p>
            <a:r>
              <a:rPr lang="en-US" dirty="0" smtClean="0"/>
              <a:t>d</a:t>
            </a:r>
            <a:endParaRPr lang="en-US" dirty="0"/>
          </a:p>
        </p:txBody>
      </p:sp>
      <p:sp>
        <p:nvSpPr>
          <p:cNvPr id="31" name="TextBox 30"/>
          <p:cNvSpPr txBox="1"/>
          <p:nvPr/>
        </p:nvSpPr>
        <p:spPr>
          <a:xfrm>
            <a:off x="6426854" y="5888639"/>
            <a:ext cx="1515030" cy="523220"/>
          </a:xfrm>
          <a:prstGeom prst="rect">
            <a:avLst/>
          </a:prstGeom>
          <a:noFill/>
        </p:spPr>
        <p:txBody>
          <a:bodyPr wrap="none" rtlCol="0">
            <a:spAutoFit/>
          </a:bodyPr>
          <a:lstStyle/>
          <a:p>
            <a:r>
              <a:rPr lang="en-US" sz="2800" dirty="0" smtClean="0"/>
              <a:t>identifier</a:t>
            </a:r>
            <a:endParaRPr lang="en-US" sz="2800" dirty="0"/>
          </a:p>
        </p:txBody>
      </p:sp>
      <p:cxnSp>
        <p:nvCxnSpPr>
          <p:cNvPr id="32" name="Straight Connector 31"/>
          <p:cNvCxnSpPr/>
          <p:nvPr/>
        </p:nvCxnSpPr>
        <p:spPr>
          <a:xfrm flipH="1" flipV="1">
            <a:off x="8239804" y="1139969"/>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19" name="Oval 18"/>
          <p:cNvSpPr/>
          <p:nvPr/>
        </p:nvSpPr>
        <p:spPr>
          <a:xfrm>
            <a:off x="8732939" y="51519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741958" y="5548693"/>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7509775" y="4526522"/>
            <a:ext cx="349776" cy="369332"/>
          </a:xfrm>
          <a:prstGeom prst="rect">
            <a:avLst/>
          </a:prstGeom>
          <a:noFill/>
        </p:spPr>
        <p:txBody>
          <a:bodyPr wrap="none" rtlCol="0">
            <a:spAutoFit/>
          </a:bodyPr>
          <a:lstStyle/>
          <a:p>
            <a:r>
              <a:rPr lang="en-US" dirty="0" smtClean="0"/>
              <a:t>w</a:t>
            </a:r>
            <a:endParaRPr lang="en-US" dirty="0"/>
          </a:p>
        </p:txBody>
      </p:sp>
      <p:sp>
        <p:nvSpPr>
          <p:cNvPr id="35" name="Oval 34"/>
          <p:cNvSpPr/>
          <p:nvPr/>
        </p:nvSpPr>
        <p:spPr>
          <a:xfrm>
            <a:off x="8732939" y="46925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Curved Connector 21"/>
          <p:cNvCxnSpPr>
            <a:stCxn id="33" idx="6"/>
            <a:endCxn id="2" idx="2"/>
          </p:cNvCxnSpPr>
          <p:nvPr/>
        </p:nvCxnSpPr>
        <p:spPr>
          <a:xfrm flipV="1">
            <a:off x="8859404" y="5204196"/>
            <a:ext cx="826583" cy="415266"/>
          </a:xfrm>
          <a:prstGeom prst="curvedConnector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9" idx="6"/>
            <a:endCxn id="24" idx="1"/>
          </p:cNvCxnSpPr>
          <p:nvPr/>
        </p:nvCxnSpPr>
        <p:spPr>
          <a:xfrm flipV="1">
            <a:off x="8850385" y="4117811"/>
            <a:ext cx="942399" cy="1104874"/>
          </a:xfrm>
          <a:prstGeom prst="curvedConnector3">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5" idx="6"/>
            <a:endCxn id="15" idx="1"/>
          </p:cNvCxnSpPr>
          <p:nvPr/>
        </p:nvCxnSpPr>
        <p:spPr>
          <a:xfrm flipV="1">
            <a:off x="8850385" y="3282510"/>
            <a:ext cx="1115093" cy="1480775"/>
          </a:xfrm>
          <a:prstGeom prst="curvedConnector4">
            <a:avLst>
              <a:gd name="adj1" fmla="val 36118"/>
              <a:gd name="adj2" fmla="val 129764"/>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054971" y="4526522"/>
            <a:ext cx="2354290" cy="13888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6110229" y="4849995"/>
            <a:ext cx="914033" cy="523220"/>
          </a:xfrm>
          <a:prstGeom prst="rect">
            <a:avLst/>
          </a:prstGeom>
          <a:noFill/>
        </p:spPr>
        <p:txBody>
          <a:bodyPr wrap="none" rtlCol="0">
            <a:spAutoFit/>
          </a:bodyPr>
          <a:lstStyle/>
          <a:p>
            <a:r>
              <a:rPr lang="en-US" sz="2800" dirty="0" smtClean="0"/>
              <a:t>main</a:t>
            </a:r>
          </a:p>
        </p:txBody>
      </p:sp>
      <p:sp>
        <p:nvSpPr>
          <p:cNvPr id="39" name="Chord 38"/>
          <p:cNvSpPr/>
          <p:nvPr/>
        </p:nvSpPr>
        <p:spPr>
          <a:xfrm>
            <a:off x="9655885" y="3073663"/>
            <a:ext cx="2114025" cy="1452859"/>
          </a:xfrm>
          <a:prstGeom prst="chord">
            <a:avLst>
              <a:gd name="adj1" fmla="val 10368254"/>
              <a:gd name="adj2" fmla="val 405372"/>
            </a:avLst>
          </a:prstGeom>
          <a:solidFill>
            <a:srgbClr val="00B050">
              <a:alpha val="25000"/>
            </a:srgbClr>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Chord 42"/>
          <p:cNvSpPr/>
          <p:nvPr/>
        </p:nvSpPr>
        <p:spPr>
          <a:xfrm>
            <a:off x="9656553" y="3069562"/>
            <a:ext cx="2114025" cy="1452859"/>
          </a:xfrm>
          <a:prstGeom prst="chord">
            <a:avLst>
              <a:gd name="adj1" fmla="val 426658"/>
              <a:gd name="adj2" fmla="val 10364421"/>
            </a:avLst>
          </a:prstGeom>
          <a:solidFill>
            <a:srgbClr val="00B050"/>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p:cNvSpPr txBox="1"/>
          <p:nvPr/>
        </p:nvSpPr>
        <p:spPr>
          <a:xfrm>
            <a:off x="3738882" y="817866"/>
            <a:ext cx="4584909" cy="461665"/>
          </a:xfrm>
          <a:prstGeom prst="rect">
            <a:avLst/>
          </a:prstGeom>
          <a:noFill/>
        </p:spPr>
        <p:txBody>
          <a:bodyPr wrap="none" rtlCol="0">
            <a:spAutoFit/>
          </a:bodyPr>
          <a:lstStyle/>
          <a:p>
            <a:r>
              <a:rPr lang="en-US" sz="2400" dirty="0" smtClean="0">
                <a:solidFill>
                  <a:srgbClr val="0070C0"/>
                </a:solidFill>
              </a:rPr>
              <a:t>w can only see members of Person.</a:t>
            </a:r>
            <a:endParaRPr lang="en-US" sz="2400" dirty="0">
              <a:solidFill>
                <a:srgbClr val="0070C0"/>
              </a:solidFill>
            </a:endParaRPr>
          </a:p>
        </p:txBody>
      </p:sp>
      <p:sp>
        <p:nvSpPr>
          <p:cNvPr id="40" name="TextBox 39"/>
          <p:cNvSpPr txBox="1"/>
          <p:nvPr/>
        </p:nvSpPr>
        <p:spPr>
          <a:xfrm>
            <a:off x="3738882" y="1468501"/>
            <a:ext cx="6103722" cy="461665"/>
          </a:xfrm>
          <a:prstGeom prst="rect">
            <a:avLst/>
          </a:prstGeom>
          <a:solidFill>
            <a:schemeClr val="bg1">
              <a:alpha val="50000"/>
            </a:schemeClr>
          </a:solidFill>
        </p:spPr>
        <p:txBody>
          <a:bodyPr wrap="none" rtlCol="0">
            <a:spAutoFit/>
          </a:bodyPr>
          <a:lstStyle/>
          <a:p>
            <a:r>
              <a:rPr lang="en-US" sz="2400" dirty="0" smtClean="0">
                <a:solidFill>
                  <a:srgbClr val="C00000"/>
                </a:solidFill>
              </a:rPr>
              <a:t>Even though specialty is there, w cannot see it.</a:t>
            </a:r>
            <a:endParaRPr lang="en-US" sz="2400" dirty="0">
              <a:solidFill>
                <a:srgbClr val="C00000"/>
              </a:solidFill>
            </a:endParaRPr>
          </a:p>
        </p:txBody>
      </p:sp>
    </p:spTree>
    <p:extLst>
      <p:ext uri="{BB962C8B-B14F-4D97-AF65-F5344CB8AC3E}">
        <p14:creationId xmlns:p14="http://schemas.microsoft.com/office/powerpoint/2010/main" val="104408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04318" y="5861928"/>
            <a:ext cx="924869" cy="523220"/>
          </a:xfrm>
          <a:prstGeom prst="rect">
            <a:avLst/>
          </a:prstGeom>
          <a:noFill/>
        </p:spPr>
        <p:txBody>
          <a:bodyPr wrap="none" rtlCol="0">
            <a:spAutoFit/>
          </a:bodyPr>
          <a:lstStyle/>
          <a:p>
            <a:r>
              <a:rPr lang="en-US" sz="2800" dirty="0" smtClean="0"/>
              <a:t>stack</a:t>
            </a:r>
            <a:endParaRPr lang="en-US" sz="2800" dirty="0"/>
          </a:p>
        </p:txBody>
      </p:sp>
      <p:sp>
        <p:nvSpPr>
          <p:cNvPr id="6" name="TextBox 5"/>
          <p:cNvSpPr txBox="1"/>
          <p:nvPr/>
        </p:nvSpPr>
        <p:spPr>
          <a:xfrm>
            <a:off x="10428931" y="5915353"/>
            <a:ext cx="912429" cy="523220"/>
          </a:xfrm>
          <a:prstGeom prst="rect">
            <a:avLst/>
          </a:prstGeom>
          <a:noFill/>
        </p:spPr>
        <p:txBody>
          <a:bodyPr wrap="none" rtlCol="0">
            <a:spAutoFit/>
          </a:bodyPr>
          <a:lstStyle/>
          <a:p>
            <a:r>
              <a:rPr lang="en-US" sz="2800" dirty="0" smtClean="0"/>
              <a:t>heap</a:t>
            </a:r>
            <a:endParaRPr lang="en-US" sz="2800" dirty="0"/>
          </a:p>
        </p:txBody>
      </p:sp>
      <p:cxnSp>
        <p:nvCxnSpPr>
          <p:cNvPr id="7" name="Straight Connector 6"/>
          <p:cNvCxnSpPr/>
          <p:nvPr/>
        </p:nvCxnSpPr>
        <p:spPr>
          <a:xfrm flipV="1">
            <a:off x="6019800" y="5888640"/>
            <a:ext cx="5459794" cy="2671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9329187" y="1096764"/>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19800" y="116768"/>
            <a:ext cx="1181734" cy="523220"/>
          </a:xfrm>
          <a:prstGeom prst="rect">
            <a:avLst/>
          </a:prstGeom>
          <a:noFill/>
        </p:spPr>
        <p:txBody>
          <a:bodyPr wrap="none" rtlCol="0">
            <a:spAutoFit/>
          </a:bodyPr>
          <a:lstStyle/>
          <a:p>
            <a:r>
              <a:rPr lang="en-US" sz="2800" dirty="0" smtClean="0"/>
              <a:t>output</a:t>
            </a:r>
            <a:endParaRPr lang="en-US" sz="2800" dirty="0"/>
          </a:p>
        </p:txBody>
      </p:sp>
      <p:cxnSp>
        <p:nvCxnSpPr>
          <p:cNvPr id="10" name="Straight Connector 9"/>
          <p:cNvCxnSpPr/>
          <p:nvPr/>
        </p:nvCxnSpPr>
        <p:spPr>
          <a:xfrm>
            <a:off x="6109163" y="639988"/>
            <a:ext cx="1762628" cy="0"/>
          </a:xfrm>
          <a:prstGeom prst="line">
            <a:avLst/>
          </a:prstGeom>
          <a:ln w="12700"/>
        </p:spPr>
        <p:style>
          <a:lnRef idx="1">
            <a:schemeClr val="dk1"/>
          </a:lnRef>
          <a:fillRef idx="0">
            <a:schemeClr val="dk1"/>
          </a:fillRef>
          <a:effectRef idx="0">
            <a:schemeClr val="dk1"/>
          </a:effectRef>
          <a:fontRef idx="minor">
            <a:schemeClr val="tx1"/>
          </a:fontRef>
        </p:style>
      </p:cxnSp>
      <p:sp>
        <p:nvSpPr>
          <p:cNvPr id="11" name="Content Placeholder 6"/>
          <p:cNvSpPr>
            <a:spLocks noGrp="1"/>
          </p:cNvSpPr>
          <p:nvPr>
            <p:ph sz="half" idx="1"/>
          </p:nvPr>
        </p:nvSpPr>
        <p:spPr>
          <a:xfrm>
            <a:off x="618502" y="639988"/>
            <a:ext cx="5017317" cy="5620372"/>
          </a:xfrm>
        </p:spPr>
        <p:txBody>
          <a:bodyPr>
            <a:normAutofit/>
          </a:bodyPr>
          <a:lstStyle/>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name;</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weight;</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err="1" smtClean="0">
                <a:latin typeface="Source Code Pro" panose="020B0509030403020204" pitchFamily="49" charset="0"/>
              </a:rPr>
              <a:t>struct</a:t>
            </a:r>
            <a:r>
              <a:rPr lang="en-US" sz="2000" dirty="0" smtClean="0">
                <a:latin typeface="Source Code Pro" panose="020B0509030403020204" pitchFamily="49" charset="0"/>
              </a:rPr>
              <a:t> Doctor : public Person {</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string specialty;</a:t>
            </a:r>
          </a:p>
          <a:p>
            <a:pPr marL="0" indent="0">
              <a:spcBef>
                <a:spcPts val="0"/>
              </a:spcBef>
              <a:buNone/>
            </a:pPr>
            <a:r>
              <a:rPr lang="en-US" sz="2000" dirty="0" smtClean="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a:p>
            <a:pPr marL="0" indent="0">
              <a:spcBef>
                <a:spcPts val="0"/>
              </a:spcBef>
              <a:buNone/>
            </a:pPr>
            <a:r>
              <a:rPr lang="en-US" sz="2000" dirty="0" err="1">
                <a:latin typeface="Source Code Pro" panose="020B0509030403020204" pitchFamily="49" charset="0"/>
              </a:rPr>
              <a:t>int</a:t>
            </a:r>
            <a:r>
              <a:rPr lang="en-US" sz="2000" dirty="0">
                <a:latin typeface="Source Code Pro" panose="020B0509030403020204" pitchFamily="49" charset="0"/>
              </a:rPr>
              <a:t> main() {</a:t>
            </a:r>
          </a:p>
          <a:p>
            <a:pPr marL="0" indent="0">
              <a:spcBef>
                <a:spcPts val="0"/>
              </a:spcBef>
              <a:buNone/>
            </a:pPr>
            <a:r>
              <a:rPr lang="en-US" sz="2000" dirty="0" smtClean="0">
                <a:latin typeface="Source Code Pro" panose="020B0509030403020204" pitchFamily="49" charset="0"/>
              </a:rPr>
              <a:t>   Person* p = new Person;</a:t>
            </a:r>
          </a:p>
          <a:p>
            <a:pPr marL="0" indent="0">
              <a:spcBef>
                <a:spcPts val="0"/>
              </a:spcBef>
              <a:buNone/>
            </a:pPr>
            <a:r>
              <a:rPr lang="en-US" sz="2000" dirty="0" smtClean="0">
                <a:latin typeface="Source Code Pro" panose="020B0509030403020204" pitchFamily="49" charset="0"/>
              </a:rPr>
              <a:t>   p-&gt;name = "George";</a:t>
            </a:r>
          </a:p>
          <a:p>
            <a:pPr marL="0" indent="0">
              <a:spcBef>
                <a:spcPts val="0"/>
              </a:spcBef>
              <a:buNone/>
            </a:pPr>
            <a:r>
              <a:rPr lang="en-US" sz="2000" dirty="0" smtClean="0">
                <a:latin typeface="Source Code Pro" panose="020B0509030403020204" pitchFamily="49" charset="0"/>
              </a:rPr>
              <a:t>   p-&gt;weight = 187;</a:t>
            </a:r>
          </a:p>
          <a:p>
            <a:pPr marL="0" indent="0">
              <a:spcBef>
                <a:spcPts val="0"/>
              </a:spcBef>
              <a:buNone/>
            </a:pPr>
            <a:r>
              <a:rPr lang="en-US" sz="2000" dirty="0" smtClean="0">
                <a:latin typeface="Source Code Pro" panose="020B0509030403020204" pitchFamily="49" charset="0"/>
              </a:rPr>
              <a:t>   Doctor* d = new Doctor;</a:t>
            </a:r>
          </a:p>
          <a:p>
            <a:pPr marL="0" indent="0">
              <a:spcBef>
                <a:spcPts val="0"/>
              </a:spcBef>
              <a:buNone/>
            </a:pPr>
            <a:r>
              <a:rPr lang="en-US" sz="2000" dirty="0" smtClean="0">
                <a:latin typeface="Source Code Pro" panose="020B0509030403020204" pitchFamily="49" charset="0"/>
              </a:rPr>
              <a:t>   d-&gt;name = "Sam";</a:t>
            </a:r>
          </a:p>
          <a:p>
            <a:pPr marL="0" indent="0">
              <a:spcBef>
                <a:spcPts val="0"/>
              </a:spcBef>
              <a:buNone/>
            </a:pPr>
            <a:r>
              <a:rPr lang="en-US" sz="2000" dirty="0" smtClean="0">
                <a:latin typeface="Source Code Pro" panose="020B0509030403020204" pitchFamily="49" charset="0"/>
              </a:rPr>
              <a:t>   d-&gt;weight = 165;</a:t>
            </a:r>
          </a:p>
          <a:p>
            <a:pPr marL="0" indent="0">
              <a:spcBef>
                <a:spcPts val="0"/>
              </a:spcBef>
              <a:buNone/>
            </a:pPr>
            <a:r>
              <a:rPr lang="en-US" sz="2000" dirty="0" smtClean="0">
                <a:latin typeface="Source Code Pro" panose="020B0509030403020204" pitchFamily="49" charset="0"/>
              </a:rPr>
              <a:t>   d-&gt;specialty = "surgeon";</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Person* w;</a:t>
            </a:r>
          </a:p>
          <a:p>
            <a:pPr marL="0" indent="0">
              <a:spcBef>
                <a:spcPts val="0"/>
              </a:spcBef>
              <a:buNone/>
            </a:pPr>
            <a:r>
              <a:rPr lang="en-US" sz="2000" dirty="0">
                <a:latin typeface="Source Code Pro" panose="020B0509030403020204" pitchFamily="49" charset="0"/>
              </a:rPr>
              <a:t> </a:t>
            </a:r>
            <a:r>
              <a:rPr lang="en-US" sz="2000" dirty="0" smtClean="0">
                <a:latin typeface="Source Code Pro" panose="020B0509030403020204" pitchFamily="49" charset="0"/>
              </a:rPr>
              <a:t>  w = d;</a:t>
            </a:r>
            <a:endParaRPr lang="en-US" sz="2000" dirty="0">
              <a:latin typeface="Source Code Pro" panose="020B0509030403020204" pitchFamily="49" charset="0"/>
            </a:endParaRP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smtClean="0">
              <a:latin typeface="Source Code Pro" panose="020B0509030403020204" pitchFamily="49" charset="0"/>
            </a:endParaRPr>
          </a:p>
        </p:txBody>
      </p:sp>
      <p:sp>
        <p:nvSpPr>
          <p:cNvPr id="2" name="Oval 1"/>
          <p:cNvSpPr/>
          <p:nvPr/>
        </p:nvSpPr>
        <p:spPr>
          <a:xfrm>
            <a:off x="9685987" y="4700856"/>
            <a:ext cx="2114025" cy="100667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593606" y="5392133"/>
            <a:ext cx="306494" cy="369332"/>
          </a:xfrm>
          <a:prstGeom prst="rect">
            <a:avLst/>
          </a:prstGeom>
          <a:noFill/>
        </p:spPr>
        <p:txBody>
          <a:bodyPr wrap="none" rtlCol="0">
            <a:spAutoFit/>
          </a:bodyPr>
          <a:lstStyle/>
          <a:p>
            <a:r>
              <a:rPr lang="en-US" dirty="0" smtClean="0"/>
              <a:t>p</a:t>
            </a:r>
            <a:endParaRPr lang="en-US" dirty="0"/>
          </a:p>
        </p:txBody>
      </p:sp>
      <p:cxnSp>
        <p:nvCxnSpPr>
          <p:cNvPr id="12" name="Straight Connector 11"/>
          <p:cNvCxnSpPr>
            <a:stCxn id="2" idx="0"/>
            <a:endCxn id="2" idx="4"/>
          </p:cNvCxnSpPr>
          <p:nvPr/>
        </p:nvCxnSpPr>
        <p:spPr>
          <a:xfrm>
            <a:off x="10743000" y="4700856"/>
            <a:ext cx="0" cy="1006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026136" y="4834863"/>
            <a:ext cx="716863" cy="369332"/>
          </a:xfrm>
          <a:prstGeom prst="rect">
            <a:avLst/>
          </a:prstGeom>
          <a:noFill/>
        </p:spPr>
        <p:txBody>
          <a:bodyPr wrap="none" rtlCol="0">
            <a:spAutoFit/>
          </a:bodyPr>
          <a:lstStyle/>
          <a:p>
            <a:r>
              <a:rPr lang="en-US" dirty="0" smtClean="0"/>
              <a:t>name</a:t>
            </a:r>
            <a:endParaRPr lang="en-US" dirty="0"/>
          </a:p>
        </p:txBody>
      </p:sp>
      <p:sp>
        <p:nvSpPr>
          <p:cNvPr id="14" name="TextBox 13"/>
          <p:cNvSpPr txBox="1"/>
          <p:nvPr/>
        </p:nvSpPr>
        <p:spPr>
          <a:xfrm>
            <a:off x="9924085" y="5153536"/>
            <a:ext cx="821700" cy="369332"/>
          </a:xfrm>
          <a:prstGeom prst="rect">
            <a:avLst/>
          </a:prstGeom>
          <a:noFill/>
        </p:spPr>
        <p:txBody>
          <a:bodyPr wrap="none" rtlCol="0">
            <a:spAutoFit/>
          </a:bodyPr>
          <a:lstStyle/>
          <a:p>
            <a:r>
              <a:rPr lang="en-US" dirty="0" smtClean="0"/>
              <a:t>weight</a:t>
            </a:r>
            <a:endParaRPr lang="en-US" dirty="0"/>
          </a:p>
        </p:txBody>
      </p:sp>
      <p:sp>
        <p:nvSpPr>
          <p:cNvPr id="15" name="Oval 14"/>
          <p:cNvSpPr/>
          <p:nvPr/>
        </p:nvSpPr>
        <p:spPr>
          <a:xfrm>
            <a:off x="9655886" y="3070372"/>
            <a:ext cx="2114025" cy="144856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 name="Straight Connector 15"/>
          <p:cNvCxnSpPr>
            <a:stCxn id="15" idx="0"/>
            <a:endCxn id="15" idx="4"/>
          </p:cNvCxnSpPr>
          <p:nvPr/>
        </p:nvCxnSpPr>
        <p:spPr>
          <a:xfrm>
            <a:off x="10712899" y="3070372"/>
            <a:ext cx="0" cy="1448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87489" y="3218428"/>
            <a:ext cx="716863" cy="369332"/>
          </a:xfrm>
          <a:prstGeom prst="rect">
            <a:avLst/>
          </a:prstGeom>
          <a:noFill/>
        </p:spPr>
        <p:txBody>
          <a:bodyPr wrap="none" rtlCol="0">
            <a:spAutoFit/>
          </a:bodyPr>
          <a:lstStyle/>
          <a:p>
            <a:r>
              <a:rPr lang="en-US" dirty="0" smtClean="0"/>
              <a:t>name</a:t>
            </a:r>
            <a:endParaRPr lang="en-US" dirty="0"/>
          </a:p>
        </p:txBody>
      </p:sp>
      <p:sp>
        <p:nvSpPr>
          <p:cNvPr id="18" name="TextBox 17"/>
          <p:cNvSpPr txBox="1"/>
          <p:nvPr/>
        </p:nvSpPr>
        <p:spPr>
          <a:xfrm>
            <a:off x="9885438" y="3537101"/>
            <a:ext cx="821700" cy="369332"/>
          </a:xfrm>
          <a:prstGeom prst="rect">
            <a:avLst/>
          </a:prstGeom>
          <a:noFill/>
        </p:spPr>
        <p:txBody>
          <a:bodyPr wrap="none" rtlCol="0">
            <a:spAutoFit/>
          </a:bodyPr>
          <a:lstStyle/>
          <a:p>
            <a:r>
              <a:rPr lang="en-US" dirty="0" smtClean="0"/>
              <a:t>weight</a:t>
            </a:r>
            <a:endParaRPr lang="en-US" dirty="0"/>
          </a:p>
        </p:txBody>
      </p:sp>
      <p:cxnSp>
        <p:nvCxnSpPr>
          <p:cNvPr id="20" name="Straight Connector 19"/>
          <p:cNvCxnSpPr/>
          <p:nvPr/>
        </p:nvCxnSpPr>
        <p:spPr>
          <a:xfrm>
            <a:off x="9685987" y="3933145"/>
            <a:ext cx="20839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92784" y="3933145"/>
            <a:ext cx="1007007" cy="369332"/>
          </a:xfrm>
          <a:prstGeom prst="rect">
            <a:avLst/>
          </a:prstGeom>
          <a:noFill/>
        </p:spPr>
        <p:txBody>
          <a:bodyPr wrap="none" rtlCol="0">
            <a:spAutoFit/>
          </a:bodyPr>
          <a:lstStyle/>
          <a:p>
            <a:r>
              <a:rPr lang="en-US" dirty="0"/>
              <a:t>specialty</a:t>
            </a:r>
          </a:p>
        </p:txBody>
      </p:sp>
      <p:sp>
        <p:nvSpPr>
          <p:cNvPr id="25" name="TextBox 24"/>
          <p:cNvSpPr txBox="1"/>
          <p:nvPr/>
        </p:nvSpPr>
        <p:spPr>
          <a:xfrm>
            <a:off x="10704352" y="4834053"/>
            <a:ext cx="867289" cy="369332"/>
          </a:xfrm>
          <a:prstGeom prst="rect">
            <a:avLst/>
          </a:prstGeom>
          <a:noFill/>
        </p:spPr>
        <p:txBody>
          <a:bodyPr wrap="none" rtlCol="0">
            <a:spAutoFit/>
          </a:bodyPr>
          <a:lstStyle/>
          <a:p>
            <a:r>
              <a:rPr lang="en-US" dirty="0" smtClean="0"/>
              <a:t>George</a:t>
            </a:r>
            <a:endParaRPr lang="en-US" dirty="0"/>
          </a:p>
        </p:txBody>
      </p:sp>
      <p:sp>
        <p:nvSpPr>
          <p:cNvPr id="26" name="TextBox 25"/>
          <p:cNvSpPr txBox="1"/>
          <p:nvPr/>
        </p:nvSpPr>
        <p:spPr>
          <a:xfrm>
            <a:off x="10704352" y="5151916"/>
            <a:ext cx="535724" cy="369332"/>
          </a:xfrm>
          <a:prstGeom prst="rect">
            <a:avLst/>
          </a:prstGeom>
          <a:noFill/>
        </p:spPr>
        <p:txBody>
          <a:bodyPr wrap="none" rtlCol="0">
            <a:spAutoFit/>
          </a:bodyPr>
          <a:lstStyle/>
          <a:p>
            <a:r>
              <a:rPr lang="en-US" dirty="0" smtClean="0"/>
              <a:t>187</a:t>
            </a:r>
            <a:endParaRPr lang="en-US" dirty="0"/>
          </a:p>
        </p:txBody>
      </p:sp>
      <p:sp>
        <p:nvSpPr>
          <p:cNvPr id="27" name="TextBox 26"/>
          <p:cNvSpPr txBox="1"/>
          <p:nvPr/>
        </p:nvSpPr>
        <p:spPr>
          <a:xfrm>
            <a:off x="10682345" y="3934765"/>
            <a:ext cx="939424" cy="369332"/>
          </a:xfrm>
          <a:prstGeom prst="rect">
            <a:avLst/>
          </a:prstGeom>
          <a:noFill/>
        </p:spPr>
        <p:txBody>
          <a:bodyPr wrap="none" rtlCol="0">
            <a:spAutoFit/>
          </a:bodyPr>
          <a:lstStyle/>
          <a:p>
            <a:r>
              <a:rPr lang="en-US" dirty="0" smtClean="0"/>
              <a:t>surgeon</a:t>
            </a:r>
            <a:endParaRPr lang="en-US" dirty="0"/>
          </a:p>
        </p:txBody>
      </p:sp>
      <p:sp>
        <p:nvSpPr>
          <p:cNvPr id="28" name="TextBox 27"/>
          <p:cNvSpPr txBox="1"/>
          <p:nvPr/>
        </p:nvSpPr>
        <p:spPr>
          <a:xfrm>
            <a:off x="10699280" y="3541507"/>
            <a:ext cx="535724" cy="369332"/>
          </a:xfrm>
          <a:prstGeom prst="rect">
            <a:avLst/>
          </a:prstGeom>
          <a:noFill/>
        </p:spPr>
        <p:txBody>
          <a:bodyPr wrap="none" rtlCol="0">
            <a:spAutoFit/>
          </a:bodyPr>
          <a:lstStyle/>
          <a:p>
            <a:r>
              <a:rPr lang="en-US" dirty="0" smtClean="0"/>
              <a:t>165</a:t>
            </a:r>
            <a:endParaRPr lang="en-US" dirty="0"/>
          </a:p>
        </p:txBody>
      </p:sp>
      <p:sp>
        <p:nvSpPr>
          <p:cNvPr id="29" name="TextBox 28"/>
          <p:cNvSpPr txBox="1"/>
          <p:nvPr/>
        </p:nvSpPr>
        <p:spPr>
          <a:xfrm>
            <a:off x="10682344" y="3240734"/>
            <a:ext cx="585417" cy="369332"/>
          </a:xfrm>
          <a:prstGeom prst="rect">
            <a:avLst/>
          </a:prstGeom>
          <a:noFill/>
        </p:spPr>
        <p:txBody>
          <a:bodyPr wrap="none" rtlCol="0">
            <a:spAutoFit/>
          </a:bodyPr>
          <a:lstStyle/>
          <a:p>
            <a:r>
              <a:rPr lang="en-US" dirty="0" smtClean="0"/>
              <a:t>Sam</a:t>
            </a:r>
            <a:endParaRPr lang="en-US" dirty="0"/>
          </a:p>
        </p:txBody>
      </p:sp>
      <p:sp>
        <p:nvSpPr>
          <p:cNvPr id="30" name="TextBox 29"/>
          <p:cNvSpPr txBox="1"/>
          <p:nvPr/>
        </p:nvSpPr>
        <p:spPr>
          <a:xfrm>
            <a:off x="7560396" y="4986406"/>
            <a:ext cx="306494" cy="369332"/>
          </a:xfrm>
          <a:prstGeom prst="rect">
            <a:avLst/>
          </a:prstGeom>
          <a:noFill/>
        </p:spPr>
        <p:txBody>
          <a:bodyPr wrap="none" rtlCol="0">
            <a:spAutoFit/>
          </a:bodyPr>
          <a:lstStyle/>
          <a:p>
            <a:r>
              <a:rPr lang="en-US" dirty="0" smtClean="0"/>
              <a:t>d</a:t>
            </a:r>
            <a:endParaRPr lang="en-US" dirty="0"/>
          </a:p>
        </p:txBody>
      </p:sp>
      <p:sp>
        <p:nvSpPr>
          <p:cNvPr id="31" name="TextBox 30"/>
          <p:cNvSpPr txBox="1"/>
          <p:nvPr/>
        </p:nvSpPr>
        <p:spPr>
          <a:xfrm>
            <a:off x="6426854" y="5888639"/>
            <a:ext cx="1515030" cy="523220"/>
          </a:xfrm>
          <a:prstGeom prst="rect">
            <a:avLst/>
          </a:prstGeom>
          <a:noFill/>
        </p:spPr>
        <p:txBody>
          <a:bodyPr wrap="none" rtlCol="0">
            <a:spAutoFit/>
          </a:bodyPr>
          <a:lstStyle/>
          <a:p>
            <a:r>
              <a:rPr lang="en-US" sz="2800" dirty="0" smtClean="0"/>
              <a:t>identifier</a:t>
            </a:r>
            <a:endParaRPr lang="en-US" sz="2800" dirty="0"/>
          </a:p>
        </p:txBody>
      </p:sp>
      <p:cxnSp>
        <p:nvCxnSpPr>
          <p:cNvPr id="32" name="Straight Connector 31"/>
          <p:cNvCxnSpPr/>
          <p:nvPr/>
        </p:nvCxnSpPr>
        <p:spPr>
          <a:xfrm flipH="1" flipV="1">
            <a:off x="8239804" y="1139969"/>
            <a:ext cx="80074" cy="5163596"/>
          </a:xfrm>
          <a:prstGeom prst="line">
            <a:avLst/>
          </a:prstGeom>
          <a:ln w="12700"/>
        </p:spPr>
        <p:style>
          <a:lnRef idx="1">
            <a:schemeClr val="dk1"/>
          </a:lnRef>
          <a:fillRef idx="0">
            <a:schemeClr val="dk1"/>
          </a:fillRef>
          <a:effectRef idx="0">
            <a:schemeClr val="dk1"/>
          </a:effectRef>
          <a:fontRef idx="minor">
            <a:schemeClr val="tx1"/>
          </a:fontRef>
        </p:style>
      </p:cxnSp>
      <p:sp>
        <p:nvSpPr>
          <p:cNvPr id="19" name="Oval 18"/>
          <p:cNvSpPr/>
          <p:nvPr/>
        </p:nvSpPr>
        <p:spPr>
          <a:xfrm>
            <a:off x="8732939" y="51519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741958" y="5548693"/>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7509775" y="4526522"/>
            <a:ext cx="349776" cy="369332"/>
          </a:xfrm>
          <a:prstGeom prst="rect">
            <a:avLst/>
          </a:prstGeom>
          <a:noFill/>
        </p:spPr>
        <p:txBody>
          <a:bodyPr wrap="none" rtlCol="0">
            <a:spAutoFit/>
          </a:bodyPr>
          <a:lstStyle/>
          <a:p>
            <a:r>
              <a:rPr lang="en-US" dirty="0" smtClean="0"/>
              <a:t>w</a:t>
            </a:r>
            <a:endParaRPr lang="en-US" dirty="0"/>
          </a:p>
        </p:txBody>
      </p:sp>
      <p:sp>
        <p:nvSpPr>
          <p:cNvPr id="35" name="Oval 34"/>
          <p:cNvSpPr/>
          <p:nvPr/>
        </p:nvSpPr>
        <p:spPr>
          <a:xfrm>
            <a:off x="8732939" y="4692516"/>
            <a:ext cx="117446" cy="1415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Curved Connector 21"/>
          <p:cNvCxnSpPr>
            <a:stCxn id="33" idx="6"/>
            <a:endCxn id="2" idx="2"/>
          </p:cNvCxnSpPr>
          <p:nvPr/>
        </p:nvCxnSpPr>
        <p:spPr>
          <a:xfrm flipV="1">
            <a:off x="8859404" y="5204196"/>
            <a:ext cx="826583" cy="415266"/>
          </a:xfrm>
          <a:prstGeom prst="curvedConnector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9" idx="6"/>
            <a:endCxn id="24" idx="1"/>
          </p:cNvCxnSpPr>
          <p:nvPr/>
        </p:nvCxnSpPr>
        <p:spPr>
          <a:xfrm flipV="1">
            <a:off x="8850385" y="4117811"/>
            <a:ext cx="942399" cy="1104874"/>
          </a:xfrm>
          <a:prstGeom prst="curvedConnector3">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5" idx="6"/>
            <a:endCxn id="15" idx="1"/>
          </p:cNvCxnSpPr>
          <p:nvPr/>
        </p:nvCxnSpPr>
        <p:spPr>
          <a:xfrm flipV="1">
            <a:off x="8850385" y="3282510"/>
            <a:ext cx="1115093" cy="1480775"/>
          </a:xfrm>
          <a:prstGeom prst="curvedConnector4">
            <a:avLst>
              <a:gd name="adj1" fmla="val 36118"/>
              <a:gd name="adj2" fmla="val 129764"/>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054971" y="4526522"/>
            <a:ext cx="2354290" cy="13888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6110229" y="4849995"/>
            <a:ext cx="914033" cy="523220"/>
          </a:xfrm>
          <a:prstGeom prst="rect">
            <a:avLst/>
          </a:prstGeom>
          <a:noFill/>
        </p:spPr>
        <p:txBody>
          <a:bodyPr wrap="none" rtlCol="0">
            <a:spAutoFit/>
          </a:bodyPr>
          <a:lstStyle/>
          <a:p>
            <a:r>
              <a:rPr lang="en-US" sz="2800" dirty="0" smtClean="0"/>
              <a:t>main</a:t>
            </a:r>
          </a:p>
        </p:txBody>
      </p:sp>
      <p:sp>
        <p:nvSpPr>
          <p:cNvPr id="4" name="TextBox 3"/>
          <p:cNvSpPr txBox="1"/>
          <p:nvPr/>
        </p:nvSpPr>
        <p:spPr>
          <a:xfrm>
            <a:off x="5873093" y="1486698"/>
            <a:ext cx="5264903" cy="830997"/>
          </a:xfrm>
          <a:prstGeom prst="rect">
            <a:avLst/>
          </a:prstGeom>
          <a:solidFill>
            <a:schemeClr val="bg2">
              <a:alpha val="60000"/>
            </a:schemeClr>
          </a:solidFill>
        </p:spPr>
        <p:txBody>
          <a:bodyPr wrap="none" rtlCol="0">
            <a:spAutoFit/>
          </a:bodyPr>
          <a:lstStyle/>
          <a:p>
            <a:r>
              <a:rPr lang="en-US" sz="2400" dirty="0" smtClean="0">
                <a:solidFill>
                  <a:srgbClr val="7030A0"/>
                </a:solidFill>
              </a:rPr>
              <a:t>Shading was for illustration, </a:t>
            </a:r>
            <a:br>
              <a:rPr lang="en-US" sz="2400" dirty="0" smtClean="0">
                <a:solidFill>
                  <a:srgbClr val="7030A0"/>
                </a:solidFill>
              </a:rPr>
            </a:br>
            <a:r>
              <a:rPr lang="en-US" sz="2400" dirty="0" smtClean="0">
                <a:solidFill>
                  <a:srgbClr val="7030A0"/>
                </a:solidFill>
              </a:rPr>
              <a:t>for an exam this is what you would draw.</a:t>
            </a:r>
            <a:endParaRPr lang="en-US" sz="2400" dirty="0">
              <a:solidFill>
                <a:srgbClr val="7030A0"/>
              </a:solidFill>
            </a:endParaRPr>
          </a:p>
        </p:txBody>
      </p:sp>
    </p:spTree>
    <p:extLst>
      <p:ext uri="{BB962C8B-B14F-4D97-AF65-F5344CB8AC3E}">
        <p14:creationId xmlns:p14="http://schemas.microsoft.com/office/powerpoint/2010/main" val="121739844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Polymorphism</a:t>
            </a:r>
            <a:endParaRPr lang="en-US" dirty="0"/>
          </a:p>
        </p:txBody>
      </p:sp>
      <p:sp>
        <p:nvSpPr>
          <p:cNvPr id="3" name="Subtitle 2"/>
          <p:cNvSpPr>
            <a:spLocks noGrp="1"/>
          </p:cNvSpPr>
          <p:nvPr>
            <p:ph type="subTitle" idx="1"/>
          </p:nvPr>
        </p:nvSpPr>
        <p:spPr/>
        <p:txBody>
          <a:bodyPr>
            <a:normAutofit/>
          </a:bodyPr>
          <a:lstStyle/>
          <a:p>
            <a:r>
              <a:rPr lang="en-US" dirty="0" smtClean="0"/>
              <a:t>CSCE 121 </a:t>
            </a:r>
          </a:p>
          <a:p>
            <a:endParaRPr lang="en-US" dirty="0"/>
          </a:p>
          <a:p>
            <a:r>
              <a:rPr lang="en-US" dirty="0" smtClean="0"/>
              <a:t>J. Michael Moore</a:t>
            </a:r>
            <a:endParaRPr lang="en-US" dirty="0"/>
          </a:p>
        </p:txBody>
      </p:sp>
    </p:spTree>
    <p:extLst>
      <p:ext uri="{BB962C8B-B14F-4D97-AF65-F5344CB8AC3E}">
        <p14:creationId xmlns:p14="http://schemas.microsoft.com/office/powerpoint/2010/main" val="13047256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sp>
        <p:nvSpPr>
          <p:cNvPr id="3" name="Content Placeholder 2"/>
          <p:cNvSpPr>
            <a:spLocks noGrp="1"/>
          </p:cNvSpPr>
          <p:nvPr>
            <p:ph idx="1"/>
          </p:nvPr>
        </p:nvSpPr>
        <p:spPr/>
        <p:txBody>
          <a:bodyPr>
            <a:normAutofit/>
          </a:bodyPr>
          <a:lstStyle/>
          <a:p>
            <a:r>
              <a:rPr lang="en-US" sz="4000" dirty="0" smtClean="0"/>
              <a:t>When you create an instance of a derived class, it is both:</a:t>
            </a:r>
          </a:p>
          <a:p>
            <a:pPr lvl="1"/>
            <a:r>
              <a:rPr lang="en-US" sz="3600" dirty="0" smtClean="0"/>
              <a:t>an instance of the base class </a:t>
            </a:r>
          </a:p>
          <a:p>
            <a:pPr lvl="1"/>
            <a:r>
              <a:rPr lang="en-US" sz="3600" dirty="0" smtClean="0"/>
              <a:t>an instance of the derived class.</a:t>
            </a:r>
          </a:p>
          <a:p>
            <a:pPr lvl="1"/>
            <a:endParaRPr lang="en-US" sz="3600" dirty="0"/>
          </a:p>
          <a:p>
            <a:r>
              <a:rPr lang="en-US" sz="4000" dirty="0" smtClean="0"/>
              <a:t>So all of the actions/attributes possible with the parent class are possible with the derived class.</a:t>
            </a:r>
            <a:endParaRPr lang="en-US" sz="4000" dirty="0"/>
          </a:p>
        </p:txBody>
      </p:sp>
    </p:spTree>
    <p:extLst>
      <p:ext uri="{BB962C8B-B14F-4D97-AF65-F5344CB8AC3E}">
        <p14:creationId xmlns:p14="http://schemas.microsoft.com/office/powerpoint/2010/main" val="3474142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6419" y="2096294"/>
            <a:ext cx="3886200" cy="3810000"/>
          </a:xfrm>
        </p:spPr>
      </p:pic>
      <p:sp>
        <p:nvSpPr>
          <p:cNvPr id="5" name="TextBox 4"/>
          <p:cNvSpPr txBox="1"/>
          <p:nvPr/>
        </p:nvSpPr>
        <p:spPr>
          <a:xfrm rot="20422260">
            <a:off x="5570289" y="1834684"/>
            <a:ext cx="2647135" cy="523220"/>
          </a:xfrm>
          <a:prstGeom prst="rect">
            <a:avLst/>
          </a:prstGeom>
          <a:noFill/>
        </p:spPr>
        <p:txBody>
          <a:bodyPr wrap="none" rtlCol="0">
            <a:spAutoFit/>
          </a:bodyPr>
          <a:lstStyle/>
          <a:p>
            <a:r>
              <a:rPr lang="en-US" sz="2800" dirty="0" smtClean="0">
                <a:solidFill>
                  <a:srgbClr val="7030A0"/>
                </a:solidFill>
              </a:rPr>
              <a:t>Same command!</a:t>
            </a:r>
            <a:endParaRPr lang="en-US" sz="2800" dirty="0">
              <a:solidFill>
                <a:srgbClr val="7030A0"/>
              </a:solidFill>
            </a:endParaRPr>
          </a:p>
        </p:txBody>
      </p:sp>
      <p:sp>
        <p:nvSpPr>
          <p:cNvPr id="6" name="TextBox 5"/>
          <p:cNvSpPr txBox="1"/>
          <p:nvPr/>
        </p:nvSpPr>
        <p:spPr>
          <a:xfrm rot="20252983">
            <a:off x="6142565" y="3843721"/>
            <a:ext cx="3578737" cy="954107"/>
          </a:xfrm>
          <a:prstGeom prst="rect">
            <a:avLst/>
          </a:prstGeom>
          <a:noFill/>
        </p:spPr>
        <p:txBody>
          <a:bodyPr wrap="none" rtlCol="0">
            <a:spAutoFit/>
          </a:bodyPr>
          <a:lstStyle/>
          <a:p>
            <a:pPr algn="ctr"/>
            <a:r>
              <a:rPr lang="en-US" sz="2800" dirty="0" smtClean="0">
                <a:solidFill>
                  <a:srgbClr val="0070C0"/>
                </a:solidFill>
              </a:rPr>
              <a:t>Results differ based on </a:t>
            </a:r>
            <a:br>
              <a:rPr lang="en-US" sz="2800" dirty="0" smtClean="0">
                <a:solidFill>
                  <a:srgbClr val="0070C0"/>
                </a:solidFill>
              </a:rPr>
            </a:br>
            <a:r>
              <a:rPr lang="en-US" sz="2800" dirty="0" smtClean="0">
                <a:solidFill>
                  <a:srgbClr val="0070C0"/>
                </a:solidFill>
              </a:rPr>
              <a:t>the type of animal.</a:t>
            </a:r>
            <a:endParaRPr lang="en-US" sz="2800" dirty="0">
              <a:solidFill>
                <a:srgbClr val="0070C0"/>
              </a:solidFill>
            </a:endParaRPr>
          </a:p>
        </p:txBody>
      </p:sp>
    </p:spTree>
    <p:extLst>
      <p:ext uri="{BB962C8B-B14F-4D97-AF65-F5344CB8AC3E}">
        <p14:creationId xmlns:p14="http://schemas.microsoft.com/office/powerpoint/2010/main" val="1837016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Polymorphism Basic</a:t>
            </a:r>
            <a:endParaRPr lang="en-US" dirty="0"/>
          </a:p>
        </p:txBody>
      </p:sp>
      <p:sp>
        <p:nvSpPr>
          <p:cNvPr id="3" name="Content Placeholder 2"/>
          <p:cNvSpPr>
            <a:spLocks noGrp="1"/>
          </p:cNvSpPr>
          <p:nvPr>
            <p:ph idx="1"/>
          </p:nvPr>
        </p:nvSpPr>
        <p:spPr/>
        <p:txBody>
          <a:bodyPr>
            <a:normAutofit/>
          </a:bodyPr>
          <a:lstStyle/>
          <a:p>
            <a:r>
              <a:rPr lang="en-US" dirty="0" smtClean="0"/>
              <a:t>A little Greek</a:t>
            </a:r>
          </a:p>
          <a:p>
            <a:pPr lvl="1"/>
            <a:r>
              <a:rPr lang="en-US" dirty="0" smtClean="0"/>
              <a:t>What does poly mean?</a:t>
            </a:r>
          </a:p>
          <a:p>
            <a:pPr lvl="1"/>
            <a:r>
              <a:rPr lang="en-US" dirty="0" smtClean="0"/>
              <a:t>What does morph mean?</a:t>
            </a:r>
            <a:br>
              <a:rPr lang="en-US" dirty="0" smtClean="0"/>
            </a:br>
            <a:endParaRPr lang="en-US" dirty="0" smtClean="0"/>
          </a:p>
          <a:p>
            <a:r>
              <a:rPr lang="en-US" dirty="0" smtClean="0"/>
              <a:t>So when the person says “Speak”, each animal (morph / shape) speaks according to what type of animal it is.</a:t>
            </a:r>
          </a:p>
          <a:p>
            <a:endParaRPr lang="en-US" dirty="0"/>
          </a:p>
          <a:p>
            <a:r>
              <a:rPr lang="en-US" dirty="0" smtClean="0"/>
              <a:t>With polymorphism, we can indicate a method (e.g. speak) and regardless of the underlying type, it will do what is appropriate for that type (e.g. “quack”, “meow”, “woof”).</a:t>
            </a:r>
          </a:p>
          <a:p>
            <a:endParaRPr lang="en-US" dirty="0"/>
          </a:p>
        </p:txBody>
      </p:sp>
    </p:spTree>
    <p:extLst>
      <p:ext uri="{BB962C8B-B14F-4D97-AF65-F5344CB8AC3E}">
        <p14:creationId xmlns:p14="http://schemas.microsoft.com/office/powerpoint/2010/main" val="796863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C++11</a:t>
            </a:r>
            <a:endParaRPr lang="en-US" dirty="0"/>
          </a:p>
        </p:txBody>
      </p:sp>
      <p:sp>
        <p:nvSpPr>
          <p:cNvPr id="3" name="Content Placeholder 2"/>
          <p:cNvSpPr>
            <a:spLocks noGrp="1"/>
          </p:cNvSpPr>
          <p:nvPr>
            <p:ph idx="1"/>
          </p:nvPr>
        </p:nvSpPr>
        <p:spPr/>
        <p:txBody>
          <a:bodyPr/>
          <a:lstStyle/>
          <a:p>
            <a:r>
              <a:rPr lang="en-US" dirty="0" smtClean="0"/>
              <a:t>Vector is constructed in the function and </a:t>
            </a:r>
            <a:br>
              <a:rPr lang="en-US" dirty="0" smtClean="0"/>
            </a:br>
            <a:r>
              <a:rPr lang="en-US" dirty="0" smtClean="0"/>
              <a:t>returned in a temporary object. </a:t>
            </a:r>
          </a:p>
          <a:p>
            <a:r>
              <a:rPr lang="en-US" dirty="0" smtClean="0"/>
              <a:t>The returned data is </a:t>
            </a:r>
            <a:r>
              <a:rPr lang="en-US" b="1" dirty="0" smtClean="0"/>
              <a:t>copied</a:t>
            </a:r>
            <a:r>
              <a:rPr lang="en-US" dirty="0" smtClean="0"/>
              <a:t> to the object getting the assignment. </a:t>
            </a:r>
          </a:p>
          <a:p>
            <a:r>
              <a:rPr lang="en-US" dirty="0" smtClean="0"/>
              <a:t>Then the returned object is destructed.</a:t>
            </a:r>
          </a:p>
        </p:txBody>
      </p:sp>
    </p:spTree>
    <p:extLst>
      <p:ext uri="{BB962C8B-B14F-4D97-AF65-F5344CB8AC3E}">
        <p14:creationId xmlns:p14="http://schemas.microsoft.com/office/powerpoint/2010/main" val="23718365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 Example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6154" y="487117"/>
            <a:ext cx="1189846" cy="224300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5466" y="3800475"/>
            <a:ext cx="1027272" cy="18288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6997" y="3588616"/>
            <a:ext cx="1288159" cy="2252518"/>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52361" y="3800475"/>
            <a:ext cx="941546" cy="1828800"/>
          </a:xfrm>
          <a:prstGeom prst="rect">
            <a:avLst/>
          </a:prstGeom>
        </p:spPr>
      </p:pic>
      <p:sp>
        <p:nvSpPr>
          <p:cNvPr id="8" name="TextBox 7"/>
          <p:cNvSpPr txBox="1"/>
          <p:nvPr/>
        </p:nvSpPr>
        <p:spPr>
          <a:xfrm>
            <a:off x="6291911" y="1193121"/>
            <a:ext cx="2696059" cy="830997"/>
          </a:xfrm>
          <a:prstGeom prst="rect">
            <a:avLst/>
          </a:prstGeom>
          <a:noFill/>
        </p:spPr>
        <p:txBody>
          <a:bodyPr wrap="none" rtlCol="0">
            <a:spAutoFit/>
          </a:bodyPr>
          <a:lstStyle/>
          <a:p>
            <a:pPr algn="ctr"/>
            <a:r>
              <a:rPr lang="en-US" sz="2400" dirty="0"/>
              <a:t>Person </a:t>
            </a:r>
            <a:r>
              <a:rPr lang="en-US" sz="2400" dirty="0" smtClean="0"/>
              <a:t/>
            </a:r>
            <a:br>
              <a:rPr lang="en-US" sz="2400" dirty="0" smtClean="0"/>
            </a:br>
            <a:r>
              <a:rPr lang="en-US" sz="2400" dirty="0" smtClean="0"/>
              <a:t>(</a:t>
            </a:r>
            <a:r>
              <a:rPr lang="en-US" sz="2400" dirty="0"/>
              <a:t>parent / base class</a:t>
            </a:r>
            <a:r>
              <a:rPr lang="en-US" sz="2400" dirty="0" smtClean="0"/>
              <a:t>)</a:t>
            </a:r>
            <a:endParaRPr lang="en-US" sz="2400" dirty="0"/>
          </a:p>
        </p:txBody>
      </p:sp>
      <p:sp>
        <p:nvSpPr>
          <p:cNvPr id="9" name="TextBox 8"/>
          <p:cNvSpPr txBox="1"/>
          <p:nvPr/>
        </p:nvSpPr>
        <p:spPr>
          <a:xfrm>
            <a:off x="826600" y="5640822"/>
            <a:ext cx="2825004" cy="830997"/>
          </a:xfrm>
          <a:prstGeom prst="rect">
            <a:avLst/>
          </a:prstGeom>
          <a:noFill/>
        </p:spPr>
        <p:txBody>
          <a:bodyPr wrap="none" rtlCol="0">
            <a:spAutoFit/>
          </a:bodyPr>
          <a:lstStyle/>
          <a:p>
            <a:pPr algn="ctr"/>
            <a:r>
              <a:rPr lang="en-US" sz="2400" dirty="0"/>
              <a:t>Firefighter </a:t>
            </a:r>
            <a:r>
              <a:rPr lang="en-US" sz="2400" dirty="0" smtClean="0"/>
              <a:t/>
            </a:r>
            <a:br>
              <a:rPr lang="en-US" sz="2400" dirty="0" smtClean="0"/>
            </a:br>
            <a:r>
              <a:rPr lang="en-US" sz="2400" dirty="0" smtClean="0"/>
              <a:t>(</a:t>
            </a:r>
            <a:r>
              <a:rPr lang="en-US" sz="2400" dirty="0"/>
              <a:t>child / derived class)</a:t>
            </a:r>
          </a:p>
        </p:txBody>
      </p:sp>
      <p:sp>
        <p:nvSpPr>
          <p:cNvPr id="10" name="TextBox 9"/>
          <p:cNvSpPr txBox="1"/>
          <p:nvPr/>
        </p:nvSpPr>
        <p:spPr>
          <a:xfrm>
            <a:off x="4088574" y="5640822"/>
            <a:ext cx="2825004" cy="830997"/>
          </a:xfrm>
          <a:prstGeom prst="rect">
            <a:avLst/>
          </a:prstGeom>
          <a:noFill/>
        </p:spPr>
        <p:txBody>
          <a:bodyPr wrap="none" rtlCol="0">
            <a:spAutoFit/>
          </a:bodyPr>
          <a:lstStyle/>
          <a:p>
            <a:pPr algn="ctr"/>
            <a:r>
              <a:rPr lang="en-US" sz="2400" dirty="0"/>
              <a:t>Doctor </a:t>
            </a:r>
            <a:r>
              <a:rPr lang="en-US" sz="2400" dirty="0" smtClean="0"/>
              <a:t/>
            </a:r>
            <a:br>
              <a:rPr lang="en-US" sz="2400" dirty="0" smtClean="0"/>
            </a:br>
            <a:r>
              <a:rPr lang="en-US" sz="2400" dirty="0" smtClean="0"/>
              <a:t>(</a:t>
            </a:r>
            <a:r>
              <a:rPr lang="en-US" sz="2400" dirty="0"/>
              <a:t>child / derived class)</a:t>
            </a:r>
          </a:p>
        </p:txBody>
      </p:sp>
      <p:sp>
        <p:nvSpPr>
          <p:cNvPr id="11" name="TextBox 10"/>
          <p:cNvSpPr txBox="1"/>
          <p:nvPr/>
        </p:nvSpPr>
        <p:spPr>
          <a:xfrm>
            <a:off x="7310632" y="5644108"/>
            <a:ext cx="2825004" cy="830997"/>
          </a:xfrm>
          <a:prstGeom prst="rect">
            <a:avLst/>
          </a:prstGeom>
          <a:noFill/>
        </p:spPr>
        <p:txBody>
          <a:bodyPr wrap="none" rtlCol="0">
            <a:spAutoFit/>
          </a:bodyPr>
          <a:lstStyle/>
          <a:p>
            <a:pPr algn="ctr"/>
            <a:r>
              <a:rPr lang="en-US" sz="2400" dirty="0"/>
              <a:t>Chef </a:t>
            </a:r>
            <a:r>
              <a:rPr lang="en-US" sz="2400" dirty="0" smtClean="0"/>
              <a:t/>
            </a:r>
            <a:br>
              <a:rPr lang="en-US" sz="2400" dirty="0" smtClean="0"/>
            </a:br>
            <a:r>
              <a:rPr lang="en-US" sz="2400" dirty="0" smtClean="0"/>
              <a:t>(</a:t>
            </a:r>
            <a:r>
              <a:rPr lang="en-US" sz="2400" dirty="0"/>
              <a:t>child / derived class)</a:t>
            </a:r>
          </a:p>
        </p:txBody>
      </p:sp>
      <p:grpSp>
        <p:nvGrpSpPr>
          <p:cNvPr id="15" name="Group 14"/>
          <p:cNvGrpSpPr/>
          <p:nvPr/>
        </p:nvGrpSpPr>
        <p:grpSpPr>
          <a:xfrm rot="13134708">
            <a:off x="5969349" y="3116405"/>
            <a:ext cx="2599767" cy="358588"/>
            <a:chOff x="5876726" y="4244435"/>
            <a:chExt cx="2599767" cy="358588"/>
          </a:xfrm>
        </p:grpSpPr>
        <p:cxnSp>
          <p:nvCxnSpPr>
            <p:cNvPr id="13" name="Straight Connector 12"/>
            <p:cNvCxnSpPr/>
            <p:nvPr/>
          </p:nvCxnSpPr>
          <p:spPr>
            <a:xfrm flipV="1">
              <a:off x="5876726" y="4423728"/>
              <a:ext cx="2269863" cy="1075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5400000">
              <a:off x="8132247" y="4258776"/>
              <a:ext cx="358588" cy="329905"/>
            </a:xfrm>
            <a:prstGeom prst="triangl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rot="19328955">
            <a:off x="2635484" y="3027986"/>
            <a:ext cx="2599767" cy="358588"/>
            <a:chOff x="5876726" y="4244435"/>
            <a:chExt cx="2599767" cy="358588"/>
          </a:xfrm>
        </p:grpSpPr>
        <p:cxnSp>
          <p:nvCxnSpPr>
            <p:cNvPr id="17" name="Straight Connector 16"/>
            <p:cNvCxnSpPr/>
            <p:nvPr/>
          </p:nvCxnSpPr>
          <p:spPr>
            <a:xfrm flipV="1">
              <a:off x="5876726" y="4423728"/>
              <a:ext cx="2269863" cy="1075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rot="5400000">
              <a:off x="8132247" y="4258776"/>
              <a:ext cx="358588" cy="329905"/>
            </a:xfrm>
            <a:prstGeom prst="triangl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flipH="1" flipV="1">
            <a:off x="5620405" y="2989623"/>
            <a:ext cx="19752" cy="702551"/>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5441110" y="2659718"/>
            <a:ext cx="358588" cy="329905"/>
          </a:xfrm>
          <a:prstGeom prst="triangl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465564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p:txBody>
          <a:bodyPr/>
          <a:lstStyle/>
          <a:p>
            <a:r>
              <a:rPr lang="en-US" dirty="0" smtClean="0"/>
              <a:t>Can only see an object as one thing at a time.</a:t>
            </a:r>
          </a:p>
          <a:p>
            <a:pPr lvl="1"/>
            <a:r>
              <a:rPr lang="en-US" dirty="0" smtClean="0"/>
              <a:t>E.g. can only treat an object as a person or as a firefighter depending on the current view (datatype… more in anatomy)</a:t>
            </a:r>
          </a:p>
          <a:p>
            <a:endParaRPr lang="en-US" dirty="0" smtClean="0"/>
          </a:p>
          <a:p>
            <a:r>
              <a:rPr lang="en-US" dirty="0" smtClean="0"/>
              <a:t>Suppose you create a method/attribute in a derived class that exactly matches something in the parent (note: this is allowed)</a:t>
            </a:r>
          </a:p>
          <a:p>
            <a:pPr lvl="1"/>
            <a:r>
              <a:rPr lang="en-US" dirty="0" smtClean="0"/>
              <a:t>If looking through firefighter lens, the firefighter version is used.</a:t>
            </a:r>
          </a:p>
          <a:p>
            <a:pPr lvl="1"/>
            <a:r>
              <a:rPr lang="en-US" dirty="0" smtClean="0"/>
              <a:t>If looking through person lens, the person version is used.</a:t>
            </a:r>
            <a:endParaRPr lang="en-US" dirty="0"/>
          </a:p>
        </p:txBody>
      </p:sp>
    </p:spTree>
    <p:extLst>
      <p:ext uri="{BB962C8B-B14F-4D97-AF65-F5344CB8AC3E}">
        <p14:creationId xmlns:p14="http://schemas.microsoft.com/office/powerpoint/2010/main" val="1936376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Interface</a:t>
            </a:r>
            <a:endParaRPr lang="en-US" dirty="0"/>
          </a:p>
        </p:txBody>
      </p:sp>
      <p:sp>
        <p:nvSpPr>
          <p:cNvPr id="3" name="Content Placeholder 2"/>
          <p:cNvSpPr>
            <a:spLocks noGrp="1"/>
          </p:cNvSpPr>
          <p:nvPr>
            <p:ph idx="1"/>
          </p:nvPr>
        </p:nvSpPr>
        <p:spPr/>
        <p:txBody>
          <a:bodyPr>
            <a:normAutofit/>
          </a:bodyPr>
          <a:lstStyle/>
          <a:p>
            <a:r>
              <a:rPr lang="en-US" dirty="0" smtClean="0"/>
              <a:t>We only need to know one method to use with an </a:t>
            </a:r>
            <a:br>
              <a:rPr lang="en-US" dirty="0" smtClean="0"/>
            </a:br>
            <a:r>
              <a:rPr lang="en-US" dirty="0" smtClean="0"/>
              <a:t>unknown number of sub-classes.</a:t>
            </a:r>
          </a:p>
          <a:p>
            <a:endParaRPr lang="en-US" dirty="0"/>
          </a:p>
          <a:p>
            <a:r>
              <a:rPr lang="en-US" dirty="0" smtClean="0"/>
              <a:t>So, with polymorphism, we can use the person lens to look at people and we do not have to worry about what sub-class each one is.</a:t>
            </a:r>
          </a:p>
          <a:p>
            <a:endParaRPr lang="en-US" dirty="0"/>
          </a:p>
          <a:p>
            <a:r>
              <a:rPr lang="en-US" dirty="0" smtClean="0"/>
              <a:t>However, not very useful if we can only do </a:t>
            </a:r>
            <a:br>
              <a:rPr lang="en-US" dirty="0" smtClean="0"/>
            </a:br>
            <a:r>
              <a:rPr lang="en-US" dirty="0" smtClean="0"/>
              <a:t>what the parent class does by default.</a:t>
            </a:r>
          </a:p>
          <a:p>
            <a:endParaRPr lang="en-US" dirty="0"/>
          </a:p>
        </p:txBody>
      </p:sp>
    </p:spTree>
    <p:extLst>
      <p:ext uri="{BB962C8B-B14F-4D97-AF65-F5344CB8AC3E}">
        <p14:creationId xmlns:p14="http://schemas.microsoft.com/office/powerpoint/2010/main" val="11160772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Useful</a:t>
            </a:r>
            <a:endParaRPr lang="en-US" dirty="0"/>
          </a:p>
        </p:txBody>
      </p:sp>
      <p:sp>
        <p:nvSpPr>
          <p:cNvPr id="3" name="Content Placeholder 2"/>
          <p:cNvSpPr>
            <a:spLocks noGrp="1"/>
          </p:cNvSpPr>
          <p:nvPr>
            <p:ph idx="1"/>
          </p:nvPr>
        </p:nvSpPr>
        <p:spPr/>
        <p:txBody>
          <a:bodyPr>
            <a:normAutofit/>
          </a:bodyPr>
          <a:lstStyle/>
          <a:p>
            <a:r>
              <a:rPr lang="en-US" dirty="0" smtClean="0"/>
              <a:t>What if we want to use the sub-class version </a:t>
            </a:r>
            <a:br>
              <a:rPr lang="en-US" dirty="0" smtClean="0"/>
            </a:br>
            <a:r>
              <a:rPr lang="en-US" dirty="0" smtClean="0"/>
              <a:t>instead of the parent-class version? </a:t>
            </a:r>
          </a:p>
          <a:p>
            <a:pPr lvl="1"/>
            <a:r>
              <a:rPr lang="en-US" dirty="0" smtClean="0"/>
              <a:t>E.g. the firefighter version instead of the person version</a:t>
            </a:r>
          </a:p>
          <a:p>
            <a:endParaRPr lang="en-US" dirty="0"/>
          </a:p>
          <a:p>
            <a:r>
              <a:rPr lang="en-US" dirty="0" smtClean="0"/>
              <a:t>There needs to be a way to indicate that the sub-class version should </a:t>
            </a:r>
            <a:r>
              <a:rPr lang="en-US" b="1" i="1" dirty="0" smtClean="0"/>
              <a:t>override</a:t>
            </a:r>
            <a:r>
              <a:rPr lang="en-US" dirty="0" smtClean="0"/>
              <a:t> the parent version.</a:t>
            </a:r>
          </a:p>
          <a:p>
            <a:endParaRPr lang="en-US" dirty="0"/>
          </a:p>
        </p:txBody>
      </p:sp>
    </p:spTree>
    <p:extLst>
      <p:ext uri="{BB962C8B-B14F-4D97-AF65-F5344CB8AC3E}">
        <p14:creationId xmlns:p14="http://schemas.microsoft.com/office/powerpoint/2010/main" val="1170265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a:t>
            </a:r>
            <a:endParaRPr lang="en-US" dirty="0"/>
          </a:p>
        </p:txBody>
      </p:sp>
      <p:sp>
        <p:nvSpPr>
          <p:cNvPr id="3" name="Content Placeholder 2"/>
          <p:cNvSpPr>
            <a:spLocks noGrp="1"/>
          </p:cNvSpPr>
          <p:nvPr>
            <p:ph idx="1"/>
          </p:nvPr>
        </p:nvSpPr>
        <p:spPr/>
        <p:txBody>
          <a:bodyPr/>
          <a:lstStyle/>
          <a:p>
            <a:r>
              <a:rPr lang="en-US" dirty="0" smtClean="0"/>
              <a:t>Indicate in the parent that the child version should be used instead </a:t>
            </a:r>
            <a:br>
              <a:rPr lang="en-US" dirty="0" smtClean="0"/>
            </a:br>
            <a:r>
              <a:rPr lang="en-US" dirty="0" smtClean="0"/>
              <a:t>if parent version is also available.</a:t>
            </a:r>
          </a:p>
          <a:p>
            <a:pPr lvl="1"/>
            <a:r>
              <a:rPr lang="en-US" dirty="0" smtClean="0"/>
              <a:t>In C++ this is known as a virtual function.</a:t>
            </a:r>
          </a:p>
          <a:p>
            <a:endParaRPr lang="en-US" dirty="0" smtClean="0"/>
          </a:p>
          <a:p>
            <a:r>
              <a:rPr lang="en-US" dirty="0" smtClean="0"/>
              <a:t>When looking at an instance of a base class, when it sees “virtual” it knows to use the derived class version of the function. </a:t>
            </a:r>
          </a:p>
          <a:p>
            <a:r>
              <a:rPr lang="en-US" dirty="0" smtClean="0"/>
              <a:t>If the derived class does not have its own version, </a:t>
            </a:r>
            <a:br>
              <a:rPr lang="en-US" dirty="0" smtClean="0"/>
            </a:br>
            <a:r>
              <a:rPr lang="en-US" dirty="0" smtClean="0"/>
              <a:t>it will use the base class version.</a:t>
            </a:r>
            <a:endParaRPr lang="en-US" dirty="0"/>
          </a:p>
        </p:txBody>
      </p:sp>
    </p:spTree>
    <p:extLst>
      <p:ext uri="{BB962C8B-B14F-4D97-AF65-F5344CB8AC3E}">
        <p14:creationId xmlns:p14="http://schemas.microsoft.com/office/powerpoint/2010/main" val="2192450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t>Suppose there is not a meaningful version to use in the base class?</a:t>
            </a:r>
          </a:p>
          <a:p>
            <a:endParaRPr lang="en-US" dirty="0"/>
          </a:p>
          <a:p>
            <a:r>
              <a:rPr lang="en-US" dirty="0" smtClean="0"/>
              <a:t>Indicate that the method is abstract.</a:t>
            </a:r>
          </a:p>
          <a:p>
            <a:pPr lvl="1"/>
            <a:r>
              <a:rPr lang="en-US" dirty="0" smtClean="0"/>
              <a:t>In C++ this is called a pure virtual function.</a:t>
            </a:r>
          </a:p>
          <a:p>
            <a:endParaRPr lang="en-US" dirty="0"/>
          </a:p>
          <a:p>
            <a:r>
              <a:rPr lang="en-US" dirty="0"/>
              <a:t>When looking at an instance of a base class, when it sees </a:t>
            </a:r>
            <a:r>
              <a:rPr lang="en-US" dirty="0" smtClean="0"/>
              <a:t/>
            </a:r>
            <a:br>
              <a:rPr lang="en-US" dirty="0" smtClean="0"/>
            </a:br>
            <a:r>
              <a:rPr lang="en-US" dirty="0" smtClean="0"/>
              <a:t>“pure virtual</a:t>
            </a:r>
            <a:r>
              <a:rPr lang="en-US" dirty="0"/>
              <a:t>” it </a:t>
            </a:r>
            <a:r>
              <a:rPr lang="en-US" dirty="0" smtClean="0"/>
              <a:t>knows it looks for the derived version. </a:t>
            </a:r>
            <a:endParaRPr lang="en-US" dirty="0"/>
          </a:p>
          <a:p>
            <a:r>
              <a:rPr lang="en-US" dirty="0"/>
              <a:t>If the derived class does not have its own version, </a:t>
            </a:r>
            <a:br>
              <a:rPr lang="en-US" dirty="0"/>
            </a:br>
            <a:r>
              <a:rPr lang="en-US" dirty="0"/>
              <a:t>it </a:t>
            </a:r>
            <a:r>
              <a:rPr lang="en-US" dirty="0" smtClean="0"/>
              <a:t>will not compile.</a:t>
            </a:r>
            <a:endParaRPr lang="en-US" dirty="0"/>
          </a:p>
          <a:p>
            <a:pPr marL="0" indent="0">
              <a:buNone/>
            </a:pPr>
            <a:endParaRPr lang="en-US" dirty="0" smtClean="0"/>
          </a:p>
        </p:txBody>
      </p:sp>
    </p:spTree>
    <p:extLst>
      <p:ext uri="{BB962C8B-B14F-4D97-AF65-F5344CB8AC3E}">
        <p14:creationId xmlns:p14="http://schemas.microsoft.com/office/powerpoint/2010/main" val="38835540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abstract class cannot be instantiated!</a:t>
            </a:r>
          </a:p>
          <a:p>
            <a:endParaRPr lang="en-US" dirty="0"/>
          </a:p>
          <a:p>
            <a:r>
              <a:rPr lang="en-US" dirty="0" smtClean="0"/>
              <a:t>In C++ this is accomplished by having </a:t>
            </a:r>
            <a:br>
              <a:rPr lang="en-US" dirty="0" smtClean="0"/>
            </a:br>
            <a:r>
              <a:rPr lang="en-US" dirty="0" smtClean="0"/>
              <a:t>at least one pure virtual function in the base class.</a:t>
            </a:r>
          </a:p>
          <a:p>
            <a:endParaRPr lang="en-US" dirty="0"/>
          </a:p>
          <a:p>
            <a:r>
              <a:rPr lang="en-US" dirty="0" smtClean="0"/>
              <a:t>This makes sense. </a:t>
            </a:r>
          </a:p>
          <a:p>
            <a:pPr lvl="1"/>
            <a:r>
              <a:rPr lang="en-US" sz="2600" dirty="0" smtClean="0"/>
              <a:t>If you have a pure virtual function, there is no default definition for that function, so it cannot be created.</a:t>
            </a:r>
          </a:p>
          <a:p>
            <a:endParaRPr lang="en-US" dirty="0"/>
          </a:p>
          <a:p>
            <a:r>
              <a:rPr lang="en-US" dirty="0" smtClean="0"/>
              <a:t>Child classes that will be instantiated MUST define </a:t>
            </a:r>
            <a:br>
              <a:rPr lang="en-US" dirty="0" smtClean="0"/>
            </a:br>
            <a:r>
              <a:rPr lang="en-US" dirty="0" smtClean="0"/>
              <a:t>its version of the pure virtual function.</a:t>
            </a:r>
            <a:endParaRPr lang="en-US" dirty="0"/>
          </a:p>
        </p:txBody>
      </p:sp>
    </p:spTree>
    <p:extLst>
      <p:ext uri="{BB962C8B-B14F-4D97-AF65-F5344CB8AC3E}">
        <p14:creationId xmlns:p14="http://schemas.microsoft.com/office/powerpoint/2010/main" val="12422559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r>
              <a:rPr lang="en-US" dirty="0" smtClean="0"/>
              <a:t>Want derived classes to have the </a:t>
            </a:r>
            <a:r>
              <a:rPr lang="en-US" b="1" dirty="0" smtClean="0"/>
              <a:t>option</a:t>
            </a:r>
            <a:r>
              <a:rPr lang="en-US" dirty="0" smtClean="0"/>
              <a:t> of overriding a function </a:t>
            </a:r>
            <a:br>
              <a:rPr lang="en-US" dirty="0" smtClean="0"/>
            </a:br>
            <a:r>
              <a:rPr lang="en-US" dirty="0" smtClean="0"/>
              <a:t>since a default is provided.</a:t>
            </a:r>
          </a:p>
          <a:p>
            <a:pPr lvl="1"/>
            <a:r>
              <a:rPr lang="en-US" sz="3200" dirty="0" smtClean="0"/>
              <a:t>Make it a virtual</a:t>
            </a:r>
          </a:p>
          <a:p>
            <a:pPr lvl="1"/>
            <a:endParaRPr lang="en-US" dirty="0"/>
          </a:p>
          <a:p>
            <a:r>
              <a:rPr lang="en-US" dirty="0" smtClean="0"/>
              <a:t>Want to force derived classes to override a function </a:t>
            </a:r>
            <a:br>
              <a:rPr lang="en-US" dirty="0" smtClean="0"/>
            </a:br>
            <a:r>
              <a:rPr lang="en-US" dirty="0" smtClean="0"/>
              <a:t>(i.e. do not provide a default)</a:t>
            </a:r>
          </a:p>
          <a:p>
            <a:pPr lvl="1"/>
            <a:r>
              <a:rPr lang="en-US" sz="3200" dirty="0" smtClean="0"/>
              <a:t>Make it pure virtual</a:t>
            </a:r>
            <a:endParaRPr lang="en-US" sz="3200" dirty="0"/>
          </a:p>
        </p:txBody>
      </p:sp>
    </p:spTree>
    <p:extLst>
      <p:ext uri="{BB962C8B-B14F-4D97-AF65-F5344CB8AC3E}">
        <p14:creationId xmlns:p14="http://schemas.microsoft.com/office/powerpoint/2010/main" val="3177640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Update for Virtual</a:t>
            </a:r>
            <a:endParaRPr lang="en-US" dirty="0"/>
          </a:p>
        </p:txBody>
      </p:sp>
      <p:sp>
        <p:nvSpPr>
          <p:cNvPr id="3" name="Content Placeholder 2"/>
          <p:cNvSpPr>
            <a:spLocks noGrp="1"/>
          </p:cNvSpPr>
          <p:nvPr>
            <p:ph idx="1"/>
          </p:nvPr>
        </p:nvSpPr>
        <p:spPr/>
        <p:txBody>
          <a:bodyPr/>
          <a:lstStyle/>
          <a:p>
            <a:r>
              <a:rPr lang="en-US" dirty="0" smtClean="0"/>
              <a:t>UML supports indicating polymorphism </a:t>
            </a:r>
            <a:br>
              <a:rPr lang="en-US" dirty="0" smtClean="0"/>
            </a:br>
            <a:r>
              <a:rPr lang="en-US" dirty="0" smtClean="0"/>
              <a:t>	by indicating virtual functions.</a:t>
            </a:r>
          </a:p>
          <a:p>
            <a:pPr lvl="1"/>
            <a:r>
              <a:rPr lang="en-US" dirty="0" smtClean="0"/>
              <a:t>Virtual functions are written in italics. If hand written, underline.</a:t>
            </a:r>
          </a:p>
          <a:p>
            <a:pPr lvl="1"/>
            <a:endParaRPr lang="en-US" dirty="0"/>
          </a:p>
          <a:p>
            <a:r>
              <a:rPr lang="en-US" dirty="0" smtClean="0"/>
              <a:t>There is not a way to indicate pure virtual functions in standard UML.</a:t>
            </a:r>
          </a:p>
          <a:p>
            <a:pPr lvl="1"/>
            <a:r>
              <a:rPr lang="en-US" dirty="0" smtClean="0"/>
              <a:t>On exams I will ask you to put “</a:t>
            </a:r>
            <a:r>
              <a:rPr lang="en-US" dirty="0" err="1" smtClean="0"/>
              <a:t>pv</a:t>
            </a:r>
            <a:r>
              <a:rPr lang="en-US" dirty="0" smtClean="0"/>
              <a:t>” before </a:t>
            </a:r>
            <a:br>
              <a:rPr lang="en-US" dirty="0" smtClean="0"/>
            </a:br>
            <a:r>
              <a:rPr lang="en-US" dirty="0" smtClean="0"/>
              <a:t>functions that should be pure virtual.</a:t>
            </a:r>
            <a:endParaRPr lang="en-US" dirty="0"/>
          </a:p>
        </p:txBody>
      </p:sp>
    </p:spTree>
    <p:extLst>
      <p:ext uri="{BB962C8B-B14F-4D97-AF65-F5344CB8AC3E}">
        <p14:creationId xmlns:p14="http://schemas.microsoft.com/office/powerpoint/2010/main" val="3514672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drive.</a:t>
            </a:r>
            <a:endParaRPr lang="en-US" dirty="0"/>
          </a:p>
        </p:txBody>
      </p:sp>
      <p:sp>
        <p:nvSpPr>
          <p:cNvPr id="4" name="Rectangle 3"/>
          <p:cNvSpPr/>
          <p:nvPr/>
        </p:nvSpPr>
        <p:spPr>
          <a:xfrm>
            <a:off x="5050971" y="1690688"/>
            <a:ext cx="1752600" cy="500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V</a:t>
            </a:r>
            <a:r>
              <a:rPr lang="en-US" b="1" dirty="0" smtClean="0"/>
              <a:t>ehicle</a:t>
            </a:r>
            <a:endParaRPr lang="en-US" b="1" dirty="0"/>
          </a:p>
        </p:txBody>
      </p:sp>
      <p:sp>
        <p:nvSpPr>
          <p:cNvPr id="5" name="Rectangle 4"/>
          <p:cNvSpPr/>
          <p:nvPr/>
        </p:nvSpPr>
        <p:spPr>
          <a:xfrm>
            <a:off x="5050971" y="2191429"/>
            <a:ext cx="1752600" cy="15131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1"/>
            <a:r>
              <a:rPr lang="en-US" dirty="0" smtClean="0"/>
              <a:t>-weight</a:t>
            </a:r>
            <a:endParaRPr lang="en-US" dirty="0"/>
          </a:p>
          <a:p>
            <a:pPr lvl="1"/>
            <a:r>
              <a:rPr lang="en-US" dirty="0" smtClean="0"/>
              <a:t>-length</a:t>
            </a:r>
            <a:endParaRPr lang="en-US" dirty="0"/>
          </a:p>
          <a:p>
            <a:pPr lvl="1"/>
            <a:r>
              <a:rPr lang="en-US" dirty="0" smtClean="0"/>
              <a:t>-height</a:t>
            </a:r>
            <a:endParaRPr lang="en-US" dirty="0"/>
          </a:p>
          <a:p>
            <a:pPr lvl="1"/>
            <a:r>
              <a:rPr lang="en-US" dirty="0" smtClean="0"/>
              <a:t>-width</a:t>
            </a:r>
            <a:endParaRPr lang="en-US" dirty="0"/>
          </a:p>
        </p:txBody>
      </p:sp>
      <p:sp>
        <p:nvSpPr>
          <p:cNvPr id="6" name="Rectangle 5"/>
          <p:cNvSpPr/>
          <p:nvPr/>
        </p:nvSpPr>
        <p:spPr>
          <a:xfrm>
            <a:off x="5050971" y="3704544"/>
            <a:ext cx="1752600"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r>
              <a:rPr lang="en-US" i="1" dirty="0" smtClean="0"/>
              <a:t>drive</a:t>
            </a:r>
            <a:r>
              <a:rPr lang="en-US" dirty="0" smtClean="0"/>
              <a:t>()</a:t>
            </a:r>
          </a:p>
          <a:p>
            <a:pPr algn="ctr"/>
            <a:r>
              <a:rPr lang="en-US" dirty="0" smtClean="0"/>
              <a:t>+</a:t>
            </a:r>
            <a:r>
              <a:rPr lang="en-US" i="1" dirty="0" smtClean="0"/>
              <a:t>stop</a:t>
            </a:r>
            <a:r>
              <a:rPr lang="en-US" dirty="0" smtClean="0"/>
              <a:t>()</a:t>
            </a:r>
            <a:endParaRPr lang="en-US" dirty="0"/>
          </a:p>
        </p:txBody>
      </p:sp>
      <p:grpSp>
        <p:nvGrpSpPr>
          <p:cNvPr id="24" name="Group 23"/>
          <p:cNvGrpSpPr/>
          <p:nvPr/>
        </p:nvGrpSpPr>
        <p:grpSpPr>
          <a:xfrm>
            <a:off x="1665513" y="3282674"/>
            <a:ext cx="3135086" cy="2751415"/>
            <a:chOff x="1665513" y="3282674"/>
            <a:chExt cx="3135086" cy="2751415"/>
          </a:xfrm>
        </p:grpSpPr>
        <p:sp>
          <p:nvSpPr>
            <p:cNvPr id="7" name="Rectangle 6"/>
            <p:cNvSpPr/>
            <p:nvPr/>
          </p:nvSpPr>
          <p:spPr>
            <a:xfrm>
              <a:off x="1665513" y="4357688"/>
              <a:ext cx="2057401" cy="500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Flintstone</a:t>
              </a:r>
              <a:endParaRPr lang="en-US" b="1" dirty="0"/>
            </a:p>
          </p:txBody>
        </p:sp>
        <p:sp>
          <p:nvSpPr>
            <p:cNvPr id="8" name="Rectangle 7"/>
            <p:cNvSpPr/>
            <p:nvPr/>
          </p:nvSpPr>
          <p:spPr>
            <a:xfrm>
              <a:off x="1665513" y="4858430"/>
              <a:ext cx="2057401" cy="522516"/>
            </a:xfrm>
            <a:prstGeom prst="rect">
              <a:avLst/>
            </a:prstGeom>
          </p:spPr>
          <p:style>
            <a:lnRef idx="2">
              <a:schemeClr val="dk1"/>
            </a:lnRef>
            <a:fillRef idx="1">
              <a:schemeClr val="lt1"/>
            </a:fillRef>
            <a:effectRef idx="0">
              <a:schemeClr val="dk1"/>
            </a:effectRef>
            <a:fontRef idx="minor">
              <a:schemeClr val="dk1"/>
            </a:fontRef>
          </p:style>
          <p:txBody>
            <a:bodyPr lIns="45720" rIns="45720" rtlCol="0" anchor="ctr"/>
            <a:lstStyle/>
            <a:p>
              <a:pPr lvl="1"/>
              <a:endParaRPr lang="en-US" dirty="0"/>
            </a:p>
          </p:txBody>
        </p:sp>
        <p:sp>
          <p:nvSpPr>
            <p:cNvPr id="9" name="Rectangle 8"/>
            <p:cNvSpPr/>
            <p:nvPr/>
          </p:nvSpPr>
          <p:spPr>
            <a:xfrm>
              <a:off x="1665513" y="5380945"/>
              <a:ext cx="2057401"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+drive()</a:t>
              </a:r>
            </a:p>
            <a:p>
              <a:pPr algn="ctr"/>
              <a:r>
                <a:rPr lang="en-US" dirty="0" smtClean="0"/>
                <a:t>+stop()</a:t>
              </a:r>
              <a:endParaRPr lang="en-US" dirty="0"/>
            </a:p>
          </p:txBody>
        </p:sp>
        <p:cxnSp>
          <p:nvCxnSpPr>
            <p:cNvPr id="13" name="Straight Connector 12"/>
            <p:cNvCxnSpPr>
              <a:stCxn id="7" idx="0"/>
            </p:cNvCxnSpPr>
            <p:nvPr/>
          </p:nvCxnSpPr>
          <p:spPr>
            <a:xfrm flipV="1">
              <a:off x="2694214" y="3507680"/>
              <a:ext cx="1790700" cy="85000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4246748">
              <a:off x="4456353" y="3297015"/>
              <a:ext cx="358588" cy="329905"/>
            </a:xfrm>
            <a:prstGeom prst="triangl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7011816" y="3256812"/>
            <a:ext cx="3057469" cy="2777277"/>
            <a:chOff x="7011816" y="3256812"/>
            <a:chExt cx="3057469" cy="2777277"/>
          </a:xfrm>
        </p:grpSpPr>
        <p:sp>
          <p:nvSpPr>
            <p:cNvPr id="10" name="Rectangle 9"/>
            <p:cNvSpPr/>
            <p:nvPr/>
          </p:nvSpPr>
          <p:spPr>
            <a:xfrm>
              <a:off x="8011884" y="4357688"/>
              <a:ext cx="2057401" cy="500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Front Wheel Drive</a:t>
              </a:r>
              <a:endParaRPr lang="en-US" b="1" dirty="0"/>
            </a:p>
          </p:txBody>
        </p:sp>
        <p:cxnSp>
          <p:nvCxnSpPr>
            <p:cNvPr id="15" name="Straight Connector 14"/>
            <p:cNvCxnSpPr>
              <a:stCxn id="10" idx="0"/>
            </p:cNvCxnSpPr>
            <p:nvPr/>
          </p:nvCxnSpPr>
          <p:spPr>
            <a:xfrm flipH="1" flipV="1">
              <a:off x="7249885" y="3518436"/>
              <a:ext cx="1790700" cy="83925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rot="2973342">
              <a:off x="6997475" y="3271153"/>
              <a:ext cx="358588" cy="329905"/>
            </a:xfrm>
            <a:prstGeom prst="triangl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11884" y="4858430"/>
              <a:ext cx="2057401" cy="522516"/>
            </a:xfrm>
            <a:prstGeom prst="rect">
              <a:avLst/>
            </a:prstGeom>
          </p:spPr>
          <p:style>
            <a:lnRef idx="2">
              <a:schemeClr val="dk1"/>
            </a:lnRef>
            <a:fillRef idx="1">
              <a:schemeClr val="lt1"/>
            </a:fillRef>
            <a:effectRef idx="0">
              <a:schemeClr val="dk1"/>
            </a:effectRef>
            <a:fontRef idx="minor">
              <a:schemeClr val="dk1"/>
            </a:fontRef>
          </p:style>
          <p:txBody>
            <a:bodyPr lIns="45720" rIns="45720" rtlCol="0" anchor="ctr"/>
            <a:lstStyle/>
            <a:p>
              <a:pPr lvl="1"/>
              <a:endParaRPr lang="en-US" dirty="0"/>
            </a:p>
          </p:txBody>
        </p:sp>
        <p:sp>
          <p:nvSpPr>
            <p:cNvPr id="18" name="Rectangle 17"/>
            <p:cNvSpPr/>
            <p:nvPr/>
          </p:nvSpPr>
          <p:spPr>
            <a:xfrm>
              <a:off x="8011884" y="5380945"/>
              <a:ext cx="2057401" cy="653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+drive()</a:t>
              </a:r>
            </a:p>
            <a:p>
              <a:pPr algn="ctr"/>
              <a:r>
                <a:rPr lang="en-US" dirty="0" smtClean="0"/>
                <a:t>+stop()</a:t>
              </a:r>
              <a:endParaRPr lang="en-US" dirty="0"/>
            </a:p>
          </p:txBody>
        </p:sp>
      </p:gr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67" y="1655557"/>
            <a:ext cx="2856233" cy="2201389"/>
          </a:xfrm>
          <a:prstGeom prst="rect">
            <a:avLst/>
          </a:prstGeom>
        </p:spPr>
      </p:pic>
      <p:sp>
        <p:nvSpPr>
          <p:cNvPr id="21" name="TextBox 20"/>
          <p:cNvSpPr txBox="1"/>
          <p:nvPr/>
        </p:nvSpPr>
        <p:spPr>
          <a:xfrm>
            <a:off x="179091" y="6260836"/>
            <a:ext cx="11833817" cy="461665"/>
          </a:xfrm>
          <a:prstGeom prst="rect">
            <a:avLst/>
          </a:prstGeom>
          <a:noFill/>
        </p:spPr>
        <p:txBody>
          <a:bodyPr wrap="none" rtlCol="0">
            <a:spAutoFit/>
          </a:bodyPr>
          <a:lstStyle/>
          <a:p>
            <a:r>
              <a:rPr lang="en-US" sz="1200" dirty="0" smtClean="0"/>
              <a:t>Flintstone image taken </a:t>
            </a:r>
            <a:r>
              <a:rPr lang="en-US" sz="1200" dirty="0"/>
              <a:t>from: </a:t>
            </a:r>
            <a:r>
              <a:rPr lang="en-US" sz="1200" dirty="0">
                <a:hlinkClick r:id="rId4"/>
              </a:rPr>
              <a:t>http://</a:t>
            </a:r>
            <a:r>
              <a:rPr lang="en-US" sz="1200" dirty="0" smtClean="0">
                <a:hlinkClick r:id="rId4"/>
              </a:rPr>
              <a:t>www.dailyrecord.co.uk/news/local-news/yabba-dabba-shotts-man-puts-7654559#sDmfmSD8V1mpZXUH.97</a:t>
            </a:r>
            <a:r>
              <a:rPr lang="en-US" sz="1200" dirty="0" smtClean="0"/>
              <a:t> </a:t>
            </a:r>
          </a:p>
          <a:p>
            <a:r>
              <a:rPr lang="en-US" sz="1200" dirty="0"/>
              <a:t>FWD image: By </a:t>
            </a:r>
            <a:r>
              <a:rPr lang="en-US" sz="1200" dirty="0" err="1"/>
              <a:t>Moebiusuibeom-en</a:t>
            </a:r>
            <a:r>
              <a:rPr lang="en-US" sz="1200" dirty="0"/>
              <a:t> (Own work) [CC BY-SA 3.0 (</a:t>
            </a:r>
            <a:r>
              <a:rPr lang="en-US" sz="1200" dirty="0">
                <a:hlinkClick r:id="rId5"/>
              </a:rPr>
              <a:t>http://</a:t>
            </a:r>
            <a:r>
              <a:rPr lang="en-US" sz="1200" dirty="0" smtClean="0">
                <a:hlinkClick r:id="rId5"/>
              </a:rPr>
              <a:t>creativecommons.org/licenses/by-sa/3.0</a:t>
            </a:r>
            <a:r>
              <a:rPr lang="en-US" sz="1200" dirty="0" smtClean="0"/>
              <a:t>) </a:t>
            </a:r>
            <a:r>
              <a:rPr lang="en-US" sz="1200" dirty="0"/>
              <a:t>or GFDL (</a:t>
            </a:r>
            <a:r>
              <a:rPr lang="en-US" sz="1200" dirty="0">
                <a:hlinkClick r:id="rId6"/>
              </a:rPr>
              <a:t>http://</a:t>
            </a:r>
            <a:r>
              <a:rPr lang="en-US" sz="1200" dirty="0" smtClean="0">
                <a:hlinkClick r:id="rId6"/>
              </a:rPr>
              <a:t>www.gnu.org/copyleft/fdl.html</a:t>
            </a:r>
            <a:r>
              <a:rPr lang="en-US" sz="1200" dirty="0" smtClean="0"/>
              <a:t>)], </a:t>
            </a:r>
            <a:r>
              <a:rPr lang="en-US" sz="1200" dirty="0"/>
              <a:t>via Wikimedia Commons</a:t>
            </a:r>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4799" y="976355"/>
            <a:ext cx="3433276" cy="2085447"/>
          </a:xfrm>
          <a:prstGeom prst="rect">
            <a:avLst/>
          </a:prstGeom>
        </p:spPr>
      </p:pic>
      <p:sp>
        <p:nvSpPr>
          <p:cNvPr id="25" name="TextBox 24"/>
          <p:cNvSpPr txBox="1"/>
          <p:nvPr/>
        </p:nvSpPr>
        <p:spPr>
          <a:xfrm>
            <a:off x="4800199" y="4570526"/>
            <a:ext cx="2254143" cy="461665"/>
          </a:xfrm>
          <a:prstGeom prst="rect">
            <a:avLst/>
          </a:prstGeom>
          <a:noFill/>
        </p:spPr>
        <p:txBody>
          <a:bodyPr wrap="none" rtlCol="0">
            <a:spAutoFit/>
          </a:bodyPr>
          <a:lstStyle/>
          <a:p>
            <a:r>
              <a:rPr lang="en-US" sz="2400" dirty="0" smtClean="0">
                <a:solidFill>
                  <a:srgbClr val="7030A0"/>
                </a:solidFill>
              </a:rPr>
              <a:t>Virtual functions</a:t>
            </a:r>
            <a:endParaRPr lang="en-US" sz="2400" dirty="0">
              <a:solidFill>
                <a:srgbClr val="7030A0"/>
              </a:solidFill>
            </a:endParaRPr>
          </a:p>
        </p:txBody>
      </p:sp>
    </p:spTree>
    <p:extLst>
      <p:ext uri="{BB962C8B-B14F-4D97-AF65-F5344CB8AC3E}">
        <p14:creationId xmlns:p14="http://schemas.microsoft.com/office/powerpoint/2010/main" val="2559796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C++11</a:t>
            </a:r>
            <a:endParaRPr lang="en-US" dirty="0"/>
          </a:p>
        </p:txBody>
      </p:sp>
      <p:sp>
        <p:nvSpPr>
          <p:cNvPr id="3" name="Content Placeholder 2"/>
          <p:cNvSpPr>
            <a:spLocks noGrp="1"/>
          </p:cNvSpPr>
          <p:nvPr>
            <p:ph idx="1"/>
          </p:nvPr>
        </p:nvSpPr>
        <p:spPr/>
        <p:txBody>
          <a:bodyPr/>
          <a:lstStyle/>
          <a:p>
            <a:r>
              <a:rPr lang="en-US" dirty="0" smtClean="0"/>
              <a:t>Instead of copying…</a:t>
            </a:r>
          </a:p>
          <a:p>
            <a:r>
              <a:rPr lang="en-US" b="1" dirty="0" smtClean="0"/>
              <a:t>Pilfer / steal </a:t>
            </a:r>
            <a:r>
              <a:rPr lang="en-US" dirty="0" smtClean="0"/>
              <a:t>the dynamic parts from the temporary object and use in the object getting the assignment.</a:t>
            </a:r>
          </a:p>
          <a:p>
            <a:r>
              <a:rPr lang="en-US" dirty="0" smtClean="0"/>
              <a:t>Instead of making a </a:t>
            </a:r>
            <a:r>
              <a:rPr lang="en-US" dirty="0" smtClean="0"/>
              <a:t>temporary </a:t>
            </a:r>
            <a:r>
              <a:rPr lang="en-US" dirty="0" smtClean="0"/>
              <a:t>copy then destructing the temporary, </a:t>
            </a:r>
          </a:p>
          <a:p>
            <a:pPr lvl="1"/>
            <a:r>
              <a:rPr lang="en-US" sz="2800" dirty="0" smtClean="0"/>
              <a:t>Use what is already there and would be destructed anyway.</a:t>
            </a:r>
          </a:p>
          <a:p>
            <a:r>
              <a:rPr lang="en-US" dirty="0" smtClean="0"/>
              <a:t>So if we had a vector with 1,000,000 elements… </a:t>
            </a:r>
          </a:p>
          <a:p>
            <a:pPr lvl="1"/>
            <a:r>
              <a:rPr lang="en-US" dirty="0" smtClean="0"/>
              <a:t>instead of copying 1,000,000 elements (time consuming)</a:t>
            </a:r>
          </a:p>
          <a:p>
            <a:pPr lvl="1"/>
            <a:r>
              <a:rPr lang="en-US" dirty="0" smtClean="0"/>
              <a:t>Point to those existing 1,000,000 elements and unpoint the temporary object. 	</a:t>
            </a:r>
            <a:endParaRPr lang="en-US" dirty="0">
              <a:solidFill>
                <a:srgbClr val="7030A0"/>
              </a:solidFill>
            </a:endParaRPr>
          </a:p>
        </p:txBody>
      </p:sp>
      <p:sp>
        <p:nvSpPr>
          <p:cNvPr id="4" name="TextBox 3"/>
          <p:cNvSpPr txBox="1"/>
          <p:nvPr/>
        </p:nvSpPr>
        <p:spPr>
          <a:xfrm rot="21432869">
            <a:off x="1252245" y="5566205"/>
            <a:ext cx="8843896" cy="461665"/>
          </a:xfrm>
          <a:prstGeom prst="rect">
            <a:avLst/>
          </a:prstGeom>
          <a:noFill/>
        </p:spPr>
        <p:txBody>
          <a:bodyPr wrap="none" rtlCol="0">
            <a:spAutoFit/>
          </a:bodyPr>
          <a:lstStyle/>
          <a:p>
            <a:pPr marL="0" lvl="1"/>
            <a:r>
              <a:rPr lang="en-US" sz="2400" dirty="0">
                <a:solidFill>
                  <a:srgbClr val="7030A0"/>
                </a:solidFill>
              </a:rPr>
              <a:t>Copying one pointer is much faster than copying 1,000,000 elements</a:t>
            </a:r>
            <a:r>
              <a:rPr lang="en-US" sz="2400" dirty="0" smtClean="0">
                <a:solidFill>
                  <a:srgbClr val="7030A0"/>
                </a:solidFill>
              </a:rPr>
              <a:t>!</a:t>
            </a:r>
            <a:endParaRPr lang="en-US" sz="2400" dirty="0">
              <a:solidFill>
                <a:srgbClr val="7030A0"/>
              </a:solidFill>
            </a:endParaRPr>
          </a:p>
        </p:txBody>
      </p:sp>
    </p:spTree>
    <p:extLst>
      <p:ext uri="{BB962C8B-B14F-4D97-AF65-F5344CB8AC3E}">
        <p14:creationId xmlns:p14="http://schemas.microsoft.com/office/powerpoint/2010/main" val="3459701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Anatomy of Polymorphism</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J. Michael Moore</a:t>
            </a:r>
            <a:endParaRPr lang="en-US" dirty="0"/>
          </a:p>
        </p:txBody>
      </p:sp>
      <p:sp>
        <p:nvSpPr>
          <p:cNvPr id="4" name="TextBox 3"/>
          <p:cNvSpPr txBox="1"/>
          <p:nvPr/>
        </p:nvSpPr>
        <p:spPr>
          <a:xfrm>
            <a:off x="1524000" y="5991225"/>
            <a:ext cx="3826881" cy="369332"/>
          </a:xfrm>
          <a:prstGeom prst="rect">
            <a:avLst/>
          </a:prstGeom>
          <a:noFill/>
        </p:spPr>
        <p:txBody>
          <a:bodyPr wrap="none" rtlCol="0">
            <a:spAutoFit/>
          </a:bodyPr>
          <a:lstStyle/>
          <a:p>
            <a:r>
              <a:rPr lang="en-US" dirty="0" smtClean="0"/>
              <a:t>Based on slides created by Carlos Soto.</a:t>
            </a:r>
            <a:endParaRPr lang="en-US" dirty="0"/>
          </a:p>
        </p:txBody>
      </p:sp>
    </p:spTree>
    <p:extLst>
      <p:ext uri="{BB962C8B-B14F-4D97-AF65-F5344CB8AC3E}">
        <p14:creationId xmlns:p14="http://schemas.microsoft.com/office/powerpoint/2010/main" val="177431198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motivating example</a:t>
            </a:r>
            <a:endParaRPr lang="en-US" dirty="0"/>
          </a:p>
        </p:txBody>
      </p:sp>
      <p:sp>
        <p:nvSpPr>
          <p:cNvPr id="3" name="Content Placeholder 2"/>
          <p:cNvSpPr>
            <a:spLocks noGrp="1"/>
          </p:cNvSpPr>
          <p:nvPr>
            <p:ph idx="1"/>
          </p:nvPr>
        </p:nvSpPr>
        <p:spPr>
          <a:xfrm>
            <a:off x="838200" y="1825625"/>
            <a:ext cx="5245729" cy="4351338"/>
          </a:xfrm>
        </p:spPr>
        <p:txBody>
          <a:bodyPr>
            <a:normAutofit/>
          </a:bodyPr>
          <a:lstStyle/>
          <a:p>
            <a:pPr marL="0" indent="0">
              <a:buNone/>
            </a:pPr>
            <a:r>
              <a:rPr lang="en-US" sz="2400" dirty="0" smtClean="0">
                <a:latin typeface="Source Code Pro" panose="020B0509030403020204" pitchFamily="49" charset="0"/>
              </a:rPr>
              <a:t>class Automobile {</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 ...</a:t>
            </a:r>
          </a:p>
          <a:p>
            <a:pPr marL="0" indent="0">
              <a:buNone/>
            </a:pPr>
            <a:r>
              <a:rPr lang="en-US" sz="2400" dirty="0" smtClean="0">
                <a:latin typeface="Source Code Pro" panose="020B0509030403020204" pitchFamily="49" charset="0"/>
              </a:rPr>
              <a:t>public:</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double </a:t>
            </a:r>
            <a:r>
              <a:rPr lang="en-US" sz="2400" dirty="0" err="1" smtClean="0">
                <a:latin typeface="Source Code Pro" panose="020B0509030403020204" pitchFamily="49" charset="0"/>
              </a:rPr>
              <a:t>getRange</a:t>
            </a:r>
            <a:r>
              <a:rPr lang="en-US" sz="2400" dirty="0" smtClean="0">
                <a:latin typeface="Source Code Pro" panose="020B0509030403020204" pitchFamily="49" charset="0"/>
              </a:rPr>
              <a:t>() {</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 compute from gas</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a:t>
            </a:r>
          </a:p>
          <a:p>
            <a:pPr marL="0" indent="0">
              <a:buNone/>
            </a:pPr>
            <a:r>
              <a:rPr lang="en-US" sz="2400" dirty="0" smtClean="0">
                <a:latin typeface="Source Code Pro" panose="020B0509030403020204" pitchFamily="49" charset="0"/>
              </a:rPr>
              <a:t>};</a:t>
            </a:r>
            <a:endParaRPr lang="en-US" sz="2400" dirty="0">
              <a:latin typeface="Source Code Pro" panose="020B0509030403020204" pitchFamily="49" charset="0"/>
            </a:endParaRPr>
          </a:p>
        </p:txBody>
      </p:sp>
      <p:sp>
        <p:nvSpPr>
          <p:cNvPr id="4" name="Content Placeholder 2"/>
          <p:cNvSpPr txBox="1">
            <a:spLocks/>
          </p:cNvSpPr>
          <p:nvPr/>
        </p:nvSpPr>
        <p:spPr>
          <a:xfrm>
            <a:off x="6083929" y="1825625"/>
            <a:ext cx="52457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Source Code Pro" panose="020B0509030403020204" pitchFamily="49" charset="0"/>
              </a:rPr>
              <a:t>class Hybrid: public 	Automobile {</a:t>
            </a:r>
          </a:p>
          <a:p>
            <a:pPr marL="0" indent="0">
              <a:buFont typeface="Arial" panose="020B0604020202020204" pitchFamily="34" charset="0"/>
              <a:buNone/>
            </a:pPr>
            <a:r>
              <a:rPr lang="en-US" sz="2400" dirty="0" smtClean="0">
                <a:latin typeface="Source Code Pro" panose="020B0509030403020204" pitchFamily="49" charset="0"/>
              </a:rPr>
              <a:t>	// ...</a:t>
            </a:r>
          </a:p>
          <a:p>
            <a:pPr marL="0" indent="0">
              <a:buFont typeface="Arial" panose="020B0604020202020204" pitchFamily="34" charset="0"/>
              <a:buNone/>
            </a:pPr>
            <a:r>
              <a:rPr lang="en-US" sz="2400" dirty="0" smtClean="0">
                <a:latin typeface="Source Code Pro" panose="020B0509030403020204" pitchFamily="49" charset="0"/>
              </a:rPr>
              <a:t>public:</a:t>
            </a:r>
          </a:p>
          <a:p>
            <a:pPr marL="0" indent="0">
              <a:buFont typeface="Arial" panose="020B0604020202020204" pitchFamily="34" charset="0"/>
              <a:buNone/>
            </a:pPr>
            <a:r>
              <a:rPr lang="en-US" sz="2400" dirty="0" smtClean="0">
                <a:latin typeface="Source Code Pro" panose="020B0509030403020204" pitchFamily="49" charset="0"/>
              </a:rPr>
              <a:t>	double </a:t>
            </a:r>
            <a:r>
              <a:rPr lang="en-US" sz="2400" dirty="0" err="1" smtClean="0">
                <a:latin typeface="Source Code Pro" panose="020B0509030403020204" pitchFamily="49" charset="0"/>
              </a:rPr>
              <a:t>getRange</a:t>
            </a:r>
            <a:r>
              <a:rPr lang="en-US" sz="2400" dirty="0" smtClean="0">
                <a:latin typeface="Source Code Pro" panose="020B0509030403020204" pitchFamily="49" charset="0"/>
              </a:rPr>
              <a:t>() {</a:t>
            </a:r>
          </a:p>
          <a:p>
            <a:pPr marL="0" indent="0">
              <a:buFont typeface="Arial" panose="020B0604020202020204" pitchFamily="34" charset="0"/>
              <a:buNone/>
            </a:pPr>
            <a:r>
              <a:rPr lang="en-US" sz="2400" dirty="0" smtClean="0">
                <a:latin typeface="Source Code Pro" panose="020B0509030403020204" pitchFamily="49" charset="0"/>
              </a:rPr>
              <a:t>	// compute from gas 	</a:t>
            </a:r>
            <a:endParaRPr lang="en-US" sz="2400" dirty="0">
              <a:latin typeface="Source Code Pro" panose="020B0509030403020204" pitchFamily="49" charset="0"/>
            </a:endParaRPr>
          </a:p>
          <a:p>
            <a:pPr marL="0" indent="0">
              <a:buFont typeface="Arial" panose="020B0604020202020204" pitchFamily="34" charset="0"/>
              <a:buNone/>
            </a:pPr>
            <a:r>
              <a:rPr lang="en-US" sz="2400" dirty="0" smtClean="0">
                <a:latin typeface="Source Code Pro" panose="020B0509030403020204" pitchFamily="49" charset="0"/>
              </a:rPr>
              <a:t>     // and battery</a:t>
            </a:r>
          </a:p>
          <a:p>
            <a:pPr marL="0" indent="0">
              <a:buFont typeface="Arial" panose="020B0604020202020204" pitchFamily="34" charset="0"/>
              <a:buNone/>
            </a:pPr>
            <a:r>
              <a:rPr lang="en-US" sz="2400" dirty="0" smtClean="0">
                <a:latin typeface="Source Code Pro" panose="020B0509030403020204" pitchFamily="49" charset="0"/>
              </a:rPr>
              <a:t>	}</a:t>
            </a:r>
          </a:p>
          <a:p>
            <a:pPr marL="0" indent="0">
              <a:buFont typeface="Arial" panose="020B0604020202020204" pitchFamily="34" charset="0"/>
              <a:buNone/>
            </a:pPr>
            <a:r>
              <a:rPr lang="en-US" sz="2400" dirty="0" smtClean="0">
                <a:latin typeface="Source Code Pro" panose="020B0509030403020204" pitchFamily="49" charset="0"/>
              </a:rPr>
              <a:t>};</a:t>
            </a:r>
            <a:endParaRPr lang="en-US" sz="2400" dirty="0">
              <a:latin typeface="Source Code Pro" panose="020B0509030403020204" pitchFamily="49" charset="0"/>
            </a:endParaRPr>
          </a:p>
        </p:txBody>
      </p:sp>
    </p:spTree>
    <p:extLst>
      <p:ext uri="{BB962C8B-B14F-4D97-AF65-F5344CB8AC3E}">
        <p14:creationId xmlns:p14="http://schemas.microsoft.com/office/powerpoint/2010/main" val="1527146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8160" y="3281680"/>
            <a:ext cx="1666240" cy="5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marL="0" indent="0">
              <a:buNone/>
            </a:pPr>
            <a:r>
              <a:rPr lang="en-US" dirty="0" smtClean="0">
                <a:latin typeface="Source Code Pro" panose="020B0509030403020204" pitchFamily="49" charset="0"/>
              </a:rPr>
              <a:t>class Automobile {</a:t>
            </a:r>
          </a:p>
          <a:p>
            <a:pPr marL="0" indent="0">
              <a:buNone/>
            </a:pPr>
            <a:r>
              <a:rPr lang="en-US" dirty="0" smtClean="0">
                <a:latin typeface="Source Code Pro" panose="020B0509030403020204" pitchFamily="49" charset="0"/>
              </a:rPr>
              <a:t>	// ...</a:t>
            </a:r>
          </a:p>
          <a:p>
            <a:pPr marL="0" indent="0">
              <a:buNone/>
            </a:pPr>
            <a:r>
              <a:rPr lang="en-US" dirty="0" smtClean="0">
                <a:latin typeface="Source Code Pro" panose="020B0509030403020204" pitchFamily="49" charset="0"/>
              </a:rPr>
              <a:t>public:</a:t>
            </a:r>
          </a:p>
          <a:p>
            <a:pPr marL="0" indent="0">
              <a:buNone/>
            </a:pPr>
            <a:r>
              <a:rPr lang="en-US" dirty="0" smtClean="0">
                <a:latin typeface="Source Code Pro" panose="020B0509030403020204" pitchFamily="49" charset="0"/>
              </a:rPr>
              <a:t>	virtual double </a:t>
            </a:r>
            <a:r>
              <a:rPr lang="en-US" dirty="0" err="1" smtClean="0">
                <a:latin typeface="Source Code Pro" panose="020B0509030403020204" pitchFamily="49" charset="0"/>
              </a:rPr>
              <a:t>getRange</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	// compute from gas</a:t>
            </a:r>
          </a:p>
          <a:p>
            <a:pPr marL="0" indent="0">
              <a:buNone/>
            </a:pP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p:txBody>
      </p:sp>
      <p:sp>
        <p:nvSpPr>
          <p:cNvPr id="2" name="Title 1"/>
          <p:cNvSpPr>
            <a:spLocks noGrp="1"/>
          </p:cNvSpPr>
          <p:nvPr>
            <p:ph type="title"/>
          </p:nvPr>
        </p:nvSpPr>
        <p:spPr/>
        <p:txBody>
          <a:bodyPr/>
          <a:lstStyle/>
          <a:p>
            <a:r>
              <a:rPr lang="en-US" dirty="0" smtClean="0"/>
              <a:t>Function overriding</a:t>
            </a:r>
            <a:endParaRPr lang="en-US" dirty="0"/>
          </a:p>
        </p:txBody>
      </p:sp>
    </p:spTree>
    <p:extLst>
      <p:ext uri="{BB962C8B-B14F-4D97-AF65-F5344CB8AC3E}">
        <p14:creationId xmlns:p14="http://schemas.microsoft.com/office/powerpoint/2010/main" val="5440149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overriding: virtual 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Source Code Pro" panose="020B0509030403020204" pitchFamily="49" charset="0"/>
              </a:rPr>
              <a:t>class Automobile {</a:t>
            </a:r>
          </a:p>
          <a:p>
            <a:pPr marL="0" indent="0">
              <a:buNone/>
            </a:pPr>
            <a:r>
              <a:rPr lang="en-US" dirty="0" smtClean="0">
                <a:latin typeface="Source Code Pro" panose="020B0509030403020204" pitchFamily="49" charset="0"/>
              </a:rPr>
              <a:t>public:</a:t>
            </a:r>
          </a:p>
          <a:p>
            <a:pPr marL="0" indent="0">
              <a:buNone/>
            </a:pPr>
            <a:r>
              <a:rPr lang="en-US" dirty="0" smtClean="0">
                <a:latin typeface="Source Code Pro" panose="020B0509030403020204" pitchFamily="49" charset="0"/>
              </a:rPr>
              <a:t>	virtual double </a:t>
            </a:r>
            <a:r>
              <a:rPr lang="en-US" dirty="0" err="1" smtClean="0">
                <a:latin typeface="Source Code Pro" panose="020B0509030403020204" pitchFamily="49" charset="0"/>
              </a:rPr>
              <a:t>getRange</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a:t>
            </a:r>
          </a:p>
          <a:p>
            <a:pPr marL="0" indent="0">
              <a:buNone/>
            </a:pPr>
            <a:r>
              <a:rPr lang="en-US" dirty="0" smtClean="0">
                <a:latin typeface="Source Code Pro" panose="020B0509030403020204" pitchFamily="49" charset="0"/>
              </a:rPr>
              <a:t>class Hybrid: public Automobile {</a:t>
            </a:r>
          </a:p>
          <a:p>
            <a:pPr marL="0" indent="0">
              <a:buNone/>
            </a:pPr>
            <a:r>
              <a:rPr lang="en-US" dirty="0" smtClean="0">
                <a:latin typeface="Source Code Pro" panose="020B0509030403020204" pitchFamily="49" charset="0"/>
              </a:rPr>
              <a:t>public:</a:t>
            </a:r>
          </a:p>
          <a:p>
            <a:pPr marL="0" indent="0">
              <a:buNone/>
            </a:pPr>
            <a:r>
              <a:rPr lang="en-US" dirty="0" smtClean="0">
                <a:latin typeface="Source Code Pro" panose="020B0509030403020204" pitchFamily="49" charset="0"/>
              </a:rPr>
              <a:t>	double </a:t>
            </a:r>
            <a:r>
              <a:rPr lang="en-US" dirty="0" err="1" smtClean="0">
                <a:latin typeface="Source Code Pro" panose="020B0509030403020204" pitchFamily="49" charset="0"/>
              </a:rPr>
              <a:t>getRange</a:t>
            </a:r>
            <a:r>
              <a:rPr lang="en-US" dirty="0" smtClean="0">
                <a:latin typeface="Source Code Pro" panose="020B0509030403020204" pitchFamily="49" charset="0"/>
              </a:rPr>
              <a:t>() {/*...*/}</a:t>
            </a:r>
          </a:p>
          <a:p>
            <a:pPr marL="0" indent="0">
              <a:buNone/>
            </a:pPr>
            <a:r>
              <a:rPr lang="en-US" dirty="0" smtClean="0">
                <a:latin typeface="Source Code Pro" panose="020B0509030403020204" pitchFamily="49" charset="0"/>
              </a:rPr>
              <a:t>};</a:t>
            </a:r>
          </a:p>
          <a:p>
            <a:pPr marL="0" indent="0">
              <a:buNone/>
            </a:pPr>
            <a:endParaRPr lang="en-US" dirty="0" smtClean="0">
              <a:latin typeface="Source Code Pro" panose="020B0509030403020204" pitchFamily="49" charset="0"/>
            </a:endParaRPr>
          </a:p>
          <a:p>
            <a:pPr marL="0" indent="0">
              <a:buNone/>
            </a:pPr>
            <a:endParaRPr lang="en-US" dirty="0">
              <a:latin typeface="Source Code Pro" panose="020B0509030403020204" pitchFamily="49" charset="0"/>
            </a:endParaRPr>
          </a:p>
        </p:txBody>
      </p:sp>
    </p:spTree>
    <p:extLst>
      <p:ext uri="{BB962C8B-B14F-4D97-AF65-F5344CB8AC3E}">
        <p14:creationId xmlns:p14="http://schemas.microsoft.com/office/powerpoint/2010/main" val="65141434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Beware!</a:t>
            </a:r>
            <a:endParaRPr lang="en-US" dirty="0"/>
          </a:p>
        </p:txBody>
      </p:sp>
      <p:sp>
        <p:nvSpPr>
          <p:cNvPr id="4" name="Text Placeholder 3"/>
          <p:cNvSpPr>
            <a:spLocks noGrp="1"/>
          </p:cNvSpPr>
          <p:nvPr>
            <p:ph type="body" idx="1"/>
          </p:nvPr>
        </p:nvSpPr>
        <p:spPr>
          <a:xfrm>
            <a:off x="839787" y="2846250"/>
            <a:ext cx="5157787" cy="823912"/>
          </a:xfrm>
        </p:spPr>
        <p:txBody>
          <a:bodyPr/>
          <a:lstStyle/>
          <a:p>
            <a:r>
              <a:rPr lang="en-US" dirty="0" smtClean="0"/>
              <a:t>Overloading</a:t>
            </a:r>
            <a:endParaRPr lang="en-US" dirty="0"/>
          </a:p>
        </p:txBody>
      </p:sp>
      <p:sp>
        <p:nvSpPr>
          <p:cNvPr id="3" name="Content Placeholder 2"/>
          <p:cNvSpPr>
            <a:spLocks noGrp="1"/>
          </p:cNvSpPr>
          <p:nvPr>
            <p:ph sz="half" idx="2"/>
          </p:nvPr>
        </p:nvSpPr>
        <p:spPr>
          <a:xfrm>
            <a:off x="839788" y="3867150"/>
            <a:ext cx="5157787" cy="2474912"/>
          </a:xfrm>
        </p:spPr>
        <p:txBody>
          <a:bodyPr>
            <a:normAutofit/>
          </a:bodyPr>
          <a:lstStyle/>
          <a:p>
            <a:r>
              <a:rPr lang="en-US" dirty="0" smtClean="0"/>
              <a:t>The new function has </a:t>
            </a:r>
            <a:br>
              <a:rPr lang="en-US" dirty="0" smtClean="0"/>
            </a:br>
            <a:r>
              <a:rPr lang="en-US" dirty="0" smtClean="0"/>
              <a:t>	a </a:t>
            </a:r>
            <a:r>
              <a:rPr lang="en-US" b="1" dirty="0" smtClean="0"/>
              <a:t>different</a:t>
            </a:r>
            <a:r>
              <a:rPr lang="en-US" dirty="0" smtClean="0"/>
              <a:t> </a:t>
            </a:r>
            <a:r>
              <a:rPr lang="en-US" b="1" dirty="0" smtClean="0"/>
              <a:t>signature</a:t>
            </a:r>
            <a:r>
              <a:rPr lang="en-US" dirty="0" smtClean="0"/>
              <a:t>!</a:t>
            </a:r>
          </a:p>
          <a:p>
            <a:endParaRPr lang="en-US" dirty="0"/>
          </a:p>
          <a:p>
            <a:r>
              <a:rPr lang="en-US" dirty="0" smtClean="0"/>
              <a:t>What we already know!</a:t>
            </a:r>
          </a:p>
        </p:txBody>
      </p:sp>
      <p:sp>
        <p:nvSpPr>
          <p:cNvPr id="5" name="Text Placeholder 4"/>
          <p:cNvSpPr>
            <a:spLocks noGrp="1"/>
          </p:cNvSpPr>
          <p:nvPr>
            <p:ph type="body" sz="quarter" idx="3"/>
          </p:nvPr>
        </p:nvSpPr>
        <p:spPr>
          <a:xfrm>
            <a:off x="6172199" y="2846250"/>
            <a:ext cx="5183188" cy="823912"/>
          </a:xfrm>
        </p:spPr>
        <p:txBody>
          <a:bodyPr/>
          <a:lstStyle/>
          <a:p>
            <a:r>
              <a:rPr lang="en-US" dirty="0" smtClean="0"/>
              <a:t>Overriding</a:t>
            </a:r>
            <a:endParaRPr lang="en-US" dirty="0"/>
          </a:p>
        </p:txBody>
      </p:sp>
      <p:sp>
        <p:nvSpPr>
          <p:cNvPr id="6" name="Content Placeholder 5"/>
          <p:cNvSpPr>
            <a:spLocks noGrp="1"/>
          </p:cNvSpPr>
          <p:nvPr>
            <p:ph sz="quarter" idx="4"/>
          </p:nvPr>
        </p:nvSpPr>
        <p:spPr>
          <a:xfrm>
            <a:off x="6172200" y="3867150"/>
            <a:ext cx="5183188" cy="2474912"/>
          </a:xfrm>
        </p:spPr>
        <p:txBody>
          <a:bodyPr/>
          <a:lstStyle/>
          <a:p>
            <a:r>
              <a:rPr lang="en-US" dirty="0" smtClean="0"/>
              <a:t>The </a:t>
            </a:r>
            <a:r>
              <a:rPr lang="en-US" dirty="0"/>
              <a:t>new function has </a:t>
            </a:r>
            <a:r>
              <a:rPr lang="en-US" dirty="0" smtClean="0"/>
              <a:t/>
            </a:r>
            <a:br>
              <a:rPr lang="en-US" dirty="0" smtClean="0"/>
            </a:br>
            <a:r>
              <a:rPr lang="en-US" dirty="0" smtClean="0"/>
              <a:t>	the </a:t>
            </a:r>
            <a:r>
              <a:rPr lang="en-US" b="1" dirty="0"/>
              <a:t>exact same signature</a:t>
            </a:r>
            <a:r>
              <a:rPr lang="en-US" dirty="0"/>
              <a:t>!</a:t>
            </a:r>
          </a:p>
        </p:txBody>
      </p:sp>
      <p:sp>
        <p:nvSpPr>
          <p:cNvPr id="7" name="TextBox 6"/>
          <p:cNvSpPr txBox="1"/>
          <p:nvPr/>
        </p:nvSpPr>
        <p:spPr>
          <a:xfrm>
            <a:off x="839787" y="2109075"/>
            <a:ext cx="7561262" cy="584775"/>
          </a:xfrm>
          <a:prstGeom prst="rect">
            <a:avLst/>
          </a:prstGeom>
          <a:noFill/>
        </p:spPr>
        <p:txBody>
          <a:bodyPr wrap="square" rtlCol="0">
            <a:spAutoFit/>
          </a:bodyPr>
          <a:lstStyle/>
          <a:p>
            <a:r>
              <a:rPr lang="en-US" sz="3200" dirty="0">
                <a:solidFill>
                  <a:srgbClr val="7030A0"/>
                </a:solidFill>
              </a:rPr>
              <a:t>Do not confuse overloading with </a:t>
            </a:r>
            <a:r>
              <a:rPr lang="en-US" sz="3200" dirty="0" smtClean="0">
                <a:solidFill>
                  <a:srgbClr val="7030A0"/>
                </a:solidFill>
              </a:rPr>
              <a:t>overriding!</a:t>
            </a:r>
            <a:endParaRPr lang="en-US" sz="3200" dirty="0">
              <a:solidFill>
                <a:srgbClr val="7030A0"/>
              </a:solidFill>
            </a:endParaRPr>
          </a:p>
        </p:txBody>
      </p:sp>
    </p:spTree>
    <p:extLst>
      <p:ext uri="{BB962C8B-B14F-4D97-AF65-F5344CB8AC3E}">
        <p14:creationId xmlns:p14="http://schemas.microsoft.com/office/powerpoint/2010/main" val="1525355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P spid="5" grpId="0" build="p"/>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8155" y="2307205"/>
            <a:ext cx="2147002" cy="50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25233" y="3857398"/>
            <a:ext cx="2177123" cy="50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marL="0" indent="0">
              <a:buNone/>
            </a:pPr>
            <a:r>
              <a:rPr lang="en-US" dirty="0" smtClean="0">
                <a:latin typeface="Source Code Pro" panose="020B0509030403020204" pitchFamily="49" charset="0"/>
              </a:rPr>
              <a:t>Automobile </a:t>
            </a:r>
            <a:r>
              <a:rPr lang="en-US" dirty="0" err="1" smtClean="0">
                <a:latin typeface="Source Code Pro" panose="020B0509030403020204" pitchFamily="49" charset="0"/>
              </a:rPr>
              <a:t>myauto</a:t>
            </a:r>
            <a:r>
              <a:rPr lang="en-US" dirty="0" smtClean="0">
                <a:latin typeface="Source Code Pro" panose="020B0509030403020204" pitchFamily="49" charset="0"/>
              </a:rPr>
              <a:t>;</a:t>
            </a:r>
          </a:p>
          <a:p>
            <a:pPr marL="0" indent="0">
              <a:buNone/>
            </a:pPr>
            <a:r>
              <a:rPr lang="en-US" dirty="0" err="1" smtClean="0">
                <a:latin typeface="Source Code Pro" panose="020B0509030403020204" pitchFamily="49" charset="0"/>
              </a:rPr>
              <a:t>cout</a:t>
            </a:r>
            <a:r>
              <a:rPr lang="en-US" dirty="0" smtClean="0">
                <a:latin typeface="Source Code Pro" panose="020B0509030403020204" pitchFamily="49" charset="0"/>
              </a:rPr>
              <a:t> &lt;&lt; </a:t>
            </a:r>
            <a:r>
              <a:rPr lang="en-US" dirty="0" err="1" smtClean="0">
                <a:latin typeface="Source Code Pro" panose="020B0509030403020204" pitchFamily="49" charset="0"/>
              </a:rPr>
              <a:t>myauto.getRange</a:t>
            </a: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a:p>
            <a:pPr marL="0" indent="0">
              <a:buNone/>
            </a:pPr>
            <a:r>
              <a:rPr lang="en-US" dirty="0" smtClean="0">
                <a:latin typeface="Source Code Pro" panose="020B0509030403020204" pitchFamily="49" charset="0"/>
              </a:rPr>
              <a:t>Hybrid </a:t>
            </a:r>
            <a:r>
              <a:rPr lang="en-US" dirty="0" err="1" smtClean="0">
                <a:latin typeface="Source Code Pro" panose="020B0509030403020204" pitchFamily="49" charset="0"/>
              </a:rPr>
              <a:t>myhybrid</a:t>
            </a:r>
            <a:r>
              <a:rPr lang="en-US" dirty="0" smtClean="0">
                <a:latin typeface="Source Code Pro" panose="020B0509030403020204" pitchFamily="49" charset="0"/>
              </a:rPr>
              <a:t>;</a:t>
            </a:r>
          </a:p>
          <a:p>
            <a:pPr marL="0" indent="0">
              <a:buNone/>
            </a:pPr>
            <a:r>
              <a:rPr lang="en-US" dirty="0" err="1" smtClean="0">
                <a:latin typeface="Source Code Pro" panose="020B0509030403020204" pitchFamily="49" charset="0"/>
              </a:rPr>
              <a:t>cout</a:t>
            </a:r>
            <a:r>
              <a:rPr lang="en-US" dirty="0" smtClean="0">
                <a:latin typeface="Source Code Pro" panose="020B0509030403020204" pitchFamily="49" charset="0"/>
              </a:rPr>
              <a:t> &lt;&lt; </a:t>
            </a:r>
            <a:r>
              <a:rPr lang="en-US" dirty="0" err="1" smtClean="0">
                <a:latin typeface="Source Code Pro" panose="020B0509030403020204" pitchFamily="49" charset="0"/>
              </a:rPr>
              <a:t>myhybrid.getRange</a:t>
            </a:r>
            <a:r>
              <a:rPr lang="en-US" dirty="0" smtClean="0">
                <a:latin typeface="Source Code Pro" panose="020B0509030403020204" pitchFamily="49" charset="0"/>
              </a:rPr>
              <a:t>();</a:t>
            </a:r>
          </a:p>
        </p:txBody>
      </p:sp>
      <p:sp>
        <p:nvSpPr>
          <p:cNvPr id="2" name="Title 1"/>
          <p:cNvSpPr>
            <a:spLocks noGrp="1"/>
          </p:cNvSpPr>
          <p:nvPr>
            <p:ph type="title"/>
          </p:nvPr>
        </p:nvSpPr>
        <p:spPr/>
        <p:txBody>
          <a:bodyPr/>
          <a:lstStyle/>
          <a:p>
            <a:r>
              <a:rPr lang="en-US" dirty="0" smtClean="0"/>
              <a:t>Using overridden functions</a:t>
            </a:r>
            <a:endParaRPr lang="en-US" dirty="0"/>
          </a:p>
        </p:txBody>
      </p:sp>
      <p:sp>
        <p:nvSpPr>
          <p:cNvPr id="11" name="TextBox 10"/>
          <p:cNvSpPr txBox="1"/>
          <p:nvPr/>
        </p:nvSpPr>
        <p:spPr>
          <a:xfrm>
            <a:off x="838199" y="5489915"/>
            <a:ext cx="10096445" cy="523220"/>
          </a:xfrm>
          <a:prstGeom prst="rect">
            <a:avLst/>
          </a:prstGeom>
          <a:noFill/>
        </p:spPr>
        <p:txBody>
          <a:bodyPr wrap="square" rtlCol="0">
            <a:spAutoFit/>
          </a:bodyPr>
          <a:lstStyle/>
          <a:p>
            <a:r>
              <a:rPr lang="en-US" sz="2800" dirty="0" smtClean="0">
                <a:solidFill>
                  <a:srgbClr val="7030A0"/>
                </a:solidFill>
              </a:rPr>
              <a:t>Note: this is </a:t>
            </a:r>
            <a:r>
              <a:rPr lang="en-US" sz="2800" b="1" dirty="0" smtClean="0">
                <a:solidFill>
                  <a:srgbClr val="7030A0"/>
                </a:solidFill>
              </a:rPr>
              <a:t>overriding</a:t>
            </a:r>
            <a:r>
              <a:rPr lang="en-US" sz="2800" dirty="0" smtClean="0">
                <a:solidFill>
                  <a:srgbClr val="7030A0"/>
                </a:solidFill>
              </a:rPr>
              <a:t> since the function signatures are the same!</a:t>
            </a:r>
            <a:endParaRPr lang="en-US" sz="2800" dirty="0">
              <a:solidFill>
                <a:srgbClr val="7030A0"/>
              </a:solidFill>
            </a:endParaRPr>
          </a:p>
        </p:txBody>
      </p:sp>
      <p:sp>
        <p:nvSpPr>
          <p:cNvPr id="6" name="TextBox 5"/>
          <p:cNvSpPr txBox="1"/>
          <p:nvPr/>
        </p:nvSpPr>
        <p:spPr>
          <a:xfrm rot="269516">
            <a:off x="5603854" y="1864053"/>
            <a:ext cx="5810630" cy="523220"/>
          </a:xfrm>
          <a:prstGeom prst="rect">
            <a:avLst/>
          </a:prstGeom>
          <a:noFill/>
        </p:spPr>
        <p:txBody>
          <a:bodyPr wrap="none" rtlCol="0">
            <a:spAutoFit/>
          </a:bodyPr>
          <a:lstStyle/>
          <a:p>
            <a:r>
              <a:rPr lang="en-US" sz="2800" dirty="0" smtClean="0">
                <a:solidFill>
                  <a:srgbClr val="0070C0"/>
                </a:solidFill>
              </a:rPr>
              <a:t>Calling the base class / default version.</a:t>
            </a:r>
            <a:endParaRPr lang="en-US" sz="2800" dirty="0">
              <a:solidFill>
                <a:srgbClr val="0070C0"/>
              </a:solidFill>
            </a:endParaRPr>
          </a:p>
        </p:txBody>
      </p:sp>
      <p:sp>
        <p:nvSpPr>
          <p:cNvPr id="14" name="TextBox 13"/>
          <p:cNvSpPr txBox="1"/>
          <p:nvPr/>
        </p:nvSpPr>
        <p:spPr>
          <a:xfrm rot="269516">
            <a:off x="6610911" y="3409148"/>
            <a:ext cx="4712765" cy="954107"/>
          </a:xfrm>
          <a:prstGeom prst="rect">
            <a:avLst/>
          </a:prstGeom>
          <a:noFill/>
        </p:spPr>
        <p:txBody>
          <a:bodyPr wrap="none" rtlCol="0">
            <a:spAutoFit/>
          </a:bodyPr>
          <a:lstStyle/>
          <a:p>
            <a:pPr algn="ctr"/>
            <a:r>
              <a:rPr lang="en-US" sz="2800" dirty="0" smtClean="0">
                <a:solidFill>
                  <a:srgbClr val="00B050"/>
                </a:solidFill>
              </a:rPr>
              <a:t>Calling the overridden version. </a:t>
            </a:r>
            <a:br>
              <a:rPr lang="en-US" sz="2800" dirty="0" smtClean="0">
                <a:solidFill>
                  <a:srgbClr val="00B050"/>
                </a:solidFill>
              </a:rPr>
            </a:br>
            <a:r>
              <a:rPr lang="en-US" sz="2800" dirty="0" smtClean="0">
                <a:solidFill>
                  <a:srgbClr val="00B050"/>
                </a:solidFill>
              </a:rPr>
              <a:t>(Defined in derived class.)</a:t>
            </a:r>
            <a:endParaRPr lang="en-US" sz="2800" dirty="0">
              <a:solidFill>
                <a:srgbClr val="00B050"/>
              </a:solidFill>
            </a:endParaRPr>
          </a:p>
        </p:txBody>
      </p:sp>
    </p:spTree>
    <p:extLst>
      <p:ext uri="{BB962C8B-B14F-4D97-AF65-F5344CB8AC3E}">
        <p14:creationId xmlns:p14="http://schemas.microsoft.com/office/powerpoint/2010/main" val="5577495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13643" y="3850853"/>
            <a:ext cx="826851" cy="5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marL="0" indent="0">
              <a:buNone/>
            </a:pPr>
            <a:endParaRPr lang="en-US" dirty="0" smtClean="0">
              <a:latin typeface="Source Code Pro" panose="020B0509030403020204" pitchFamily="49" charset="0"/>
            </a:endParaRPr>
          </a:p>
          <a:p>
            <a:pPr marL="0" indent="0">
              <a:buNone/>
            </a:pPr>
            <a:r>
              <a:rPr lang="en-US" dirty="0" smtClean="0">
                <a:latin typeface="Source Code Pro" panose="020B0509030403020204" pitchFamily="49" charset="0"/>
              </a:rPr>
              <a:t>class Shape {</a:t>
            </a:r>
          </a:p>
          <a:p>
            <a:pPr marL="0" indent="0">
              <a:buNone/>
            </a:pPr>
            <a:r>
              <a:rPr lang="en-US" dirty="0" smtClean="0">
                <a:latin typeface="Source Code Pro" panose="020B0509030403020204" pitchFamily="49" charset="0"/>
              </a:rPr>
              <a:t>	// ...</a:t>
            </a:r>
          </a:p>
          <a:p>
            <a:pPr marL="0" indent="0">
              <a:buNone/>
            </a:pPr>
            <a:r>
              <a:rPr lang="en-US" dirty="0" smtClean="0">
                <a:latin typeface="Source Code Pro" panose="020B0509030403020204" pitchFamily="49" charset="0"/>
              </a:rPr>
              <a:t>public:</a:t>
            </a:r>
          </a:p>
          <a:p>
            <a:pPr marL="0" indent="0">
              <a:buNone/>
            </a:pPr>
            <a:r>
              <a:rPr lang="en-US" dirty="0" smtClean="0">
                <a:latin typeface="Source Code Pro" panose="020B0509030403020204" pitchFamily="49" charset="0"/>
              </a:rPr>
              <a:t>	virtual double </a:t>
            </a:r>
            <a:r>
              <a:rPr lang="en-US" dirty="0" err="1" smtClean="0">
                <a:latin typeface="Source Code Pro" panose="020B0509030403020204" pitchFamily="49" charset="0"/>
              </a:rPr>
              <a:t>getArea</a:t>
            </a:r>
            <a:r>
              <a:rPr lang="en-US" dirty="0" smtClean="0">
                <a:latin typeface="Source Code Pro" panose="020B0509030403020204" pitchFamily="49" charset="0"/>
              </a:rPr>
              <a:t>() = 0;</a:t>
            </a:r>
          </a:p>
          <a:p>
            <a:pPr marL="0" indent="0">
              <a:buNone/>
            </a:pP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p:txBody>
      </p:sp>
      <p:sp>
        <p:nvSpPr>
          <p:cNvPr id="2" name="Title 1"/>
          <p:cNvSpPr>
            <a:spLocks noGrp="1"/>
          </p:cNvSpPr>
          <p:nvPr>
            <p:ph type="title"/>
          </p:nvPr>
        </p:nvSpPr>
        <p:spPr/>
        <p:txBody>
          <a:bodyPr/>
          <a:lstStyle/>
          <a:p>
            <a:r>
              <a:rPr lang="en-US" dirty="0" smtClean="0"/>
              <a:t>Pure virtual functions</a:t>
            </a:r>
            <a:endParaRPr lang="en-US" dirty="0"/>
          </a:p>
        </p:txBody>
      </p:sp>
      <p:sp>
        <p:nvSpPr>
          <p:cNvPr id="6" name="TextBox 5"/>
          <p:cNvSpPr txBox="1"/>
          <p:nvPr/>
        </p:nvSpPr>
        <p:spPr>
          <a:xfrm>
            <a:off x="3477435" y="4529474"/>
            <a:ext cx="6802756" cy="1384995"/>
          </a:xfrm>
          <a:prstGeom prst="rect">
            <a:avLst/>
          </a:prstGeom>
          <a:noFill/>
        </p:spPr>
        <p:txBody>
          <a:bodyPr wrap="square" rtlCol="0">
            <a:spAutoFit/>
          </a:bodyPr>
          <a:lstStyle/>
          <a:p>
            <a:r>
              <a:rPr lang="en-US" sz="2800" dirty="0" smtClean="0">
                <a:solidFill>
                  <a:srgbClr val="0070C0"/>
                </a:solidFill>
              </a:rPr>
              <a:t>Indicates a “pure virtual function”</a:t>
            </a:r>
          </a:p>
          <a:p>
            <a:pPr marL="457200" indent="-457200">
              <a:buFont typeface="Arial" panose="020B0604020202020204" pitchFamily="34" charset="0"/>
              <a:buChar char="•"/>
            </a:pPr>
            <a:r>
              <a:rPr lang="en-US" sz="2800" dirty="0" smtClean="0">
                <a:solidFill>
                  <a:srgbClr val="0070C0"/>
                </a:solidFill>
              </a:rPr>
              <a:t>For a derived class to be instantiated, </a:t>
            </a:r>
            <a:br>
              <a:rPr lang="en-US" sz="2800" dirty="0" smtClean="0">
                <a:solidFill>
                  <a:srgbClr val="0070C0"/>
                </a:solidFill>
              </a:rPr>
            </a:br>
            <a:r>
              <a:rPr lang="en-US" sz="2800" dirty="0" smtClean="0">
                <a:solidFill>
                  <a:srgbClr val="0070C0"/>
                </a:solidFill>
              </a:rPr>
              <a:t>	this function </a:t>
            </a:r>
            <a:r>
              <a:rPr lang="en-US" sz="2800" b="1" dirty="0" smtClean="0">
                <a:solidFill>
                  <a:srgbClr val="0070C0"/>
                </a:solidFill>
              </a:rPr>
              <a:t>MUST</a:t>
            </a:r>
            <a:r>
              <a:rPr lang="en-US" sz="2800" dirty="0" smtClean="0">
                <a:solidFill>
                  <a:srgbClr val="0070C0"/>
                </a:solidFill>
              </a:rPr>
              <a:t> be defined.</a:t>
            </a:r>
            <a:endParaRPr lang="en-US" sz="2800" dirty="0">
              <a:solidFill>
                <a:srgbClr val="0070C0"/>
              </a:solidFill>
            </a:endParaRPr>
          </a:p>
        </p:txBody>
      </p:sp>
      <p:sp>
        <p:nvSpPr>
          <p:cNvPr id="13" name="TextBox 12"/>
          <p:cNvSpPr txBox="1"/>
          <p:nvPr/>
        </p:nvSpPr>
        <p:spPr>
          <a:xfrm>
            <a:off x="4152643" y="1671112"/>
            <a:ext cx="6802756" cy="1815882"/>
          </a:xfrm>
          <a:prstGeom prst="rect">
            <a:avLst/>
          </a:prstGeom>
          <a:noFill/>
        </p:spPr>
        <p:txBody>
          <a:bodyPr wrap="square" rtlCol="0">
            <a:spAutoFit/>
          </a:bodyPr>
          <a:lstStyle/>
          <a:p>
            <a:r>
              <a:rPr lang="en-US" sz="2800" dirty="0" smtClean="0">
                <a:solidFill>
                  <a:srgbClr val="00B050"/>
                </a:solidFill>
              </a:rPr>
              <a:t>Shape is an “abstract base class”</a:t>
            </a:r>
          </a:p>
          <a:p>
            <a:pPr marL="457200" indent="-457200">
              <a:buFont typeface="Arial" panose="020B0604020202020204" pitchFamily="34" charset="0"/>
              <a:buChar char="•"/>
            </a:pPr>
            <a:r>
              <a:rPr lang="en-US" sz="2800" dirty="0" smtClean="0">
                <a:solidFill>
                  <a:srgbClr val="00B050"/>
                </a:solidFill>
              </a:rPr>
              <a:t>Because it has a “pure virtual function”</a:t>
            </a:r>
          </a:p>
          <a:p>
            <a:pPr marL="457200" indent="-457200">
              <a:buFont typeface="Arial" panose="020B0604020202020204" pitchFamily="34" charset="0"/>
              <a:buChar char="•"/>
            </a:pPr>
            <a:r>
              <a:rPr lang="en-US" sz="2800" dirty="0" smtClean="0">
                <a:solidFill>
                  <a:srgbClr val="00B050"/>
                </a:solidFill>
              </a:rPr>
              <a:t>Objects of this type </a:t>
            </a:r>
            <a:br>
              <a:rPr lang="en-US" sz="2800" dirty="0" smtClean="0">
                <a:solidFill>
                  <a:srgbClr val="00B050"/>
                </a:solidFill>
              </a:rPr>
            </a:br>
            <a:r>
              <a:rPr lang="en-US" sz="2800" dirty="0" smtClean="0">
                <a:solidFill>
                  <a:srgbClr val="00B050"/>
                </a:solidFill>
              </a:rPr>
              <a:t>	cannot be created / instantiated</a:t>
            </a:r>
            <a:endParaRPr lang="en-US" sz="2800" dirty="0">
              <a:solidFill>
                <a:srgbClr val="00B050"/>
              </a:solidFill>
            </a:endParaRPr>
          </a:p>
        </p:txBody>
      </p:sp>
    </p:spTree>
    <p:extLst>
      <p:ext uri="{BB962C8B-B14F-4D97-AF65-F5344CB8AC3E}">
        <p14:creationId xmlns:p14="http://schemas.microsoft.com/office/powerpoint/2010/main" val="804478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hiding</a:t>
            </a:r>
            <a:endParaRPr lang="en-US" dirty="0"/>
          </a:p>
        </p:txBody>
      </p:sp>
      <p:sp>
        <p:nvSpPr>
          <p:cNvPr id="4" name="Content Placeholder 2"/>
          <p:cNvSpPr>
            <a:spLocks noGrp="1"/>
          </p:cNvSpPr>
          <p:nvPr>
            <p:ph idx="1"/>
          </p:nvPr>
        </p:nvSpPr>
        <p:spPr>
          <a:xfrm>
            <a:off x="838200" y="1825625"/>
            <a:ext cx="5245729" cy="4351338"/>
          </a:xfrm>
        </p:spPr>
        <p:txBody>
          <a:bodyPr>
            <a:normAutofit/>
          </a:bodyPr>
          <a:lstStyle/>
          <a:p>
            <a:pPr marL="0" indent="0">
              <a:buNone/>
            </a:pPr>
            <a:r>
              <a:rPr lang="en-US" sz="2400" dirty="0" smtClean="0">
                <a:latin typeface="Source Code Pro" panose="020B0509030403020204" pitchFamily="49" charset="0"/>
              </a:rPr>
              <a:t>class Base {</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 ...</a:t>
            </a:r>
          </a:p>
          <a:p>
            <a:pPr marL="0" indent="0">
              <a:buNone/>
            </a:pPr>
            <a:r>
              <a:rPr lang="en-US" sz="2400" dirty="0" smtClean="0">
                <a:latin typeface="Source Code Pro" panose="020B0509030403020204" pitchFamily="49" charset="0"/>
              </a:rPr>
              <a:t>public:</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void foo(</a:t>
            </a:r>
            <a:r>
              <a:rPr lang="en-US" sz="2400" dirty="0" err="1" smtClean="0">
                <a:latin typeface="Source Code Pro" panose="020B0509030403020204" pitchFamily="49" charset="0"/>
              </a:rPr>
              <a:t>int</a:t>
            </a:r>
            <a:r>
              <a:rPr lang="en-US" sz="2400" dirty="0" smtClean="0">
                <a:latin typeface="Source Code Pro" panose="020B0509030403020204" pitchFamily="49" charset="0"/>
              </a:rPr>
              <a:t> a) {</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	// ...</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a:t>
            </a:r>
          </a:p>
          <a:p>
            <a:pPr marL="0" indent="0">
              <a:buNone/>
            </a:pPr>
            <a:r>
              <a:rPr lang="en-US" sz="2400" dirty="0" smtClean="0">
                <a:latin typeface="Source Code Pro" panose="020B0509030403020204" pitchFamily="49" charset="0"/>
              </a:rPr>
              <a:t>};</a:t>
            </a:r>
            <a:endParaRPr lang="en-US" sz="2400" dirty="0">
              <a:latin typeface="Source Code Pro" panose="020B0509030403020204" pitchFamily="49" charset="0"/>
            </a:endParaRPr>
          </a:p>
        </p:txBody>
      </p:sp>
      <p:sp>
        <p:nvSpPr>
          <p:cNvPr id="5" name="Content Placeholder 2"/>
          <p:cNvSpPr txBox="1">
            <a:spLocks/>
          </p:cNvSpPr>
          <p:nvPr/>
        </p:nvSpPr>
        <p:spPr>
          <a:xfrm>
            <a:off x="6083929" y="1825625"/>
            <a:ext cx="52457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Source Code Pro" panose="020B0509030403020204" pitchFamily="49" charset="0"/>
              </a:rPr>
              <a:t>class Child: public Base {</a:t>
            </a:r>
          </a:p>
          <a:p>
            <a:pPr marL="0" indent="0">
              <a:buFont typeface="Arial" panose="020B0604020202020204" pitchFamily="34" charset="0"/>
              <a:buNone/>
            </a:pPr>
            <a:r>
              <a:rPr lang="en-US" sz="2400" dirty="0" smtClean="0">
                <a:latin typeface="Source Code Pro" panose="020B0509030403020204" pitchFamily="49" charset="0"/>
              </a:rPr>
              <a:t>	// ...</a:t>
            </a:r>
          </a:p>
          <a:p>
            <a:pPr marL="0" indent="0">
              <a:buFont typeface="Arial" panose="020B0604020202020204" pitchFamily="34" charset="0"/>
              <a:buNone/>
            </a:pPr>
            <a:r>
              <a:rPr lang="en-US" sz="2400" dirty="0" smtClean="0">
                <a:latin typeface="Source Code Pro" panose="020B0509030403020204" pitchFamily="49" charset="0"/>
              </a:rPr>
              <a:t>public:</a:t>
            </a:r>
          </a:p>
          <a:p>
            <a:pPr marL="0" indent="0">
              <a:buFont typeface="Arial" panose="020B0604020202020204" pitchFamily="34" charset="0"/>
              <a:buNone/>
            </a:pPr>
            <a:r>
              <a:rPr lang="en-US" sz="2400" dirty="0" smtClean="0">
                <a:latin typeface="Source Code Pro" panose="020B0509030403020204" pitchFamily="49" charset="0"/>
              </a:rPr>
              <a:t>	void foo(</a:t>
            </a:r>
            <a:r>
              <a:rPr lang="en-US" sz="2400" dirty="0" err="1" smtClean="0">
                <a:latin typeface="Source Code Pro" panose="020B0509030403020204" pitchFamily="49" charset="0"/>
              </a:rPr>
              <a:t>int</a:t>
            </a:r>
            <a:r>
              <a:rPr lang="en-US" sz="2400" dirty="0" smtClean="0">
                <a:latin typeface="Source Code Pro" panose="020B0509030403020204" pitchFamily="49" charset="0"/>
              </a:rPr>
              <a:t> a) {</a:t>
            </a:r>
          </a:p>
          <a:p>
            <a:pPr marL="0" indent="0">
              <a:buFont typeface="Arial" panose="020B0604020202020204" pitchFamily="34" charset="0"/>
              <a:buNone/>
            </a:pPr>
            <a:r>
              <a:rPr lang="en-US" sz="2400" dirty="0" smtClean="0">
                <a:latin typeface="Source Code Pro" panose="020B0509030403020204" pitchFamily="49" charset="0"/>
              </a:rPr>
              <a:t>	}</a:t>
            </a:r>
          </a:p>
          <a:p>
            <a:pPr marL="0" indent="0">
              <a:buFont typeface="Arial" panose="020B0604020202020204" pitchFamily="34" charset="0"/>
              <a:buNone/>
            </a:pPr>
            <a:r>
              <a:rPr lang="en-US" sz="2400" dirty="0" smtClean="0">
                <a:latin typeface="Source Code Pro" panose="020B0509030403020204" pitchFamily="49" charset="0"/>
              </a:rPr>
              <a:t>};</a:t>
            </a:r>
            <a:endParaRPr lang="en-US" sz="2400" dirty="0">
              <a:latin typeface="Source Code Pro" panose="020B0509030403020204" pitchFamily="49" charset="0"/>
            </a:endParaRPr>
          </a:p>
        </p:txBody>
      </p:sp>
      <p:sp>
        <p:nvSpPr>
          <p:cNvPr id="3" name="TextBox 2"/>
          <p:cNvSpPr txBox="1"/>
          <p:nvPr/>
        </p:nvSpPr>
        <p:spPr>
          <a:xfrm>
            <a:off x="2490282" y="4805464"/>
            <a:ext cx="2638864" cy="461665"/>
          </a:xfrm>
          <a:prstGeom prst="rect">
            <a:avLst/>
          </a:prstGeom>
          <a:noFill/>
        </p:spPr>
        <p:txBody>
          <a:bodyPr wrap="none" rtlCol="0">
            <a:spAutoFit/>
          </a:bodyPr>
          <a:lstStyle/>
          <a:p>
            <a:r>
              <a:rPr lang="en-US" sz="2400" dirty="0" smtClean="0">
                <a:solidFill>
                  <a:srgbClr val="0070C0"/>
                </a:solidFill>
              </a:rPr>
              <a:t>Notice: No “virtual”</a:t>
            </a:r>
            <a:endParaRPr lang="en-US" sz="2400" dirty="0">
              <a:solidFill>
                <a:srgbClr val="0070C0"/>
              </a:solidFill>
            </a:endParaRPr>
          </a:p>
        </p:txBody>
      </p:sp>
      <p:cxnSp>
        <p:nvCxnSpPr>
          <p:cNvPr id="7" name="Straight Arrow Connector 6"/>
          <p:cNvCxnSpPr/>
          <p:nvPr/>
        </p:nvCxnSpPr>
        <p:spPr>
          <a:xfrm flipH="1" flipV="1">
            <a:off x="1721224" y="3506993"/>
            <a:ext cx="849854" cy="138773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6395" y="4433064"/>
            <a:ext cx="2638864" cy="461665"/>
          </a:xfrm>
          <a:prstGeom prst="rect">
            <a:avLst/>
          </a:prstGeom>
          <a:noFill/>
        </p:spPr>
        <p:txBody>
          <a:bodyPr wrap="square" rtlCol="0">
            <a:spAutoFit/>
          </a:bodyPr>
          <a:lstStyle/>
          <a:p>
            <a:r>
              <a:rPr lang="en-US" sz="2400" dirty="0" smtClean="0">
                <a:solidFill>
                  <a:srgbClr val="00B050"/>
                </a:solidFill>
              </a:rPr>
              <a:t>Not overriding.</a:t>
            </a:r>
            <a:endParaRPr lang="en-US" sz="2400" dirty="0">
              <a:solidFill>
                <a:srgbClr val="00B050"/>
              </a:solidFill>
            </a:endParaRPr>
          </a:p>
        </p:txBody>
      </p:sp>
      <p:cxnSp>
        <p:nvCxnSpPr>
          <p:cNvPr id="12" name="Straight Arrow Connector 11"/>
          <p:cNvCxnSpPr/>
          <p:nvPr/>
        </p:nvCxnSpPr>
        <p:spPr>
          <a:xfrm flipH="1" flipV="1">
            <a:off x="8294147" y="3646842"/>
            <a:ext cx="347850" cy="903643"/>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23176" y="4894729"/>
            <a:ext cx="1087157" cy="461665"/>
          </a:xfrm>
          <a:prstGeom prst="rect">
            <a:avLst/>
          </a:prstGeom>
          <a:noFill/>
        </p:spPr>
        <p:txBody>
          <a:bodyPr wrap="none" rtlCol="0">
            <a:spAutoFit/>
          </a:bodyPr>
          <a:lstStyle/>
          <a:p>
            <a:r>
              <a:rPr lang="en-US" sz="2400" dirty="0" smtClean="0">
                <a:solidFill>
                  <a:srgbClr val="C00000"/>
                </a:solidFill>
              </a:rPr>
              <a:t>Hiding!</a:t>
            </a:r>
            <a:endParaRPr lang="en-US" sz="2400" dirty="0">
              <a:solidFill>
                <a:srgbClr val="C00000"/>
              </a:solidFill>
            </a:endParaRPr>
          </a:p>
        </p:txBody>
      </p:sp>
      <p:sp>
        <p:nvSpPr>
          <p:cNvPr id="16" name="TextBox 15"/>
          <p:cNvSpPr txBox="1"/>
          <p:nvPr/>
        </p:nvSpPr>
        <p:spPr>
          <a:xfrm rot="998862">
            <a:off x="5819233" y="5003427"/>
            <a:ext cx="1856790" cy="707886"/>
          </a:xfrm>
          <a:prstGeom prst="rect">
            <a:avLst/>
          </a:prstGeom>
          <a:noFill/>
        </p:spPr>
        <p:txBody>
          <a:bodyPr wrap="none" rtlCol="0">
            <a:spAutoFit/>
          </a:bodyPr>
          <a:lstStyle/>
          <a:p>
            <a:r>
              <a:rPr lang="en-US" sz="4000" dirty="0" smtClean="0">
                <a:solidFill>
                  <a:srgbClr val="7030A0"/>
                </a:solidFill>
              </a:rPr>
              <a:t>Avoid!!!</a:t>
            </a:r>
            <a:endParaRPr lang="en-US" sz="4000" dirty="0">
              <a:solidFill>
                <a:srgbClr val="7030A0"/>
              </a:solidFill>
            </a:endParaRPr>
          </a:p>
        </p:txBody>
      </p:sp>
    </p:spTree>
    <p:extLst>
      <p:ext uri="{BB962C8B-B14F-4D97-AF65-F5344CB8AC3E}">
        <p14:creationId xmlns:p14="http://schemas.microsoft.com/office/powerpoint/2010/main" val="27126681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5"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hiding (which you should avoid)</a:t>
            </a:r>
            <a:endParaRPr lang="en-US" dirty="0"/>
          </a:p>
        </p:txBody>
      </p:sp>
      <p:sp>
        <p:nvSpPr>
          <p:cNvPr id="4" name="Content Placeholder 2"/>
          <p:cNvSpPr>
            <a:spLocks noGrp="1"/>
          </p:cNvSpPr>
          <p:nvPr>
            <p:ph idx="1"/>
          </p:nvPr>
        </p:nvSpPr>
        <p:spPr>
          <a:xfrm>
            <a:off x="838200" y="1825625"/>
            <a:ext cx="5245729" cy="4351338"/>
          </a:xfrm>
        </p:spPr>
        <p:txBody>
          <a:bodyPr>
            <a:normAutofit/>
          </a:bodyPr>
          <a:lstStyle/>
          <a:p>
            <a:pPr marL="0" indent="0">
              <a:buNone/>
            </a:pPr>
            <a:r>
              <a:rPr lang="en-US" sz="2400" dirty="0" smtClean="0">
                <a:latin typeface="Source Code Pro" panose="020B0509030403020204" pitchFamily="49" charset="0"/>
              </a:rPr>
              <a:t>class Base {</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 ...</a:t>
            </a:r>
          </a:p>
          <a:p>
            <a:pPr marL="0" indent="0">
              <a:buNone/>
            </a:pPr>
            <a:r>
              <a:rPr lang="en-US" sz="2400" dirty="0" smtClean="0">
                <a:latin typeface="Source Code Pro" panose="020B0509030403020204" pitchFamily="49" charset="0"/>
              </a:rPr>
              <a:t>public:</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void foo(char c) {</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	// ...</a:t>
            </a:r>
          </a:p>
          <a:p>
            <a:pPr marL="0" indent="0">
              <a:buNone/>
            </a:pPr>
            <a:r>
              <a:rPr lang="en-US" sz="2400" dirty="0">
                <a:latin typeface="Source Code Pro" panose="020B0509030403020204" pitchFamily="49" charset="0"/>
              </a:rPr>
              <a:t>	</a:t>
            </a:r>
            <a:r>
              <a:rPr lang="en-US" sz="2400" dirty="0" smtClean="0">
                <a:latin typeface="Source Code Pro" panose="020B0509030403020204" pitchFamily="49" charset="0"/>
              </a:rPr>
              <a:t>}</a:t>
            </a:r>
          </a:p>
          <a:p>
            <a:pPr marL="0" indent="0">
              <a:buNone/>
            </a:pPr>
            <a:r>
              <a:rPr lang="en-US" sz="2400" dirty="0" smtClean="0">
                <a:latin typeface="Source Code Pro" panose="020B0509030403020204" pitchFamily="49" charset="0"/>
              </a:rPr>
              <a:t>};</a:t>
            </a:r>
            <a:endParaRPr lang="en-US" sz="2400" dirty="0">
              <a:latin typeface="Source Code Pro" panose="020B0509030403020204" pitchFamily="49" charset="0"/>
            </a:endParaRPr>
          </a:p>
        </p:txBody>
      </p:sp>
      <p:sp>
        <p:nvSpPr>
          <p:cNvPr id="5" name="Content Placeholder 2"/>
          <p:cNvSpPr txBox="1">
            <a:spLocks/>
          </p:cNvSpPr>
          <p:nvPr/>
        </p:nvSpPr>
        <p:spPr>
          <a:xfrm>
            <a:off x="6083929" y="1825625"/>
            <a:ext cx="52457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Source Code Pro" panose="020B0509030403020204" pitchFamily="49" charset="0"/>
              </a:rPr>
              <a:t>class Child: public Base {</a:t>
            </a:r>
          </a:p>
          <a:p>
            <a:pPr marL="0" indent="0">
              <a:buFont typeface="Arial" panose="020B0604020202020204" pitchFamily="34" charset="0"/>
              <a:buNone/>
            </a:pPr>
            <a:r>
              <a:rPr lang="en-US" sz="2400" dirty="0" smtClean="0">
                <a:latin typeface="Source Code Pro" panose="020B0509030403020204" pitchFamily="49" charset="0"/>
              </a:rPr>
              <a:t>	// ...</a:t>
            </a:r>
          </a:p>
          <a:p>
            <a:pPr marL="0" indent="0">
              <a:buFont typeface="Arial" panose="020B0604020202020204" pitchFamily="34" charset="0"/>
              <a:buNone/>
            </a:pPr>
            <a:r>
              <a:rPr lang="en-US" sz="2400" dirty="0" smtClean="0">
                <a:latin typeface="Source Code Pro" panose="020B0509030403020204" pitchFamily="49" charset="0"/>
              </a:rPr>
              <a:t>public:</a:t>
            </a:r>
          </a:p>
          <a:p>
            <a:pPr marL="0" indent="0">
              <a:buFont typeface="Arial" panose="020B0604020202020204" pitchFamily="34" charset="0"/>
              <a:buNone/>
            </a:pPr>
            <a:r>
              <a:rPr lang="en-US" sz="2400" dirty="0" smtClean="0">
                <a:latin typeface="Source Code Pro" panose="020B0509030403020204" pitchFamily="49" charset="0"/>
              </a:rPr>
              <a:t>	void foo(</a:t>
            </a:r>
            <a:r>
              <a:rPr lang="en-US" sz="2400" dirty="0" err="1" smtClean="0">
                <a:latin typeface="Source Code Pro" panose="020B0509030403020204" pitchFamily="49" charset="0"/>
              </a:rPr>
              <a:t>int</a:t>
            </a:r>
            <a:r>
              <a:rPr lang="en-US" sz="2400" dirty="0" smtClean="0">
                <a:latin typeface="Source Code Pro" panose="020B0509030403020204" pitchFamily="49" charset="0"/>
              </a:rPr>
              <a:t> a) {</a:t>
            </a:r>
          </a:p>
          <a:p>
            <a:pPr marL="0" indent="0">
              <a:buFont typeface="Arial" panose="020B0604020202020204" pitchFamily="34" charset="0"/>
              <a:buNone/>
            </a:pPr>
            <a:r>
              <a:rPr lang="en-US" sz="2400" dirty="0" smtClean="0">
                <a:latin typeface="Source Code Pro" panose="020B0509030403020204" pitchFamily="49" charset="0"/>
              </a:rPr>
              <a:t>	}</a:t>
            </a:r>
          </a:p>
          <a:p>
            <a:pPr marL="0" indent="0">
              <a:buFont typeface="Arial" panose="020B0604020202020204" pitchFamily="34" charset="0"/>
              <a:buNone/>
            </a:pPr>
            <a:r>
              <a:rPr lang="en-US" sz="2400" dirty="0" smtClean="0">
                <a:latin typeface="Source Code Pro" panose="020B0509030403020204" pitchFamily="49" charset="0"/>
              </a:rPr>
              <a:t>};</a:t>
            </a:r>
            <a:endParaRPr lang="en-US" sz="2400" dirty="0">
              <a:latin typeface="Source Code Pro" panose="020B0509030403020204" pitchFamily="49" charset="0"/>
            </a:endParaRPr>
          </a:p>
        </p:txBody>
      </p:sp>
      <p:sp>
        <p:nvSpPr>
          <p:cNvPr id="3" name="TextBox 2"/>
          <p:cNvSpPr txBox="1"/>
          <p:nvPr/>
        </p:nvSpPr>
        <p:spPr>
          <a:xfrm rot="20329407">
            <a:off x="8269319" y="5351562"/>
            <a:ext cx="2053767" cy="584775"/>
          </a:xfrm>
          <a:prstGeom prst="rect">
            <a:avLst/>
          </a:prstGeom>
          <a:noFill/>
        </p:spPr>
        <p:txBody>
          <a:bodyPr wrap="none" rtlCol="0">
            <a:spAutoFit/>
          </a:bodyPr>
          <a:lstStyle/>
          <a:p>
            <a:r>
              <a:rPr lang="en-US" sz="3200" dirty="0" smtClean="0">
                <a:solidFill>
                  <a:srgbClr val="C00000"/>
                </a:solidFill>
              </a:rPr>
              <a:t>Still hiding!</a:t>
            </a:r>
            <a:endParaRPr lang="en-US" sz="3200" dirty="0">
              <a:solidFill>
                <a:srgbClr val="C00000"/>
              </a:solidFill>
            </a:endParaRPr>
          </a:p>
        </p:txBody>
      </p:sp>
      <p:sp>
        <p:nvSpPr>
          <p:cNvPr id="6" name="TextBox 5"/>
          <p:cNvSpPr txBox="1"/>
          <p:nvPr/>
        </p:nvSpPr>
        <p:spPr>
          <a:xfrm>
            <a:off x="3589152" y="4848721"/>
            <a:ext cx="4717766" cy="584775"/>
          </a:xfrm>
          <a:prstGeom prst="rect">
            <a:avLst/>
          </a:prstGeom>
          <a:noFill/>
        </p:spPr>
        <p:txBody>
          <a:bodyPr wrap="none" rtlCol="0">
            <a:spAutoFit/>
          </a:bodyPr>
          <a:lstStyle/>
          <a:p>
            <a:r>
              <a:rPr lang="en-US" sz="3200" dirty="0" smtClean="0">
                <a:solidFill>
                  <a:srgbClr val="0070C0"/>
                </a:solidFill>
              </a:rPr>
              <a:t>Note the signatures differ…</a:t>
            </a:r>
            <a:endParaRPr lang="en-US" sz="3200" dirty="0">
              <a:solidFill>
                <a:srgbClr val="0070C0"/>
              </a:solidFill>
            </a:endParaRPr>
          </a:p>
        </p:txBody>
      </p:sp>
      <p:cxnSp>
        <p:nvCxnSpPr>
          <p:cNvPr id="7" name="Straight Arrow Connector 6"/>
          <p:cNvCxnSpPr/>
          <p:nvPr/>
        </p:nvCxnSpPr>
        <p:spPr>
          <a:xfrm flipH="1" flipV="1">
            <a:off x="4283526" y="3644900"/>
            <a:ext cx="363778" cy="120382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229139" y="3644901"/>
            <a:ext cx="2007800" cy="120382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829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038975" y="4060825"/>
            <a:ext cx="1714500" cy="4254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38975" y="2752725"/>
            <a:ext cx="1714500" cy="381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419976" y="4562475"/>
            <a:ext cx="1114424" cy="381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6083929" y="1825625"/>
            <a:ext cx="52457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err="1" smtClean="0">
                <a:latin typeface="Source Code Pro" panose="020B0509030403020204" pitchFamily="49" charset="0"/>
              </a:rPr>
              <a:t>int</a:t>
            </a:r>
            <a:r>
              <a:rPr lang="en-US" sz="2400" dirty="0" smtClean="0">
                <a:latin typeface="Source Code Pro" panose="020B0509030403020204" pitchFamily="49" charset="0"/>
              </a:rPr>
              <a:t> main() {</a:t>
            </a:r>
          </a:p>
          <a:p>
            <a:pPr marL="0" indent="0">
              <a:buFont typeface="Arial" panose="020B0604020202020204" pitchFamily="34" charset="0"/>
              <a:buNone/>
            </a:pPr>
            <a:r>
              <a:rPr lang="en-US" sz="2400" dirty="0" smtClean="0">
                <a:latin typeface="Source Code Pro" panose="020B0509030403020204" pitchFamily="49" charset="0"/>
              </a:rPr>
              <a:t>	Base b;</a:t>
            </a:r>
          </a:p>
          <a:p>
            <a:pPr marL="0" indent="0">
              <a:buFont typeface="Arial" panose="020B0604020202020204" pitchFamily="34" charset="0"/>
              <a:buNone/>
            </a:pPr>
            <a:r>
              <a:rPr lang="en-US" sz="2400" dirty="0">
                <a:latin typeface="Source Code Pro" panose="020B0509030403020204" pitchFamily="49" charset="0"/>
              </a:rPr>
              <a:t>	</a:t>
            </a:r>
            <a:r>
              <a:rPr lang="en-US" sz="2400" dirty="0" err="1" smtClean="0">
                <a:latin typeface="Source Code Pro" panose="020B0509030403020204" pitchFamily="49" charset="0"/>
              </a:rPr>
              <a:t>b.foo</a:t>
            </a:r>
            <a:r>
              <a:rPr lang="en-US" sz="2400" dirty="0" smtClean="0">
                <a:latin typeface="Source Code Pro" panose="020B0509030403020204" pitchFamily="49" charset="0"/>
              </a:rPr>
              <a:t>(7);</a:t>
            </a:r>
          </a:p>
          <a:p>
            <a:pPr marL="0" indent="0">
              <a:buFont typeface="Arial" panose="020B0604020202020204" pitchFamily="34" charset="0"/>
              <a:buNone/>
            </a:pPr>
            <a:endParaRPr lang="en-US" sz="2400" dirty="0">
              <a:latin typeface="Source Code Pro" panose="020B0509030403020204" pitchFamily="49" charset="0"/>
            </a:endParaRPr>
          </a:p>
          <a:p>
            <a:pPr marL="0" indent="0">
              <a:buFont typeface="Arial" panose="020B0604020202020204" pitchFamily="34" charset="0"/>
              <a:buNone/>
            </a:pPr>
            <a:r>
              <a:rPr lang="en-US" sz="2400" dirty="0" smtClean="0">
                <a:latin typeface="Source Code Pro" panose="020B0509030403020204" pitchFamily="49" charset="0"/>
              </a:rPr>
              <a:t>	Child c;</a:t>
            </a:r>
          </a:p>
          <a:p>
            <a:pPr marL="0" indent="0">
              <a:buFont typeface="Arial" panose="020B0604020202020204" pitchFamily="34" charset="0"/>
              <a:buNone/>
            </a:pPr>
            <a:r>
              <a:rPr lang="en-US" sz="2400" dirty="0">
                <a:latin typeface="Source Code Pro" panose="020B0509030403020204" pitchFamily="49" charset="0"/>
              </a:rPr>
              <a:t>	</a:t>
            </a:r>
            <a:r>
              <a:rPr lang="en-US" sz="2400" dirty="0" err="1" smtClean="0">
                <a:latin typeface="Source Code Pro" panose="020B0509030403020204" pitchFamily="49" charset="0"/>
              </a:rPr>
              <a:t>c.foo</a:t>
            </a:r>
            <a:r>
              <a:rPr lang="en-US" sz="2400" dirty="0" smtClean="0">
                <a:latin typeface="Source Code Pro" panose="020B0509030403020204" pitchFamily="49" charset="0"/>
              </a:rPr>
              <a:t>(8);</a:t>
            </a:r>
          </a:p>
          <a:p>
            <a:pPr marL="0" indent="0">
              <a:buFont typeface="Arial" panose="020B0604020202020204" pitchFamily="34" charset="0"/>
              <a:buNone/>
            </a:pPr>
            <a:r>
              <a:rPr lang="en-US" sz="2400" dirty="0">
                <a:latin typeface="Source Code Pro" panose="020B0509030403020204" pitchFamily="49" charset="0"/>
              </a:rPr>
              <a:t>	</a:t>
            </a:r>
            <a:r>
              <a:rPr lang="en-US" sz="2400" dirty="0" err="1" smtClean="0">
                <a:latin typeface="Source Code Pro" panose="020B0509030403020204" pitchFamily="49" charset="0"/>
              </a:rPr>
              <a:t>c.Base</a:t>
            </a:r>
            <a:r>
              <a:rPr lang="en-US" sz="2400" dirty="0" smtClean="0">
                <a:latin typeface="Source Code Pro" panose="020B0509030403020204" pitchFamily="49" charset="0"/>
              </a:rPr>
              <a:t>::foo(8);</a:t>
            </a:r>
          </a:p>
          <a:p>
            <a:pPr marL="0" indent="0">
              <a:buFont typeface="Arial" panose="020B0604020202020204" pitchFamily="34" charset="0"/>
              <a:buNone/>
            </a:pPr>
            <a:r>
              <a:rPr lang="en-US" sz="2400" dirty="0" smtClean="0">
                <a:latin typeface="Source Code Pro" panose="020B0509030403020204" pitchFamily="49" charset="0"/>
              </a:rPr>
              <a:t>}</a:t>
            </a:r>
            <a:endParaRPr lang="en-US" sz="2400" dirty="0">
              <a:latin typeface="Source Code Pro" panose="020B0509030403020204" pitchFamily="49" charset="0"/>
            </a:endParaRPr>
          </a:p>
        </p:txBody>
      </p:sp>
      <p:sp>
        <p:nvSpPr>
          <p:cNvPr id="2" name="Title 1"/>
          <p:cNvSpPr>
            <a:spLocks noGrp="1"/>
          </p:cNvSpPr>
          <p:nvPr>
            <p:ph type="title"/>
          </p:nvPr>
        </p:nvSpPr>
        <p:spPr/>
        <p:txBody>
          <a:bodyPr/>
          <a:lstStyle/>
          <a:p>
            <a:r>
              <a:rPr lang="en-US" dirty="0" smtClean="0"/>
              <a:t>Accessing Hidden Things</a:t>
            </a:r>
            <a:endParaRPr lang="en-US" dirty="0"/>
          </a:p>
        </p:txBody>
      </p:sp>
      <p:sp>
        <p:nvSpPr>
          <p:cNvPr id="4" name="Content Placeholder 2"/>
          <p:cNvSpPr>
            <a:spLocks noGrp="1"/>
          </p:cNvSpPr>
          <p:nvPr>
            <p:ph idx="1"/>
          </p:nvPr>
        </p:nvSpPr>
        <p:spPr>
          <a:xfrm>
            <a:off x="838200" y="1825625"/>
            <a:ext cx="5245729" cy="4351338"/>
          </a:xfrm>
        </p:spPr>
        <p:txBody>
          <a:bodyPr>
            <a:normAutofit/>
          </a:bodyPr>
          <a:lstStyle/>
          <a:p>
            <a:pPr marL="0" indent="0">
              <a:spcBef>
                <a:spcPts val="0"/>
              </a:spcBef>
              <a:buNone/>
            </a:pPr>
            <a:r>
              <a:rPr lang="en-US" sz="1800" dirty="0" smtClean="0">
                <a:latin typeface="Source Code Pro" panose="020B0509030403020204" pitchFamily="49" charset="0"/>
              </a:rPr>
              <a:t>class Base {</a:t>
            </a:r>
          </a:p>
          <a:p>
            <a:pPr marL="0" indent="0">
              <a:spcBef>
                <a:spcPts val="0"/>
              </a:spcBef>
              <a:buNone/>
            </a:pPr>
            <a:r>
              <a:rPr lang="en-US" sz="1800" dirty="0">
                <a:latin typeface="Source Code Pro" panose="020B0509030403020204" pitchFamily="49" charset="0"/>
              </a:rPr>
              <a:t>	</a:t>
            </a:r>
            <a:r>
              <a:rPr lang="en-US" sz="1800" dirty="0" smtClean="0">
                <a:latin typeface="Source Code Pro" panose="020B0509030403020204" pitchFamily="49" charset="0"/>
              </a:rPr>
              <a:t>// ...</a:t>
            </a:r>
          </a:p>
          <a:p>
            <a:pPr marL="0" indent="0">
              <a:spcBef>
                <a:spcPts val="0"/>
              </a:spcBef>
              <a:buNone/>
            </a:pPr>
            <a:r>
              <a:rPr lang="en-US" sz="1800" dirty="0" smtClean="0">
                <a:latin typeface="Source Code Pro" panose="020B0509030403020204" pitchFamily="49" charset="0"/>
              </a:rPr>
              <a:t>public:</a:t>
            </a:r>
          </a:p>
          <a:p>
            <a:pPr marL="0" indent="0">
              <a:spcBef>
                <a:spcPts val="0"/>
              </a:spcBef>
              <a:buNone/>
            </a:pPr>
            <a:r>
              <a:rPr lang="en-US" sz="1800" dirty="0">
                <a:latin typeface="Source Code Pro" panose="020B0509030403020204" pitchFamily="49" charset="0"/>
              </a:rPr>
              <a:t>	</a:t>
            </a:r>
            <a:r>
              <a:rPr lang="en-US" sz="1800" dirty="0" smtClean="0">
                <a:latin typeface="Source Code Pro" panose="020B0509030403020204" pitchFamily="49" charset="0"/>
              </a:rPr>
              <a:t>void foo(</a:t>
            </a:r>
            <a:r>
              <a:rPr lang="en-US" sz="1800" dirty="0" err="1" smtClean="0">
                <a:latin typeface="Source Code Pro" panose="020B0509030403020204" pitchFamily="49" charset="0"/>
              </a:rPr>
              <a:t>int</a:t>
            </a:r>
            <a:r>
              <a:rPr lang="en-US" sz="1800" dirty="0" smtClean="0">
                <a:latin typeface="Source Code Pro" panose="020B0509030403020204" pitchFamily="49" charset="0"/>
              </a:rPr>
              <a:t> a) {</a:t>
            </a:r>
          </a:p>
          <a:p>
            <a:pPr marL="0" indent="0">
              <a:spcBef>
                <a:spcPts val="0"/>
              </a:spcBef>
              <a:buNone/>
            </a:pPr>
            <a:r>
              <a:rPr lang="en-US" sz="1800" dirty="0">
                <a:latin typeface="Source Code Pro" panose="020B0509030403020204" pitchFamily="49" charset="0"/>
              </a:rPr>
              <a:t>	</a:t>
            </a:r>
            <a:r>
              <a:rPr lang="en-US" sz="1800" dirty="0" smtClean="0">
                <a:latin typeface="Source Code Pro" panose="020B0509030403020204" pitchFamily="49" charset="0"/>
              </a:rPr>
              <a:t>	// ...</a:t>
            </a:r>
          </a:p>
          <a:p>
            <a:pPr marL="0" indent="0">
              <a:spcBef>
                <a:spcPts val="0"/>
              </a:spcBef>
              <a:buNone/>
            </a:pPr>
            <a:r>
              <a:rPr lang="en-US" sz="1800" dirty="0">
                <a:latin typeface="Source Code Pro" panose="020B0509030403020204" pitchFamily="49" charset="0"/>
              </a:rPr>
              <a:t>	</a:t>
            </a:r>
            <a:r>
              <a:rPr lang="en-US" sz="1800" dirty="0" smtClean="0">
                <a:latin typeface="Source Code Pro" panose="020B0509030403020204" pitchFamily="49" charset="0"/>
              </a:rPr>
              <a:t>}</a:t>
            </a:r>
          </a:p>
          <a:p>
            <a:pPr marL="0" indent="0">
              <a:spcBef>
                <a:spcPts val="0"/>
              </a:spcBef>
              <a:buNone/>
            </a:pPr>
            <a:r>
              <a:rPr lang="en-US" sz="1800" dirty="0" smtClean="0">
                <a:latin typeface="Source Code Pro" panose="020B0509030403020204" pitchFamily="49" charset="0"/>
              </a:rPr>
              <a:t>};</a:t>
            </a:r>
          </a:p>
          <a:p>
            <a:pPr marL="0" indent="0">
              <a:spcBef>
                <a:spcPts val="0"/>
              </a:spcBef>
              <a:buNone/>
            </a:pPr>
            <a:endParaRPr lang="en-US" sz="1800" dirty="0">
              <a:latin typeface="Source Code Pro" panose="020B0509030403020204" pitchFamily="49" charset="0"/>
            </a:endParaRPr>
          </a:p>
          <a:p>
            <a:pPr marL="0" indent="0">
              <a:spcBef>
                <a:spcPts val="0"/>
              </a:spcBef>
              <a:buNone/>
            </a:pPr>
            <a:r>
              <a:rPr lang="en-US" sz="1800" dirty="0">
                <a:latin typeface="Source Code Pro" panose="020B0509030403020204" pitchFamily="49" charset="0"/>
              </a:rPr>
              <a:t>class Child: public Base {</a:t>
            </a:r>
          </a:p>
          <a:p>
            <a:pPr marL="0" indent="0">
              <a:spcBef>
                <a:spcPts val="0"/>
              </a:spcBef>
              <a:buNone/>
            </a:pPr>
            <a:r>
              <a:rPr lang="en-US" sz="1800" dirty="0">
                <a:latin typeface="Source Code Pro" panose="020B0509030403020204" pitchFamily="49" charset="0"/>
              </a:rPr>
              <a:t>	// ...</a:t>
            </a:r>
          </a:p>
          <a:p>
            <a:pPr marL="0" indent="0">
              <a:spcBef>
                <a:spcPts val="0"/>
              </a:spcBef>
              <a:buNone/>
            </a:pPr>
            <a:r>
              <a:rPr lang="en-US" sz="1800" dirty="0">
                <a:latin typeface="Source Code Pro" panose="020B0509030403020204" pitchFamily="49" charset="0"/>
              </a:rPr>
              <a:t>public:</a:t>
            </a:r>
          </a:p>
          <a:p>
            <a:pPr marL="0" indent="0">
              <a:spcBef>
                <a:spcPts val="0"/>
              </a:spcBef>
              <a:buNone/>
            </a:pPr>
            <a:r>
              <a:rPr lang="en-US" sz="1800" dirty="0">
                <a:latin typeface="Source Code Pro" panose="020B0509030403020204" pitchFamily="49" charset="0"/>
              </a:rPr>
              <a:t>	void foo(</a:t>
            </a:r>
            <a:r>
              <a:rPr lang="en-US" sz="1800" dirty="0" err="1">
                <a:latin typeface="Source Code Pro" panose="020B0509030403020204" pitchFamily="49" charset="0"/>
              </a:rPr>
              <a:t>int</a:t>
            </a:r>
            <a:r>
              <a:rPr lang="en-US" sz="1800" dirty="0">
                <a:latin typeface="Source Code Pro" panose="020B0509030403020204" pitchFamily="49" charset="0"/>
              </a:rPr>
              <a:t> a) {</a:t>
            </a:r>
          </a:p>
          <a:p>
            <a:pPr marL="0" indent="0">
              <a:spcBef>
                <a:spcPts val="0"/>
              </a:spcBef>
              <a:buNone/>
            </a:pPr>
            <a:r>
              <a:rPr lang="en-US" sz="1800" dirty="0">
                <a:latin typeface="Source Code Pro" panose="020B0509030403020204" pitchFamily="49" charset="0"/>
              </a:rPr>
              <a:t>	}</a:t>
            </a:r>
          </a:p>
          <a:p>
            <a:pPr marL="0" indent="0">
              <a:spcBef>
                <a:spcPts val="0"/>
              </a:spcBef>
              <a:buNone/>
            </a:pPr>
            <a:r>
              <a:rPr lang="en-US" sz="1800" dirty="0">
                <a:latin typeface="Source Code Pro" panose="020B0509030403020204" pitchFamily="49" charset="0"/>
              </a:rPr>
              <a:t>};</a:t>
            </a:r>
          </a:p>
          <a:p>
            <a:pPr marL="0" indent="0">
              <a:spcBef>
                <a:spcPts val="0"/>
              </a:spcBef>
              <a:buNone/>
            </a:pPr>
            <a:endParaRPr lang="en-US" sz="1800" dirty="0">
              <a:latin typeface="Source Code Pro" panose="020B0509030403020204" pitchFamily="49" charset="0"/>
            </a:endParaRPr>
          </a:p>
        </p:txBody>
      </p:sp>
      <p:sp>
        <p:nvSpPr>
          <p:cNvPr id="13" name="TextBox 12"/>
          <p:cNvSpPr txBox="1"/>
          <p:nvPr/>
        </p:nvSpPr>
        <p:spPr>
          <a:xfrm rot="998862">
            <a:off x="4257133" y="5422527"/>
            <a:ext cx="1856790" cy="707886"/>
          </a:xfrm>
          <a:prstGeom prst="rect">
            <a:avLst/>
          </a:prstGeom>
          <a:noFill/>
        </p:spPr>
        <p:txBody>
          <a:bodyPr wrap="none" rtlCol="0">
            <a:spAutoFit/>
          </a:bodyPr>
          <a:lstStyle/>
          <a:p>
            <a:r>
              <a:rPr lang="en-US" sz="4000" dirty="0" smtClean="0">
                <a:solidFill>
                  <a:srgbClr val="7030A0"/>
                </a:solidFill>
              </a:rPr>
              <a:t>Avoid!!!</a:t>
            </a:r>
            <a:endParaRPr lang="en-US" sz="4000" dirty="0">
              <a:solidFill>
                <a:srgbClr val="7030A0"/>
              </a:solidFill>
            </a:endParaRPr>
          </a:p>
        </p:txBody>
      </p:sp>
      <p:sp>
        <p:nvSpPr>
          <p:cNvPr id="9" name="TextBox 8"/>
          <p:cNvSpPr txBox="1"/>
          <p:nvPr/>
        </p:nvSpPr>
        <p:spPr>
          <a:xfrm rot="968653">
            <a:off x="8448281" y="2463017"/>
            <a:ext cx="1825884" cy="461665"/>
          </a:xfrm>
          <a:prstGeom prst="rect">
            <a:avLst/>
          </a:prstGeom>
          <a:noFill/>
        </p:spPr>
        <p:txBody>
          <a:bodyPr wrap="none" rtlCol="0">
            <a:spAutoFit/>
          </a:bodyPr>
          <a:lstStyle/>
          <a:p>
            <a:r>
              <a:rPr lang="en-US" sz="2400" dirty="0" smtClean="0">
                <a:solidFill>
                  <a:srgbClr val="0070C0"/>
                </a:solidFill>
              </a:rPr>
              <a:t>Base version.</a:t>
            </a:r>
            <a:endParaRPr lang="en-US" sz="2400" dirty="0">
              <a:solidFill>
                <a:srgbClr val="0070C0"/>
              </a:solidFill>
            </a:endParaRPr>
          </a:p>
        </p:txBody>
      </p:sp>
      <p:sp>
        <p:nvSpPr>
          <p:cNvPr id="17" name="TextBox 16"/>
          <p:cNvSpPr txBox="1"/>
          <p:nvPr/>
        </p:nvSpPr>
        <p:spPr>
          <a:xfrm rot="968653">
            <a:off x="8561792" y="3812392"/>
            <a:ext cx="1865960" cy="461665"/>
          </a:xfrm>
          <a:prstGeom prst="rect">
            <a:avLst/>
          </a:prstGeom>
          <a:noFill/>
        </p:spPr>
        <p:txBody>
          <a:bodyPr wrap="none" rtlCol="0">
            <a:spAutoFit/>
          </a:bodyPr>
          <a:lstStyle/>
          <a:p>
            <a:r>
              <a:rPr lang="en-US" sz="2400" dirty="0" smtClean="0">
                <a:solidFill>
                  <a:srgbClr val="00B050"/>
                </a:solidFill>
              </a:rPr>
              <a:t>Child version.</a:t>
            </a:r>
            <a:endParaRPr lang="en-US" sz="2400" dirty="0">
              <a:solidFill>
                <a:srgbClr val="00B050"/>
              </a:solidFill>
            </a:endParaRPr>
          </a:p>
        </p:txBody>
      </p:sp>
      <p:sp>
        <p:nvSpPr>
          <p:cNvPr id="18" name="TextBox 17"/>
          <p:cNvSpPr txBox="1"/>
          <p:nvPr/>
        </p:nvSpPr>
        <p:spPr>
          <a:xfrm rot="968653">
            <a:off x="8333981" y="5150625"/>
            <a:ext cx="1825884" cy="461665"/>
          </a:xfrm>
          <a:prstGeom prst="rect">
            <a:avLst/>
          </a:prstGeom>
          <a:noFill/>
        </p:spPr>
        <p:txBody>
          <a:bodyPr wrap="none" rtlCol="0">
            <a:spAutoFit/>
          </a:bodyPr>
          <a:lstStyle/>
          <a:p>
            <a:r>
              <a:rPr lang="en-US" sz="2400" dirty="0" smtClean="0">
                <a:solidFill>
                  <a:srgbClr val="0070C0"/>
                </a:solidFill>
              </a:rPr>
              <a:t>Base version.</a:t>
            </a:r>
            <a:endParaRPr lang="en-US" sz="2400" dirty="0">
              <a:solidFill>
                <a:srgbClr val="0070C0"/>
              </a:solidFill>
            </a:endParaRPr>
          </a:p>
        </p:txBody>
      </p:sp>
    </p:spTree>
    <p:extLst>
      <p:ext uri="{BB962C8B-B14F-4D97-AF65-F5344CB8AC3E}">
        <p14:creationId xmlns:p14="http://schemas.microsoft.com/office/powerpoint/2010/main" val="8121689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6" grpId="0" animBg="1"/>
      <p:bldP spid="13" grpId="0"/>
      <p:bldP spid="9"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10182" y="1801091"/>
            <a:ext cx="480291" cy="46181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Move Constructor Declaration</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Source Code Pro" panose="020B0509030403020204" pitchFamily="49" charset="0"/>
              </a:rPr>
              <a:t>MyClass</a:t>
            </a:r>
            <a:r>
              <a:rPr lang="en-US" dirty="0" smtClean="0">
                <a:latin typeface="Source Code Pro" panose="020B0509030403020204" pitchFamily="49" charset="0"/>
              </a:rPr>
              <a:t>(</a:t>
            </a:r>
            <a:r>
              <a:rPr lang="en-US" dirty="0" err="1" smtClean="0">
                <a:latin typeface="Source Code Pro" panose="020B0509030403020204" pitchFamily="49" charset="0"/>
              </a:rPr>
              <a:t>MyClass</a:t>
            </a:r>
            <a:r>
              <a:rPr lang="en-US" dirty="0">
                <a:latin typeface="Source Code Pro" panose="020B0509030403020204" pitchFamily="49" charset="0"/>
              </a:rPr>
              <a:t>&amp;&amp; </a:t>
            </a:r>
            <a:r>
              <a:rPr lang="en-US" dirty="0" smtClean="0">
                <a:latin typeface="Source Code Pro" panose="020B0509030403020204" pitchFamily="49" charset="0"/>
              </a:rPr>
              <a:t>source);</a:t>
            </a:r>
          </a:p>
          <a:p>
            <a:pPr marL="0" indent="0">
              <a:buNone/>
            </a:pPr>
            <a:endParaRPr lang="en-US" dirty="0">
              <a:latin typeface="Source Code Pro" panose="020B0509030403020204" pitchFamily="49" charset="0"/>
            </a:endParaRPr>
          </a:p>
          <a:p>
            <a:pPr marL="0" indent="0">
              <a:buNone/>
            </a:pPr>
            <a:endParaRPr lang="en-US" dirty="0" smtClean="0">
              <a:latin typeface="Source Code Pro" panose="020B0509030403020204" pitchFamily="49" charset="0"/>
            </a:endParaRPr>
          </a:p>
          <a:p>
            <a:pPr marL="0" indent="0">
              <a:buNone/>
            </a:pPr>
            <a:endParaRPr lang="en-US" dirty="0">
              <a:latin typeface="Source Code Pro" panose="020B0509030403020204" pitchFamily="49" charset="0"/>
            </a:endParaRPr>
          </a:p>
        </p:txBody>
      </p:sp>
      <p:sp>
        <p:nvSpPr>
          <p:cNvPr id="5" name="TextBox 4"/>
          <p:cNvSpPr txBox="1"/>
          <p:nvPr/>
        </p:nvSpPr>
        <p:spPr>
          <a:xfrm rot="20866167">
            <a:off x="1558216" y="3232727"/>
            <a:ext cx="5584222" cy="1077218"/>
          </a:xfrm>
          <a:prstGeom prst="rect">
            <a:avLst/>
          </a:prstGeom>
          <a:noFill/>
        </p:spPr>
        <p:txBody>
          <a:bodyPr wrap="none" rtlCol="0">
            <a:spAutoFit/>
          </a:bodyPr>
          <a:lstStyle/>
          <a:p>
            <a:pPr algn="ctr"/>
            <a:r>
              <a:rPr lang="en-US" sz="3200" dirty="0" smtClean="0">
                <a:solidFill>
                  <a:srgbClr val="7030A0"/>
                </a:solidFill>
              </a:rPr>
              <a:t>&amp;&amp; indicates that it is an </a:t>
            </a:r>
            <a:r>
              <a:rPr lang="en-US" sz="3200" dirty="0" err="1" smtClean="0">
                <a:solidFill>
                  <a:srgbClr val="7030A0"/>
                </a:solidFill>
              </a:rPr>
              <a:t>Rvalue</a:t>
            </a:r>
            <a:r>
              <a:rPr lang="en-US" sz="3200" dirty="0" smtClean="0">
                <a:solidFill>
                  <a:srgbClr val="7030A0"/>
                </a:solidFill>
              </a:rPr>
              <a:t>,</a:t>
            </a:r>
            <a:br>
              <a:rPr lang="en-US" sz="3200" dirty="0" smtClean="0">
                <a:solidFill>
                  <a:srgbClr val="7030A0"/>
                </a:solidFill>
              </a:rPr>
            </a:br>
            <a:r>
              <a:rPr lang="en-US" sz="3200" dirty="0" smtClean="0">
                <a:solidFill>
                  <a:srgbClr val="7030A0"/>
                </a:solidFill>
              </a:rPr>
              <a:t>i.e. a temporary object.</a:t>
            </a:r>
            <a:endParaRPr lang="en-US" sz="3200" dirty="0">
              <a:solidFill>
                <a:srgbClr val="7030A0"/>
              </a:solidFill>
            </a:endParaRPr>
          </a:p>
        </p:txBody>
      </p:sp>
    </p:spTree>
    <p:extLst>
      <p:ext uri="{BB962C8B-B14F-4D97-AF65-F5344CB8AC3E}">
        <p14:creationId xmlns:p14="http://schemas.microsoft.com/office/powerpoint/2010/main" val="6193844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a:bodyPr>
          <a:lstStyle/>
          <a:p>
            <a:r>
              <a:rPr lang="en-US" sz="4000" dirty="0" smtClean="0"/>
              <a:t>Allows a single function call to automatically call the version of that function </a:t>
            </a:r>
            <a:r>
              <a:rPr lang="en-US" sz="4000" smtClean="0"/>
              <a:t>for </a:t>
            </a:r>
            <a:br>
              <a:rPr lang="en-US" sz="4000" smtClean="0"/>
            </a:br>
            <a:r>
              <a:rPr lang="en-US" sz="4000" smtClean="0"/>
              <a:t>the </a:t>
            </a:r>
            <a:r>
              <a:rPr lang="en-US" sz="4000" dirty="0" smtClean="0"/>
              <a:t>correct class type</a:t>
            </a:r>
          </a:p>
          <a:p>
            <a:pPr lvl="1"/>
            <a:r>
              <a:rPr lang="en-US" sz="3600" dirty="0" smtClean="0"/>
              <a:t>Even if you don’t know at compile-time </a:t>
            </a:r>
            <a:br>
              <a:rPr lang="en-US" sz="3600" dirty="0" smtClean="0"/>
            </a:br>
            <a:r>
              <a:rPr lang="en-US" sz="3600" dirty="0" smtClean="0"/>
              <a:t>what the type will be</a:t>
            </a:r>
          </a:p>
          <a:p>
            <a:pPr lvl="1"/>
            <a:r>
              <a:rPr lang="en-US" sz="3600" dirty="0" smtClean="0"/>
              <a:t>Sometimes called dynamic/runtime polymorphism</a:t>
            </a:r>
          </a:p>
        </p:txBody>
      </p:sp>
    </p:spTree>
    <p:extLst>
      <p:ext uri="{BB962C8B-B14F-4D97-AF65-F5344CB8AC3E}">
        <p14:creationId xmlns:p14="http://schemas.microsoft.com/office/powerpoint/2010/main" val="2327043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Constructor Definition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Source Code Pro" panose="020B0509030403020204" pitchFamily="49" charset="0"/>
              </a:rPr>
              <a:t>MyClass</a:t>
            </a:r>
            <a:r>
              <a:rPr lang="en-US" dirty="0" smtClean="0">
                <a:latin typeface="Source Code Pro" panose="020B0509030403020204" pitchFamily="49" charset="0"/>
              </a:rPr>
              <a:t>::</a:t>
            </a:r>
            <a:r>
              <a:rPr lang="en-US" dirty="0" err="1">
                <a:latin typeface="Source Code Pro" panose="020B0509030403020204" pitchFamily="49" charset="0"/>
              </a:rPr>
              <a:t>MyClass</a:t>
            </a:r>
            <a:r>
              <a:rPr lang="en-US" dirty="0">
                <a:latin typeface="Source Code Pro" panose="020B0509030403020204" pitchFamily="49" charset="0"/>
              </a:rPr>
              <a:t>(</a:t>
            </a:r>
            <a:r>
              <a:rPr lang="en-US" dirty="0" err="1">
                <a:latin typeface="Source Code Pro" panose="020B0509030403020204" pitchFamily="49" charset="0"/>
              </a:rPr>
              <a:t>MyClass</a:t>
            </a:r>
            <a:r>
              <a:rPr lang="en-US" dirty="0">
                <a:latin typeface="Source Code Pro" panose="020B0509030403020204" pitchFamily="49" charset="0"/>
              </a:rPr>
              <a:t>&amp;&amp; </a:t>
            </a:r>
            <a:r>
              <a:rPr lang="en-US" dirty="0" smtClean="0">
                <a:latin typeface="Source Code Pro" panose="020B0509030403020204" pitchFamily="49" charset="0"/>
              </a:rPr>
              <a:t>source) {</a:t>
            </a:r>
          </a:p>
          <a:p>
            <a:pPr marL="0" indent="0">
              <a:buNone/>
            </a:pPr>
            <a:r>
              <a:rPr lang="en-US" dirty="0" smtClean="0">
                <a:latin typeface="Source Code Pro" panose="020B0509030403020204" pitchFamily="49" charset="0"/>
              </a:rPr>
              <a:t>	// pilfer dynamic resources from source</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set dynamic resources to </a:t>
            </a:r>
            <a:r>
              <a:rPr lang="en-US" dirty="0" err="1" smtClean="0">
                <a:latin typeface="Source Code Pro" panose="020B0509030403020204" pitchFamily="49" charset="0"/>
              </a:rPr>
              <a:t>nullptr</a:t>
            </a:r>
            <a:endParaRPr lang="en-US" dirty="0">
              <a:latin typeface="Source Code Pro" panose="020B0509030403020204" pitchFamily="49" charset="0"/>
            </a:endParaRPr>
          </a:p>
          <a:p>
            <a:pPr marL="0" indent="0">
              <a:buNone/>
            </a:pP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a:p>
            <a:pPr marL="0" indent="0">
              <a:buNone/>
            </a:pPr>
            <a:endParaRPr lang="en-US" dirty="0" smtClean="0">
              <a:latin typeface="Source Code Pro" panose="020B0509030403020204" pitchFamily="49" charset="0"/>
            </a:endParaRPr>
          </a:p>
          <a:p>
            <a:pPr marL="0" indent="0">
              <a:buNone/>
            </a:pPr>
            <a:endParaRPr lang="en-US" dirty="0">
              <a:latin typeface="Source Code Pro" panose="020B0509030403020204" pitchFamily="49" charset="0"/>
            </a:endParaRPr>
          </a:p>
          <a:p>
            <a:pPr marL="0" indent="0">
              <a:buNone/>
            </a:pPr>
            <a:r>
              <a:rPr lang="en-US" dirty="0" smtClean="0"/>
              <a:t>More details here:</a:t>
            </a:r>
          </a:p>
          <a:p>
            <a:pPr marL="0" indent="0">
              <a:buNone/>
            </a:pPr>
            <a:r>
              <a:rPr lang="en-US" dirty="0">
                <a:hlinkClick r:id="rId2"/>
              </a:rPr>
              <a:t>https://</a:t>
            </a:r>
            <a:r>
              <a:rPr lang="en-US" dirty="0" smtClean="0">
                <a:hlinkClick r:id="rId2"/>
              </a:rPr>
              <a:t>msdn.microsoft.com/en-us/library/dd293665.aspx</a:t>
            </a:r>
            <a:r>
              <a:rPr lang="en-US" dirty="0" smtClean="0"/>
              <a:t> </a:t>
            </a:r>
            <a:endParaRPr lang="en-US" dirty="0"/>
          </a:p>
        </p:txBody>
      </p:sp>
    </p:spTree>
    <p:extLst>
      <p:ext uri="{BB962C8B-B14F-4D97-AF65-F5344CB8AC3E}">
        <p14:creationId xmlns:p14="http://schemas.microsoft.com/office/powerpoint/2010/main" val="31893287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5455" y="1825625"/>
            <a:ext cx="480291" cy="46181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Move Assignment Declaration</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latin typeface="Source Code Pro" panose="020B0509030403020204" pitchFamily="49" charset="0"/>
              </a:rPr>
              <a:t>MyClass</a:t>
            </a:r>
            <a:r>
              <a:rPr lang="en-US" dirty="0" smtClean="0">
                <a:latin typeface="Source Code Pro" panose="020B0509030403020204" pitchFamily="49" charset="0"/>
              </a:rPr>
              <a:t>&amp; operator</a:t>
            </a:r>
            <a:r>
              <a:rPr lang="en-US" dirty="0">
                <a:latin typeface="Source Code Pro" panose="020B0509030403020204" pitchFamily="49" charset="0"/>
              </a:rPr>
              <a:t>=(</a:t>
            </a:r>
            <a:r>
              <a:rPr lang="en-US" dirty="0" err="1">
                <a:latin typeface="Source Code Pro" panose="020B0509030403020204" pitchFamily="49" charset="0"/>
              </a:rPr>
              <a:t>MyClass</a:t>
            </a:r>
            <a:r>
              <a:rPr lang="en-US" dirty="0">
                <a:latin typeface="Source Code Pro" panose="020B0509030403020204" pitchFamily="49" charset="0"/>
              </a:rPr>
              <a:t>&amp;&amp; </a:t>
            </a:r>
            <a:r>
              <a:rPr lang="en-US" dirty="0" smtClean="0">
                <a:latin typeface="Source Code Pro" panose="020B0509030403020204" pitchFamily="49" charset="0"/>
              </a:rPr>
              <a:t>source);</a:t>
            </a:r>
          </a:p>
          <a:p>
            <a:pPr marL="0" indent="0">
              <a:buNone/>
            </a:pPr>
            <a:endParaRPr lang="en-US" dirty="0">
              <a:latin typeface="Source Code Pro" panose="020B0509030403020204" pitchFamily="49" charset="0"/>
            </a:endParaRPr>
          </a:p>
        </p:txBody>
      </p:sp>
      <p:sp>
        <p:nvSpPr>
          <p:cNvPr id="5" name="TextBox 4"/>
          <p:cNvSpPr txBox="1"/>
          <p:nvPr/>
        </p:nvSpPr>
        <p:spPr>
          <a:xfrm rot="20866167">
            <a:off x="1558216" y="3232727"/>
            <a:ext cx="5584222" cy="1077218"/>
          </a:xfrm>
          <a:prstGeom prst="rect">
            <a:avLst/>
          </a:prstGeom>
          <a:noFill/>
        </p:spPr>
        <p:txBody>
          <a:bodyPr wrap="none" rtlCol="0">
            <a:spAutoFit/>
          </a:bodyPr>
          <a:lstStyle/>
          <a:p>
            <a:pPr algn="ctr"/>
            <a:r>
              <a:rPr lang="en-US" sz="3200" dirty="0" smtClean="0">
                <a:solidFill>
                  <a:srgbClr val="7030A0"/>
                </a:solidFill>
              </a:rPr>
              <a:t>&amp;&amp; indicates that it is an </a:t>
            </a:r>
            <a:r>
              <a:rPr lang="en-US" sz="3200" dirty="0" err="1" smtClean="0">
                <a:solidFill>
                  <a:srgbClr val="7030A0"/>
                </a:solidFill>
              </a:rPr>
              <a:t>Rvalue</a:t>
            </a:r>
            <a:r>
              <a:rPr lang="en-US" sz="3200" dirty="0" smtClean="0">
                <a:solidFill>
                  <a:srgbClr val="7030A0"/>
                </a:solidFill>
              </a:rPr>
              <a:t>,</a:t>
            </a:r>
            <a:br>
              <a:rPr lang="en-US" sz="3200" dirty="0" smtClean="0">
                <a:solidFill>
                  <a:srgbClr val="7030A0"/>
                </a:solidFill>
              </a:rPr>
            </a:br>
            <a:r>
              <a:rPr lang="en-US" sz="3200" dirty="0" smtClean="0">
                <a:solidFill>
                  <a:srgbClr val="7030A0"/>
                </a:solidFill>
              </a:rPr>
              <a:t>i.e. a temporary object.</a:t>
            </a:r>
            <a:endParaRPr lang="en-US" sz="3200" dirty="0">
              <a:solidFill>
                <a:srgbClr val="7030A0"/>
              </a:solidFill>
            </a:endParaRPr>
          </a:p>
        </p:txBody>
      </p:sp>
    </p:spTree>
    <p:extLst>
      <p:ext uri="{BB962C8B-B14F-4D97-AF65-F5344CB8AC3E}">
        <p14:creationId xmlns:p14="http://schemas.microsoft.com/office/powerpoint/2010/main" val="1953389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2856</Words>
  <Application>Microsoft Macintosh PowerPoint</Application>
  <PresentationFormat>Custom</PresentationFormat>
  <Paragraphs>962</Paragraphs>
  <Slides>70</Slides>
  <Notes>58</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Final Slide Set 2</vt:lpstr>
      <vt:lpstr>Move Semantics</vt:lpstr>
      <vt:lpstr>Rvalues and Lvalues</vt:lpstr>
      <vt:lpstr>Inefficiency</vt:lpstr>
      <vt:lpstr>Before C++11</vt:lpstr>
      <vt:lpstr>After C++11</vt:lpstr>
      <vt:lpstr>Move Constructor Declaration</vt:lpstr>
      <vt:lpstr>Move Constructor Definition</vt:lpstr>
      <vt:lpstr>Move Assignment Declaration</vt:lpstr>
      <vt:lpstr>Move Assignment Definition</vt:lpstr>
      <vt:lpstr>Recall</vt:lpstr>
      <vt:lpstr>Inheritance</vt:lpstr>
      <vt:lpstr>Recall</vt:lpstr>
      <vt:lpstr>Fire Truck</vt:lpstr>
      <vt:lpstr>Concrete Truck</vt:lpstr>
      <vt:lpstr>Separate Classes?</vt:lpstr>
      <vt:lpstr>Separate Classes?</vt:lpstr>
      <vt:lpstr>Separate Classes!</vt:lpstr>
      <vt:lpstr>Inheritance</vt:lpstr>
      <vt:lpstr>Some Terminology</vt:lpstr>
      <vt:lpstr>Access Permissions</vt:lpstr>
      <vt:lpstr>UML Updates for Inheritance</vt:lpstr>
      <vt:lpstr>UML Updates for Inheritance</vt:lpstr>
      <vt:lpstr>Truck UML Class Diagram</vt:lpstr>
      <vt:lpstr>Instance of a Fire Truck, i.e. Fire Truck Object</vt:lpstr>
      <vt:lpstr>Anatomy of Inheritance</vt:lpstr>
      <vt:lpstr>A base class</vt:lpstr>
      <vt:lpstr>An inherited class</vt:lpstr>
      <vt:lpstr>Member access</vt:lpstr>
      <vt:lpstr>Member Access</vt:lpstr>
      <vt:lpstr>Member Access: protected</vt:lpstr>
      <vt:lpstr>Member access in Inherited Classes</vt:lpstr>
      <vt:lpstr>Not everything gets inherited...</vt:lpstr>
      <vt:lpstr>Constructors in Inherited Classes</vt:lpstr>
      <vt:lpstr>Constructors in Inherited Classes</vt:lpstr>
      <vt:lpstr>Calling parent constructor in initialization list</vt:lpstr>
      <vt:lpstr>Types of Inheritance (relative to derived class)</vt:lpstr>
      <vt:lpstr>How Inheritance Works with Memory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vt:lpstr>
      <vt:lpstr>Recall</vt:lpstr>
      <vt:lpstr>Speak!</vt:lpstr>
      <vt:lpstr>Polymorphism Basic</vt:lpstr>
      <vt:lpstr>Person Example</vt:lpstr>
      <vt:lpstr>C++</vt:lpstr>
      <vt:lpstr>Simple Interface</vt:lpstr>
      <vt:lpstr>Polymorphism Useful</vt:lpstr>
      <vt:lpstr>Virtual</vt:lpstr>
      <vt:lpstr>Abstract</vt:lpstr>
      <vt:lpstr>Abstract Class</vt:lpstr>
      <vt:lpstr>Guidelines</vt:lpstr>
      <vt:lpstr>UML Update for Virtual</vt:lpstr>
      <vt:lpstr>Different ways to drive.</vt:lpstr>
      <vt:lpstr>Anatomy of Polymorphism</vt:lpstr>
      <vt:lpstr>A motivating example</vt:lpstr>
      <vt:lpstr>Function overriding</vt:lpstr>
      <vt:lpstr>Function overriding: virtual functions</vt:lpstr>
      <vt:lpstr>Beware!</vt:lpstr>
      <vt:lpstr>Using overridden functions</vt:lpstr>
      <vt:lpstr>Pure virtual functions</vt:lpstr>
      <vt:lpstr>Function hiding</vt:lpstr>
      <vt:lpstr>Function hiding (which you should avoid)</vt:lpstr>
      <vt:lpstr>Accessing Hidden Things</vt:lpstr>
      <vt:lpstr>Polymorphism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Westerfield, Jonathan Glen</dc:creator>
  <cp:lastModifiedBy>Jonathan G. Westerfield</cp:lastModifiedBy>
  <cp:revision>6</cp:revision>
  <dcterms:created xsi:type="dcterms:W3CDTF">2016-12-07T16:48:41Z</dcterms:created>
  <dcterms:modified xsi:type="dcterms:W3CDTF">2016-12-08T07:15:56Z</dcterms:modified>
</cp:coreProperties>
</file>