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4" autoAdjust="0"/>
    <p:restoredTop sz="94660"/>
  </p:normalViewPr>
  <p:slideViewPr>
    <p:cSldViewPr snapToGrid="0">
      <p:cViewPr>
        <p:scale>
          <a:sx n="70" d="100"/>
          <a:sy n="70" d="100"/>
        </p:scale>
        <p:origin x="256" y="-1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interSettings" Target="printerSettings/printerSettings1.bin"/><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1E9D8-E583-46EE-A5C9-E203CEBA1B72}" type="datetimeFigureOut">
              <a:rPr lang="en-US" smtClean="0"/>
              <a:t>12/8/16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2D7FA-10A7-4CCD-9892-AE915B8ADD03}" type="slidenum">
              <a:rPr lang="en-US" smtClean="0"/>
              <a:t>‹#›</a:t>
            </a:fld>
            <a:endParaRPr lang="en-US"/>
          </a:p>
        </p:txBody>
      </p:sp>
    </p:spTree>
    <p:extLst>
      <p:ext uri="{BB962C8B-B14F-4D97-AF65-F5344CB8AC3E}">
        <p14:creationId xmlns:p14="http://schemas.microsoft.com/office/powerpoint/2010/main" val="35910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7DC9-A746-45FB-BBEE-2FB9885601F8}" type="slidenum">
              <a:rPr lang="en-US" smtClean="0"/>
              <a:t>2</a:t>
            </a:fld>
            <a:endParaRPr lang="en-US"/>
          </a:p>
        </p:txBody>
      </p:sp>
    </p:spTree>
    <p:extLst>
      <p:ext uri="{BB962C8B-B14F-4D97-AF65-F5344CB8AC3E}">
        <p14:creationId xmlns:p14="http://schemas.microsoft.com/office/powerpoint/2010/main" val="4214606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16</a:t>
            </a:fld>
            <a:endParaRPr lang="en-US" altLang="en-US"/>
          </a:p>
        </p:txBody>
      </p:sp>
    </p:spTree>
    <p:extLst>
      <p:ext uri="{BB962C8B-B14F-4D97-AF65-F5344CB8AC3E}">
        <p14:creationId xmlns:p14="http://schemas.microsoft.com/office/powerpoint/2010/main" val="320408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18</a:t>
            </a:fld>
            <a:endParaRPr lang="en-US" altLang="en-US"/>
          </a:p>
        </p:txBody>
      </p:sp>
    </p:spTree>
    <p:extLst>
      <p:ext uri="{BB962C8B-B14F-4D97-AF65-F5344CB8AC3E}">
        <p14:creationId xmlns:p14="http://schemas.microsoft.com/office/powerpoint/2010/main" val="2788483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19</a:t>
            </a:fld>
            <a:endParaRPr lang="en-US" altLang="en-US"/>
          </a:p>
        </p:txBody>
      </p:sp>
    </p:spTree>
    <p:extLst>
      <p:ext uri="{BB962C8B-B14F-4D97-AF65-F5344CB8AC3E}">
        <p14:creationId xmlns:p14="http://schemas.microsoft.com/office/powerpoint/2010/main" val="788037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20</a:t>
            </a:fld>
            <a:endParaRPr lang="en-US" altLang="en-US"/>
          </a:p>
        </p:txBody>
      </p:sp>
    </p:spTree>
    <p:extLst>
      <p:ext uri="{BB962C8B-B14F-4D97-AF65-F5344CB8AC3E}">
        <p14:creationId xmlns:p14="http://schemas.microsoft.com/office/powerpoint/2010/main" val="2976752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21</a:t>
            </a:fld>
            <a:endParaRPr lang="en-US" altLang="en-US"/>
          </a:p>
        </p:txBody>
      </p:sp>
    </p:spTree>
    <p:extLst>
      <p:ext uri="{BB962C8B-B14F-4D97-AF65-F5344CB8AC3E}">
        <p14:creationId xmlns:p14="http://schemas.microsoft.com/office/powerpoint/2010/main" val="1717208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22</a:t>
            </a:fld>
            <a:endParaRPr lang="en-US" altLang="en-US"/>
          </a:p>
        </p:txBody>
      </p:sp>
    </p:spTree>
    <p:extLst>
      <p:ext uri="{BB962C8B-B14F-4D97-AF65-F5344CB8AC3E}">
        <p14:creationId xmlns:p14="http://schemas.microsoft.com/office/powerpoint/2010/main" val="1343116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23</a:t>
            </a:fld>
            <a:endParaRPr lang="en-US" altLang="en-US"/>
          </a:p>
        </p:txBody>
      </p:sp>
    </p:spTree>
    <p:extLst>
      <p:ext uri="{BB962C8B-B14F-4D97-AF65-F5344CB8AC3E}">
        <p14:creationId xmlns:p14="http://schemas.microsoft.com/office/powerpoint/2010/main" val="64368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24</a:t>
            </a:fld>
            <a:endParaRPr lang="en-US" altLang="en-US"/>
          </a:p>
        </p:txBody>
      </p:sp>
    </p:spTree>
    <p:extLst>
      <p:ext uri="{BB962C8B-B14F-4D97-AF65-F5344CB8AC3E}">
        <p14:creationId xmlns:p14="http://schemas.microsoft.com/office/powerpoint/2010/main" val="677695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25</a:t>
            </a:fld>
            <a:endParaRPr lang="en-US" altLang="en-US"/>
          </a:p>
        </p:txBody>
      </p:sp>
    </p:spTree>
    <p:extLst>
      <p:ext uri="{BB962C8B-B14F-4D97-AF65-F5344CB8AC3E}">
        <p14:creationId xmlns:p14="http://schemas.microsoft.com/office/powerpoint/2010/main" val="216086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26</a:t>
            </a:fld>
            <a:endParaRPr lang="en-US" altLang="en-US"/>
          </a:p>
        </p:txBody>
      </p:sp>
    </p:spTree>
    <p:extLst>
      <p:ext uri="{BB962C8B-B14F-4D97-AF65-F5344CB8AC3E}">
        <p14:creationId xmlns:p14="http://schemas.microsoft.com/office/powerpoint/2010/main" val="547158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7DC9-A746-45FB-BBEE-2FB9885601F8}" type="slidenum">
              <a:rPr lang="en-US" smtClean="0"/>
              <a:t>3</a:t>
            </a:fld>
            <a:endParaRPr lang="en-US"/>
          </a:p>
        </p:txBody>
      </p:sp>
    </p:spTree>
    <p:extLst>
      <p:ext uri="{BB962C8B-B14F-4D97-AF65-F5344CB8AC3E}">
        <p14:creationId xmlns:p14="http://schemas.microsoft.com/office/powerpoint/2010/main" val="618294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27</a:t>
            </a:fld>
            <a:endParaRPr lang="en-US" altLang="en-US"/>
          </a:p>
        </p:txBody>
      </p:sp>
    </p:spTree>
    <p:extLst>
      <p:ext uri="{BB962C8B-B14F-4D97-AF65-F5344CB8AC3E}">
        <p14:creationId xmlns:p14="http://schemas.microsoft.com/office/powerpoint/2010/main" val="3030223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28</a:t>
            </a:fld>
            <a:endParaRPr lang="en-US" altLang="en-US"/>
          </a:p>
        </p:txBody>
      </p:sp>
    </p:spTree>
    <p:extLst>
      <p:ext uri="{BB962C8B-B14F-4D97-AF65-F5344CB8AC3E}">
        <p14:creationId xmlns:p14="http://schemas.microsoft.com/office/powerpoint/2010/main" val="408028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29</a:t>
            </a:fld>
            <a:endParaRPr lang="en-US" altLang="en-US"/>
          </a:p>
        </p:txBody>
      </p:sp>
    </p:spTree>
    <p:extLst>
      <p:ext uri="{BB962C8B-B14F-4D97-AF65-F5344CB8AC3E}">
        <p14:creationId xmlns:p14="http://schemas.microsoft.com/office/powerpoint/2010/main" val="2833747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30</a:t>
            </a:fld>
            <a:endParaRPr lang="en-US" altLang="en-US"/>
          </a:p>
        </p:txBody>
      </p:sp>
    </p:spTree>
    <p:extLst>
      <p:ext uri="{BB962C8B-B14F-4D97-AF65-F5344CB8AC3E}">
        <p14:creationId xmlns:p14="http://schemas.microsoft.com/office/powerpoint/2010/main" val="856336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31</a:t>
            </a:fld>
            <a:endParaRPr lang="en-US" altLang="en-US"/>
          </a:p>
        </p:txBody>
      </p:sp>
    </p:spTree>
    <p:extLst>
      <p:ext uri="{BB962C8B-B14F-4D97-AF65-F5344CB8AC3E}">
        <p14:creationId xmlns:p14="http://schemas.microsoft.com/office/powerpoint/2010/main" val="1568218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79450"/>
            <a:ext cx="6045200" cy="3400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44</a:t>
            </a:fld>
            <a:endParaRPr lang="en-US" altLang="en-US"/>
          </a:p>
        </p:txBody>
      </p:sp>
    </p:spTree>
    <p:extLst>
      <p:ext uri="{BB962C8B-B14F-4D97-AF65-F5344CB8AC3E}">
        <p14:creationId xmlns:p14="http://schemas.microsoft.com/office/powerpoint/2010/main" val="3386934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45</a:t>
            </a:fld>
            <a:endParaRPr lang="en-US" altLang="en-US"/>
          </a:p>
        </p:txBody>
      </p:sp>
    </p:spTree>
    <p:extLst>
      <p:ext uri="{BB962C8B-B14F-4D97-AF65-F5344CB8AC3E}">
        <p14:creationId xmlns:p14="http://schemas.microsoft.com/office/powerpoint/2010/main" val="106057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46</a:t>
            </a:fld>
            <a:endParaRPr lang="en-US" altLang="en-US"/>
          </a:p>
        </p:txBody>
      </p:sp>
    </p:spTree>
    <p:extLst>
      <p:ext uri="{BB962C8B-B14F-4D97-AF65-F5344CB8AC3E}">
        <p14:creationId xmlns:p14="http://schemas.microsoft.com/office/powerpoint/2010/main" val="28131056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49</a:t>
            </a:fld>
            <a:endParaRPr lang="en-US" altLang="en-US"/>
          </a:p>
        </p:txBody>
      </p:sp>
    </p:spTree>
    <p:extLst>
      <p:ext uri="{BB962C8B-B14F-4D97-AF65-F5344CB8AC3E}">
        <p14:creationId xmlns:p14="http://schemas.microsoft.com/office/powerpoint/2010/main" val="3743832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50</a:t>
            </a:fld>
            <a:endParaRPr lang="en-US" altLang="en-US"/>
          </a:p>
        </p:txBody>
      </p:sp>
    </p:spTree>
    <p:extLst>
      <p:ext uri="{BB962C8B-B14F-4D97-AF65-F5344CB8AC3E}">
        <p14:creationId xmlns:p14="http://schemas.microsoft.com/office/powerpoint/2010/main" val="1507001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7DC9-A746-45FB-BBEE-2FB9885601F8}" type="slidenum">
              <a:rPr lang="en-US" smtClean="0"/>
              <a:t>4</a:t>
            </a:fld>
            <a:endParaRPr lang="en-US"/>
          </a:p>
        </p:txBody>
      </p:sp>
    </p:spTree>
    <p:extLst>
      <p:ext uri="{BB962C8B-B14F-4D97-AF65-F5344CB8AC3E}">
        <p14:creationId xmlns:p14="http://schemas.microsoft.com/office/powerpoint/2010/main" val="461334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79450"/>
            <a:ext cx="6045200" cy="3400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51</a:t>
            </a:fld>
            <a:endParaRPr lang="en-US" altLang="en-US"/>
          </a:p>
        </p:txBody>
      </p:sp>
    </p:spTree>
    <p:extLst>
      <p:ext uri="{BB962C8B-B14F-4D97-AF65-F5344CB8AC3E}">
        <p14:creationId xmlns:p14="http://schemas.microsoft.com/office/powerpoint/2010/main" val="1862320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52</a:t>
            </a:fld>
            <a:endParaRPr lang="en-US" altLang="en-US"/>
          </a:p>
        </p:txBody>
      </p:sp>
    </p:spTree>
    <p:extLst>
      <p:ext uri="{BB962C8B-B14F-4D97-AF65-F5344CB8AC3E}">
        <p14:creationId xmlns:p14="http://schemas.microsoft.com/office/powerpoint/2010/main" val="779033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53</a:t>
            </a:fld>
            <a:endParaRPr lang="en-US" altLang="en-US"/>
          </a:p>
        </p:txBody>
      </p:sp>
    </p:spTree>
    <p:extLst>
      <p:ext uri="{BB962C8B-B14F-4D97-AF65-F5344CB8AC3E}">
        <p14:creationId xmlns:p14="http://schemas.microsoft.com/office/powerpoint/2010/main" val="2742763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54</a:t>
            </a:fld>
            <a:endParaRPr lang="en-US" altLang="en-US"/>
          </a:p>
        </p:txBody>
      </p:sp>
    </p:spTree>
    <p:extLst>
      <p:ext uri="{BB962C8B-B14F-4D97-AF65-F5344CB8AC3E}">
        <p14:creationId xmlns:p14="http://schemas.microsoft.com/office/powerpoint/2010/main" val="1846658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55</a:t>
            </a:fld>
            <a:endParaRPr lang="en-US" altLang="en-US"/>
          </a:p>
        </p:txBody>
      </p:sp>
    </p:spTree>
    <p:extLst>
      <p:ext uri="{BB962C8B-B14F-4D97-AF65-F5344CB8AC3E}">
        <p14:creationId xmlns:p14="http://schemas.microsoft.com/office/powerpoint/2010/main" val="3926463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signature for callback, straight from the FLTK documentation. We can see that it expects an argument that</a:t>
            </a:r>
            <a:r>
              <a:rPr lang="en-US" baseline="0" dirty="0" smtClean="0"/>
              <a:t> is a pointer to something called an </a:t>
            </a:r>
            <a:r>
              <a:rPr lang="en-US" baseline="0" dirty="0" err="1" smtClean="0"/>
              <a:t>Fl_Callback</a:t>
            </a:r>
            <a:r>
              <a:rPr lang="en-US" baseline="0" dirty="0" smtClean="0"/>
              <a:t>. We that callback takes in a function, so </a:t>
            </a:r>
            <a:r>
              <a:rPr lang="en-US" baseline="0" dirty="0" err="1" smtClean="0"/>
              <a:t>Fl_Callback</a:t>
            </a:r>
            <a:r>
              <a:rPr lang="en-US" baseline="0" dirty="0" smtClean="0"/>
              <a:t> is the TYPE of the function that we need to pass in. More specifically, it tells us what the function SIGNATURE needs to be.</a:t>
            </a:r>
          </a:p>
          <a:p>
            <a:endParaRPr lang="en-US" baseline="0" dirty="0" smtClean="0"/>
          </a:p>
          <a:p>
            <a:r>
              <a:rPr lang="en-US" baseline="0" dirty="0" smtClean="0"/>
              <a:t>So let’s take a look at what </a:t>
            </a:r>
            <a:r>
              <a:rPr lang="en-US" baseline="0" dirty="0" err="1" smtClean="0"/>
              <a:t>Fl_Callback</a:t>
            </a:r>
            <a:r>
              <a:rPr lang="en-US" baseline="0" dirty="0" smtClean="0"/>
              <a:t> is. This probably looks weird, and that’s because it is. This is something called a FUNCTION POINTER, and it’s what allows us to pass a function as an argument. It works because functions are just blocks of code in memory, and we can get their address just like we can get the address of an object. By putting that address in a pointer, we can pass it as an argument.</a:t>
            </a:r>
          </a:p>
          <a:p>
            <a:endParaRPr lang="en-US" baseline="0" dirty="0" smtClean="0"/>
          </a:p>
          <a:p>
            <a:r>
              <a:rPr lang="en-US" dirty="0" smtClean="0"/>
              <a:t>The syntax for function pointer definitions</a:t>
            </a:r>
            <a:r>
              <a:rPr lang="en-US" baseline="0" dirty="0" smtClean="0"/>
              <a:t> is unfortunately really ugly, but they tell us what the function’s parameters are and what it returns. So functions of type </a:t>
            </a:r>
            <a:r>
              <a:rPr lang="en-US" baseline="0" dirty="0" err="1" smtClean="0"/>
              <a:t>Fl_Callback</a:t>
            </a:r>
            <a:r>
              <a:rPr lang="en-US" baseline="0" dirty="0" smtClean="0"/>
              <a:t> return void, and take two parameters: A pointer to an </a:t>
            </a:r>
            <a:r>
              <a:rPr lang="en-US" baseline="0" dirty="0" err="1" smtClean="0"/>
              <a:t>Fl_Widget</a:t>
            </a:r>
            <a:r>
              <a:rPr lang="en-US" baseline="0" dirty="0" smtClean="0"/>
              <a:t>, and a void pointer, which is actually a raw memory address and therefore a pointer to anything.</a:t>
            </a:r>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56</a:t>
            </a:fld>
            <a:endParaRPr lang="en-US" altLang="en-US"/>
          </a:p>
        </p:txBody>
      </p:sp>
    </p:spTree>
    <p:extLst>
      <p:ext uri="{BB962C8B-B14F-4D97-AF65-F5344CB8AC3E}">
        <p14:creationId xmlns:p14="http://schemas.microsoft.com/office/powerpoint/2010/main" val="35727761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57</a:t>
            </a:fld>
            <a:endParaRPr lang="en-US" altLang="en-US"/>
          </a:p>
        </p:txBody>
      </p:sp>
    </p:spTree>
    <p:extLst>
      <p:ext uri="{BB962C8B-B14F-4D97-AF65-F5344CB8AC3E}">
        <p14:creationId xmlns:p14="http://schemas.microsoft.com/office/powerpoint/2010/main" val="3973511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58</a:t>
            </a:fld>
            <a:endParaRPr lang="en-US" altLang="en-US"/>
          </a:p>
        </p:txBody>
      </p:sp>
    </p:spTree>
    <p:extLst>
      <p:ext uri="{BB962C8B-B14F-4D97-AF65-F5344CB8AC3E}">
        <p14:creationId xmlns:p14="http://schemas.microsoft.com/office/powerpoint/2010/main" val="1859365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59</a:t>
            </a:fld>
            <a:endParaRPr lang="en-US" altLang="en-US"/>
          </a:p>
        </p:txBody>
      </p:sp>
    </p:spTree>
    <p:extLst>
      <p:ext uri="{BB962C8B-B14F-4D97-AF65-F5344CB8AC3E}">
        <p14:creationId xmlns:p14="http://schemas.microsoft.com/office/powerpoint/2010/main" val="27906026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60</a:t>
            </a:fld>
            <a:endParaRPr lang="en-US" altLang="en-US"/>
          </a:p>
        </p:txBody>
      </p:sp>
    </p:spTree>
    <p:extLst>
      <p:ext uri="{BB962C8B-B14F-4D97-AF65-F5344CB8AC3E}">
        <p14:creationId xmlns:p14="http://schemas.microsoft.com/office/powerpoint/2010/main" val="376727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7DC9-A746-45FB-BBEE-2FB9885601F8}" type="slidenum">
              <a:rPr lang="en-US" smtClean="0"/>
              <a:t>5</a:t>
            </a:fld>
            <a:endParaRPr lang="en-US"/>
          </a:p>
        </p:txBody>
      </p:sp>
    </p:spTree>
    <p:extLst>
      <p:ext uri="{BB962C8B-B14F-4D97-AF65-F5344CB8AC3E}">
        <p14:creationId xmlns:p14="http://schemas.microsoft.com/office/powerpoint/2010/main" val="21534892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61</a:t>
            </a:fld>
            <a:endParaRPr lang="en-US" altLang="en-US"/>
          </a:p>
        </p:txBody>
      </p:sp>
    </p:spTree>
    <p:extLst>
      <p:ext uri="{BB962C8B-B14F-4D97-AF65-F5344CB8AC3E}">
        <p14:creationId xmlns:p14="http://schemas.microsoft.com/office/powerpoint/2010/main" val="4268160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62</a:t>
            </a:fld>
            <a:endParaRPr lang="en-US" altLang="en-US"/>
          </a:p>
        </p:txBody>
      </p:sp>
    </p:spTree>
    <p:extLst>
      <p:ext uri="{BB962C8B-B14F-4D97-AF65-F5344CB8AC3E}">
        <p14:creationId xmlns:p14="http://schemas.microsoft.com/office/powerpoint/2010/main" val="16117314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63</a:t>
            </a:fld>
            <a:endParaRPr lang="en-US" altLang="en-US"/>
          </a:p>
        </p:txBody>
      </p:sp>
    </p:spTree>
    <p:extLst>
      <p:ext uri="{BB962C8B-B14F-4D97-AF65-F5344CB8AC3E}">
        <p14:creationId xmlns:p14="http://schemas.microsoft.com/office/powerpoint/2010/main" val="628350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64</a:t>
            </a:fld>
            <a:endParaRPr lang="en-US" altLang="en-US"/>
          </a:p>
        </p:txBody>
      </p:sp>
    </p:spTree>
    <p:extLst>
      <p:ext uri="{BB962C8B-B14F-4D97-AF65-F5344CB8AC3E}">
        <p14:creationId xmlns:p14="http://schemas.microsoft.com/office/powerpoint/2010/main" val="30512063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65</a:t>
            </a:fld>
            <a:endParaRPr lang="en-US" altLang="en-US"/>
          </a:p>
        </p:txBody>
      </p:sp>
    </p:spTree>
    <p:extLst>
      <p:ext uri="{BB962C8B-B14F-4D97-AF65-F5344CB8AC3E}">
        <p14:creationId xmlns:p14="http://schemas.microsoft.com/office/powerpoint/2010/main" val="3316854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337DC9-A746-45FB-BBEE-2FB9885601F8}" type="slidenum">
              <a:rPr lang="en-US" smtClean="0"/>
              <a:t>6</a:t>
            </a:fld>
            <a:endParaRPr lang="en-US"/>
          </a:p>
        </p:txBody>
      </p:sp>
    </p:spTree>
    <p:extLst>
      <p:ext uri="{BB962C8B-B14F-4D97-AF65-F5344CB8AC3E}">
        <p14:creationId xmlns:p14="http://schemas.microsoft.com/office/powerpoint/2010/main" val="120329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A3FFAE-0E04-42E6-87D0-B99820E99F49}" type="slidenum">
              <a:rPr lang="en-US" smtClean="0"/>
              <a:t>7</a:t>
            </a:fld>
            <a:endParaRPr lang="en-US"/>
          </a:p>
        </p:txBody>
      </p:sp>
    </p:spTree>
    <p:extLst>
      <p:ext uri="{BB962C8B-B14F-4D97-AF65-F5344CB8AC3E}">
        <p14:creationId xmlns:p14="http://schemas.microsoft.com/office/powerpoint/2010/main" val="4016687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12</a:t>
            </a:fld>
            <a:endParaRPr lang="en-US" altLang="en-US"/>
          </a:p>
        </p:txBody>
      </p:sp>
    </p:spTree>
    <p:extLst>
      <p:ext uri="{BB962C8B-B14F-4D97-AF65-F5344CB8AC3E}">
        <p14:creationId xmlns:p14="http://schemas.microsoft.com/office/powerpoint/2010/main" val="369476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14</a:t>
            </a:fld>
            <a:endParaRPr lang="en-US" altLang="en-US"/>
          </a:p>
        </p:txBody>
      </p:sp>
    </p:spTree>
    <p:extLst>
      <p:ext uri="{BB962C8B-B14F-4D97-AF65-F5344CB8AC3E}">
        <p14:creationId xmlns:p14="http://schemas.microsoft.com/office/powerpoint/2010/main" val="2641262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6913"/>
            <a:ext cx="6203950" cy="34909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7D740F-0053-4F81-82FE-06A4D274E945}" type="slidenum">
              <a:rPr lang="en-US" altLang="en-US" smtClean="0"/>
              <a:pPr/>
              <a:t>15</a:t>
            </a:fld>
            <a:endParaRPr lang="en-US" altLang="en-US"/>
          </a:p>
        </p:txBody>
      </p:sp>
    </p:spTree>
    <p:extLst>
      <p:ext uri="{BB962C8B-B14F-4D97-AF65-F5344CB8AC3E}">
        <p14:creationId xmlns:p14="http://schemas.microsoft.com/office/powerpoint/2010/main" val="130116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5B9B91-DC4F-4909-BF5D-C281779CC89F}"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62D9E-783C-48F6-BBE8-E5195BE0459E}" type="slidenum">
              <a:rPr lang="en-US" smtClean="0"/>
              <a:t>‹#›</a:t>
            </a:fld>
            <a:endParaRPr lang="en-US"/>
          </a:p>
        </p:txBody>
      </p:sp>
    </p:spTree>
    <p:extLst>
      <p:ext uri="{BB962C8B-B14F-4D97-AF65-F5344CB8AC3E}">
        <p14:creationId xmlns:p14="http://schemas.microsoft.com/office/powerpoint/2010/main" val="49261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5B9B91-DC4F-4909-BF5D-C281779CC89F}"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62D9E-783C-48F6-BBE8-E5195BE0459E}" type="slidenum">
              <a:rPr lang="en-US" smtClean="0"/>
              <a:t>‹#›</a:t>
            </a:fld>
            <a:endParaRPr lang="en-US"/>
          </a:p>
        </p:txBody>
      </p:sp>
    </p:spTree>
    <p:extLst>
      <p:ext uri="{BB962C8B-B14F-4D97-AF65-F5344CB8AC3E}">
        <p14:creationId xmlns:p14="http://schemas.microsoft.com/office/powerpoint/2010/main" val="64613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5B9B91-DC4F-4909-BF5D-C281779CC89F}"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62D9E-783C-48F6-BBE8-E5195BE0459E}" type="slidenum">
              <a:rPr lang="en-US" smtClean="0"/>
              <a:t>‹#›</a:t>
            </a:fld>
            <a:endParaRPr lang="en-US"/>
          </a:p>
        </p:txBody>
      </p:sp>
    </p:spTree>
    <p:extLst>
      <p:ext uri="{BB962C8B-B14F-4D97-AF65-F5344CB8AC3E}">
        <p14:creationId xmlns:p14="http://schemas.microsoft.com/office/powerpoint/2010/main" val="38934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5B9B91-DC4F-4909-BF5D-C281779CC89F}"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62D9E-783C-48F6-BBE8-E5195BE0459E}" type="slidenum">
              <a:rPr lang="en-US" smtClean="0"/>
              <a:t>‹#›</a:t>
            </a:fld>
            <a:endParaRPr lang="en-US"/>
          </a:p>
        </p:txBody>
      </p:sp>
    </p:spTree>
    <p:extLst>
      <p:ext uri="{BB962C8B-B14F-4D97-AF65-F5344CB8AC3E}">
        <p14:creationId xmlns:p14="http://schemas.microsoft.com/office/powerpoint/2010/main" val="374899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5B9B91-DC4F-4909-BF5D-C281779CC89F}"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62D9E-783C-48F6-BBE8-E5195BE0459E}" type="slidenum">
              <a:rPr lang="en-US" smtClean="0"/>
              <a:t>‹#›</a:t>
            </a:fld>
            <a:endParaRPr lang="en-US"/>
          </a:p>
        </p:txBody>
      </p:sp>
    </p:spTree>
    <p:extLst>
      <p:ext uri="{BB962C8B-B14F-4D97-AF65-F5344CB8AC3E}">
        <p14:creationId xmlns:p14="http://schemas.microsoft.com/office/powerpoint/2010/main" val="252606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5B9B91-DC4F-4909-BF5D-C281779CC89F}"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62D9E-783C-48F6-BBE8-E5195BE0459E}" type="slidenum">
              <a:rPr lang="en-US" smtClean="0"/>
              <a:t>‹#›</a:t>
            </a:fld>
            <a:endParaRPr lang="en-US"/>
          </a:p>
        </p:txBody>
      </p:sp>
    </p:spTree>
    <p:extLst>
      <p:ext uri="{BB962C8B-B14F-4D97-AF65-F5344CB8AC3E}">
        <p14:creationId xmlns:p14="http://schemas.microsoft.com/office/powerpoint/2010/main" val="118144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5B9B91-DC4F-4909-BF5D-C281779CC89F}" type="datetimeFigureOut">
              <a:rPr lang="en-US" smtClean="0"/>
              <a:t>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562D9E-783C-48F6-BBE8-E5195BE0459E}" type="slidenum">
              <a:rPr lang="en-US" smtClean="0"/>
              <a:t>‹#›</a:t>
            </a:fld>
            <a:endParaRPr lang="en-US"/>
          </a:p>
        </p:txBody>
      </p:sp>
    </p:spTree>
    <p:extLst>
      <p:ext uri="{BB962C8B-B14F-4D97-AF65-F5344CB8AC3E}">
        <p14:creationId xmlns:p14="http://schemas.microsoft.com/office/powerpoint/2010/main" val="1504336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5B9B91-DC4F-4909-BF5D-C281779CC89F}" type="datetimeFigureOut">
              <a:rPr lang="en-US" smtClean="0"/>
              <a:t>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562D9E-783C-48F6-BBE8-E5195BE0459E}" type="slidenum">
              <a:rPr lang="en-US" smtClean="0"/>
              <a:t>‹#›</a:t>
            </a:fld>
            <a:endParaRPr lang="en-US"/>
          </a:p>
        </p:txBody>
      </p:sp>
    </p:spTree>
    <p:extLst>
      <p:ext uri="{BB962C8B-B14F-4D97-AF65-F5344CB8AC3E}">
        <p14:creationId xmlns:p14="http://schemas.microsoft.com/office/powerpoint/2010/main" val="45616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5B9B91-DC4F-4909-BF5D-C281779CC89F}" type="datetimeFigureOut">
              <a:rPr lang="en-US" smtClean="0"/>
              <a:t>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562D9E-783C-48F6-BBE8-E5195BE0459E}" type="slidenum">
              <a:rPr lang="en-US" smtClean="0"/>
              <a:t>‹#›</a:t>
            </a:fld>
            <a:endParaRPr lang="en-US"/>
          </a:p>
        </p:txBody>
      </p:sp>
    </p:spTree>
    <p:extLst>
      <p:ext uri="{BB962C8B-B14F-4D97-AF65-F5344CB8AC3E}">
        <p14:creationId xmlns:p14="http://schemas.microsoft.com/office/powerpoint/2010/main" val="376455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5B9B91-DC4F-4909-BF5D-C281779CC89F}"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62D9E-783C-48F6-BBE8-E5195BE0459E}" type="slidenum">
              <a:rPr lang="en-US" smtClean="0"/>
              <a:t>‹#›</a:t>
            </a:fld>
            <a:endParaRPr lang="en-US"/>
          </a:p>
        </p:txBody>
      </p:sp>
    </p:spTree>
    <p:extLst>
      <p:ext uri="{BB962C8B-B14F-4D97-AF65-F5344CB8AC3E}">
        <p14:creationId xmlns:p14="http://schemas.microsoft.com/office/powerpoint/2010/main" val="98100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5B9B91-DC4F-4909-BF5D-C281779CC89F}"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62D9E-783C-48F6-BBE8-E5195BE0459E}" type="slidenum">
              <a:rPr lang="en-US" smtClean="0"/>
              <a:t>‹#›</a:t>
            </a:fld>
            <a:endParaRPr lang="en-US"/>
          </a:p>
        </p:txBody>
      </p:sp>
    </p:spTree>
    <p:extLst>
      <p:ext uri="{BB962C8B-B14F-4D97-AF65-F5344CB8AC3E}">
        <p14:creationId xmlns:p14="http://schemas.microsoft.com/office/powerpoint/2010/main" val="1220230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B9B91-DC4F-4909-BF5D-C281779CC89F}" type="datetimeFigureOut">
              <a:rPr lang="en-US" smtClean="0"/>
              <a:t>12/8/16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62D9E-783C-48F6-BBE8-E5195BE0459E}" type="slidenum">
              <a:rPr lang="en-US" smtClean="0"/>
              <a:t>‹#›</a:t>
            </a:fld>
            <a:endParaRPr lang="en-US"/>
          </a:p>
        </p:txBody>
      </p:sp>
    </p:spTree>
    <p:extLst>
      <p:ext uri="{BB962C8B-B14F-4D97-AF65-F5344CB8AC3E}">
        <p14:creationId xmlns:p14="http://schemas.microsoft.com/office/powerpoint/2010/main" val="1393852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fltk.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fltk.org/doc-1.3/index.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www.fltk.org/doc-1.3/events.html%23events_mode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fltk.org/doc-1.3/subclassing.html%23subclassing_event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Abstract_data_type" TargetMode="External"/><Relationship Id="rId3" Type="http://schemas.openxmlformats.org/officeDocument/2006/relationships/hyperlink" Target="http://www.wiley.com/WileyCDA/WileyTitle/productCd-EHEP001657.html"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Slide Set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5821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tLang="en-US" dirty="0" smtClean="0"/>
              <a:t>Object-Oriented Programming</a:t>
            </a:r>
          </a:p>
        </p:txBody>
      </p:sp>
      <p:sp>
        <p:nvSpPr>
          <p:cNvPr id="61442" name="Content Placeholder 2"/>
          <p:cNvSpPr>
            <a:spLocks noGrp="1"/>
          </p:cNvSpPr>
          <p:nvPr>
            <p:ph idx="1"/>
          </p:nvPr>
        </p:nvSpPr>
        <p:spPr/>
        <p:txBody>
          <a:bodyPr>
            <a:normAutofit/>
          </a:bodyPr>
          <a:lstStyle/>
          <a:p>
            <a:pPr>
              <a:buFont typeface="Arial" panose="020B0604020202020204" pitchFamily="34" charset="0"/>
              <a:buNone/>
            </a:pPr>
            <a:r>
              <a:rPr lang="en-US" altLang="en-US" sz="3600" dirty="0"/>
              <a:t>OOP = </a:t>
            </a:r>
            <a:r>
              <a:rPr lang="en-US" altLang="en-US" sz="3600" dirty="0" smtClean="0">
                <a:solidFill>
                  <a:srgbClr val="7030A0"/>
                </a:solidFill>
              </a:rPr>
              <a:t>inheritance</a:t>
            </a:r>
            <a:r>
              <a:rPr lang="en-US" altLang="en-US" sz="3600" dirty="0" smtClean="0"/>
              <a:t> </a:t>
            </a:r>
            <a:r>
              <a:rPr lang="en-US" altLang="en-US" sz="3600" dirty="0" smtClean="0">
                <a:solidFill>
                  <a:srgbClr val="0070C0"/>
                </a:solidFill>
              </a:rPr>
              <a:t>+ polymorphism</a:t>
            </a:r>
            <a:endParaRPr lang="en-US" altLang="en-US" sz="3600" dirty="0">
              <a:solidFill>
                <a:srgbClr val="00B050"/>
              </a:solidFill>
            </a:endParaRPr>
          </a:p>
          <a:p>
            <a:pPr>
              <a:buFont typeface="Arial" panose="020B0604020202020204" pitchFamily="34" charset="0"/>
              <a:buNone/>
            </a:pPr>
            <a:endParaRPr lang="en-US" altLang="en-US" dirty="0"/>
          </a:p>
          <a:p>
            <a:r>
              <a:rPr lang="en-US" altLang="en-US" sz="3200" b="1" dirty="0">
                <a:solidFill>
                  <a:srgbClr val="7030A0"/>
                </a:solidFill>
              </a:rPr>
              <a:t>Inheritance</a:t>
            </a:r>
            <a:r>
              <a:rPr lang="en-US" altLang="en-US" sz="3200" dirty="0">
                <a:solidFill>
                  <a:srgbClr val="7030A0"/>
                </a:solidFill>
              </a:rPr>
              <a:t>:  </a:t>
            </a:r>
            <a:r>
              <a:rPr lang="en-US" altLang="en-US" sz="3200" dirty="0" smtClean="0">
                <a:solidFill>
                  <a:srgbClr val="7030A0"/>
                </a:solidFill>
              </a:rPr>
              <a:t>base </a:t>
            </a:r>
            <a:r>
              <a:rPr lang="en-US" altLang="en-US" sz="3200" dirty="0">
                <a:solidFill>
                  <a:srgbClr val="7030A0"/>
                </a:solidFill>
              </a:rPr>
              <a:t>and derived classes</a:t>
            </a:r>
          </a:p>
          <a:p>
            <a:endParaRPr lang="en-US" altLang="en-US" sz="3200" dirty="0" smtClean="0"/>
          </a:p>
          <a:p>
            <a:r>
              <a:rPr lang="en-US" altLang="en-US" sz="3200" b="1" dirty="0" smtClean="0">
                <a:solidFill>
                  <a:srgbClr val="0070C0"/>
                </a:solidFill>
              </a:rPr>
              <a:t>Polymorphism</a:t>
            </a:r>
            <a:r>
              <a:rPr lang="en-US" altLang="en-US" sz="3200" dirty="0" smtClean="0">
                <a:solidFill>
                  <a:srgbClr val="0070C0"/>
                </a:solidFill>
              </a:rPr>
              <a:t>:  virtual functions</a:t>
            </a:r>
          </a:p>
          <a:p>
            <a:endParaRPr lang="en-US" altLang="en-US" sz="3200" dirty="0" smtClean="0"/>
          </a:p>
          <a:p>
            <a:pPr lvl="1">
              <a:buFont typeface="Arial" panose="020B0604020202020204" pitchFamily="34" charset="0"/>
              <a:buNone/>
            </a:pPr>
            <a:endParaRPr lang="en-US" altLang="en-US" sz="1800" dirty="0">
              <a:latin typeface="Courier" pitchFamily="-84" charset="0"/>
            </a:endParaRPr>
          </a:p>
        </p:txBody>
      </p:sp>
      <p:sp>
        <p:nvSpPr>
          <p:cNvPr id="614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9478EA5-7F31-4A84-AFD8-8FB00C521C2B}" type="slidenum">
              <a:rPr lang="en-US" altLang="en-US" sz="1200">
                <a:solidFill>
                  <a:srgbClr val="898989"/>
                </a:solidFill>
              </a:rPr>
              <a:pPr/>
              <a:t>10</a:t>
            </a:fld>
            <a:endParaRPr lang="en-US" altLang="en-US" sz="1200">
              <a:solidFill>
                <a:srgbClr val="898989"/>
              </a:solidFill>
            </a:endParaRPr>
          </a:p>
        </p:txBody>
      </p:sp>
    </p:spTree>
    <p:extLst>
      <p:ext uri="{BB962C8B-B14F-4D97-AF65-F5344CB8AC3E}">
        <p14:creationId xmlns:p14="http://schemas.microsoft.com/office/powerpoint/2010/main" val="39502037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tLang="en-US" dirty="0" smtClean="0"/>
              <a:t>Object-Oriented Programming</a:t>
            </a:r>
          </a:p>
        </p:txBody>
      </p:sp>
      <p:sp>
        <p:nvSpPr>
          <p:cNvPr id="61442" name="Content Placeholder 2"/>
          <p:cNvSpPr>
            <a:spLocks noGrp="1"/>
          </p:cNvSpPr>
          <p:nvPr>
            <p:ph idx="1"/>
          </p:nvPr>
        </p:nvSpPr>
        <p:spPr/>
        <p:txBody>
          <a:bodyPr>
            <a:normAutofit/>
          </a:bodyPr>
          <a:lstStyle/>
          <a:p>
            <a:pPr>
              <a:buFont typeface="Arial" panose="020B0604020202020204" pitchFamily="34" charset="0"/>
              <a:buNone/>
            </a:pPr>
            <a:r>
              <a:rPr lang="en-US" altLang="en-US" sz="3600" dirty="0"/>
              <a:t>OOP = </a:t>
            </a:r>
            <a:r>
              <a:rPr lang="en-US" altLang="en-US" sz="3600" dirty="0" smtClean="0">
                <a:solidFill>
                  <a:srgbClr val="7030A0"/>
                </a:solidFill>
              </a:rPr>
              <a:t>inheritance</a:t>
            </a:r>
            <a:r>
              <a:rPr lang="en-US" altLang="en-US" sz="3600" dirty="0" smtClean="0"/>
              <a:t> </a:t>
            </a:r>
            <a:r>
              <a:rPr lang="en-US" altLang="en-US" sz="3600" dirty="0" smtClean="0">
                <a:solidFill>
                  <a:srgbClr val="0070C0"/>
                </a:solidFill>
              </a:rPr>
              <a:t>+ polymorphism </a:t>
            </a:r>
            <a:r>
              <a:rPr lang="en-US" altLang="en-US" sz="3600" dirty="0" smtClean="0">
                <a:solidFill>
                  <a:srgbClr val="00B050"/>
                </a:solidFill>
              </a:rPr>
              <a:t>+ encapsulation</a:t>
            </a:r>
            <a:endParaRPr lang="en-US" altLang="en-US" sz="3600" dirty="0">
              <a:solidFill>
                <a:srgbClr val="00B050"/>
              </a:solidFill>
            </a:endParaRPr>
          </a:p>
          <a:p>
            <a:pPr>
              <a:buFont typeface="Arial" panose="020B0604020202020204" pitchFamily="34" charset="0"/>
              <a:buNone/>
            </a:pPr>
            <a:endParaRPr lang="en-US" altLang="en-US" dirty="0"/>
          </a:p>
          <a:p>
            <a:r>
              <a:rPr lang="en-US" altLang="en-US" sz="3200" b="1" dirty="0">
                <a:solidFill>
                  <a:srgbClr val="7030A0"/>
                </a:solidFill>
              </a:rPr>
              <a:t>Inheritance</a:t>
            </a:r>
            <a:r>
              <a:rPr lang="en-US" altLang="en-US" sz="3200" dirty="0">
                <a:solidFill>
                  <a:srgbClr val="7030A0"/>
                </a:solidFill>
              </a:rPr>
              <a:t>:  </a:t>
            </a:r>
            <a:r>
              <a:rPr lang="en-US" altLang="en-US" sz="3200" dirty="0" smtClean="0">
                <a:solidFill>
                  <a:srgbClr val="7030A0"/>
                </a:solidFill>
              </a:rPr>
              <a:t>base </a:t>
            </a:r>
            <a:r>
              <a:rPr lang="en-US" altLang="en-US" sz="3200" dirty="0">
                <a:solidFill>
                  <a:srgbClr val="7030A0"/>
                </a:solidFill>
              </a:rPr>
              <a:t>and derived classes</a:t>
            </a:r>
          </a:p>
          <a:p>
            <a:endParaRPr lang="en-US" altLang="en-US" sz="3200" dirty="0" smtClean="0"/>
          </a:p>
          <a:p>
            <a:r>
              <a:rPr lang="en-US" altLang="en-US" sz="3200" b="1" dirty="0" smtClean="0">
                <a:solidFill>
                  <a:srgbClr val="0070C0"/>
                </a:solidFill>
              </a:rPr>
              <a:t>Polymorphism</a:t>
            </a:r>
            <a:r>
              <a:rPr lang="en-US" altLang="en-US" sz="3200" dirty="0" smtClean="0">
                <a:solidFill>
                  <a:srgbClr val="0070C0"/>
                </a:solidFill>
              </a:rPr>
              <a:t>:  virtual functions</a:t>
            </a:r>
          </a:p>
          <a:p>
            <a:endParaRPr lang="en-US" altLang="en-US" sz="3200" dirty="0" smtClean="0"/>
          </a:p>
          <a:p>
            <a:r>
              <a:rPr lang="en-US" altLang="en-US" sz="3200" b="1" dirty="0" smtClean="0">
                <a:solidFill>
                  <a:srgbClr val="00B050"/>
                </a:solidFill>
              </a:rPr>
              <a:t>Encapsulation</a:t>
            </a:r>
            <a:r>
              <a:rPr lang="en-US" altLang="en-US" sz="3200" dirty="0" smtClean="0">
                <a:solidFill>
                  <a:srgbClr val="00B050"/>
                </a:solidFill>
              </a:rPr>
              <a:t>:  private and protected</a:t>
            </a:r>
          </a:p>
          <a:p>
            <a:pPr lvl="1">
              <a:buFont typeface="Arial" panose="020B0604020202020204" pitchFamily="34" charset="0"/>
              <a:buNone/>
            </a:pPr>
            <a:endParaRPr lang="en-US" altLang="en-US" sz="1800" dirty="0">
              <a:latin typeface="Courier" pitchFamily="-84" charset="0"/>
            </a:endParaRPr>
          </a:p>
        </p:txBody>
      </p:sp>
      <p:sp>
        <p:nvSpPr>
          <p:cNvPr id="614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9478EA5-7F31-4A84-AFD8-8FB00C521C2B}" type="slidenum">
              <a:rPr lang="en-US" altLang="en-US" sz="1200">
                <a:solidFill>
                  <a:srgbClr val="898989"/>
                </a:solidFill>
              </a:rPr>
              <a:pPr/>
              <a:t>11</a:t>
            </a:fld>
            <a:endParaRPr lang="en-US" altLang="en-US" sz="1200">
              <a:solidFill>
                <a:srgbClr val="898989"/>
              </a:solidFill>
            </a:endParaRPr>
          </a:p>
        </p:txBody>
      </p:sp>
    </p:spTree>
    <p:extLst>
      <p:ext uri="{BB962C8B-B14F-4D97-AF65-F5344CB8AC3E}">
        <p14:creationId xmlns:p14="http://schemas.microsoft.com/office/powerpoint/2010/main" val="5792455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Graphics and FLTK</a:t>
            </a:r>
            <a:endParaRPr lang="en-US" sz="2400" dirty="0"/>
          </a:p>
        </p:txBody>
      </p:sp>
      <p:sp>
        <p:nvSpPr>
          <p:cNvPr id="3" name="Subtitle 2"/>
          <p:cNvSpPr>
            <a:spLocks noGrp="1"/>
          </p:cNvSpPr>
          <p:nvPr>
            <p:ph type="subTitle" idx="1"/>
          </p:nvPr>
        </p:nvSpPr>
        <p:spPr/>
        <p:txBody>
          <a:bodyPr>
            <a:normAutofit/>
          </a:bodyPr>
          <a:lstStyle/>
          <a:p>
            <a:r>
              <a:rPr lang="en-US" dirty="0" smtClean="0"/>
              <a:t>CSCE 121</a:t>
            </a:r>
          </a:p>
          <a:p>
            <a:endParaRPr lang="en-US" dirty="0"/>
          </a:p>
          <a:p>
            <a:r>
              <a:rPr lang="en-US" dirty="0" smtClean="0"/>
              <a:t>J. Michael Moore</a:t>
            </a:r>
            <a:endParaRPr lang="en-US" dirty="0"/>
          </a:p>
        </p:txBody>
      </p:sp>
      <p:sp>
        <p:nvSpPr>
          <p:cNvPr id="5" name="Slide Number Placeholder 4"/>
          <p:cNvSpPr>
            <a:spLocks noGrp="1"/>
          </p:cNvSpPr>
          <p:nvPr>
            <p:ph type="sldNum" sz="quarter" idx="12"/>
          </p:nvPr>
        </p:nvSpPr>
        <p:spPr/>
        <p:txBody>
          <a:bodyPr/>
          <a:lstStyle/>
          <a:p>
            <a:fld id="{A35F5B45-5AD6-4B4B-88AD-4D96A59CAAFF}" type="slidenum">
              <a:rPr lang="en-US" smtClean="0"/>
              <a:t>12</a:t>
            </a:fld>
            <a:endParaRPr lang="en-US"/>
          </a:p>
        </p:txBody>
      </p:sp>
      <p:sp>
        <p:nvSpPr>
          <p:cNvPr id="4" name="TextBox 3"/>
          <p:cNvSpPr txBox="1"/>
          <p:nvPr/>
        </p:nvSpPr>
        <p:spPr>
          <a:xfrm>
            <a:off x="2209800" y="5987018"/>
            <a:ext cx="4288353" cy="369332"/>
          </a:xfrm>
          <a:prstGeom prst="rect">
            <a:avLst/>
          </a:prstGeom>
          <a:noFill/>
        </p:spPr>
        <p:txBody>
          <a:bodyPr wrap="none" rtlCol="0">
            <a:spAutoFit/>
          </a:bodyPr>
          <a:lstStyle/>
          <a:p>
            <a:r>
              <a:rPr lang="en-US" dirty="0" smtClean="0"/>
              <a:t>Based on slides created by Carlos Soto.</a:t>
            </a:r>
            <a:endParaRPr lang="en-US" dirty="0"/>
          </a:p>
        </p:txBody>
      </p:sp>
    </p:spTree>
    <p:extLst>
      <p:ext uri="{BB962C8B-B14F-4D97-AF65-F5344CB8AC3E}">
        <p14:creationId xmlns:p14="http://schemas.microsoft.com/office/powerpoint/2010/main" val="17867913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User Interfaces</a:t>
            </a:r>
            <a:endParaRPr lang="en-US" dirty="0"/>
          </a:p>
        </p:txBody>
      </p:sp>
      <p:sp>
        <p:nvSpPr>
          <p:cNvPr id="3" name="Content Placeholder 2"/>
          <p:cNvSpPr>
            <a:spLocks noGrp="1"/>
          </p:cNvSpPr>
          <p:nvPr>
            <p:ph idx="1"/>
          </p:nvPr>
        </p:nvSpPr>
        <p:spPr/>
        <p:txBody>
          <a:bodyPr/>
          <a:lstStyle/>
          <a:p>
            <a:r>
              <a:rPr lang="en-US" dirty="0" smtClean="0"/>
              <a:t>You are all familiar.</a:t>
            </a:r>
          </a:p>
          <a:p>
            <a:endParaRPr lang="en-US" dirty="0" smtClean="0"/>
          </a:p>
          <a:p>
            <a:r>
              <a:rPr lang="en-US" dirty="0" smtClean="0"/>
              <a:t>Most intro programming classes are expected to teach aspects of this.</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35F5B45-5AD6-4B4B-88AD-4D96A59CAAFF}" type="slidenum">
              <a:rPr lang="en-US" smtClean="0"/>
              <a:t>13</a:t>
            </a:fld>
            <a:endParaRPr lang="en-US"/>
          </a:p>
        </p:txBody>
      </p:sp>
    </p:spTree>
    <p:extLst>
      <p:ext uri="{BB962C8B-B14F-4D97-AF65-F5344CB8AC3E}">
        <p14:creationId xmlns:p14="http://schemas.microsoft.com/office/powerpoint/2010/main" val="23013237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display graphics in our programs?</a:t>
            </a:r>
            <a:endParaRPr lang="en-US" dirty="0"/>
          </a:p>
        </p:txBody>
      </p:sp>
      <p:sp>
        <p:nvSpPr>
          <p:cNvPr id="3" name="Content Placeholder 2"/>
          <p:cNvSpPr>
            <a:spLocks noGrp="1"/>
          </p:cNvSpPr>
          <p:nvPr>
            <p:ph idx="1"/>
          </p:nvPr>
        </p:nvSpPr>
        <p:spPr/>
        <p:txBody>
          <a:bodyPr/>
          <a:lstStyle/>
          <a:p>
            <a:r>
              <a:rPr lang="en-US" dirty="0"/>
              <a:t>Unlike some other languages, C++ does not have integrated graphics support</a:t>
            </a:r>
          </a:p>
          <a:p>
            <a:pPr lvl="1"/>
            <a:r>
              <a:rPr lang="en-US" dirty="0" smtClean="0"/>
              <a:t>So we need a Graphics library.</a:t>
            </a:r>
          </a:p>
          <a:p>
            <a:pPr lvl="1"/>
            <a:r>
              <a:rPr lang="en-US" dirty="0"/>
              <a:t>Or better yet, a Graphical User </a:t>
            </a:r>
            <a:r>
              <a:rPr lang="en-US" dirty="0" smtClean="0"/>
              <a:t>Interface (GUI) toolkit</a:t>
            </a:r>
            <a:endParaRPr lang="en-US" dirty="0"/>
          </a:p>
        </p:txBody>
      </p:sp>
      <p:sp>
        <p:nvSpPr>
          <p:cNvPr id="7" name="Slide Number Placeholder 6"/>
          <p:cNvSpPr>
            <a:spLocks noGrp="1"/>
          </p:cNvSpPr>
          <p:nvPr>
            <p:ph type="sldNum" sz="quarter" idx="12"/>
          </p:nvPr>
        </p:nvSpPr>
        <p:spPr/>
        <p:txBody>
          <a:bodyPr/>
          <a:lstStyle/>
          <a:p>
            <a:fld id="{A35F5B45-5AD6-4B4B-88AD-4D96A59CAAFF}" type="slidenum">
              <a:rPr lang="en-US" smtClean="0"/>
              <a:t>14</a:t>
            </a:fld>
            <a:endParaRPr lang="en-US"/>
          </a:p>
        </p:txBody>
      </p:sp>
      <p:pic>
        <p:nvPicPr>
          <p:cNvPr id="1028" name="Picture 4" descr="OpenG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7006" y="3890277"/>
            <a:ext cx="330597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fltkdock.sourceforge.net/images/flt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5090423"/>
            <a:ext cx="2316885" cy="685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s://mail.gnome.org/archives/gtk-devel-list/2007-October/pngjIPxsufhu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1468" y="3649865"/>
            <a:ext cx="3105150" cy="11495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d3hp9ud7yvwzy0.cloudfront.net/wp-content/uploads/2015/02/Qt-logo-mediu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47275" y="3890277"/>
            <a:ext cx="1270000" cy="166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2474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Toolkits/Libraries</a:t>
            </a:r>
            <a:endParaRPr lang="en-US" dirty="0"/>
          </a:p>
        </p:txBody>
      </p:sp>
      <p:sp>
        <p:nvSpPr>
          <p:cNvPr id="3" name="Content Placeholder 2"/>
          <p:cNvSpPr>
            <a:spLocks noGrp="1"/>
          </p:cNvSpPr>
          <p:nvPr>
            <p:ph idx="1"/>
          </p:nvPr>
        </p:nvSpPr>
        <p:spPr/>
        <p:txBody>
          <a:bodyPr/>
          <a:lstStyle/>
          <a:p>
            <a:r>
              <a:rPr lang="en-US" dirty="0" smtClean="0"/>
              <a:t>GUI toolkits provide support for graphics as well as </a:t>
            </a:r>
            <a:br>
              <a:rPr lang="en-US" dirty="0" smtClean="0"/>
            </a:br>
            <a:r>
              <a:rPr lang="en-US" dirty="0" smtClean="0"/>
              <a:t>interactivity via widgets (e.g. buttons and text boxes)</a:t>
            </a:r>
          </a:p>
          <a:p>
            <a:r>
              <a:rPr lang="en-US" dirty="0" smtClean="0"/>
              <a:t>FLTK, GTK+, </a:t>
            </a:r>
            <a:r>
              <a:rPr lang="en-US" dirty="0" err="1" smtClean="0"/>
              <a:t>Qt</a:t>
            </a:r>
            <a:r>
              <a:rPr lang="en-US" dirty="0" smtClean="0"/>
              <a:t>, and others are open-source, </a:t>
            </a:r>
            <a:br>
              <a:rPr lang="en-US" dirty="0" smtClean="0"/>
            </a:br>
            <a:r>
              <a:rPr lang="en-US" dirty="0" smtClean="0"/>
              <a:t>cross-platform GUI libraries</a:t>
            </a:r>
          </a:p>
          <a:p>
            <a:r>
              <a:rPr lang="en-US" dirty="0" smtClean="0"/>
              <a:t>There are proprietary ones too:</a:t>
            </a:r>
          </a:p>
          <a:p>
            <a:pPr lvl="1"/>
            <a:r>
              <a:rPr lang="en-US" dirty="0" smtClean="0"/>
              <a:t>Cocoa and Carbon for OS X</a:t>
            </a:r>
          </a:p>
          <a:p>
            <a:pPr lvl="1"/>
            <a:r>
              <a:rPr lang="en-US" dirty="0" smtClean="0"/>
              <a:t>Microsoft Foundation Classes (MFC) for Windows</a:t>
            </a:r>
          </a:p>
          <a:p>
            <a:pPr lvl="1"/>
            <a:r>
              <a:rPr lang="en-US" dirty="0" smtClean="0"/>
              <a:t>Flash and Silverlight for web</a:t>
            </a:r>
          </a:p>
        </p:txBody>
      </p:sp>
      <p:sp>
        <p:nvSpPr>
          <p:cNvPr id="5" name="Slide Number Placeholder 4"/>
          <p:cNvSpPr>
            <a:spLocks noGrp="1"/>
          </p:cNvSpPr>
          <p:nvPr>
            <p:ph type="sldNum" sz="quarter" idx="12"/>
          </p:nvPr>
        </p:nvSpPr>
        <p:spPr/>
        <p:txBody>
          <a:bodyPr/>
          <a:lstStyle/>
          <a:p>
            <a:fld id="{A35F5B45-5AD6-4B4B-88AD-4D96A59CAAFF}" type="slidenum">
              <a:rPr lang="en-US" smtClean="0"/>
              <a:t>15</a:t>
            </a:fld>
            <a:endParaRPr lang="en-US"/>
          </a:p>
        </p:txBody>
      </p:sp>
    </p:spTree>
    <p:extLst>
      <p:ext uri="{BB962C8B-B14F-4D97-AF65-F5344CB8AC3E}">
        <p14:creationId xmlns:p14="http://schemas.microsoft.com/office/powerpoint/2010/main" val="90754319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Light Toolkit (FLTK)</a:t>
            </a:r>
            <a:endParaRPr lang="en-US" dirty="0"/>
          </a:p>
        </p:txBody>
      </p:sp>
      <p:sp>
        <p:nvSpPr>
          <p:cNvPr id="3" name="Content Placeholder 2"/>
          <p:cNvSpPr>
            <a:spLocks noGrp="1"/>
          </p:cNvSpPr>
          <p:nvPr>
            <p:ph idx="1"/>
          </p:nvPr>
        </p:nvSpPr>
        <p:spPr/>
        <p:txBody>
          <a:bodyPr/>
          <a:lstStyle/>
          <a:p>
            <a:r>
              <a:rPr lang="en-US" dirty="0" smtClean="0"/>
              <a:t>We will be using FLTK for graphics and GUIs in this class</a:t>
            </a:r>
          </a:p>
          <a:p>
            <a:pPr lvl="1"/>
            <a:r>
              <a:rPr lang="en-US" dirty="0" smtClean="0"/>
              <a:t>It has been used in previous semesters, so peer teachers and previous students are familiar with it and can provide support</a:t>
            </a:r>
          </a:p>
          <a:p>
            <a:r>
              <a:rPr lang="en-US" dirty="0" smtClean="0">
                <a:hlinkClick r:id="rId3"/>
              </a:rPr>
              <a:t>http://www.fltk.org</a:t>
            </a:r>
            <a:endParaRPr lang="en-US" dirty="0" smtClean="0"/>
          </a:p>
          <a:p>
            <a:endParaRPr lang="en-US" dirty="0" smtClean="0"/>
          </a:p>
        </p:txBody>
      </p:sp>
      <p:sp>
        <p:nvSpPr>
          <p:cNvPr id="5" name="Slide Number Placeholder 4"/>
          <p:cNvSpPr>
            <a:spLocks noGrp="1"/>
          </p:cNvSpPr>
          <p:nvPr>
            <p:ph type="sldNum" sz="quarter" idx="12"/>
          </p:nvPr>
        </p:nvSpPr>
        <p:spPr/>
        <p:txBody>
          <a:bodyPr/>
          <a:lstStyle/>
          <a:p>
            <a:fld id="{A35F5B45-5AD6-4B4B-88AD-4D96A59CAAFF}" type="slidenum">
              <a:rPr lang="en-US" smtClean="0"/>
              <a:t>16</a:t>
            </a:fld>
            <a:endParaRPr lang="en-US"/>
          </a:p>
        </p:txBody>
      </p:sp>
    </p:spTree>
    <p:extLst>
      <p:ext uri="{BB962C8B-B14F-4D97-AF65-F5344CB8AC3E}">
        <p14:creationId xmlns:p14="http://schemas.microsoft.com/office/powerpoint/2010/main" val="13829598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what FLTK provides</a:t>
            </a:r>
            <a:endParaRPr lang="en-US" dirty="0"/>
          </a:p>
        </p:txBody>
      </p:sp>
      <p:sp>
        <p:nvSpPr>
          <p:cNvPr id="3" name="Content Placeholder 2"/>
          <p:cNvSpPr>
            <a:spLocks noGrp="1"/>
          </p:cNvSpPr>
          <p:nvPr>
            <p:ph idx="1"/>
          </p:nvPr>
        </p:nvSpPr>
        <p:spPr/>
        <p:txBody>
          <a:bodyPr/>
          <a:lstStyle/>
          <a:p>
            <a:r>
              <a:rPr lang="en-US" sz="3600" dirty="0" smtClean="0"/>
              <a:t>Windows to contain our graphical programs</a:t>
            </a:r>
          </a:p>
          <a:p>
            <a:r>
              <a:rPr lang="en-US" sz="3600" dirty="0" smtClean="0"/>
              <a:t>Widgets to use in our GUIs</a:t>
            </a:r>
          </a:p>
          <a:p>
            <a:pPr lvl="1"/>
            <a:r>
              <a:rPr lang="en-US" sz="3200" dirty="0" smtClean="0"/>
              <a:t>e.g. Buttons, Text boxes</a:t>
            </a:r>
          </a:p>
          <a:p>
            <a:r>
              <a:rPr lang="en-US" sz="3600" dirty="0" smtClean="0"/>
              <a:t>Support for labels, images, color, basic graphics </a:t>
            </a:r>
            <a:br>
              <a:rPr lang="en-US" sz="3600" dirty="0" smtClean="0"/>
            </a:br>
            <a:r>
              <a:rPr lang="en-US" sz="3600" dirty="0" smtClean="0"/>
              <a:t>(e.g. primitive shapes)</a:t>
            </a:r>
          </a:p>
        </p:txBody>
      </p:sp>
      <p:sp>
        <p:nvSpPr>
          <p:cNvPr id="5" name="Slide Number Placeholder 4"/>
          <p:cNvSpPr>
            <a:spLocks noGrp="1"/>
          </p:cNvSpPr>
          <p:nvPr>
            <p:ph type="sldNum" sz="quarter" idx="12"/>
          </p:nvPr>
        </p:nvSpPr>
        <p:spPr/>
        <p:txBody>
          <a:bodyPr/>
          <a:lstStyle/>
          <a:p>
            <a:fld id="{A35F5B45-5AD6-4B4B-88AD-4D96A59CAAFF}" type="slidenum">
              <a:rPr lang="en-US" smtClean="0"/>
              <a:t>17</a:t>
            </a:fld>
            <a:endParaRPr lang="en-US"/>
          </a:p>
        </p:txBody>
      </p:sp>
    </p:spTree>
    <p:extLst>
      <p:ext uri="{BB962C8B-B14F-4D97-AF65-F5344CB8AC3E}">
        <p14:creationId xmlns:p14="http://schemas.microsoft.com/office/powerpoint/2010/main" val="102370163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8152" y="1523208"/>
            <a:ext cx="804831" cy="47371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6"/>
          <p:cNvSpPr txBox="1">
            <a:spLocks noChangeArrowheads="1"/>
          </p:cNvSpPr>
          <p:nvPr/>
        </p:nvSpPr>
        <p:spPr bwMode="auto">
          <a:xfrm>
            <a:off x="995331" y="1523208"/>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dirty="0">
                <a:latin typeface="Times New Roman" panose="02020603050405020304" pitchFamily="18" charset="0"/>
                <a:cs typeface="Times New Roman" panose="02020603050405020304" pitchFamily="18" charset="0"/>
              </a:rPr>
              <a:t>(0, 0)</a:t>
            </a:r>
          </a:p>
        </p:txBody>
      </p:sp>
      <p:sp>
        <p:nvSpPr>
          <p:cNvPr id="15" name="Rectangle 14"/>
          <p:cNvSpPr/>
          <p:nvPr/>
        </p:nvSpPr>
        <p:spPr>
          <a:xfrm>
            <a:off x="1447800" y="2061073"/>
            <a:ext cx="6481731" cy="227706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dirty="0" smtClean="0"/>
              <a:t>Graphical Display Coordinates</a:t>
            </a:r>
            <a:endParaRPr lang="en-US" dirty="0"/>
          </a:p>
        </p:txBody>
      </p:sp>
      <p:sp>
        <p:nvSpPr>
          <p:cNvPr id="5" name="Slide Number Placeholder 4"/>
          <p:cNvSpPr>
            <a:spLocks noGrp="1"/>
          </p:cNvSpPr>
          <p:nvPr>
            <p:ph type="sldNum" sz="quarter" idx="12"/>
          </p:nvPr>
        </p:nvSpPr>
        <p:spPr/>
        <p:txBody>
          <a:bodyPr/>
          <a:lstStyle/>
          <a:p>
            <a:fld id="{A35F5B45-5AD6-4B4B-88AD-4D96A59CAAFF}" type="slidenum">
              <a:rPr lang="en-US" smtClean="0"/>
              <a:t>18</a:t>
            </a:fld>
            <a:endParaRPr lang="en-US"/>
          </a:p>
        </p:txBody>
      </p:sp>
      <p:sp>
        <p:nvSpPr>
          <p:cNvPr id="6" name="Content Placeholder 2"/>
          <p:cNvSpPr txBox="1">
            <a:spLocks/>
          </p:cNvSpPr>
          <p:nvPr/>
        </p:nvSpPr>
        <p:spPr>
          <a:xfrm>
            <a:off x="838200" y="5248076"/>
            <a:ext cx="9372600" cy="117316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en-US" dirty="0"/>
              <a:t>150 x 50 pixel window example</a:t>
            </a:r>
          </a:p>
          <a:p>
            <a:pPr fontAlgn="auto">
              <a:spcAft>
                <a:spcPts val="0"/>
              </a:spcAft>
            </a:pPr>
            <a:r>
              <a:rPr lang="en-US" altLang="en-US" dirty="0"/>
              <a:t>y-coordinates increase going down (not up)</a:t>
            </a:r>
          </a:p>
          <a:p>
            <a:pPr fontAlgn="auto">
              <a:spcAft>
                <a:spcPts val="0"/>
              </a:spcAft>
            </a:pPr>
            <a:r>
              <a:rPr lang="en-US" altLang="en-US" dirty="0"/>
              <a:t>Coordinates identify pixels on screen</a:t>
            </a:r>
          </a:p>
        </p:txBody>
      </p:sp>
      <p:sp>
        <p:nvSpPr>
          <p:cNvPr id="7" name="Line 4"/>
          <p:cNvSpPr>
            <a:spLocks noChangeShapeType="1"/>
          </p:cNvSpPr>
          <p:nvPr/>
        </p:nvSpPr>
        <p:spPr bwMode="auto">
          <a:xfrm>
            <a:off x="1452531" y="2056607"/>
            <a:ext cx="6477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 name="Line 5"/>
          <p:cNvSpPr>
            <a:spLocks noChangeShapeType="1"/>
          </p:cNvSpPr>
          <p:nvPr/>
        </p:nvSpPr>
        <p:spPr bwMode="auto">
          <a:xfrm>
            <a:off x="1452531" y="2056607"/>
            <a:ext cx="0" cy="2286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 name="Text Box 7"/>
          <p:cNvSpPr txBox="1">
            <a:spLocks noChangeArrowheads="1"/>
          </p:cNvSpPr>
          <p:nvPr/>
        </p:nvSpPr>
        <p:spPr bwMode="auto">
          <a:xfrm>
            <a:off x="995331" y="4338143"/>
            <a:ext cx="12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dirty="0">
                <a:latin typeface="Times New Roman" panose="02020603050405020304" pitchFamily="18" charset="0"/>
                <a:cs typeface="Times New Roman" panose="02020603050405020304" pitchFamily="18" charset="0"/>
              </a:rPr>
              <a:t>(0, 49)</a:t>
            </a:r>
          </a:p>
        </p:txBody>
      </p:sp>
      <p:sp>
        <p:nvSpPr>
          <p:cNvPr id="11" name="Text Box 8"/>
          <p:cNvSpPr txBox="1">
            <a:spLocks noChangeArrowheads="1"/>
          </p:cNvSpPr>
          <p:nvPr/>
        </p:nvSpPr>
        <p:spPr bwMode="auto">
          <a:xfrm>
            <a:off x="7319931" y="1523208"/>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dirty="0">
                <a:latin typeface="Times New Roman" panose="02020603050405020304" pitchFamily="18" charset="0"/>
                <a:cs typeface="Times New Roman" panose="02020603050405020304" pitchFamily="18" charset="0"/>
              </a:rPr>
              <a:t>(149, 0)</a:t>
            </a:r>
          </a:p>
        </p:txBody>
      </p:sp>
      <p:sp>
        <p:nvSpPr>
          <p:cNvPr id="12" name="Text Box 9"/>
          <p:cNvSpPr txBox="1">
            <a:spLocks noChangeArrowheads="1"/>
          </p:cNvSpPr>
          <p:nvPr/>
        </p:nvSpPr>
        <p:spPr bwMode="auto">
          <a:xfrm>
            <a:off x="3586131" y="2818607"/>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dirty="0" smtClean="0">
                <a:latin typeface="Times New Roman" panose="02020603050405020304" pitchFamily="18" charset="0"/>
                <a:cs typeface="Times New Roman" panose="02020603050405020304" pitchFamily="18" charset="0"/>
              </a:rPr>
              <a:t>(50,20)</a:t>
            </a:r>
            <a:endParaRPr lang="en-US" altLang="en-US" dirty="0">
              <a:latin typeface="Times New Roman" panose="02020603050405020304" pitchFamily="18" charset="0"/>
              <a:cs typeface="Times New Roman" panose="02020603050405020304" pitchFamily="18" charset="0"/>
            </a:endParaRPr>
          </a:p>
        </p:txBody>
      </p:sp>
      <p:sp>
        <p:nvSpPr>
          <p:cNvPr id="13" name="Text Box 10"/>
          <p:cNvSpPr txBox="1">
            <a:spLocks noChangeArrowheads="1"/>
          </p:cNvSpPr>
          <p:nvPr/>
        </p:nvSpPr>
        <p:spPr bwMode="auto">
          <a:xfrm>
            <a:off x="7319931" y="4342607"/>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dirty="0">
                <a:latin typeface="Times New Roman" panose="02020603050405020304" pitchFamily="18" charset="0"/>
                <a:cs typeface="Times New Roman" panose="02020603050405020304" pitchFamily="18" charset="0"/>
              </a:rPr>
              <a:t>(149, 49)</a:t>
            </a:r>
          </a:p>
        </p:txBody>
      </p:sp>
      <p:sp>
        <p:nvSpPr>
          <p:cNvPr id="14" name="Oval 13"/>
          <p:cNvSpPr/>
          <p:nvPr/>
        </p:nvSpPr>
        <p:spPr>
          <a:xfrm>
            <a:off x="3433731" y="297100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p:cNvSpPr txBox="1"/>
          <p:nvPr/>
        </p:nvSpPr>
        <p:spPr>
          <a:xfrm rot="972151">
            <a:off x="8247812" y="2021938"/>
            <a:ext cx="3744936" cy="954107"/>
          </a:xfrm>
          <a:prstGeom prst="rect">
            <a:avLst/>
          </a:prstGeom>
          <a:noFill/>
        </p:spPr>
        <p:txBody>
          <a:bodyPr wrap="none" rtlCol="0">
            <a:spAutoFit/>
          </a:bodyPr>
          <a:lstStyle/>
          <a:p>
            <a:pPr algn="ctr"/>
            <a:r>
              <a:rPr lang="en-US" sz="2800" dirty="0" smtClean="0">
                <a:solidFill>
                  <a:srgbClr val="7030A0"/>
                </a:solidFill>
              </a:rPr>
              <a:t>Not all libraries </a:t>
            </a:r>
            <a:br>
              <a:rPr lang="en-US" sz="2800" dirty="0" smtClean="0">
                <a:solidFill>
                  <a:srgbClr val="7030A0"/>
                </a:solidFill>
              </a:rPr>
            </a:br>
            <a:r>
              <a:rPr lang="en-US" sz="2800" dirty="0" smtClean="0">
                <a:solidFill>
                  <a:srgbClr val="7030A0"/>
                </a:solidFill>
              </a:rPr>
              <a:t>put origin in upper left!</a:t>
            </a:r>
            <a:endParaRPr lang="en-US" sz="2800" dirty="0">
              <a:solidFill>
                <a:srgbClr val="7030A0"/>
              </a:solidFill>
            </a:endParaRPr>
          </a:p>
        </p:txBody>
      </p:sp>
      <p:sp>
        <p:nvSpPr>
          <p:cNvPr id="16" name="TextBox 15"/>
          <p:cNvSpPr txBox="1"/>
          <p:nvPr/>
        </p:nvSpPr>
        <p:spPr>
          <a:xfrm rot="972151">
            <a:off x="8379209" y="3155376"/>
            <a:ext cx="3663182" cy="1384995"/>
          </a:xfrm>
          <a:prstGeom prst="rect">
            <a:avLst/>
          </a:prstGeom>
          <a:noFill/>
        </p:spPr>
        <p:txBody>
          <a:bodyPr wrap="none" rtlCol="0">
            <a:spAutoFit/>
          </a:bodyPr>
          <a:lstStyle/>
          <a:p>
            <a:pPr algn="ctr"/>
            <a:r>
              <a:rPr lang="en-US" sz="2800" dirty="0" smtClean="0">
                <a:solidFill>
                  <a:srgbClr val="C00000"/>
                </a:solidFill>
              </a:rPr>
              <a:t>Warning:</a:t>
            </a:r>
          </a:p>
          <a:p>
            <a:pPr algn="ctr"/>
            <a:r>
              <a:rPr lang="en-US" sz="2800" dirty="0" smtClean="0">
                <a:solidFill>
                  <a:srgbClr val="C00000"/>
                </a:solidFill>
              </a:rPr>
              <a:t>Placing things at (0,0)</a:t>
            </a:r>
          </a:p>
          <a:p>
            <a:pPr algn="ctr"/>
            <a:r>
              <a:rPr lang="en-US" sz="2800" dirty="0" smtClean="0">
                <a:solidFill>
                  <a:srgbClr val="C00000"/>
                </a:solidFill>
              </a:rPr>
              <a:t>may cause problems</a:t>
            </a:r>
            <a:endParaRPr lang="en-US" sz="2800" dirty="0">
              <a:solidFill>
                <a:srgbClr val="C00000"/>
              </a:solidFill>
            </a:endParaRPr>
          </a:p>
        </p:txBody>
      </p:sp>
    </p:spTree>
    <p:extLst>
      <p:ext uri="{BB962C8B-B14F-4D97-AF65-F5344CB8AC3E}">
        <p14:creationId xmlns:p14="http://schemas.microsoft.com/office/powerpoint/2010/main" val="17380660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Inheritance in Graphics</a:t>
            </a:r>
            <a:endParaRPr lang="en-US" sz="2400" dirty="0"/>
          </a:p>
        </p:txBody>
      </p:sp>
      <p:sp>
        <p:nvSpPr>
          <p:cNvPr id="3" name="Subtitle 2"/>
          <p:cNvSpPr>
            <a:spLocks noGrp="1"/>
          </p:cNvSpPr>
          <p:nvPr>
            <p:ph type="subTitle" idx="1"/>
          </p:nvPr>
        </p:nvSpPr>
        <p:spPr/>
        <p:txBody>
          <a:bodyPr>
            <a:normAutofit/>
          </a:bodyPr>
          <a:lstStyle/>
          <a:p>
            <a:r>
              <a:rPr lang="en-US" dirty="0" smtClean="0"/>
              <a:t>CSCE 121</a:t>
            </a:r>
          </a:p>
          <a:p>
            <a:endParaRPr lang="en-US" dirty="0"/>
          </a:p>
          <a:p>
            <a:r>
              <a:rPr lang="en-US" dirty="0" smtClean="0"/>
              <a:t>J. Michael Moore</a:t>
            </a:r>
            <a:endParaRPr lang="en-US" dirty="0"/>
          </a:p>
        </p:txBody>
      </p:sp>
      <p:sp>
        <p:nvSpPr>
          <p:cNvPr id="5" name="Slide Number Placeholder 4"/>
          <p:cNvSpPr>
            <a:spLocks noGrp="1"/>
          </p:cNvSpPr>
          <p:nvPr>
            <p:ph type="sldNum" sz="quarter" idx="12"/>
          </p:nvPr>
        </p:nvSpPr>
        <p:spPr/>
        <p:txBody>
          <a:bodyPr/>
          <a:lstStyle/>
          <a:p>
            <a:fld id="{A35F5B45-5AD6-4B4B-88AD-4D96A59CAAFF}" type="slidenum">
              <a:rPr lang="en-US" smtClean="0"/>
              <a:t>19</a:t>
            </a:fld>
            <a:endParaRPr lang="en-US"/>
          </a:p>
        </p:txBody>
      </p:sp>
      <p:sp>
        <p:nvSpPr>
          <p:cNvPr id="4" name="TextBox 3"/>
          <p:cNvSpPr txBox="1"/>
          <p:nvPr/>
        </p:nvSpPr>
        <p:spPr>
          <a:xfrm>
            <a:off x="1371600" y="5867400"/>
            <a:ext cx="4288353" cy="369332"/>
          </a:xfrm>
          <a:prstGeom prst="rect">
            <a:avLst/>
          </a:prstGeom>
          <a:noFill/>
        </p:spPr>
        <p:txBody>
          <a:bodyPr wrap="none" rtlCol="0">
            <a:spAutoFit/>
          </a:bodyPr>
          <a:lstStyle/>
          <a:p>
            <a:r>
              <a:rPr lang="en-US" dirty="0" smtClean="0"/>
              <a:t>Based on slides created by Carlos Soto.</a:t>
            </a:r>
          </a:p>
        </p:txBody>
      </p:sp>
    </p:spTree>
    <p:extLst>
      <p:ext uri="{BB962C8B-B14F-4D97-AF65-F5344CB8AC3E}">
        <p14:creationId xmlns:p14="http://schemas.microsoft.com/office/powerpoint/2010/main" val="8639219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Polymorphism &amp; Pointers</a:t>
            </a:r>
            <a:endParaRPr lang="en-US" dirty="0"/>
          </a:p>
        </p:txBody>
      </p:sp>
      <p:sp>
        <p:nvSpPr>
          <p:cNvPr id="3" name="Subtitle 2"/>
          <p:cNvSpPr>
            <a:spLocks noGrp="1"/>
          </p:cNvSpPr>
          <p:nvPr>
            <p:ph type="subTitle" idx="1"/>
          </p:nvPr>
        </p:nvSpPr>
        <p:spPr/>
        <p:txBody>
          <a:bodyPr>
            <a:normAutofit/>
          </a:bodyPr>
          <a:lstStyle/>
          <a:p>
            <a:r>
              <a:rPr lang="en-US" dirty="0" smtClean="0"/>
              <a:t>CSCE 121 </a:t>
            </a:r>
          </a:p>
          <a:p>
            <a:endParaRPr lang="en-US" dirty="0"/>
          </a:p>
          <a:p>
            <a:r>
              <a:rPr lang="en-US" dirty="0" smtClean="0"/>
              <a:t>J. Michael Moore</a:t>
            </a:r>
            <a:endParaRPr lang="en-US" dirty="0"/>
          </a:p>
        </p:txBody>
      </p:sp>
      <p:sp>
        <p:nvSpPr>
          <p:cNvPr id="4" name="TextBox 3"/>
          <p:cNvSpPr txBox="1"/>
          <p:nvPr/>
        </p:nvSpPr>
        <p:spPr>
          <a:xfrm>
            <a:off x="1524000" y="5785805"/>
            <a:ext cx="3825278" cy="369332"/>
          </a:xfrm>
          <a:prstGeom prst="rect">
            <a:avLst/>
          </a:prstGeom>
          <a:noFill/>
        </p:spPr>
        <p:txBody>
          <a:bodyPr wrap="none" rtlCol="0">
            <a:spAutoFit/>
          </a:bodyPr>
          <a:lstStyle/>
          <a:p>
            <a:r>
              <a:rPr lang="en-US" dirty="0" smtClean="0"/>
              <a:t>Including slides created by Carlos Soto.</a:t>
            </a:r>
            <a:endParaRPr lang="en-US" dirty="0"/>
          </a:p>
        </p:txBody>
      </p:sp>
    </p:spTree>
    <p:extLst>
      <p:ext uri="{BB962C8B-B14F-4D97-AF65-F5344CB8AC3E}">
        <p14:creationId xmlns:p14="http://schemas.microsoft.com/office/powerpoint/2010/main" val="243566086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An inherited class example: Shapes</a:t>
            </a:r>
            <a:endParaRPr lang="en-US" dirty="0"/>
          </a:p>
        </p:txBody>
      </p:sp>
      <p:sp>
        <p:nvSpPr>
          <p:cNvPr id="3" name="Content Placeholder 2"/>
          <p:cNvSpPr>
            <a:spLocks noGrp="1"/>
          </p:cNvSpPr>
          <p:nvPr>
            <p:ph idx="1"/>
          </p:nvPr>
        </p:nvSpPr>
        <p:spPr/>
        <p:txBody>
          <a:bodyPr>
            <a:normAutofit/>
          </a:bodyPr>
          <a:lstStyle/>
          <a:p>
            <a:r>
              <a:rPr lang="en-US" sz="3600" dirty="0" smtClean="0"/>
              <a:t>We can derive</a:t>
            </a:r>
            <a:br>
              <a:rPr lang="en-US" sz="3600" dirty="0" smtClean="0"/>
            </a:br>
            <a:r>
              <a:rPr lang="en-US" sz="3600" dirty="0" smtClean="0"/>
              <a:t>lots of different</a:t>
            </a:r>
            <a:br>
              <a:rPr lang="en-US" sz="3600" dirty="0" smtClean="0"/>
            </a:br>
            <a:r>
              <a:rPr lang="en-US" sz="3600" dirty="0" smtClean="0"/>
              <a:t>classes from a base</a:t>
            </a:r>
            <a:br>
              <a:rPr lang="en-US" sz="3600" dirty="0" smtClean="0"/>
            </a:br>
            <a:r>
              <a:rPr lang="en-US" sz="3600" dirty="0" smtClean="0"/>
              <a:t>Shape class</a:t>
            </a:r>
          </a:p>
          <a:p>
            <a:r>
              <a:rPr lang="en-US" sz="3600" dirty="0" smtClean="0"/>
              <a:t>Each has distinct</a:t>
            </a:r>
            <a:br>
              <a:rPr lang="en-US" sz="3600" dirty="0" smtClean="0"/>
            </a:br>
            <a:r>
              <a:rPr lang="en-US" sz="3600" dirty="0" smtClean="0"/>
              <a:t>properties, but they</a:t>
            </a:r>
            <a:br>
              <a:rPr lang="en-US" sz="3600" dirty="0" smtClean="0"/>
            </a:br>
            <a:r>
              <a:rPr lang="en-US" sz="3600" dirty="0" smtClean="0"/>
              <a:t>may share some</a:t>
            </a:r>
            <a:br>
              <a:rPr lang="en-US" sz="3600" dirty="0" smtClean="0"/>
            </a:br>
            <a:r>
              <a:rPr lang="en-US" sz="3600" dirty="0" smtClean="0"/>
              <a:t>attributes too</a:t>
            </a:r>
          </a:p>
        </p:txBody>
      </p:sp>
      <p:sp>
        <p:nvSpPr>
          <p:cNvPr id="5" name="Slide Number Placeholder 4"/>
          <p:cNvSpPr>
            <a:spLocks noGrp="1"/>
          </p:cNvSpPr>
          <p:nvPr>
            <p:ph type="sldNum" sz="quarter" idx="12"/>
          </p:nvPr>
        </p:nvSpPr>
        <p:spPr/>
        <p:txBody>
          <a:bodyPr/>
          <a:lstStyle/>
          <a:p>
            <a:fld id="{A35F5B45-5AD6-4B4B-88AD-4D96A59CAAFF}" type="slidenum">
              <a:rPr lang="en-US" smtClean="0"/>
              <a:t>20</a:t>
            </a:fld>
            <a:endParaRPr lang="en-US"/>
          </a:p>
        </p:txBody>
      </p:sp>
      <p:cxnSp>
        <p:nvCxnSpPr>
          <p:cNvPr id="44" name="Straight Arrow Connector 43"/>
          <p:cNvCxnSpPr/>
          <p:nvPr/>
        </p:nvCxnSpPr>
        <p:spPr>
          <a:xfrm flipV="1">
            <a:off x="6562402" y="2797229"/>
            <a:ext cx="1347119" cy="813483"/>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7925804" y="2853269"/>
            <a:ext cx="239279" cy="875096"/>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8529810" y="2827385"/>
            <a:ext cx="998203" cy="90098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8824397" y="2709945"/>
            <a:ext cx="2056924" cy="98571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37" idx="2"/>
          </p:cNvCxnSpPr>
          <p:nvPr/>
        </p:nvCxnSpPr>
        <p:spPr>
          <a:xfrm flipV="1">
            <a:off x="5959966" y="4080260"/>
            <a:ext cx="527730" cy="581937"/>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0" idx="2"/>
          </p:cNvCxnSpPr>
          <p:nvPr/>
        </p:nvCxnSpPr>
        <p:spPr>
          <a:xfrm flipV="1">
            <a:off x="7457624" y="4197913"/>
            <a:ext cx="504164" cy="55925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8277188" y="4213963"/>
            <a:ext cx="506929" cy="51384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909521" y="2362200"/>
            <a:ext cx="914876" cy="4695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Shape</a:t>
            </a:r>
            <a:endParaRPr lang="en-US" dirty="0"/>
          </a:p>
        </p:txBody>
      </p:sp>
      <p:sp>
        <p:nvSpPr>
          <p:cNvPr id="36" name="Rectangle 35"/>
          <p:cNvSpPr/>
          <p:nvPr/>
        </p:nvSpPr>
        <p:spPr>
          <a:xfrm>
            <a:off x="5527340" y="4658983"/>
            <a:ext cx="914876" cy="4695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Circle</a:t>
            </a:r>
            <a:endParaRPr lang="en-US" sz="1600" dirty="0"/>
          </a:p>
        </p:txBody>
      </p:sp>
      <p:sp>
        <p:nvSpPr>
          <p:cNvPr id="37" name="Rectangle 36"/>
          <p:cNvSpPr/>
          <p:nvPr/>
        </p:nvSpPr>
        <p:spPr>
          <a:xfrm>
            <a:off x="6030258" y="3610712"/>
            <a:ext cx="914876" cy="4695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Ellipse</a:t>
            </a:r>
            <a:endParaRPr lang="en-US" sz="1600" dirty="0"/>
          </a:p>
        </p:txBody>
      </p:sp>
      <p:sp>
        <p:nvSpPr>
          <p:cNvPr id="38" name="Rectangle 37"/>
          <p:cNvSpPr/>
          <p:nvPr/>
        </p:nvSpPr>
        <p:spPr>
          <a:xfrm>
            <a:off x="8231708" y="4730039"/>
            <a:ext cx="1104819" cy="4695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Rectangle</a:t>
            </a:r>
            <a:endParaRPr lang="en-US" sz="1600" dirty="0"/>
          </a:p>
        </p:txBody>
      </p:sp>
      <p:sp>
        <p:nvSpPr>
          <p:cNvPr id="39" name="Rectangle 38"/>
          <p:cNvSpPr/>
          <p:nvPr/>
        </p:nvSpPr>
        <p:spPr>
          <a:xfrm>
            <a:off x="6907736" y="4761254"/>
            <a:ext cx="1113949" cy="4695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Triangle</a:t>
            </a:r>
            <a:endParaRPr lang="en-US" sz="1600" dirty="0"/>
          </a:p>
        </p:txBody>
      </p:sp>
      <p:sp>
        <p:nvSpPr>
          <p:cNvPr id="40" name="Rectangle 39"/>
          <p:cNvSpPr/>
          <p:nvPr/>
        </p:nvSpPr>
        <p:spPr>
          <a:xfrm>
            <a:off x="7410048" y="3728365"/>
            <a:ext cx="1103479" cy="4695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Polygon</a:t>
            </a:r>
            <a:endParaRPr lang="en-US" sz="1600" dirty="0"/>
          </a:p>
        </p:txBody>
      </p:sp>
      <p:sp>
        <p:nvSpPr>
          <p:cNvPr id="41" name="Rectangle 40"/>
          <p:cNvSpPr/>
          <p:nvPr/>
        </p:nvSpPr>
        <p:spPr>
          <a:xfrm>
            <a:off x="10430362" y="3695655"/>
            <a:ext cx="914876" cy="4695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Line</a:t>
            </a:r>
            <a:endParaRPr lang="en-US" sz="1600" dirty="0"/>
          </a:p>
        </p:txBody>
      </p:sp>
      <p:sp>
        <p:nvSpPr>
          <p:cNvPr id="42" name="Rectangle 41"/>
          <p:cNvSpPr/>
          <p:nvPr/>
        </p:nvSpPr>
        <p:spPr>
          <a:xfrm>
            <a:off x="9100385" y="3709999"/>
            <a:ext cx="914876" cy="4695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Curve</a:t>
            </a:r>
            <a:endParaRPr lang="en-US" sz="1600" dirty="0"/>
          </a:p>
        </p:txBody>
      </p:sp>
    </p:spTree>
    <p:extLst>
      <p:ext uri="{BB962C8B-B14F-4D97-AF65-F5344CB8AC3E}">
        <p14:creationId xmlns:p14="http://schemas.microsoft.com/office/powerpoint/2010/main" val="275102353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ltLang="en-US" dirty="0"/>
              <a:t>An inherited class example: Shape</a:t>
            </a:r>
            <a:endParaRPr lang="en-US" altLang="en-US" dirty="0" smtClean="0"/>
          </a:p>
        </p:txBody>
      </p:sp>
      <p:sp>
        <p:nvSpPr>
          <p:cNvPr id="27650" name="Content Placeholder 2"/>
          <p:cNvSpPr>
            <a:spLocks noGrp="1"/>
          </p:cNvSpPr>
          <p:nvPr>
            <p:ph idx="1"/>
          </p:nvPr>
        </p:nvSpPr>
        <p:spPr/>
        <p:txBody>
          <a:bodyPr/>
          <a:lstStyle/>
          <a:p>
            <a:r>
              <a:rPr lang="en-US" altLang="en-US" dirty="0" smtClean="0"/>
              <a:t>What might be specific to each </a:t>
            </a:r>
            <a:r>
              <a:rPr lang="en-US" altLang="en-US" dirty="0"/>
              <a:t>derived class </a:t>
            </a:r>
            <a:r>
              <a:rPr lang="en-US" altLang="en-US" dirty="0" smtClean="0"/>
              <a:t/>
            </a:r>
            <a:br>
              <a:rPr lang="en-US" altLang="en-US" dirty="0" smtClean="0"/>
            </a:br>
            <a:r>
              <a:rPr lang="en-US" altLang="en-US" dirty="0" smtClean="0"/>
              <a:t>(</a:t>
            </a:r>
            <a:r>
              <a:rPr lang="en-US" altLang="en-US" dirty="0"/>
              <a:t>e.g. Circle, Ellipse, Polygon, Rectangle, etc</a:t>
            </a:r>
            <a:r>
              <a:rPr lang="en-US" altLang="en-US" dirty="0" smtClean="0"/>
              <a:t>.):</a:t>
            </a:r>
          </a:p>
          <a:p>
            <a:pPr lvl="1"/>
            <a:r>
              <a:rPr lang="en-US" altLang="en-US" dirty="0" smtClean="0"/>
              <a:t>Area, dimensions, center, etc.</a:t>
            </a:r>
          </a:p>
          <a:p>
            <a:r>
              <a:rPr lang="en-US" altLang="en-US" dirty="0" smtClean="0"/>
              <a:t>What all Shapes may have in common:</a:t>
            </a:r>
          </a:p>
          <a:p>
            <a:pPr lvl="1"/>
            <a:r>
              <a:rPr lang="en-US" altLang="en-US" dirty="0" smtClean="0"/>
              <a:t>Line color</a:t>
            </a:r>
          </a:p>
          <a:p>
            <a:pPr lvl="1"/>
            <a:r>
              <a:rPr lang="en-US" altLang="en-US" dirty="0" smtClean="0"/>
              <a:t>Location on screen</a:t>
            </a:r>
          </a:p>
          <a:p>
            <a:pPr lvl="1"/>
            <a:r>
              <a:rPr lang="en-US" altLang="en-US" dirty="0" smtClean="0"/>
              <a:t>Ability to be displayed/drawn on the screen</a:t>
            </a:r>
          </a:p>
          <a:p>
            <a:pPr lvl="2"/>
            <a:r>
              <a:rPr lang="en-US" altLang="en-US" sz="2400" dirty="0" smtClean="0"/>
              <a:t>HOW to draw is specific to each derived Shape class (recall overriding)</a:t>
            </a:r>
          </a:p>
        </p:txBody>
      </p:sp>
      <p:sp>
        <p:nvSpPr>
          <p:cNvPr id="3" name="Slide Number Placeholder 2"/>
          <p:cNvSpPr>
            <a:spLocks noGrp="1"/>
          </p:cNvSpPr>
          <p:nvPr>
            <p:ph type="sldNum" sz="quarter" idx="12"/>
          </p:nvPr>
        </p:nvSpPr>
        <p:spPr/>
        <p:txBody>
          <a:bodyPr/>
          <a:lstStyle/>
          <a:p>
            <a:fld id="{A35F5B45-5AD6-4B4B-88AD-4D96A59CAAFF}" type="slidenum">
              <a:rPr lang="en-US" smtClean="0"/>
              <a:t>21</a:t>
            </a:fld>
            <a:endParaRPr lang="en-US"/>
          </a:p>
        </p:txBody>
      </p:sp>
    </p:spTree>
    <p:extLst>
      <p:ext uri="{BB962C8B-B14F-4D97-AF65-F5344CB8AC3E}">
        <p14:creationId xmlns:p14="http://schemas.microsoft.com/office/powerpoint/2010/main" val="29046575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Shapes Classes</a:t>
            </a:r>
          </a:p>
        </p:txBody>
      </p:sp>
      <p:sp>
        <p:nvSpPr>
          <p:cNvPr id="5" name="Slide Number Placeholder 4"/>
          <p:cNvSpPr>
            <a:spLocks noGrp="1"/>
          </p:cNvSpPr>
          <p:nvPr>
            <p:ph type="sldNum" sz="quarter" idx="12"/>
          </p:nvPr>
        </p:nvSpPr>
        <p:spPr/>
        <p:txBody>
          <a:bodyPr/>
          <a:lstStyle/>
          <a:p>
            <a:fld id="{A35F5B45-5AD6-4B4B-88AD-4D96A59CAAFF}" type="slidenum">
              <a:rPr lang="en-US" smtClean="0"/>
              <a:t>22</a:t>
            </a:fld>
            <a:endParaRPr lang="en-US"/>
          </a:p>
        </p:txBody>
      </p:sp>
      <p:pic>
        <p:nvPicPr>
          <p:cNvPr id="1026" name="Picture 2" descr="http://www.wotomoro.com/PUBLICLIB/Blob/slides/simple%20random%20shape%20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562894"/>
            <a:ext cx="2438400" cy="2438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981950" y="3657600"/>
            <a:ext cx="1695450" cy="243840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p:cNvSpPr/>
          <p:nvPr/>
        </p:nvSpPr>
        <p:spPr>
          <a:xfrm>
            <a:off x="3124200" y="4191000"/>
            <a:ext cx="2133600" cy="2057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p:nvSpPr>
        <p:spPr>
          <a:xfrm>
            <a:off x="5410201" y="2597427"/>
            <a:ext cx="851515" cy="369332"/>
          </a:xfrm>
          <a:prstGeom prst="rect">
            <a:avLst/>
          </a:prstGeom>
          <a:noFill/>
        </p:spPr>
        <p:txBody>
          <a:bodyPr wrap="none" rtlCol="0">
            <a:spAutoFit/>
          </a:bodyPr>
          <a:lstStyle/>
          <a:p>
            <a:r>
              <a:rPr lang="en-US" dirty="0" smtClean="0">
                <a:solidFill>
                  <a:schemeClr val="bg1"/>
                </a:solidFill>
              </a:rPr>
              <a:t>Shape</a:t>
            </a:r>
            <a:endParaRPr lang="en-US" dirty="0">
              <a:solidFill>
                <a:schemeClr val="bg1"/>
              </a:solidFill>
            </a:endParaRPr>
          </a:p>
        </p:txBody>
      </p:sp>
      <p:sp>
        <p:nvSpPr>
          <p:cNvPr id="14" name="TextBox 13"/>
          <p:cNvSpPr txBox="1"/>
          <p:nvPr/>
        </p:nvSpPr>
        <p:spPr>
          <a:xfrm>
            <a:off x="3765243" y="4996934"/>
            <a:ext cx="774571" cy="369332"/>
          </a:xfrm>
          <a:prstGeom prst="rect">
            <a:avLst/>
          </a:prstGeom>
          <a:noFill/>
        </p:spPr>
        <p:txBody>
          <a:bodyPr wrap="none" rtlCol="0">
            <a:spAutoFit/>
          </a:bodyPr>
          <a:lstStyle/>
          <a:p>
            <a:r>
              <a:rPr lang="en-US" dirty="0" smtClean="0">
                <a:solidFill>
                  <a:schemeClr val="bg1"/>
                </a:solidFill>
              </a:rPr>
              <a:t>Circle</a:t>
            </a:r>
            <a:endParaRPr lang="en-US" dirty="0">
              <a:solidFill>
                <a:schemeClr val="bg1"/>
              </a:solidFill>
            </a:endParaRPr>
          </a:p>
        </p:txBody>
      </p:sp>
      <p:sp>
        <p:nvSpPr>
          <p:cNvPr id="15" name="TextBox 14"/>
          <p:cNvSpPr txBox="1"/>
          <p:nvPr/>
        </p:nvSpPr>
        <p:spPr>
          <a:xfrm>
            <a:off x="8217969" y="4692134"/>
            <a:ext cx="1223412" cy="369332"/>
          </a:xfrm>
          <a:prstGeom prst="rect">
            <a:avLst/>
          </a:prstGeom>
          <a:noFill/>
        </p:spPr>
        <p:txBody>
          <a:bodyPr wrap="none" rtlCol="0">
            <a:spAutoFit/>
          </a:bodyPr>
          <a:lstStyle/>
          <a:p>
            <a:r>
              <a:rPr lang="en-US" dirty="0" smtClean="0">
                <a:solidFill>
                  <a:schemeClr val="bg1"/>
                </a:solidFill>
              </a:rPr>
              <a:t>Rectangle</a:t>
            </a:r>
            <a:endParaRPr lang="en-US" dirty="0">
              <a:solidFill>
                <a:schemeClr val="bg1"/>
              </a:solidFill>
            </a:endParaRPr>
          </a:p>
        </p:txBody>
      </p:sp>
      <p:cxnSp>
        <p:nvCxnSpPr>
          <p:cNvPr id="16" name="Elbow Connector 15"/>
          <p:cNvCxnSpPr>
            <a:stCxn id="11" idx="0"/>
          </p:cNvCxnSpPr>
          <p:nvPr/>
        </p:nvCxnSpPr>
        <p:spPr>
          <a:xfrm rot="5400000" flipH="1" flipV="1">
            <a:off x="4267200" y="3352800"/>
            <a:ext cx="762000" cy="91440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8" name="Elbow Connector 17"/>
          <p:cNvCxnSpPr>
            <a:stCxn id="10" idx="0"/>
          </p:cNvCxnSpPr>
          <p:nvPr/>
        </p:nvCxnSpPr>
        <p:spPr>
          <a:xfrm rot="16200000" flipV="1">
            <a:off x="7444186" y="2272110"/>
            <a:ext cx="875507" cy="189547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8932484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Shapes </a:t>
            </a:r>
            <a:r>
              <a:rPr lang="en-US" dirty="0"/>
              <a:t>Classes</a:t>
            </a:r>
          </a:p>
        </p:txBody>
      </p:sp>
      <p:sp>
        <p:nvSpPr>
          <p:cNvPr id="5" name="Slide Number Placeholder 4"/>
          <p:cNvSpPr>
            <a:spLocks noGrp="1"/>
          </p:cNvSpPr>
          <p:nvPr>
            <p:ph type="sldNum" sz="quarter" idx="12"/>
          </p:nvPr>
        </p:nvSpPr>
        <p:spPr/>
        <p:txBody>
          <a:bodyPr/>
          <a:lstStyle/>
          <a:p>
            <a:fld id="{A35F5B45-5AD6-4B4B-88AD-4D96A59CAAFF}" type="slidenum">
              <a:rPr lang="en-US" smtClean="0"/>
              <a:t>23</a:t>
            </a:fld>
            <a:endParaRPr lang="en-US"/>
          </a:p>
        </p:txBody>
      </p:sp>
      <p:graphicFrame>
        <p:nvGraphicFramePr>
          <p:cNvPr id="14" name="Table 13"/>
          <p:cNvGraphicFramePr>
            <a:graphicFrameLocks noGrp="1"/>
          </p:cNvGraphicFramePr>
          <p:nvPr>
            <p:extLst/>
          </p:nvPr>
        </p:nvGraphicFramePr>
        <p:xfrm>
          <a:off x="4991100" y="1575639"/>
          <a:ext cx="2209800" cy="1925319"/>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xmlns="" val="20000"/>
                    </a:ext>
                  </a:extLst>
                </a:gridCol>
              </a:tblGrid>
              <a:tr h="370840">
                <a:tc>
                  <a:txBody>
                    <a:bodyPr/>
                    <a:lstStyle/>
                    <a:p>
                      <a:r>
                        <a:rPr lang="en-US" dirty="0" smtClean="0">
                          <a:solidFill>
                            <a:schemeClr val="tx1"/>
                          </a:solidFill>
                        </a:rPr>
                        <a:t>Shape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en-US" dirty="0" smtClean="0">
                          <a:solidFill>
                            <a:schemeClr val="tx1"/>
                          </a:solidFill>
                        </a:rPr>
                        <a:t>position</a:t>
                      </a:r>
                    </a:p>
                    <a:p>
                      <a:r>
                        <a:rPr lang="en-US" dirty="0" smtClean="0">
                          <a:solidFill>
                            <a:schemeClr val="tx1"/>
                          </a:solidFill>
                        </a:rPr>
                        <a:t>color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en-US" dirty="0" smtClean="0">
                          <a:solidFill>
                            <a:schemeClr val="tx1"/>
                          </a:solidFill>
                        </a:rPr>
                        <a:t>get/</a:t>
                      </a:r>
                      <a:r>
                        <a:rPr lang="en-US" dirty="0" err="1" smtClean="0">
                          <a:solidFill>
                            <a:schemeClr val="tx1"/>
                          </a:solidFill>
                        </a:rPr>
                        <a:t>set_color</a:t>
                      </a:r>
                      <a:r>
                        <a:rPr lang="en-US" dirty="0" smtClean="0">
                          <a:solidFill>
                            <a:schemeClr val="tx1"/>
                          </a:solidFill>
                        </a:rPr>
                        <a:t>() get/</a:t>
                      </a:r>
                      <a:r>
                        <a:rPr lang="en-US" dirty="0" err="1" smtClean="0">
                          <a:solidFill>
                            <a:schemeClr val="tx1"/>
                          </a:solidFill>
                        </a:rPr>
                        <a:t>set_position</a:t>
                      </a:r>
                      <a:r>
                        <a:rPr lang="en-US" dirty="0" smtClean="0">
                          <a:solidFill>
                            <a:schemeClr val="tx1"/>
                          </a:solidFill>
                        </a:rPr>
                        <a:t>()</a:t>
                      </a:r>
                    </a:p>
                    <a:p>
                      <a:r>
                        <a:rPr lang="en-US" i="1" dirty="0" smtClean="0">
                          <a:solidFill>
                            <a:schemeClr val="tx1"/>
                          </a:solidFill>
                        </a:rPr>
                        <a:t>draw()</a:t>
                      </a:r>
                      <a:endParaRPr lang="en-US"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graphicFrame>
        <p:nvGraphicFramePr>
          <p:cNvPr id="27" name="Table 26"/>
          <p:cNvGraphicFramePr>
            <a:graphicFrameLocks noGrp="1"/>
          </p:cNvGraphicFramePr>
          <p:nvPr>
            <p:extLst/>
          </p:nvPr>
        </p:nvGraphicFramePr>
        <p:xfrm>
          <a:off x="3124200" y="4191000"/>
          <a:ext cx="2209800" cy="138176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xmlns="" val="20000"/>
                    </a:ext>
                  </a:extLst>
                </a:gridCol>
              </a:tblGrid>
              <a:tr h="370840">
                <a:tc>
                  <a:txBody>
                    <a:bodyPr/>
                    <a:lstStyle/>
                    <a:p>
                      <a:r>
                        <a:rPr lang="en-US" dirty="0" smtClean="0">
                          <a:solidFill>
                            <a:schemeClr val="tx1"/>
                          </a:solidFill>
                        </a:rPr>
                        <a:t>Circle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en-US" dirty="0" smtClean="0">
                          <a:solidFill>
                            <a:schemeClr val="tx1"/>
                          </a:solidFill>
                        </a:rPr>
                        <a:t>radius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en-US" dirty="0" smtClean="0">
                          <a:solidFill>
                            <a:schemeClr val="tx1"/>
                          </a:solidFill>
                        </a:rPr>
                        <a:t>get/</a:t>
                      </a:r>
                      <a:r>
                        <a:rPr lang="en-US" dirty="0" err="1" smtClean="0">
                          <a:solidFill>
                            <a:schemeClr val="tx1"/>
                          </a:solidFill>
                        </a:rPr>
                        <a:t>set_radius</a:t>
                      </a:r>
                      <a:r>
                        <a:rPr lang="en-US" dirty="0" smtClean="0">
                          <a:solidFill>
                            <a:schemeClr val="tx1"/>
                          </a:solidFill>
                        </a:rPr>
                        <a:t>()</a:t>
                      </a:r>
                    </a:p>
                    <a:p>
                      <a:r>
                        <a:rPr lang="en-US" dirty="0" smtClean="0">
                          <a:solidFill>
                            <a:schemeClr val="tx1"/>
                          </a:solidFill>
                        </a:rPr>
                        <a:t>draw()</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graphicFrame>
        <p:nvGraphicFramePr>
          <p:cNvPr id="28" name="Table 27"/>
          <p:cNvGraphicFramePr>
            <a:graphicFrameLocks noGrp="1"/>
          </p:cNvGraphicFramePr>
          <p:nvPr>
            <p:extLst/>
          </p:nvPr>
        </p:nvGraphicFramePr>
        <p:xfrm>
          <a:off x="7200900" y="4189562"/>
          <a:ext cx="2209800" cy="1925319"/>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xmlns="" val="20000"/>
                    </a:ext>
                  </a:extLst>
                </a:gridCol>
              </a:tblGrid>
              <a:tr h="370840">
                <a:tc>
                  <a:txBody>
                    <a:bodyPr/>
                    <a:lstStyle/>
                    <a:p>
                      <a:r>
                        <a:rPr lang="en-US" dirty="0" smtClean="0">
                          <a:solidFill>
                            <a:schemeClr val="tx1"/>
                          </a:solidFill>
                        </a:rPr>
                        <a:t>Rectangle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en-US" dirty="0" smtClean="0">
                          <a:solidFill>
                            <a:schemeClr val="tx1"/>
                          </a:solidFill>
                        </a:rPr>
                        <a:t>width</a:t>
                      </a:r>
                    </a:p>
                    <a:p>
                      <a:r>
                        <a:rPr lang="en-US" dirty="0" smtClean="0">
                          <a:solidFill>
                            <a:schemeClr val="tx1"/>
                          </a:solidFill>
                        </a:rPr>
                        <a:t>height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en-US" dirty="0" smtClean="0">
                          <a:solidFill>
                            <a:schemeClr val="tx1"/>
                          </a:solidFill>
                        </a:rPr>
                        <a:t>get/</a:t>
                      </a:r>
                      <a:r>
                        <a:rPr lang="en-US" dirty="0" err="1" smtClean="0">
                          <a:solidFill>
                            <a:schemeClr val="tx1"/>
                          </a:solidFill>
                        </a:rPr>
                        <a:t>set_width</a:t>
                      </a:r>
                      <a:r>
                        <a:rPr lang="en-US" dirty="0" smtClean="0">
                          <a:solidFill>
                            <a:schemeClr val="tx1"/>
                          </a:solidFill>
                        </a:rPr>
                        <a:t>()</a:t>
                      </a:r>
                    </a:p>
                    <a:p>
                      <a:r>
                        <a:rPr lang="en-US" dirty="0" smtClean="0">
                          <a:solidFill>
                            <a:schemeClr val="tx1"/>
                          </a:solidFill>
                        </a:rPr>
                        <a:t>get/</a:t>
                      </a:r>
                      <a:r>
                        <a:rPr lang="en-US" dirty="0" err="1" smtClean="0">
                          <a:solidFill>
                            <a:schemeClr val="tx1"/>
                          </a:solidFill>
                        </a:rPr>
                        <a:t>set_height</a:t>
                      </a:r>
                      <a:r>
                        <a:rPr lang="en-US" dirty="0" smtClean="0">
                          <a:solidFill>
                            <a:schemeClr val="tx1"/>
                          </a:solidFill>
                        </a:rPr>
                        <a:t>()</a:t>
                      </a:r>
                    </a:p>
                    <a:p>
                      <a:r>
                        <a:rPr lang="en-US" dirty="0" smtClean="0">
                          <a:solidFill>
                            <a:schemeClr val="tx1"/>
                          </a:solidFill>
                        </a:rPr>
                        <a:t>draw()</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cxnSp>
        <p:nvCxnSpPr>
          <p:cNvPr id="29" name="Straight Connector 28"/>
          <p:cNvCxnSpPr/>
          <p:nvPr/>
        </p:nvCxnSpPr>
        <p:spPr>
          <a:xfrm flipV="1">
            <a:off x="4229100" y="3992609"/>
            <a:ext cx="0" cy="196953"/>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4229100" y="3992609"/>
            <a:ext cx="4076699"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6076950" y="3655777"/>
            <a:ext cx="0" cy="336832"/>
          </a:xfrm>
          <a:prstGeom prst="line">
            <a:avLst/>
          </a:prstGeom>
        </p:spPr>
        <p:style>
          <a:lnRef idx="3">
            <a:schemeClr val="dk1"/>
          </a:lnRef>
          <a:fillRef idx="0">
            <a:schemeClr val="dk1"/>
          </a:fillRef>
          <a:effectRef idx="2">
            <a:schemeClr val="dk1"/>
          </a:effectRef>
          <a:fontRef idx="minor">
            <a:schemeClr val="tx1"/>
          </a:fontRef>
        </p:style>
      </p:cxnSp>
      <p:sp>
        <p:nvSpPr>
          <p:cNvPr id="3" name="Isosceles Triangle 2"/>
          <p:cNvSpPr/>
          <p:nvPr/>
        </p:nvSpPr>
        <p:spPr>
          <a:xfrm>
            <a:off x="5981700" y="3516746"/>
            <a:ext cx="190500" cy="166822"/>
          </a:xfrm>
          <a:prstGeom prst="triangle">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p:cNvCxnSpPr/>
          <p:nvPr/>
        </p:nvCxnSpPr>
        <p:spPr>
          <a:xfrm flipV="1">
            <a:off x="8305799" y="3992609"/>
            <a:ext cx="0" cy="196953"/>
          </a:xfrm>
          <a:prstGeom prst="line">
            <a:avLst/>
          </a:prstGeom>
        </p:spPr>
        <p:style>
          <a:lnRef idx="3">
            <a:schemeClr val="dk1"/>
          </a:lnRef>
          <a:fillRef idx="0">
            <a:schemeClr val="dk1"/>
          </a:fillRef>
          <a:effectRef idx="2">
            <a:schemeClr val="dk1"/>
          </a:effectRef>
          <a:fontRef idx="minor">
            <a:schemeClr val="tx1"/>
          </a:fontRef>
        </p:style>
      </p:cxnSp>
      <p:sp>
        <p:nvSpPr>
          <p:cNvPr id="4" name="TextBox 3"/>
          <p:cNvSpPr txBox="1"/>
          <p:nvPr/>
        </p:nvSpPr>
        <p:spPr>
          <a:xfrm>
            <a:off x="2438400" y="2656982"/>
            <a:ext cx="2274982" cy="369332"/>
          </a:xfrm>
          <a:prstGeom prst="rect">
            <a:avLst/>
          </a:prstGeom>
          <a:noFill/>
        </p:spPr>
        <p:txBody>
          <a:bodyPr wrap="none" rtlCol="0">
            <a:spAutoFit/>
          </a:bodyPr>
          <a:lstStyle/>
          <a:p>
            <a:r>
              <a:rPr lang="en-US" dirty="0" smtClean="0">
                <a:solidFill>
                  <a:srgbClr val="7030A0"/>
                </a:solidFill>
              </a:rPr>
              <a:t>Note: draw is virtual!</a:t>
            </a:r>
            <a:endParaRPr lang="en-US" dirty="0">
              <a:solidFill>
                <a:srgbClr val="7030A0"/>
              </a:solidFill>
            </a:endParaRPr>
          </a:p>
        </p:txBody>
      </p:sp>
    </p:spTree>
    <p:extLst>
      <p:ext uri="{BB962C8B-B14F-4D97-AF65-F5344CB8AC3E}">
        <p14:creationId xmlns:p14="http://schemas.microsoft.com/office/powerpoint/2010/main" val="15024379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Images in FLTK</a:t>
            </a:r>
            <a:endParaRPr lang="en-US" sz="2400" dirty="0"/>
          </a:p>
        </p:txBody>
      </p:sp>
      <p:sp>
        <p:nvSpPr>
          <p:cNvPr id="3" name="Subtitle 2"/>
          <p:cNvSpPr>
            <a:spLocks noGrp="1"/>
          </p:cNvSpPr>
          <p:nvPr>
            <p:ph type="subTitle" idx="1"/>
          </p:nvPr>
        </p:nvSpPr>
        <p:spPr/>
        <p:txBody>
          <a:bodyPr>
            <a:normAutofit/>
          </a:bodyPr>
          <a:lstStyle/>
          <a:p>
            <a:r>
              <a:rPr lang="en-US" dirty="0" smtClean="0"/>
              <a:t>CSCE 121</a:t>
            </a:r>
          </a:p>
          <a:p>
            <a:endParaRPr lang="en-US" dirty="0"/>
          </a:p>
          <a:p>
            <a:r>
              <a:rPr lang="en-US" dirty="0" smtClean="0"/>
              <a:t>J. Michael Moore</a:t>
            </a:r>
            <a:endParaRPr lang="en-US" dirty="0"/>
          </a:p>
        </p:txBody>
      </p:sp>
      <p:sp>
        <p:nvSpPr>
          <p:cNvPr id="5" name="Slide Number Placeholder 4"/>
          <p:cNvSpPr>
            <a:spLocks noGrp="1"/>
          </p:cNvSpPr>
          <p:nvPr>
            <p:ph type="sldNum" sz="quarter" idx="12"/>
          </p:nvPr>
        </p:nvSpPr>
        <p:spPr/>
        <p:txBody>
          <a:bodyPr/>
          <a:lstStyle/>
          <a:p>
            <a:fld id="{A35F5B45-5AD6-4B4B-88AD-4D96A59CAAFF}" type="slidenum">
              <a:rPr lang="en-US" smtClean="0"/>
              <a:t>24</a:t>
            </a:fld>
            <a:endParaRPr lang="en-US" dirty="0"/>
          </a:p>
        </p:txBody>
      </p:sp>
      <p:sp>
        <p:nvSpPr>
          <p:cNvPr id="4" name="TextBox 3"/>
          <p:cNvSpPr txBox="1"/>
          <p:nvPr/>
        </p:nvSpPr>
        <p:spPr>
          <a:xfrm>
            <a:off x="1524000" y="5988622"/>
            <a:ext cx="4288353" cy="369332"/>
          </a:xfrm>
          <a:prstGeom prst="rect">
            <a:avLst/>
          </a:prstGeom>
          <a:noFill/>
        </p:spPr>
        <p:txBody>
          <a:bodyPr wrap="none" rtlCol="0">
            <a:spAutoFit/>
          </a:bodyPr>
          <a:lstStyle/>
          <a:p>
            <a:r>
              <a:rPr lang="en-US" dirty="0" smtClean="0"/>
              <a:t>Based on slides created by Carlos Soto.</a:t>
            </a:r>
            <a:endParaRPr lang="en-US" dirty="0"/>
          </a:p>
        </p:txBody>
      </p:sp>
    </p:spTree>
    <p:extLst>
      <p:ext uri="{BB962C8B-B14F-4D97-AF65-F5344CB8AC3E}">
        <p14:creationId xmlns:p14="http://schemas.microsoft.com/office/powerpoint/2010/main" val="406938108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in Graphical programs</a:t>
            </a:r>
            <a:endParaRPr lang="en-US" dirty="0"/>
          </a:p>
        </p:txBody>
      </p:sp>
      <p:sp>
        <p:nvSpPr>
          <p:cNvPr id="5" name="Slide Number Placeholder 4"/>
          <p:cNvSpPr>
            <a:spLocks noGrp="1"/>
          </p:cNvSpPr>
          <p:nvPr>
            <p:ph type="sldNum" sz="quarter" idx="12"/>
          </p:nvPr>
        </p:nvSpPr>
        <p:spPr/>
        <p:txBody>
          <a:bodyPr/>
          <a:lstStyle/>
          <a:p>
            <a:fld id="{A35F5B45-5AD6-4B4B-88AD-4D96A59CAAFF}" type="slidenum">
              <a:rPr lang="en-US" smtClean="0"/>
              <a:t>25</a:t>
            </a:fld>
            <a:endParaRPr lang="en-US"/>
          </a:p>
        </p:txBody>
      </p:sp>
      <p:pic>
        <p:nvPicPr>
          <p:cNvPr id="6" name="Picture 5"/>
          <p:cNvPicPr>
            <a:picLocks noChangeAspect="1"/>
          </p:cNvPicPr>
          <p:nvPr/>
        </p:nvPicPr>
        <p:blipFill>
          <a:blip r:embed="rId3"/>
          <a:stretch>
            <a:fillRect/>
          </a:stretch>
        </p:blipFill>
        <p:spPr>
          <a:xfrm>
            <a:off x="369277" y="2112447"/>
            <a:ext cx="2286000" cy="2286000"/>
          </a:xfrm>
          <a:prstGeom prst="rect">
            <a:avLst/>
          </a:prstGeom>
        </p:spPr>
      </p:pic>
      <p:pic>
        <p:nvPicPr>
          <p:cNvPr id="7" name="Picture 6"/>
          <p:cNvPicPr>
            <a:picLocks noChangeAspect="1"/>
          </p:cNvPicPr>
          <p:nvPr/>
        </p:nvPicPr>
        <p:blipFill>
          <a:blip r:embed="rId4"/>
          <a:stretch>
            <a:fillRect/>
          </a:stretch>
        </p:blipFill>
        <p:spPr>
          <a:xfrm>
            <a:off x="3726029" y="1806536"/>
            <a:ext cx="2514600" cy="3352800"/>
          </a:xfrm>
          <a:prstGeom prst="rect">
            <a:avLst/>
          </a:prstGeom>
        </p:spPr>
      </p:pic>
      <p:sp>
        <p:nvSpPr>
          <p:cNvPr id="8" name="TextBox 7"/>
          <p:cNvSpPr txBox="1"/>
          <p:nvPr/>
        </p:nvSpPr>
        <p:spPr>
          <a:xfrm>
            <a:off x="1144227" y="4657032"/>
            <a:ext cx="736099" cy="369332"/>
          </a:xfrm>
          <a:prstGeom prst="rect">
            <a:avLst/>
          </a:prstGeom>
          <a:noFill/>
        </p:spPr>
        <p:txBody>
          <a:bodyPr wrap="none" rtlCol="0">
            <a:spAutoFit/>
          </a:bodyPr>
          <a:lstStyle/>
          <a:p>
            <a:r>
              <a:rPr lang="en-US" dirty="0" smtClean="0"/>
              <a:t>Icons</a:t>
            </a:r>
            <a:endParaRPr lang="en-US" dirty="0"/>
          </a:p>
        </p:txBody>
      </p:sp>
      <p:sp>
        <p:nvSpPr>
          <p:cNvPr id="9" name="TextBox 8"/>
          <p:cNvSpPr txBox="1"/>
          <p:nvPr/>
        </p:nvSpPr>
        <p:spPr>
          <a:xfrm>
            <a:off x="3505969" y="5345668"/>
            <a:ext cx="2954720" cy="369332"/>
          </a:xfrm>
          <a:prstGeom prst="rect">
            <a:avLst/>
          </a:prstGeom>
          <a:noFill/>
        </p:spPr>
        <p:txBody>
          <a:bodyPr wrap="none" rtlCol="0">
            <a:spAutoFit/>
          </a:bodyPr>
          <a:lstStyle/>
          <a:p>
            <a:pPr algn="ctr"/>
            <a:r>
              <a:rPr lang="en-US" dirty="0" smtClean="0"/>
              <a:t>Textures and backgrounds</a:t>
            </a:r>
            <a:endParaRPr lang="en-US" dirty="0"/>
          </a:p>
        </p:txBody>
      </p:sp>
      <p:sp>
        <p:nvSpPr>
          <p:cNvPr id="11" name="TextBox 10"/>
          <p:cNvSpPr txBox="1"/>
          <p:nvPr/>
        </p:nvSpPr>
        <p:spPr>
          <a:xfrm>
            <a:off x="9067800" y="5715000"/>
            <a:ext cx="992580" cy="369332"/>
          </a:xfrm>
          <a:prstGeom prst="rect">
            <a:avLst/>
          </a:prstGeom>
          <a:noFill/>
        </p:spPr>
        <p:txBody>
          <a:bodyPr wrap="none" rtlCol="0">
            <a:spAutoFit/>
          </a:bodyPr>
          <a:lstStyle/>
          <a:p>
            <a:pPr algn="ctr"/>
            <a:r>
              <a:rPr lang="en-US" dirty="0" smtClean="0"/>
              <a:t>Other…</a:t>
            </a:r>
            <a:endParaRPr lang="en-US"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6202" y="874197"/>
            <a:ext cx="2400300" cy="4762500"/>
          </a:xfrm>
          <a:prstGeom prst="rect">
            <a:avLst/>
          </a:prstGeom>
        </p:spPr>
      </p:pic>
    </p:spTree>
    <p:extLst>
      <p:ext uri="{BB962C8B-B14F-4D97-AF65-F5344CB8AC3E}">
        <p14:creationId xmlns:p14="http://schemas.microsoft.com/office/powerpoint/2010/main" val="35978826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Documentation</a:t>
            </a:r>
            <a:endParaRPr lang="en-US" dirty="0"/>
          </a:p>
        </p:txBody>
      </p:sp>
      <p:sp>
        <p:nvSpPr>
          <p:cNvPr id="3" name="Content Placeholder 2"/>
          <p:cNvSpPr>
            <a:spLocks noGrp="1"/>
          </p:cNvSpPr>
          <p:nvPr>
            <p:ph idx="1"/>
          </p:nvPr>
        </p:nvSpPr>
        <p:spPr/>
        <p:txBody>
          <a:bodyPr/>
          <a:lstStyle/>
          <a:p>
            <a:r>
              <a:rPr lang="en-US" dirty="0" smtClean="0"/>
              <a:t>We can’t learn everything from power point slides and instructors.</a:t>
            </a:r>
          </a:p>
          <a:p>
            <a:endParaRPr lang="en-US" dirty="0"/>
          </a:p>
          <a:p>
            <a:r>
              <a:rPr lang="en-US" dirty="0" smtClean="0"/>
              <a:t>FLTK has documentation you can use:</a:t>
            </a:r>
          </a:p>
          <a:p>
            <a:pPr lvl="1"/>
            <a:r>
              <a:rPr lang="en-US" dirty="0">
                <a:hlinkClick r:id="rId3"/>
              </a:rPr>
              <a:t>http://</a:t>
            </a:r>
            <a:r>
              <a:rPr lang="en-US" dirty="0" smtClean="0">
                <a:hlinkClick r:id="rId3"/>
              </a:rPr>
              <a:t>www.fltk.org/doc-1.3/index.html</a:t>
            </a:r>
            <a:r>
              <a:rPr lang="en-US" dirty="0" smtClean="0"/>
              <a:t> </a:t>
            </a:r>
            <a:endParaRPr lang="en-US" dirty="0"/>
          </a:p>
        </p:txBody>
      </p:sp>
      <p:sp>
        <p:nvSpPr>
          <p:cNvPr id="5" name="Slide Number Placeholder 4"/>
          <p:cNvSpPr>
            <a:spLocks noGrp="1"/>
          </p:cNvSpPr>
          <p:nvPr>
            <p:ph type="sldNum" sz="quarter" idx="12"/>
          </p:nvPr>
        </p:nvSpPr>
        <p:spPr/>
        <p:txBody>
          <a:bodyPr/>
          <a:lstStyle/>
          <a:p>
            <a:fld id="{A35F5B45-5AD6-4B4B-88AD-4D96A59CAAFF}" type="slidenum">
              <a:rPr lang="en-US" smtClean="0"/>
              <a:t>26</a:t>
            </a:fld>
            <a:endParaRPr lang="en-US"/>
          </a:p>
        </p:txBody>
      </p:sp>
    </p:spTree>
    <p:extLst>
      <p:ext uri="{BB962C8B-B14F-4D97-AF65-F5344CB8AC3E}">
        <p14:creationId xmlns:p14="http://schemas.microsoft.com/office/powerpoint/2010/main" val="102267751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Files</a:t>
            </a:r>
            <a:endParaRPr lang="en-US" dirty="0"/>
          </a:p>
        </p:txBody>
      </p:sp>
      <p:sp>
        <p:nvSpPr>
          <p:cNvPr id="3" name="Content Placeholder 2"/>
          <p:cNvSpPr>
            <a:spLocks noGrp="1"/>
          </p:cNvSpPr>
          <p:nvPr>
            <p:ph idx="1"/>
          </p:nvPr>
        </p:nvSpPr>
        <p:spPr/>
        <p:txBody>
          <a:bodyPr/>
          <a:lstStyle/>
          <a:p>
            <a:r>
              <a:rPr lang="en-US" dirty="0" smtClean="0"/>
              <a:t>We usually don’t want images “built into” our program binaries</a:t>
            </a:r>
          </a:p>
          <a:p>
            <a:r>
              <a:rPr lang="en-US" dirty="0" smtClean="0"/>
              <a:t>We want to load them from files at run-time</a:t>
            </a:r>
          </a:p>
          <a:p>
            <a:r>
              <a:rPr lang="en-US" dirty="0" smtClean="0"/>
              <a:t>That means we need:</a:t>
            </a:r>
          </a:p>
          <a:p>
            <a:pPr lvl="1"/>
            <a:r>
              <a:rPr lang="en-US" dirty="0" smtClean="0"/>
              <a:t>File system support</a:t>
            </a:r>
          </a:p>
          <a:p>
            <a:pPr lvl="1"/>
            <a:r>
              <a:rPr lang="en-US" dirty="0" smtClean="0"/>
              <a:t>Image format support</a:t>
            </a:r>
          </a:p>
          <a:p>
            <a:pPr lvl="2"/>
            <a:r>
              <a:rPr lang="en-US" dirty="0" smtClean="0"/>
              <a:t>JPEG</a:t>
            </a:r>
          </a:p>
          <a:p>
            <a:pPr lvl="2"/>
            <a:r>
              <a:rPr lang="en-US" dirty="0" smtClean="0"/>
              <a:t>PNG</a:t>
            </a:r>
          </a:p>
          <a:p>
            <a:pPr lvl="2"/>
            <a:r>
              <a:rPr lang="en-US" dirty="0" smtClean="0"/>
              <a:t>GIF</a:t>
            </a:r>
          </a:p>
          <a:p>
            <a:pPr lvl="2"/>
            <a:r>
              <a:rPr lang="en-US" dirty="0" smtClean="0"/>
              <a:t>BMP</a:t>
            </a:r>
          </a:p>
          <a:p>
            <a:pPr lvl="2"/>
            <a:r>
              <a:rPr lang="en-US" dirty="0" smtClean="0"/>
              <a:t>etc.</a:t>
            </a:r>
            <a:endParaRPr lang="en-US" dirty="0"/>
          </a:p>
        </p:txBody>
      </p:sp>
      <p:sp>
        <p:nvSpPr>
          <p:cNvPr id="5" name="Slide Number Placeholder 4"/>
          <p:cNvSpPr>
            <a:spLocks noGrp="1"/>
          </p:cNvSpPr>
          <p:nvPr>
            <p:ph type="sldNum" sz="quarter" idx="12"/>
          </p:nvPr>
        </p:nvSpPr>
        <p:spPr/>
        <p:txBody>
          <a:bodyPr/>
          <a:lstStyle/>
          <a:p>
            <a:fld id="{A35F5B45-5AD6-4B4B-88AD-4D96A59CAAFF}" type="slidenum">
              <a:rPr lang="en-US" smtClean="0"/>
              <a:t>27</a:t>
            </a:fld>
            <a:endParaRPr lang="en-US"/>
          </a:p>
        </p:txBody>
      </p:sp>
      <p:sp>
        <p:nvSpPr>
          <p:cNvPr id="6" name="TextBox 5"/>
          <p:cNvSpPr txBox="1"/>
          <p:nvPr/>
        </p:nvSpPr>
        <p:spPr>
          <a:xfrm>
            <a:off x="5395184" y="3276600"/>
            <a:ext cx="5725010" cy="830997"/>
          </a:xfrm>
          <a:prstGeom prst="rect">
            <a:avLst/>
          </a:prstGeom>
          <a:noFill/>
        </p:spPr>
        <p:txBody>
          <a:bodyPr wrap="square" rtlCol="0">
            <a:spAutoFit/>
          </a:bodyPr>
          <a:lstStyle/>
          <a:p>
            <a:r>
              <a:rPr lang="en-US" sz="2400" dirty="0" smtClean="0">
                <a:solidFill>
                  <a:srgbClr val="0070C0"/>
                </a:solidFill>
              </a:rPr>
              <a:t>Done for us by FLTK, </a:t>
            </a:r>
            <a:br>
              <a:rPr lang="en-US" sz="2400" dirty="0" smtClean="0">
                <a:solidFill>
                  <a:srgbClr val="0070C0"/>
                </a:solidFill>
              </a:rPr>
            </a:br>
            <a:r>
              <a:rPr lang="en-US" sz="2400" dirty="0" smtClean="0">
                <a:solidFill>
                  <a:srgbClr val="0070C0"/>
                </a:solidFill>
              </a:rPr>
              <a:t>with interfaces to OS</a:t>
            </a:r>
            <a:endParaRPr lang="en-US" sz="2400" dirty="0">
              <a:solidFill>
                <a:srgbClr val="0070C0"/>
              </a:solidFill>
            </a:endParaRPr>
          </a:p>
        </p:txBody>
      </p:sp>
      <p:sp>
        <p:nvSpPr>
          <p:cNvPr id="9" name="TextBox 8"/>
          <p:cNvSpPr txBox="1"/>
          <p:nvPr/>
        </p:nvSpPr>
        <p:spPr>
          <a:xfrm>
            <a:off x="4613031" y="2995917"/>
            <a:ext cx="548548" cy="1200329"/>
          </a:xfrm>
          <a:prstGeom prst="rect">
            <a:avLst/>
          </a:prstGeom>
          <a:noFill/>
        </p:spPr>
        <p:txBody>
          <a:bodyPr wrap="none" rtlCol="0">
            <a:spAutoFit/>
          </a:bodyPr>
          <a:lstStyle/>
          <a:p>
            <a:r>
              <a:rPr lang="en-US" sz="7200" b="1" dirty="0" smtClean="0">
                <a:solidFill>
                  <a:srgbClr val="0070C0"/>
                </a:solidFill>
                <a:latin typeface="Times New Roman" panose="02020603050405020304" pitchFamily="18" charset="0"/>
                <a:cs typeface="Times New Roman" panose="02020603050405020304" pitchFamily="18" charset="0"/>
              </a:rPr>
              <a:t>}</a:t>
            </a:r>
            <a:endParaRPr lang="en-US" sz="12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941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FLTK Image Classes</a:t>
            </a:r>
            <a:endParaRPr lang="en-US" dirty="0"/>
          </a:p>
        </p:txBody>
      </p:sp>
      <p:sp>
        <p:nvSpPr>
          <p:cNvPr id="5" name="Slide Number Placeholder 4"/>
          <p:cNvSpPr>
            <a:spLocks noGrp="1"/>
          </p:cNvSpPr>
          <p:nvPr>
            <p:ph type="sldNum" sz="quarter" idx="12"/>
          </p:nvPr>
        </p:nvSpPr>
        <p:spPr/>
        <p:txBody>
          <a:bodyPr/>
          <a:lstStyle/>
          <a:p>
            <a:fld id="{A35F5B45-5AD6-4B4B-88AD-4D96A59CAAFF}" type="slidenum">
              <a:rPr lang="en-US" smtClean="0"/>
              <a:t>28</a:t>
            </a:fld>
            <a:endParaRPr lang="en-US"/>
          </a:p>
        </p:txBody>
      </p:sp>
      <p:pic>
        <p:nvPicPr>
          <p:cNvPr id="7" name="Picture 6"/>
          <p:cNvPicPr>
            <a:picLocks noChangeAspect="1"/>
          </p:cNvPicPr>
          <p:nvPr/>
        </p:nvPicPr>
        <p:blipFill>
          <a:blip r:embed="rId3"/>
          <a:stretch>
            <a:fillRect/>
          </a:stretch>
        </p:blipFill>
        <p:spPr>
          <a:xfrm>
            <a:off x="533400" y="2971800"/>
            <a:ext cx="11457425" cy="1985448"/>
          </a:xfrm>
          <a:prstGeom prst="rect">
            <a:avLst/>
          </a:prstGeom>
        </p:spPr>
      </p:pic>
      <p:sp>
        <p:nvSpPr>
          <p:cNvPr id="8" name="Content Placeholder 2"/>
          <p:cNvSpPr>
            <a:spLocks noGrp="1"/>
          </p:cNvSpPr>
          <p:nvPr>
            <p:ph idx="1"/>
          </p:nvPr>
        </p:nvSpPr>
        <p:spPr>
          <a:xfrm>
            <a:off x="838200" y="1825625"/>
            <a:ext cx="10515600" cy="4351338"/>
          </a:xfrm>
        </p:spPr>
        <p:txBody>
          <a:bodyPr/>
          <a:lstStyle/>
          <a:p>
            <a:r>
              <a:rPr lang="en-US" dirty="0" smtClean="0"/>
              <a:t>FLTK has container classes for familiar image formats</a:t>
            </a:r>
            <a:endParaRPr lang="en-US" dirty="0"/>
          </a:p>
        </p:txBody>
      </p:sp>
    </p:spTree>
    <p:extLst>
      <p:ext uri="{BB962C8B-B14F-4D97-AF65-F5344CB8AC3E}">
        <p14:creationId xmlns:p14="http://schemas.microsoft.com/office/powerpoint/2010/main" val="237347335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Images with FLTK</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solidFill>
                  <a:schemeClr val="accent1"/>
                </a:solidFill>
              </a:rPr>
              <a:t>Fl_JPEG_Image</a:t>
            </a:r>
            <a:r>
              <a:rPr lang="en-US" dirty="0" smtClean="0">
                <a:solidFill>
                  <a:schemeClr val="accent1"/>
                </a:solidFill>
              </a:rPr>
              <a:t>(</a:t>
            </a:r>
            <a:r>
              <a:rPr lang="en-US" dirty="0" err="1" smtClean="0">
                <a:solidFill>
                  <a:schemeClr val="accent1"/>
                </a:solidFill>
              </a:rPr>
              <a:t>const</a:t>
            </a:r>
            <a:r>
              <a:rPr lang="en-US" dirty="0" smtClean="0">
                <a:solidFill>
                  <a:schemeClr val="accent1"/>
                </a:solidFill>
              </a:rPr>
              <a:t> char* </a:t>
            </a:r>
            <a:r>
              <a:rPr lang="en-US" dirty="0" err="1" smtClean="0">
                <a:solidFill>
                  <a:schemeClr val="accent1"/>
                </a:solidFill>
              </a:rPr>
              <a:t>filepath</a:t>
            </a:r>
            <a:r>
              <a:rPr lang="en-US" dirty="0" smtClean="0">
                <a:solidFill>
                  <a:schemeClr val="accent1"/>
                </a:solidFill>
              </a:rPr>
              <a:t>);</a:t>
            </a:r>
          </a:p>
          <a:p>
            <a:r>
              <a:rPr lang="en-US" dirty="0" smtClean="0"/>
              <a:t>Loads file automatically into an </a:t>
            </a:r>
            <a:r>
              <a:rPr lang="en-US" dirty="0" err="1" smtClean="0">
                <a:solidFill>
                  <a:schemeClr val="accent1"/>
                </a:solidFill>
              </a:rPr>
              <a:t>Fl_JPEG_Image</a:t>
            </a:r>
            <a:r>
              <a:rPr lang="en-US" dirty="0" smtClean="0">
                <a:solidFill>
                  <a:schemeClr val="accent1"/>
                </a:solidFill>
              </a:rPr>
              <a:t> </a:t>
            </a:r>
            <a:r>
              <a:rPr lang="en-US" dirty="0" smtClean="0"/>
              <a:t>object</a:t>
            </a:r>
          </a:p>
          <a:p>
            <a:r>
              <a:rPr lang="en-US" dirty="0" smtClean="0"/>
              <a:t>If there are loading errors, FLTK sets image object’s width, height, and depth to zero</a:t>
            </a:r>
          </a:p>
          <a:p>
            <a:r>
              <a:rPr lang="en-US" dirty="0" smtClean="0"/>
              <a:t>NOTE: file paths are relative and use </a:t>
            </a:r>
            <a:r>
              <a:rPr lang="en-US" dirty="0" err="1" smtClean="0"/>
              <a:t>unix</a:t>
            </a:r>
            <a:r>
              <a:rPr lang="en-US" dirty="0" smtClean="0"/>
              <a:t>-style path delimiter ‘/’</a:t>
            </a:r>
          </a:p>
          <a:p>
            <a:pPr lvl="1"/>
            <a:r>
              <a:rPr lang="en-US" dirty="0" smtClean="0"/>
              <a:t>Different path origin when writing/debugging code than when executable is delivered</a:t>
            </a:r>
            <a:endParaRPr lang="en-US" dirty="0"/>
          </a:p>
          <a:p>
            <a:pPr marL="0" indent="0">
              <a:buNone/>
            </a:pPr>
            <a:endParaRPr lang="en-US" dirty="0" smtClean="0"/>
          </a:p>
        </p:txBody>
      </p:sp>
      <p:sp>
        <p:nvSpPr>
          <p:cNvPr id="5" name="Slide Number Placeholder 4"/>
          <p:cNvSpPr>
            <a:spLocks noGrp="1"/>
          </p:cNvSpPr>
          <p:nvPr>
            <p:ph type="sldNum" sz="quarter" idx="12"/>
          </p:nvPr>
        </p:nvSpPr>
        <p:spPr/>
        <p:txBody>
          <a:bodyPr/>
          <a:lstStyle/>
          <a:p>
            <a:fld id="{A35F5B45-5AD6-4B4B-88AD-4D96A59CAAFF}" type="slidenum">
              <a:rPr lang="en-US" smtClean="0"/>
              <a:t>29</a:t>
            </a:fld>
            <a:endParaRPr lang="en-US"/>
          </a:p>
        </p:txBody>
      </p:sp>
    </p:spTree>
    <p:extLst>
      <p:ext uri="{BB962C8B-B14F-4D97-AF65-F5344CB8AC3E}">
        <p14:creationId xmlns:p14="http://schemas.microsoft.com/office/powerpoint/2010/main" val="12630972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Challenge</a:t>
            </a:r>
            <a:endParaRPr lang="en-US" dirty="0"/>
          </a:p>
        </p:txBody>
      </p:sp>
      <p:sp>
        <p:nvSpPr>
          <p:cNvPr id="3" name="Content Placeholder 2"/>
          <p:cNvSpPr>
            <a:spLocks noGrp="1"/>
          </p:cNvSpPr>
          <p:nvPr>
            <p:ph idx="1"/>
          </p:nvPr>
        </p:nvSpPr>
        <p:spPr/>
        <p:txBody>
          <a:bodyPr/>
          <a:lstStyle/>
          <a:p>
            <a:r>
              <a:rPr lang="en-US" dirty="0" smtClean="0"/>
              <a:t>We cannot create an instance of an abstract class.</a:t>
            </a:r>
          </a:p>
          <a:p>
            <a:r>
              <a:rPr lang="en-US" dirty="0" smtClean="0"/>
              <a:t>However, we can have a pointer to an abstract class.</a:t>
            </a:r>
          </a:p>
          <a:p>
            <a:endParaRPr lang="en-US" dirty="0"/>
          </a:p>
          <a:p>
            <a:r>
              <a:rPr lang="en-US" dirty="0" smtClean="0"/>
              <a:t>If we need a collection of a base class, have a vector of pointers to objects of derived classes in the heap.</a:t>
            </a:r>
          </a:p>
          <a:p>
            <a:endParaRPr lang="en-US" dirty="0"/>
          </a:p>
          <a:p>
            <a:pPr marL="0" indent="0">
              <a:buNone/>
            </a:pPr>
            <a:r>
              <a:rPr lang="en-US" dirty="0" smtClean="0">
                <a:latin typeface="Lucida Console" panose="020B0609040504020204" pitchFamily="49" charset="0"/>
              </a:rPr>
              <a:t>vector&lt;</a:t>
            </a:r>
            <a:r>
              <a:rPr lang="en-US" dirty="0" err="1" smtClean="0">
                <a:latin typeface="Lucida Console" panose="020B0609040504020204" pitchFamily="49" charset="0"/>
              </a:rPr>
              <a:t>BaseClass</a:t>
            </a:r>
            <a:r>
              <a:rPr lang="en-US" dirty="0" smtClean="0">
                <a:latin typeface="Lucida Console" panose="020B0609040504020204" pitchFamily="49" charset="0"/>
              </a:rPr>
              <a:t>*&gt; v;</a:t>
            </a:r>
            <a:endParaRPr lang="en-US" dirty="0">
              <a:latin typeface="Lucida Console" panose="020B0609040504020204" pitchFamily="49" charset="0"/>
            </a:endParaRPr>
          </a:p>
        </p:txBody>
      </p:sp>
    </p:spTree>
    <p:extLst>
      <p:ext uri="{BB962C8B-B14F-4D97-AF65-F5344CB8AC3E}">
        <p14:creationId xmlns:p14="http://schemas.microsoft.com/office/powerpoint/2010/main" val="12996656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C-string Required</a:t>
            </a:r>
            <a:endParaRPr lang="en-US" dirty="0"/>
          </a:p>
        </p:txBody>
      </p:sp>
      <p:sp>
        <p:nvSpPr>
          <p:cNvPr id="3" name="Content Placeholder 2"/>
          <p:cNvSpPr>
            <a:spLocks noGrp="1"/>
          </p:cNvSpPr>
          <p:nvPr>
            <p:ph idx="1"/>
          </p:nvPr>
        </p:nvSpPr>
        <p:spPr/>
        <p:txBody>
          <a:bodyPr/>
          <a:lstStyle/>
          <a:p>
            <a:pPr marL="0" indent="0">
              <a:buNone/>
            </a:pPr>
            <a:r>
              <a:rPr lang="en-US" dirty="0" err="1">
                <a:solidFill>
                  <a:schemeClr val="accent1"/>
                </a:solidFill>
              </a:rPr>
              <a:t>Fl_JPEG_Image</a:t>
            </a:r>
            <a:r>
              <a:rPr lang="en-US" dirty="0">
                <a:solidFill>
                  <a:schemeClr val="accent1"/>
                </a:solidFill>
              </a:rPr>
              <a:t>(</a:t>
            </a:r>
            <a:r>
              <a:rPr lang="en-US" dirty="0" err="1">
                <a:solidFill>
                  <a:schemeClr val="accent1"/>
                </a:solidFill>
              </a:rPr>
              <a:t>const</a:t>
            </a:r>
            <a:r>
              <a:rPr lang="en-US" dirty="0">
                <a:solidFill>
                  <a:schemeClr val="accent1"/>
                </a:solidFill>
              </a:rPr>
              <a:t> char* </a:t>
            </a:r>
            <a:r>
              <a:rPr lang="en-US" dirty="0" err="1">
                <a:solidFill>
                  <a:schemeClr val="accent1"/>
                </a:solidFill>
              </a:rPr>
              <a:t>filepath</a:t>
            </a:r>
            <a:r>
              <a:rPr lang="en-US" dirty="0" smtClean="0">
                <a:solidFill>
                  <a:schemeClr val="accent1"/>
                </a:solidFill>
              </a:rPr>
              <a:t>);</a:t>
            </a:r>
          </a:p>
          <a:p>
            <a:pPr marL="0" indent="0">
              <a:buNone/>
            </a:pPr>
            <a:endParaRPr lang="en-US" dirty="0" smtClean="0">
              <a:solidFill>
                <a:schemeClr val="accent1"/>
              </a:solidFill>
            </a:endParaRPr>
          </a:p>
          <a:p>
            <a:r>
              <a:rPr lang="en-US" dirty="0" smtClean="0"/>
              <a:t>Note the </a:t>
            </a:r>
            <a:r>
              <a:rPr lang="en-US" dirty="0" err="1" smtClean="0"/>
              <a:t>const</a:t>
            </a:r>
            <a:r>
              <a:rPr lang="en-US" dirty="0" smtClean="0"/>
              <a:t> char*… Where have we seen that before?</a:t>
            </a:r>
          </a:p>
          <a:p>
            <a:pPr lvl="1"/>
            <a:r>
              <a:rPr lang="en-US" dirty="0" smtClean="0"/>
              <a:t>Command line parameters.</a:t>
            </a:r>
          </a:p>
          <a:p>
            <a:pPr lvl="1"/>
            <a:endParaRPr lang="en-US" dirty="0"/>
          </a:p>
          <a:p>
            <a:r>
              <a:rPr lang="en-US" dirty="0" smtClean="0"/>
              <a:t>If you have a </a:t>
            </a:r>
            <a:r>
              <a:rPr lang="en-US" dirty="0" err="1" smtClean="0"/>
              <a:t>c++</a:t>
            </a:r>
            <a:r>
              <a:rPr lang="en-US" dirty="0" smtClean="0"/>
              <a:t> string, you can get a </a:t>
            </a:r>
            <a:r>
              <a:rPr lang="en-US" dirty="0" err="1" smtClean="0"/>
              <a:t>cstring</a:t>
            </a:r>
            <a:r>
              <a:rPr lang="en-US" dirty="0" smtClean="0"/>
              <a:t> from it.</a:t>
            </a:r>
          </a:p>
          <a:p>
            <a:endParaRPr lang="en-US" dirty="0"/>
          </a:p>
          <a:p>
            <a:pPr marL="0" indent="0">
              <a:buNone/>
            </a:pPr>
            <a:r>
              <a:rPr lang="en-US" dirty="0" smtClean="0">
                <a:latin typeface="Source Code Pro" panose="020B0509030403020204" pitchFamily="49" charset="0"/>
              </a:rPr>
              <a:t>string </a:t>
            </a:r>
            <a:r>
              <a:rPr lang="en-US" dirty="0" err="1" smtClean="0">
                <a:latin typeface="Source Code Pro" panose="020B0509030403020204" pitchFamily="49" charset="0"/>
              </a:rPr>
              <a:t>str</a:t>
            </a:r>
            <a:r>
              <a:rPr lang="en-US" dirty="0" smtClean="0">
                <a:latin typeface="Source Code Pro" panose="020B0509030403020204" pitchFamily="49" charset="0"/>
              </a:rPr>
              <a:t> = “Hello.jpg”;</a:t>
            </a:r>
          </a:p>
          <a:p>
            <a:pPr marL="0" indent="0">
              <a:buNone/>
            </a:pPr>
            <a:r>
              <a:rPr lang="en-US" dirty="0" err="1" smtClean="0">
                <a:latin typeface="Source Code Pro" panose="020B0509030403020204" pitchFamily="49" charset="0"/>
              </a:rPr>
              <a:t>Fl_JPEG_Image</a:t>
            </a:r>
            <a:r>
              <a:rPr lang="en-US" dirty="0" smtClean="0">
                <a:latin typeface="Source Code Pro" panose="020B0509030403020204" pitchFamily="49" charset="0"/>
              </a:rPr>
              <a:t>(</a:t>
            </a:r>
            <a:r>
              <a:rPr lang="en-US" dirty="0" err="1" smtClean="0">
                <a:latin typeface="Source Code Pro" panose="020B0509030403020204" pitchFamily="49" charset="0"/>
              </a:rPr>
              <a:t>str.c_str</a:t>
            </a:r>
            <a:r>
              <a:rPr lang="en-US" dirty="0" smtClean="0">
                <a:latin typeface="Source Code Pro" panose="020B0509030403020204" pitchFamily="49" charset="0"/>
              </a:rPr>
              <a:t>());</a:t>
            </a:r>
            <a:endParaRPr lang="en-US" dirty="0">
              <a:latin typeface="Source Code Pro" panose="020B0509030403020204" pitchFamily="49" charset="0"/>
            </a:endParaRPr>
          </a:p>
          <a:p>
            <a:endParaRPr lang="en-US" dirty="0"/>
          </a:p>
        </p:txBody>
      </p:sp>
      <p:sp>
        <p:nvSpPr>
          <p:cNvPr id="4" name="Footer Placeholder 3"/>
          <p:cNvSpPr>
            <a:spLocks noGrp="1"/>
          </p:cNvSpPr>
          <p:nvPr>
            <p:ph type="ftr" sz="quarter" idx="11"/>
          </p:nvPr>
        </p:nvSpPr>
        <p:spPr/>
        <p:txBody>
          <a:bodyPr/>
          <a:lstStyle/>
          <a:p>
            <a:r>
              <a:rPr lang="en-US" smtClean="0"/>
              <a:t>CSCE 121: Introduction to Program Design &amp; Concepts</a:t>
            </a:r>
          </a:p>
          <a:p>
            <a:r>
              <a:rPr lang="en-US" smtClean="0"/>
              <a:t>Graphics and GUIs Module</a:t>
            </a:r>
            <a:endParaRPr lang="en-US" dirty="0"/>
          </a:p>
        </p:txBody>
      </p:sp>
      <p:sp>
        <p:nvSpPr>
          <p:cNvPr id="5" name="Slide Number Placeholder 4"/>
          <p:cNvSpPr>
            <a:spLocks noGrp="1"/>
          </p:cNvSpPr>
          <p:nvPr>
            <p:ph type="sldNum" sz="quarter" idx="12"/>
          </p:nvPr>
        </p:nvSpPr>
        <p:spPr/>
        <p:txBody>
          <a:bodyPr/>
          <a:lstStyle/>
          <a:p>
            <a:fld id="{A35F5B45-5AD6-4B4B-88AD-4D96A59CAAFF}" type="slidenum">
              <a:rPr lang="en-US" smtClean="0"/>
              <a:t>30</a:t>
            </a:fld>
            <a:endParaRPr lang="en-US"/>
          </a:p>
        </p:txBody>
      </p:sp>
    </p:spTree>
    <p:extLst>
      <p:ext uri="{BB962C8B-B14F-4D97-AF65-F5344CB8AC3E}">
        <p14:creationId xmlns:p14="http://schemas.microsoft.com/office/powerpoint/2010/main" val="31547363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Images with FLTK</a:t>
            </a:r>
            <a:endParaRPr lang="en-US" dirty="0"/>
          </a:p>
        </p:txBody>
      </p:sp>
      <p:sp>
        <p:nvSpPr>
          <p:cNvPr id="3" name="Content Placeholder 2"/>
          <p:cNvSpPr>
            <a:spLocks noGrp="1"/>
          </p:cNvSpPr>
          <p:nvPr>
            <p:ph idx="1"/>
          </p:nvPr>
        </p:nvSpPr>
        <p:spPr/>
        <p:txBody>
          <a:bodyPr/>
          <a:lstStyle/>
          <a:p>
            <a:pPr marL="0" indent="0">
              <a:buNone/>
            </a:pPr>
            <a:r>
              <a:rPr lang="en-US" dirty="0" err="1">
                <a:solidFill>
                  <a:schemeClr val="accent1"/>
                </a:solidFill>
              </a:rPr>
              <a:t>Fl_Widget</a:t>
            </a:r>
            <a:r>
              <a:rPr lang="en-US" dirty="0">
                <a:solidFill>
                  <a:schemeClr val="accent1"/>
                </a:solidFill>
              </a:rPr>
              <a:t>::image(</a:t>
            </a:r>
            <a:r>
              <a:rPr lang="en-US" dirty="0" err="1">
                <a:solidFill>
                  <a:schemeClr val="accent1"/>
                </a:solidFill>
              </a:rPr>
              <a:t>FL_Image</a:t>
            </a:r>
            <a:r>
              <a:rPr lang="en-US" dirty="0">
                <a:solidFill>
                  <a:schemeClr val="accent1"/>
                </a:solidFill>
              </a:rPr>
              <a:t>);</a:t>
            </a:r>
          </a:p>
          <a:p>
            <a:r>
              <a:rPr lang="en-US" dirty="0" smtClean="0"/>
              <a:t>You can attach an image to any widget as </a:t>
            </a:r>
            <a:r>
              <a:rPr lang="en-US" dirty="0"/>
              <a:t>a label, </a:t>
            </a:r>
            <a:r>
              <a:rPr lang="en-US" dirty="0" smtClean="0"/>
              <a:t/>
            </a:r>
            <a:br>
              <a:rPr lang="en-US" dirty="0" smtClean="0"/>
            </a:br>
            <a:r>
              <a:rPr lang="en-US" dirty="0" smtClean="0"/>
              <a:t>just </a:t>
            </a:r>
            <a:r>
              <a:rPr lang="en-US" dirty="0"/>
              <a:t>as it can </a:t>
            </a:r>
            <a:r>
              <a:rPr lang="en-US" dirty="0" smtClean="0"/>
              <a:t>with text</a:t>
            </a:r>
          </a:p>
          <a:p>
            <a:r>
              <a:rPr lang="en-US" dirty="0" smtClean="0"/>
              <a:t>You can change the image for a widget at any time too</a:t>
            </a:r>
            <a:endParaRPr lang="en-US" dirty="0"/>
          </a:p>
          <a:p>
            <a:r>
              <a:rPr lang="en-US" dirty="0"/>
              <a:t>There is also a </a:t>
            </a:r>
            <a:r>
              <a:rPr lang="en-US" dirty="0" err="1"/>
              <a:t>deimage</a:t>
            </a:r>
            <a:r>
              <a:rPr lang="en-US" dirty="0"/>
              <a:t>(</a:t>
            </a:r>
            <a:r>
              <a:rPr lang="en-US" dirty="0" err="1"/>
              <a:t>FL_Image</a:t>
            </a:r>
            <a:r>
              <a:rPr lang="en-US" dirty="0"/>
              <a:t>) function that </a:t>
            </a:r>
            <a:r>
              <a:rPr lang="en-US" dirty="0" smtClean="0"/>
              <a:t/>
            </a:r>
            <a:br>
              <a:rPr lang="en-US" dirty="0" smtClean="0"/>
            </a:br>
            <a:r>
              <a:rPr lang="en-US" dirty="0" smtClean="0"/>
              <a:t>sets </a:t>
            </a:r>
            <a:r>
              <a:rPr lang="en-US" dirty="0"/>
              <a:t>the image label for when the widget is “inactive”</a:t>
            </a:r>
          </a:p>
          <a:p>
            <a:endParaRPr lang="en-US" dirty="0"/>
          </a:p>
        </p:txBody>
      </p:sp>
      <p:sp>
        <p:nvSpPr>
          <p:cNvPr id="5" name="Slide Number Placeholder 4"/>
          <p:cNvSpPr>
            <a:spLocks noGrp="1"/>
          </p:cNvSpPr>
          <p:nvPr>
            <p:ph type="sldNum" sz="quarter" idx="12"/>
          </p:nvPr>
        </p:nvSpPr>
        <p:spPr/>
        <p:txBody>
          <a:bodyPr/>
          <a:lstStyle/>
          <a:p>
            <a:fld id="{A35F5B45-5AD6-4B4B-88AD-4D96A59CAAFF}" type="slidenum">
              <a:rPr lang="en-US" smtClean="0"/>
              <a:t>31</a:t>
            </a:fld>
            <a:endParaRPr lang="en-US"/>
          </a:p>
        </p:txBody>
      </p:sp>
    </p:spTree>
    <p:extLst>
      <p:ext uri="{BB962C8B-B14F-4D97-AF65-F5344CB8AC3E}">
        <p14:creationId xmlns:p14="http://schemas.microsoft.com/office/powerpoint/2010/main" val="303861803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 Driven Programming</a:t>
            </a:r>
            <a:endParaRPr lang="en-US" dirty="0"/>
          </a:p>
        </p:txBody>
      </p:sp>
      <p:sp>
        <p:nvSpPr>
          <p:cNvPr id="3" name="Subtitle 2"/>
          <p:cNvSpPr>
            <a:spLocks noGrp="1"/>
          </p:cNvSpPr>
          <p:nvPr>
            <p:ph type="subTitle" idx="1"/>
          </p:nvPr>
        </p:nvSpPr>
        <p:spPr/>
        <p:txBody>
          <a:bodyPr>
            <a:normAutofit/>
          </a:bodyPr>
          <a:lstStyle/>
          <a:p>
            <a:r>
              <a:rPr lang="en-US" dirty="0" smtClean="0"/>
              <a:t>CSCE 121 </a:t>
            </a:r>
          </a:p>
          <a:p>
            <a:endParaRPr lang="en-US" dirty="0"/>
          </a:p>
          <a:p>
            <a:r>
              <a:rPr lang="en-US" dirty="0" smtClean="0"/>
              <a:t>J. Michael Moore</a:t>
            </a:r>
            <a:endParaRPr lang="en-US" dirty="0"/>
          </a:p>
        </p:txBody>
      </p:sp>
    </p:spTree>
    <p:extLst>
      <p:ext uri="{BB962C8B-B14F-4D97-AF65-F5344CB8AC3E}">
        <p14:creationId xmlns:p14="http://schemas.microsoft.com/office/powerpoint/2010/main" val="267836790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Programming</a:t>
            </a:r>
            <a:endParaRPr lang="en-US" dirty="0"/>
          </a:p>
        </p:txBody>
      </p:sp>
      <p:sp>
        <p:nvSpPr>
          <p:cNvPr id="3" name="Content Placeholder 2"/>
          <p:cNvSpPr>
            <a:spLocks noGrp="1"/>
          </p:cNvSpPr>
          <p:nvPr>
            <p:ph idx="1"/>
          </p:nvPr>
        </p:nvSpPr>
        <p:spPr/>
        <p:txBody>
          <a:bodyPr/>
          <a:lstStyle/>
          <a:p>
            <a:r>
              <a:rPr lang="en-US" dirty="0" smtClean="0"/>
              <a:t>So far we’ve done procedural programming.</a:t>
            </a:r>
          </a:p>
          <a:p>
            <a:r>
              <a:rPr lang="en-US" dirty="0" smtClean="0"/>
              <a:t>We control the flow of the program…</a:t>
            </a:r>
            <a:endParaRPr lang="en-US" dirty="0"/>
          </a:p>
        </p:txBody>
      </p:sp>
    </p:spTree>
    <p:extLst>
      <p:ext uri="{BB962C8B-B14F-4D97-AF65-F5344CB8AC3E}">
        <p14:creationId xmlns:p14="http://schemas.microsoft.com/office/powerpoint/2010/main" val="333057398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a:t>
            </a:r>
            <a:endParaRPr lang="en-US" dirty="0"/>
          </a:p>
        </p:txBody>
      </p:sp>
      <p:sp>
        <p:nvSpPr>
          <p:cNvPr id="3" name="Content Placeholder 2"/>
          <p:cNvSpPr>
            <a:spLocks noGrp="1"/>
          </p:cNvSpPr>
          <p:nvPr>
            <p:ph idx="1"/>
          </p:nvPr>
        </p:nvSpPr>
        <p:spPr/>
        <p:txBody>
          <a:bodyPr/>
          <a:lstStyle/>
          <a:p>
            <a:r>
              <a:rPr lang="en-US" dirty="0" smtClean="0"/>
              <a:t>We respond to events.</a:t>
            </a:r>
          </a:p>
          <a:p>
            <a:r>
              <a:rPr lang="en-US" dirty="0" smtClean="0"/>
              <a:t>Event framework controls the flow of the program.</a:t>
            </a:r>
          </a:p>
          <a:p>
            <a:r>
              <a:rPr lang="en-US" dirty="0" smtClean="0"/>
              <a:t>Events</a:t>
            </a:r>
          </a:p>
          <a:p>
            <a:pPr lvl="1"/>
            <a:r>
              <a:rPr lang="en-US" dirty="0" smtClean="0"/>
              <a:t>Sensor Data</a:t>
            </a:r>
          </a:p>
          <a:p>
            <a:pPr lvl="1"/>
            <a:r>
              <a:rPr lang="en-US" dirty="0" smtClean="0"/>
              <a:t>Mouse Clicks</a:t>
            </a:r>
          </a:p>
          <a:p>
            <a:pPr lvl="1"/>
            <a:r>
              <a:rPr lang="en-US" dirty="0" smtClean="0"/>
              <a:t>User input</a:t>
            </a:r>
          </a:p>
          <a:p>
            <a:r>
              <a:rPr lang="en-US" dirty="0" smtClean="0"/>
              <a:t>Common in GUI (Graphical User Interface) Programming</a:t>
            </a:r>
            <a:endParaRPr lang="en-US" dirty="0"/>
          </a:p>
        </p:txBody>
      </p:sp>
    </p:spTree>
    <p:extLst>
      <p:ext uri="{BB962C8B-B14F-4D97-AF65-F5344CB8AC3E}">
        <p14:creationId xmlns:p14="http://schemas.microsoft.com/office/powerpoint/2010/main" val="21288911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a:t>
            </a:r>
            <a:endParaRPr lang="en-US" dirty="0"/>
          </a:p>
        </p:txBody>
      </p:sp>
      <p:sp>
        <p:nvSpPr>
          <p:cNvPr id="4" name="Rectangle 3"/>
          <p:cNvSpPr/>
          <p:nvPr/>
        </p:nvSpPr>
        <p:spPr>
          <a:xfrm>
            <a:off x="5195730" y="1955972"/>
            <a:ext cx="2870368" cy="1035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Wait for Events</a:t>
            </a:r>
            <a:endParaRPr lang="en-US" sz="2400" dirty="0"/>
          </a:p>
        </p:txBody>
      </p:sp>
      <p:sp>
        <p:nvSpPr>
          <p:cNvPr id="5" name="Rectangle 4"/>
          <p:cNvSpPr/>
          <p:nvPr/>
        </p:nvSpPr>
        <p:spPr>
          <a:xfrm>
            <a:off x="5195730" y="4994111"/>
            <a:ext cx="2870368" cy="1035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Process Event</a:t>
            </a:r>
            <a:endParaRPr lang="en-US" sz="2400" dirty="0"/>
          </a:p>
        </p:txBody>
      </p:sp>
      <p:sp>
        <p:nvSpPr>
          <p:cNvPr id="6" name="Circular Arrow 5"/>
          <p:cNvSpPr/>
          <p:nvPr/>
        </p:nvSpPr>
        <p:spPr>
          <a:xfrm rot="16200000">
            <a:off x="3268633" y="1030858"/>
            <a:ext cx="3678576" cy="5880025"/>
          </a:xfrm>
          <a:prstGeom prst="circularArrow">
            <a:avLst>
              <a:gd name="adj1" fmla="val 7347"/>
              <a:gd name="adj2" fmla="val 1142319"/>
              <a:gd name="adj3" fmla="val 20408450"/>
              <a:gd name="adj4" fmla="val 10800000"/>
              <a:gd name="adj5" fmla="val 9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own Arrow 6"/>
          <p:cNvSpPr/>
          <p:nvPr/>
        </p:nvSpPr>
        <p:spPr>
          <a:xfrm>
            <a:off x="6267576" y="3096711"/>
            <a:ext cx="726676" cy="17659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3035719">
            <a:off x="8241710" y="2058230"/>
            <a:ext cx="2946128" cy="830997"/>
          </a:xfrm>
          <a:prstGeom prst="rect">
            <a:avLst/>
          </a:prstGeom>
          <a:noFill/>
        </p:spPr>
        <p:txBody>
          <a:bodyPr wrap="none" rtlCol="0">
            <a:spAutoFit/>
          </a:bodyPr>
          <a:lstStyle/>
          <a:p>
            <a:r>
              <a:rPr lang="en-US" sz="4800" dirty="0" smtClean="0">
                <a:solidFill>
                  <a:srgbClr val="00B0F0"/>
                </a:solidFill>
              </a:rPr>
              <a:t>Event Loop</a:t>
            </a:r>
            <a:endParaRPr lang="en-US" sz="4800" dirty="0">
              <a:solidFill>
                <a:srgbClr val="00B0F0"/>
              </a:solidFill>
            </a:endParaRPr>
          </a:p>
        </p:txBody>
      </p:sp>
    </p:spTree>
    <p:extLst>
      <p:ext uri="{BB962C8B-B14F-4D97-AF65-F5344CB8AC3E}">
        <p14:creationId xmlns:p14="http://schemas.microsoft.com/office/powerpoint/2010/main" val="19819899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a:t>
            </a:r>
            <a:endParaRPr lang="en-US" dirty="0"/>
          </a:p>
        </p:txBody>
      </p:sp>
      <p:sp>
        <p:nvSpPr>
          <p:cNvPr id="3" name="Content Placeholder 2"/>
          <p:cNvSpPr>
            <a:spLocks noGrp="1"/>
          </p:cNvSpPr>
          <p:nvPr>
            <p:ph idx="1"/>
          </p:nvPr>
        </p:nvSpPr>
        <p:spPr/>
        <p:txBody>
          <a:bodyPr/>
          <a:lstStyle/>
          <a:p>
            <a:r>
              <a:rPr lang="en-US" dirty="0" smtClean="0"/>
              <a:t>Widgets are anything placed into a window (e.g. Button, Box, Slider…)</a:t>
            </a:r>
          </a:p>
          <a:p>
            <a:endParaRPr lang="en-US" dirty="0"/>
          </a:p>
          <a:p>
            <a:r>
              <a:rPr lang="en-US" dirty="0" smtClean="0"/>
              <a:t>When events occur they are directed to the appropriate widget.</a:t>
            </a:r>
            <a:endParaRPr lang="en-US" dirty="0"/>
          </a:p>
        </p:txBody>
      </p:sp>
    </p:spTree>
    <p:extLst>
      <p:ext uri="{BB962C8B-B14F-4D97-AF65-F5344CB8AC3E}">
        <p14:creationId xmlns:p14="http://schemas.microsoft.com/office/powerpoint/2010/main" val="181294677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59069"/>
            <a:ext cx="10515600" cy="1325563"/>
          </a:xfrm>
        </p:spPr>
        <p:txBody>
          <a:bodyPr/>
          <a:lstStyle/>
          <a:p>
            <a:r>
              <a:rPr lang="en-US" dirty="0" smtClean="0"/>
              <a:t>Events</a:t>
            </a:r>
            <a:endParaRPr lang="en-US" dirty="0"/>
          </a:p>
        </p:txBody>
      </p:sp>
      <p:sp>
        <p:nvSpPr>
          <p:cNvPr id="4" name="Content Placeholder 3"/>
          <p:cNvSpPr>
            <a:spLocks noGrp="1"/>
          </p:cNvSpPr>
          <p:nvPr>
            <p:ph idx="1"/>
          </p:nvPr>
        </p:nvSpPr>
        <p:spPr>
          <a:xfrm>
            <a:off x="838200" y="1819569"/>
            <a:ext cx="10515600" cy="4351338"/>
          </a:xfrm>
        </p:spPr>
        <p:txBody>
          <a:bodyPr>
            <a:normAutofit/>
          </a:bodyPr>
          <a:lstStyle/>
          <a:p>
            <a:r>
              <a:rPr lang="en-US" sz="4000" dirty="0" smtClean="0"/>
              <a:t>Mouse </a:t>
            </a:r>
          </a:p>
          <a:p>
            <a:pPr lvl="1"/>
            <a:r>
              <a:rPr lang="en-US" sz="3600" dirty="0" smtClean="0"/>
              <a:t>Press / Release</a:t>
            </a:r>
            <a:endParaRPr lang="en-US" sz="3600" dirty="0"/>
          </a:p>
          <a:p>
            <a:pPr lvl="1"/>
            <a:r>
              <a:rPr lang="en-US" sz="3600" dirty="0" smtClean="0"/>
              <a:t>Drag</a:t>
            </a:r>
          </a:p>
          <a:p>
            <a:pPr lvl="1"/>
            <a:r>
              <a:rPr lang="en-US" sz="3600" dirty="0" smtClean="0"/>
              <a:t>Over </a:t>
            </a:r>
          </a:p>
          <a:p>
            <a:r>
              <a:rPr lang="en-US" sz="4000" dirty="0" smtClean="0"/>
              <a:t>Keyboard</a:t>
            </a:r>
          </a:p>
          <a:p>
            <a:r>
              <a:rPr lang="en-US" sz="4000" dirty="0" smtClean="0"/>
              <a:t>Timer</a:t>
            </a:r>
          </a:p>
          <a:p>
            <a:r>
              <a:rPr lang="en-US" sz="4000" dirty="0" smtClean="0"/>
              <a:t>Resize</a:t>
            </a:r>
          </a:p>
        </p:txBody>
      </p:sp>
      <p:sp>
        <p:nvSpPr>
          <p:cNvPr id="5" name="TextBox 4"/>
          <p:cNvSpPr txBox="1"/>
          <p:nvPr/>
        </p:nvSpPr>
        <p:spPr>
          <a:xfrm rot="20621354">
            <a:off x="5079651" y="3155048"/>
            <a:ext cx="4486165" cy="1107996"/>
          </a:xfrm>
          <a:prstGeom prst="rect">
            <a:avLst/>
          </a:prstGeom>
          <a:noFill/>
        </p:spPr>
        <p:txBody>
          <a:bodyPr wrap="none" rtlCol="0">
            <a:spAutoFit/>
          </a:bodyPr>
          <a:lstStyle/>
          <a:p>
            <a:r>
              <a:rPr lang="en-US" sz="6600" dirty="0" smtClean="0">
                <a:solidFill>
                  <a:srgbClr val="0070C0"/>
                </a:solidFill>
              </a:rPr>
              <a:t>Not all listed</a:t>
            </a:r>
            <a:endParaRPr lang="en-US" sz="6600" dirty="0">
              <a:solidFill>
                <a:srgbClr val="0070C0"/>
              </a:solidFill>
            </a:endParaRPr>
          </a:p>
        </p:txBody>
      </p:sp>
    </p:spTree>
    <p:extLst>
      <p:ext uri="{BB962C8B-B14F-4D97-AF65-F5344CB8AC3E}">
        <p14:creationId xmlns:p14="http://schemas.microsoft.com/office/powerpoint/2010/main" val="25388697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Events</a:t>
            </a:r>
            <a:endParaRPr lang="en-US" dirty="0"/>
          </a:p>
        </p:txBody>
      </p:sp>
      <p:sp>
        <p:nvSpPr>
          <p:cNvPr id="3" name="Content Placeholder 2"/>
          <p:cNvSpPr>
            <a:spLocks noGrp="1"/>
          </p:cNvSpPr>
          <p:nvPr>
            <p:ph idx="1"/>
          </p:nvPr>
        </p:nvSpPr>
        <p:spPr/>
        <p:txBody>
          <a:bodyPr/>
          <a:lstStyle/>
          <a:p>
            <a:r>
              <a:rPr lang="en-US" dirty="0" smtClean="0"/>
              <a:t>Write functions / methods to respond to particular events.</a:t>
            </a:r>
          </a:p>
        </p:txBody>
      </p:sp>
    </p:spTree>
    <p:extLst>
      <p:ext uri="{BB962C8B-B14F-4D97-AF65-F5344CB8AC3E}">
        <p14:creationId xmlns:p14="http://schemas.microsoft.com/office/powerpoint/2010/main" val="21526520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Events (First Way)</a:t>
            </a:r>
            <a:endParaRPr lang="en-US" dirty="0"/>
          </a:p>
        </p:txBody>
      </p:sp>
      <p:sp>
        <p:nvSpPr>
          <p:cNvPr id="3" name="Content Placeholder 2"/>
          <p:cNvSpPr>
            <a:spLocks noGrp="1"/>
          </p:cNvSpPr>
          <p:nvPr>
            <p:ph idx="1"/>
          </p:nvPr>
        </p:nvSpPr>
        <p:spPr/>
        <p:txBody>
          <a:bodyPr>
            <a:normAutofit lnSpcReduction="10000"/>
          </a:bodyPr>
          <a:lstStyle/>
          <a:p>
            <a:r>
              <a:rPr lang="en-US" dirty="0" smtClean="0"/>
              <a:t>Objects that receive events can override a handler function </a:t>
            </a:r>
            <a:br>
              <a:rPr lang="en-US" dirty="0" smtClean="0"/>
            </a:br>
            <a:r>
              <a:rPr lang="en-US" dirty="0" smtClean="0"/>
              <a:t>that is called when an event occurs for the widget.</a:t>
            </a:r>
          </a:p>
          <a:p>
            <a:endParaRPr lang="en-US" dirty="0"/>
          </a:p>
          <a:p>
            <a:r>
              <a:rPr lang="en-US" dirty="0" smtClean="0"/>
              <a:t>The generic button does not know </a:t>
            </a:r>
            <a:br>
              <a:rPr lang="en-US" dirty="0" smtClean="0"/>
            </a:br>
            <a:r>
              <a:rPr lang="en-US" dirty="0" smtClean="0"/>
              <a:t>what we want it to do when it is pressed.</a:t>
            </a:r>
          </a:p>
          <a:p>
            <a:endParaRPr lang="en-US" dirty="0" smtClean="0"/>
          </a:p>
          <a:p>
            <a:r>
              <a:rPr lang="en-US" dirty="0" smtClean="0"/>
              <a:t>Generally we subclass the widget so we can add our own data members and functions. </a:t>
            </a:r>
          </a:p>
          <a:p>
            <a:pPr lvl="1"/>
            <a:r>
              <a:rPr lang="en-US" dirty="0" smtClean="0"/>
              <a:t>In the child class we write a handler function that does the appropriate action.</a:t>
            </a:r>
            <a:endParaRPr lang="en-US" dirty="0"/>
          </a:p>
        </p:txBody>
      </p:sp>
    </p:spTree>
    <p:extLst>
      <p:ext uri="{BB962C8B-B14F-4D97-AF65-F5344CB8AC3E}">
        <p14:creationId xmlns:p14="http://schemas.microsoft.com/office/powerpoint/2010/main" val="27944568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Polymorphism Challenge</a:t>
            </a:r>
            <a:endParaRPr lang="en-US" dirty="0"/>
          </a:p>
        </p:txBody>
      </p:sp>
      <p:sp>
        <p:nvSpPr>
          <p:cNvPr id="3" name="Content Placeholder 2"/>
          <p:cNvSpPr>
            <a:spLocks noGrp="1"/>
          </p:cNvSpPr>
          <p:nvPr>
            <p:ph idx="1"/>
          </p:nvPr>
        </p:nvSpPr>
        <p:spPr/>
        <p:txBody>
          <a:bodyPr/>
          <a:lstStyle/>
          <a:p>
            <a:r>
              <a:rPr lang="en-US" dirty="0" smtClean="0"/>
              <a:t>If we have a vector of pointers, we can iterate through them and call any virtual functions and the derived version will be executed.</a:t>
            </a:r>
          </a:p>
          <a:p>
            <a:endParaRPr lang="en-US" dirty="0"/>
          </a:p>
          <a:p>
            <a:r>
              <a:rPr lang="en-US" dirty="0" smtClean="0"/>
              <a:t>What if we want to access attributes/methods </a:t>
            </a:r>
            <a:br>
              <a:rPr lang="en-US" dirty="0" smtClean="0"/>
            </a:br>
            <a:r>
              <a:rPr lang="en-US" dirty="0" smtClean="0"/>
              <a:t>specific to the child class?</a:t>
            </a:r>
          </a:p>
          <a:p>
            <a:pPr lvl="1"/>
            <a:r>
              <a:rPr lang="en-US" dirty="0" smtClean="0"/>
              <a:t>Cast to derived class (use </a:t>
            </a:r>
            <a:r>
              <a:rPr lang="en-US" dirty="0" err="1" smtClean="0"/>
              <a:t>dynamic_cast</a:t>
            </a:r>
            <a:r>
              <a:rPr lang="en-US" dirty="0" smtClean="0"/>
              <a:t>)</a:t>
            </a:r>
          </a:p>
          <a:p>
            <a:pPr lvl="1"/>
            <a:endParaRPr lang="en-US" dirty="0"/>
          </a:p>
          <a:p>
            <a:r>
              <a:rPr lang="en-US" dirty="0" smtClean="0"/>
              <a:t>How do we know if we are casting to the correct class?</a:t>
            </a:r>
          </a:p>
          <a:p>
            <a:pPr lvl="1"/>
            <a:r>
              <a:rPr lang="en-US" dirty="0" smtClean="0"/>
              <a:t>No built in way. You can create a virtual function or protected data member that holds the information.</a:t>
            </a:r>
          </a:p>
        </p:txBody>
      </p:sp>
    </p:spTree>
    <p:extLst>
      <p:ext uri="{BB962C8B-B14F-4D97-AF65-F5344CB8AC3E}">
        <p14:creationId xmlns:p14="http://schemas.microsoft.com/office/powerpoint/2010/main" val="20097515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Events (Second Way)</a:t>
            </a:r>
            <a:endParaRPr lang="en-US" dirty="0"/>
          </a:p>
        </p:txBody>
      </p:sp>
      <p:sp>
        <p:nvSpPr>
          <p:cNvPr id="3" name="Content Placeholder 2"/>
          <p:cNvSpPr>
            <a:spLocks noGrp="1"/>
          </p:cNvSpPr>
          <p:nvPr>
            <p:ph idx="1"/>
          </p:nvPr>
        </p:nvSpPr>
        <p:spPr/>
        <p:txBody>
          <a:bodyPr>
            <a:normAutofit/>
          </a:bodyPr>
          <a:lstStyle/>
          <a:p>
            <a:r>
              <a:rPr lang="en-US" dirty="0" smtClean="0"/>
              <a:t>Sometimes, other areas of code need to know </a:t>
            </a:r>
            <a:br>
              <a:rPr lang="en-US" dirty="0" smtClean="0"/>
            </a:br>
            <a:r>
              <a:rPr lang="en-US" dirty="0" smtClean="0"/>
              <a:t>when an event occurs with a particular widget.</a:t>
            </a:r>
            <a:endParaRPr lang="en-US" dirty="0"/>
          </a:p>
          <a:p>
            <a:r>
              <a:rPr lang="en-US" dirty="0" smtClean="0"/>
              <a:t>We want to register with the widget to get notified when events occur in the widget we are watching.</a:t>
            </a:r>
          </a:p>
          <a:p>
            <a:pPr lvl="1"/>
            <a:r>
              <a:rPr lang="en-US" dirty="0" smtClean="0"/>
              <a:t>Listener, Callback</a:t>
            </a:r>
            <a:endParaRPr lang="en-US" dirty="0"/>
          </a:p>
          <a:p>
            <a:r>
              <a:rPr lang="en-US" dirty="0" smtClean="0"/>
              <a:t>After registering, any time the widget gets an event, the listener/callback is notified.</a:t>
            </a:r>
          </a:p>
        </p:txBody>
      </p:sp>
    </p:spTree>
    <p:extLst>
      <p:ext uri="{BB962C8B-B14F-4D97-AF65-F5344CB8AC3E}">
        <p14:creationId xmlns:p14="http://schemas.microsoft.com/office/powerpoint/2010/main" val="40163712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Events (Second Way)</a:t>
            </a:r>
            <a:endParaRPr lang="en-US" dirty="0"/>
          </a:p>
        </p:txBody>
      </p:sp>
      <p:sp>
        <p:nvSpPr>
          <p:cNvPr id="3" name="Content Placeholder 2"/>
          <p:cNvSpPr>
            <a:spLocks noGrp="1"/>
          </p:cNvSpPr>
          <p:nvPr>
            <p:ph idx="1"/>
          </p:nvPr>
        </p:nvSpPr>
        <p:spPr/>
        <p:txBody>
          <a:bodyPr>
            <a:normAutofit/>
          </a:bodyPr>
          <a:lstStyle/>
          <a:p>
            <a:r>
              <a:rPr lang="en-US" dirty="0" smtClean="0"/>
              <a:t>Some systems are more refined in the listener system.</a:t>
            </a:r>
          </a:p>
          <a:p>
            <a:pPr lvl="1"/>
            <a:r>
              <a:rPr lang="en-US" dirty="0" smtClean="0"/>
              <a:t>In Java</a:t>
            </a:r>
          </a:p>
          <a:p>
            <a:pPr lvl="2"/>
            <a:r>
              <a:rPr lang="en-US" dirty="0" smtClean="0"/>
              <a:t>You can register for specific types of events </a:t>
            </a:r>
          </a:p>
          <a:p>
            <a:pPr lvl="2"/>
            <a:r>
              <a:rPr lang="en-US" dirty="0" smtClean="0"/>
              <a:t>You can have </a:t>
            </a:r>
            <a:r>
              <a:rPr lang="en-US" dirty="0" err="1" smtClean="0"/>
              <a:t>have</a:t>
            </a:r>
            <a:r>
              <a:rPr lang="en-US" dirty="0" smtClean="0"/>
              <a:t> multiple listeners.</a:t>
            </a:r>
          </a:p>
          <a:p>
            <a:pPr lvl="1"/>
            <a:r>
              <a:rPr lang="en-US" dirty="0" smtClean="0"/>
              <a:t>With FLTK</a:t>
            </a:r>
          </a:p>
          <a:p>
            <a:pPr lvl="2"/>
            <a:r>
              <a:rPr lang="en-US" dirty="0" smtClean="0"/>
              <a:t>You can only register for all events. In that case you have to check and make sure it is the right type of event.</a:t>
            </a:r>
          </a:p>
          <a:p>
            <a:pPr lvl="2"/>
            <a:r>
              <a:rPr lang="en-US" dirty="0" smtClean="0"/>
              <a:t>Only one listener can be registered. You can overcome by letting the single listener inform others as well. </a:t>
            </a:r>
            <a:endParaRPr lang="en-US" dirty="0"/>
          </a:p>
        </p:txBody>
      </p:sp>
    </p:spTree>
    <p:extLst>
      <p:ext uri="{BB962C8B-B14F-4D97-AF65-F5344CB8AC3E}">
        <p14:creationId xmlns:p14="http://schemas.microsoft.com/office/powerpoint/2010/main" val="2770173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GUI program</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Set up data and any GUI elements that need to be shown.</a:t>
            </a:r>
          </a:p>
          <a:p>
            <a:pPr marL="514350" indent="-514350">
              <a:buFont typeface="+mj-lt"/>
              <a:buAutoNum type="arabicPeriod"/>
            </a:pPr>
            <a:r>
              <a:rPr lang="en-US" dirty="0" smtClean="0"/>
              <a:t>Start event loop.</a:t>
            </a:r>
          </a:p>
          <a:p>
            <a:pPr marL="514350" indent="-514350">
              <a:buFont typeface="+mj-lt"/>
              <a:buAutoNum type="arabicPeriod"/>
            </a:pPr>
            <a:endParaRPr lang="en-US" dirty="0"/>
          </a:p>
          <a:p>
            <a:r>
              <a:rPr lang="en-US" i="1" dirty="0" smtClean="0"/>
              <a:t>Once loop is running, handlers and registered listeners / callbacks will be executed based on events that happen. </a:t>
            </a:r>
          </a:p>
          <a:p>
            <a:r>
              <a:rPr lang="en-US" i="1" dirty="0" smtClean="0"/>
              <a:t>When those functions return, the event loop will continue.</a:t>
            </a:r>
            <a:endParaRPr lang="en-US" i="1" dirty="0"/>
          </a:p>
        </p:txBody>
      </p:sp>
    </p:spTree>
    <p:extLst>
      <p:ext uri="{BB962C8B-B14F-4D97-AF65-F5344CB8AC3E}">
        <p14:creationId xmlns:p14="http://schemas.microsoft.com/office/powerpoint/2010/main" val="3610404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Careful</a:t>
            </a:r>
            <a:endParaRPr lang="en-US" dirty="0"/>
          </a:p>
        </p:txBody>
      </p:sp>
      <p:sp>
        <p:nvSpPr>
          <p:cNvPr id="3" name="Content Placeholder 2"/>
          <p:cNvSpPr>
            <a:spLocks noGrp="1"/>
          </p:cNvSpPr>
          <p:nvPr>
            <p:ph idx="1"/>
          </p:nvPr>
        </p:nvSpPr>
        <p:spPr/>
        <p:txBody>
          <a:bodyPr>
            <a:normAutofit/>
          </a:bodyPr>
          <a:lstStyle/>
          <a:p>
            <a:r>
              <a:rPr lang="en-US" dirty="0" smtClean="0"/>
              <a:t>Does not work like procedural programming.</a:t>
            </a:r>
            <a:endParaRPr lang="en-US" dirty="0"/>
          </a:p>
          <a:p>
            <a:r>
              <a:rPr lang="en-US" dirty="0" smtClean="0"/>
              <a:t>Example: Dialogue window</a:t>
            </a:r>
          </a:p>
          <a:p>
            <a:pPr marL="514350" indent="-514350">
              <a:buFont typeface="+mj-lt"/>
              <a:buAutoNum type="arabicPeriod"/>
            </a:pPr>
            <a:r>
              <a:rPr lang="en-US" dirty="0" smtClean="0"/>
              <a:t>Catch event to display Window. (return to event loop)</a:t>
            </a:r>
          </a:p>
          <a:p>
            <a:pPr marL="514350" indent="-514350">
              <a:buFont typeface="+mj-lt"/>
              <a:buAutoNum type="arabicPeriod"/>
            </a:pPr>
            <a:r>
              <a:rPr lang="en-US" dirty="0" smtClean="0"/>
              <a:t>User inputs data into window and triggers an event. </a:t>
            </a:r>
            <a:br>
              <a:rPr lang="en-US" dirty="0" smtClean="0"/>
            </a:br>
            <a:r>
              <a:rPr lang="en-US" dirty="0" smtClean="0"/>
              <a:t>(e.g. “submit” button)</a:t>
            </a:r>
          </a:p>
          <a:p>
            <a:pPr marL="514350" indent="-514350">
              <a:buFont typeface="+mj-lt"/>
              <a:buAutoNum type="arabicPeriod"/>
            </a:pPr>
            <a:r>
              <a:rPr lang="en-US" dirty="0" smtClean="0"/>
              <a:t>Catch event to “submit,” get data input into window, process data, and hide/close window. (return to event loop)</a:t>
            </a:r>
          </a:p>
          <a:p>
            <a:pPr marL="0" indent="0">
              <a:buNone/>
            </a:pPr>
            <a:r>
              <a:rPr lang="en-US" i="1" dirty="0" smtClean="0"/>
              <a:t>NOTE: return to event loop requires no special action, </a:t>
            </a:r>
            <a:br>
              <a:rPr lang="en-US" i="1" dirty="0" smtClean="0"/>
            </a:br>
            <a:r>
              <a:rPr lang="en-US" i="1" dirty="0" smtClean="0"/>
              <a:t>just end the function as we have always done.</a:t>
            </a:r>
          </a:p>
          <a:p>
            <a:endParaRPr lang="en-US" dirty="0"/>
          </a:p>
        </p:txBody>
      </p:sp>
    </p:spTree>
    <p:extLst>
      <p:ext uri="{BB962C8B-B14F-4D97-AF65-F5344CB8AC3E}">
        <p14:creationId xmlns:p14="http://schemas.microsoft.com/office/powerpoint/2010/main" val="42774735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 Driven Programming Anatomy – Handle</a:t>
            </a:r>
            <a:endParaRPr lang="en-US" sz="2400" dirty="0"/>
          </a:p>
        </p:txBody>
      </p:sp>
      <p:sp>
        <p:nvSpPr>
          <p:cNvPr id="3" name="Subtitle 2"/>
          <p:cNvSpPr>
            <a:spLocks noGrp="1"/>
          </p:cNvSpPr>
          <p:nvPr>
            <p:ph type="subTitle" idx="1"/>
          </p:nvPr>
        </p:nvSpPr>
        <p:spPr/>
        <p:txBody>
          <a:bodyPr/>
          <a:lstStyle/>
          <a:p>
            <a:r>
              <a:rPr lang="en-US" sz="2000" dirty="0" smtClean="0"/>
              <a:t>CSCE 121</a:t>
            </a:r>
          </a:p>
          <a:p>
            <a:endParaRPr lang="en-US" sz="2000" dirty="0"/>
          </a:p>
          <a:p>
            <a:r>
              <a:rPr lang="en-US" sz="2000" dirty="0" smtClean="0"/>
              <a:t>J. Michael Moore</a:t>
            </a:r>
            <a:endParaRPr lang="en-US" sz="2000" dirty="0"/>
          </a:p>
        </p:txBody>
      </p:sp>
      <p:sp>
        <p:nvSpPr>
          <p:cNvPr id="5" name="Slide Number Placeholder 4"/>
          <p:cNvSpPr>
            <a:spLocks noGrp="1"/>
          </p:cNvSpPr>
          <p:nvPr>
            <p:ph type="sldNum" sz="quarter" idx="12"/>
          </p:nvPr>
        </p:nvSpPr>
        <p:spPr/>
        <p:txBody>
          <a:bodyPr/>
          <a:lstStyle/>
          <a:p>
            <a:fld id="{A35F5B45-5AD6-4B4B-88AD-4D96A59CAAFF}" type="slidenum">
              <a:rPr lang="en-US" smtClean="0"/>
              <a:t>44</a:t>
            </a:fld>
            <a:endParaRPr lang="en-US" dirty="0"/>
          </a:p>
        </p:txBody>
      </p:sp>
      <p:sp>
        <p:nvSpPr>
          <p:cNvPr id="4" name="TextBox 3"/>
          <p:cNvSpPr txBox="1"/>
          <p:nvPr/>
        </p:nvSpPr>
        <p:spPr>
          <a:xfrm>
            <a:off x="1524000" y="6169580"/>
            <a:ext cx="4288353" cy="369332"/>
          </a:xfrm>
          <a:prstGeom prst="rect">
            <a:avLst/>
          </a:prstGeom>
          <a:noFill/>
        </p:spPr>
        <p:txBody>
          <a:bodyPr wrap="none" rtlCol="0">
            <a:spAutoFit/>
          </a:bodyPr>
          <a:lstStyle/>
          <a:p>
            <a:r>
              <a:rPr lang="en-US" dirty="0" smtClean="0"/>
              <a:t>Based on slides created by Carlos Soto.</a:t>
            </a:r>
            <a:endParaRPr lang="en-US" dirty="0"/>
          </a:p>
        </p:txBody>
      </p:sp>
    </p:spTree>
    <p:extLst>
      <p:ext uri="{BB962C8B-B14F-4D97-AF65-F5344CB8AC3E}">
        <p14:creationId xmlns:p14="http://schemas.microsoft.com/office/powerpoint/2010/main" val="80628132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 Events</a:t>
            </a:r>
            <a:endParaRPr lang="en-US" dirty="0"/>
          </a:p>
        </p:txBody>
      </p:sp>
      <p:sp>
        <p:nvSpPr>
          <p:cNvPr id="3" name="Content Placeholder 2"/>
          <p:cNvSpPr>
            <a:spLocks noGrp="1"/>
          </p:cNvSpPr>
          <p:nvPr>
            <p:ph idx="1"/>
          </p:nvPr>
        </p:nvSpPr>
        <p:spPr/>
        <p:txBody>
          <a:bodyPr/>
          <a:lstStyle/>
          <a:p>
            <a:r>
              <a:rPr lang="en-US" dirty="0" smtClean="0"/>
              <a:t>Mouse</a:t>
            </a:r>
          </a:p>
          <a:p>
            <a:r>
              <a:rPr lang="en-US" dirty="0" smtClean="0"/>
              <a:t>Keyboard</a:t>
            </a:r>
          </a:p>
          <a:p>
            <a:r>
              <a:rPr lang="en-US" dirty="0" smtClean="0"/>
              <a:t>Touch</a:t>
            </a:r>
          </a:p>
          <a:p>
            <a:r>
              <a:rPr lang="en-US" dirty="0" smtClean="0"/>
              <a:t>Sensor events</a:t>
            </a:r>
          </a:p>
          <a:p>
            <a:r>
              <a:rPr lang="en-US" dirty="0" smtClean="0"/>
              <a:t>Messages from other threads and programs (including the OS)</a:t>
            </a:r>
            <a:endParaRPr lang="en-US" dirty="0"/>
          </a:p>
        </p:txBody>
      </p:sp>
      <p:sp>
        <p:nvSpPr>
          <p:cNvPr id="5" name="Slide Number Placeholder 4"/>
          <p:cNvSpPr>
            <a:spLocks noGrp="1"/>
          </p:cNvSpPr>
          <p:nvPr>
            <p:ph type="sldNum" sz="quarter" idx="12"/>
          </p:nvPr>
        </p:nvSpPr>
        <p:spPr/>
        <p:txBody>
          <a:bodyPr/>
          <a:lstStyle/>
          <a:p>
            <a:fld id="{A35F5B45-5AD6-4B4B-88AD-4D96A59CAAFF}" type="slidenum">
              <a:rPr lang="en-US" smtClean="0"/>
              <a:t>45</a:t>
            </a:fld>
            <a:endParaRPr lang="en-US"/>
          </a:p>
        </p:txBody>
      </p:sp>
      <p:sp>
        <p:nvSpPr>
          <p:cNvPr id="6" name="Right Brace 5"/>
          <p:cNvSpPr/>
          <p:nvPr/>
        </p:nvSpPr>
        <p:spPr>
          <a:xfrm>
            <a:off x="3276600" y="1860794"/>
            <a:ext cx="615462" cy="1450975"/>
          </a:xfrm>
          <a:custGeom>
            <a:avLst/>
            <a:gdLst>
              <a:gd name="connsiteX0" fmla="*/ 0 w 685800"/>
              <a:gd name="connsiteY0" fmla="*/ 0 h 1450975"/>
              <a:gd name="connsiteX1" fmla="*/ 342900 w 685800"/>
              <a:gd name="connsiteY1" fmla="*/ 326352 h 1450975"/>
              <a:gd name="connsiteX2" fmla="*/ 342900 w 685800"/>
              <a:gd name="connsiteY2" fmla="*/ 410990 h 1450975"/>
              <a:gd name="connsiteX3" fmla="*/ 685800 w 685800"/>
              <a:gd name="connsiteY3" fmla="*/ 737342 h 1450975"/>
              <a:gd name="connsiteX4" fmla="*/ 342900 w 685800"/>
              <a:gd name="connsiteY4" fmla="*/ 1063694 h 1450975"/>
              <a:gd name="connsiteX5" fmla="*/ 342900 w 685800"/>
              <a:gd name="connsiteY5" fmla="*/ 1124623 h 1450975"/>
              <a:gd name="connsiteX6" fmla="*/ 0 w 685800"/>
              <a:gd name="connsiteY6" fmla="*/ 1450975 h 1450975"/>
              <a:gd name="connsiteX7" fmla="*/ 0 w 685800"/>
              <a:gd name="connsiteY7" fmla="*/ 0 h 1450975"/>
              <a:gd name="connsiteX0" fmla="*/ 0 w 685800"/>
              <a:gd name="connsiteY0" fmla="*/ 0 h 1450975"/>
              <a:gd name="connsiteX1" fmla="*/ 342900 w 685800"/>
              <a:gd name="connsiteY1" fmla="*/ 326352 h 1450975"/>
              <a:gd name="connsiteX2" fmla="*/ 342900 w 685800"/>
              <a:gd name="connsiteY2" fmla="*/ 410990 h 1450975"/>
              <a:gd name="connsiteX3" fmla="*/ 685800 w 685800"/>
              <a:gd name="connsiteY3" fmla="*/ 737342 h 1450975"/>
              <a:gd name="connsiteX4" fmla="*/ 342900 w 685800"/>
              <a:gd name="connsiteY4" fmla="*/ 1063694 h 1450975"/>
              <a:gd name="connsiteX5" fmla="*/ 342900 w 685800"/>
              <a:gd name="connsiteY5" fmla="*/ 1124623 h 1450975"/>
              <a:gd name="connsiteX6" fmla="*/ 0 w 685800"/>
              <a:gd name="connsiteY6" fmla="*/ 1450975 h 1450975"/>
              <a:gd name="connsiteX0" fmla="*/ 0 w 685800"/>
              <a:gd name="connsiteY0" fmla="*/ 0 h 1450975"/>
              <a:gd name="connsiteX1" fmla="*/ 342900 w 685800"/>
              <a:gd name="connsiteY1" fmla="*/ 326352 h 1450975"/>
              <a:gd name="connsiteX2" fmla="*/ 342900 w 685800"/>
              <a:gd name="connsiteY2" fmla="*/ 410990 h 1450975"/>
              <a:gd name="connsiteX3" fmla="*/ 685800 w 685800"/>
              <a:gd name="connsiteY3" fmla="*/ 737342 h 1450975"/>
              <a:gd name="connsiteX4" fmla="*/ 342900 w 685800"/>
              <a:gd name="connsiteY4" fmla="*/ 1063694 h 1450975"/>
              <a:gd name="connsiteX5" fmla="*/ 342900 w 685800"/>
              <a:gd name="connsiteY5" fmla="*/ 1124623 h 1450975"/>
              <a:gd name="connsiteX6" fmla="*/ 0 w 685800"/>
              <a:gd name="connsiteY6" fmla="*/ 1450975 h 1450975"/>
              <a:gd name="connsiteX7" fmla="*/ 0 w 685800"/>
              <a:gd name="connsiteY7" fmla="*/ 0 h 1450975"/>
              <a:gd name="connsiteX0" fmla="*/ 0 w 685800"/>
              <a:gd name="connsiteY0" fmla="*/ 0 h 1450975"/>
              <a:gd name="connsiteX1" fmla="*/ 342900 w 685800"/>
              <a:gd name="connsiteY1" fmla="*/ 326352 h 1450975"/>
              <a:gd name="connsiteX2" fmla="*/ 342900 w 685800"/>
              <a:gd name="connsiteY2" fmla="*/ 410990 h 1450975"/>
              <a:gd name="connsiteX3" fmla="*/ 545123 w 685800"/>
              <a:gd name="connsiteY3" fmla="*/ 737342 h 1450975"/>
              <a:gd name="connsiteX4" fmla="*/ 342900 w 685800"/>
              <a:gd name="connsiteY4" fmla="*/ 1063694 h 1450975"/>
              <a:gd name="connsiteX5" fmla="*/ 342900 w 685800"/>
              <a:gd name="connsiteY5" fmla="*/ 1124623 h 1450975"/>
              <a:gd name="connsiteX6" fmla="*/ 0 w 685800"/>
              <a:gd name="connsiteY6" fmla="*/ 1450975 h 1450975"/>
              <a:gd name="connsiteX0" fmla="*/ 0 w 615462"/>
              <a:gd name="connsiteY0" fmla="*/ 0 h 1450975"/>
              <a:gd name="connsiteX1" fmla="*/ 342900 w 615462"/>
              <a:gd name="connsiteY1" fmla="*/ 326352 h 1450975"/>
              <a:gd name="connsiteX2" fmla="*/ 342900 w 615462"/>
              <a:gd name="connsiteY2" fmla="*/ 410990 h 1450975"/>
              <a:gd name="connsiteX3" fmla="*/ 615462 w 615462"/>
              <a:gd name="connsiteY3" fmla="*/ 725619 h 1450975"/>
              <a:gd name="connsiteX4" fmla="*/ 342900 w 615462"/>
              <a:gd name="connsiteY4" fmla="*/ 1063694 h 1450975"/>
              <a:gd name="connsiteX5" fmla="*/ 342900 w 615462"/>
              <a:gd name="connsiteY5" fmla="*/ 1124623 h 1450975"/>
              <a:gd name="connsiteX6" fmla="*/ 0 w 615462"/>
              <a:gd name="connsiteY6" fmla="*/ 1450975 h 1450975"/>
              <a:gd name="connsiteX7" fmla="*/ 0 w 615462"/>
              <a:gd name="connsiteY7" fmla="*/ 0 h 1450975"/>
              <a:gd name="connsiteX0" fmla="*/ 0 w 615462"/>
              <a:gd name="connsiteY0" fmla="*/ 0 h 1450975"/>
              <a:gd name="connsiteX1" fmla="*/ 342900 w 615462"/>
              <a:gd name="connsiteY1" fmla="*/ 326352 h 1450975"/>
              <a:gd name="connsiteX2" fmla="*/ 342900 w 615462"/>
              <a:gd name="connsiteY2" fmla="*/ 410990 h 1450975"/>
              <a:gd name="connsiteX3" fmla="*/ 545123 w 615462"/>
              <a:gd name="connsiteY3" fmla="*/ 737342 h 1450975"/>
              <a:gd name="connsiteX4" fmla="*/ 342900 w 615462"/>
              <a:gd name="connsiteY4" fmla="*/ 1063694 h 1450975"/>
              <a:gd name="connsiteX5" fmla="*/ 342900 w 615462"/>
              <a:gd name="connsiteY5" fmla="*/ 1124623 h 1450975"/>
              <a:gd name="connsiteX6" fmla="*/ 0 w 615462"/>
              <a:gd name="connsiteY6" fmla="*/ 1450975 h 145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462" h="1450975" stroke="0" extrusionOk="0">
                <a:moveTo>
                  <a:pt x="0" y="0"/>
                </a:moveTo>
                <a:cubicBezTo>
                  <a:pt x="189378" y="0"/>
                  <a:pt x="342900" y="146113"/>
                  <a:pt x="342900" y="326352"/>
                </a:cubicBezTo>
                <a:lnTo>
                  <a:pt x="342900" y="410990"/>
                </a:lnTo>
                <a:cubicBezTo>
                  <a:pt x="342900" y="591229"/>
                  <a:pt x="426084" y="725619"/>
                  <a:pt x="615462" y="725619"/>
                </a:cubicBezTo>
                <a:cubicBezTo>
                  <a:pt x="426084" y="725619"/>
                  <a:pt x="342900" y="883455"/>
                  <a:pt x="342900" y="1063694"/>
                </a:cubicBezTo>
                <a:lnTo>
                  <a:pt x="342900" y="1124623"/>
                </a:lnTo>
                <a:cubicBezTo>
                  <a:pt x="342900" y="1304862"/>
                  <a:pt x="189378" y="1450975"/>
                  <a:pt x="0" y="1450975"/>
                </a:cubicBezTo>
                <a:lnTo>
                  <a:pt x="0" y="0"/>
                </a:lnTo>
                <a:close/>
              </a:path>
              <a:path w="615462" h="1450975" fill="none">
                <a:moveTo>
                  <a:pt x="0" y="0"/>
                </a:moveTo>
                <a:cubicBezTo>
                  <a:pt x="189378" y="0"/>
                  <a:pt x="342900" y="146113"/>
                  <a:pt x="342900" y="326352"/>
                </a:cubicBezTo>
                <a:lnTo>
                  <a:pt x="342900" y="410990"/>
                </a:lnTo>
                <a:cubicBezTo>
                  <a:pt x="342900" y="591229"/>
                  <a:pt x="355745" y="737342"/>
                  <a:pt x="545123" y="737342"/>
                </a:cubicBezTo>
                <a:cubicBezTo>
                  <a:pt x="355745" y="737342"/>
                  <a:pt x="342900" y="883455"/>
                  <a:pt x="342900" y="1063694"/>
                </a:cubicBezTo>
                <a:lnTo>
                  <a:pt x="342900" y="1124623"/>
                </a:lnTo>
                <a:cubicBezTo>
                  <a:pt x="342900" y="1304862"/>
                  <a:pt x="189378" y="1450975"/>
                  <a:pt x="0" y="1450975"/>
                </a:cubicBezTo>
              </a:path>
            </a:pathLst>
          </a:custGeom>
          <a:ln w="5715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TextBox 6"/>
          <p:cNvSpPr txBox="1"/>
          <p:nvPr/>
        </p:nvSpPr>
        <p:spPr>
          <a:xfrm>
            <a:off x="4419600" y="2109227"/>
            <a:ext cx="6705600" cy="954107"/>
          </a:xfrm>
          <a:prstGeom prst="rect">
            <a:avLst/>
          </a:prstGeom>
          <a:noFill/>
        </p:spPr>
        <p:txBody>
          <a:bodyPr wrap="square" rtlCol="0">
            <a:spAutoFit/>
          </a:bodyPr>
          <a:lstStyle/>
          <a:p>
            <a:r>
              <a:rPr lang="en-US" sz="2800" dirty="0" smtClean="0">
                <a:latin typeface="+mn-lt"/>
              </a:rPr>
              <a:t>User-generated events. The “interactive” part of interactive programs</a:t>
            </a:r>
            <a:endParaRPr lang="en-US" sz="2800" dirty="0">
              <a:latin typeface="+mn-lt"/>
            </a:endParaRPr>
          </a:p>
        </p:txBody>
      </p:sp>
    </p:spTree>
    <p:extLst>
      <p:ext uri="{BB962C8B-B14F-4D97-AF65-F5344CB8AC3E}">
        <p14:creationId xmlns:p14="http://schemas.microsoft.com/office/powerpoint/2010/main" val="62632934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in FLTK</a:t>
            </a:r>
            <a:endParaRPr lang="en-US" dirty="0"/>
          </a:p>
        </p:txBody>
      </p:sp>
      <p:sp>
        <p:nvSpPr>
          <p:cNvPr id="3" name="Content Placeholder 2"/>
          <p:cNvSpPr>
            <a:spLocks noGrp="1"/>
          </p:cNvSpPr>
          <p:nvPr>
            <p:ph idx="1"/>
          </p:nvPr>
        </p:nvSpPr>
        <p:spPr/>
        <p:txBody>
          <a:bodyPr/>
          <a:lstStyle/>
          <a:p>
            <a:r>
              <a:rPr lang="en-US" dirty="0" smtClean="0"/>
              <a:t>FLTK handles mouse, keyboard, and a few other events </a:t>
            </a:r>
            <a:br>
              <a:rPr lang="en-US" dirty="0" smtClean="0"/>
            </a:br>
            <a:r>
              <a:rPr lang="en-US" dirty="0" smtClean="0"/>
              <a:t>(such as clipboard-paste and window-fullscreen)</a:t>
            </a:r>
          </a:p>
          <a:p>
            <a:r>
              <a:rPr lang="en-US" dirty="0" smtClean="0"/>
              <a:t>When “something happens” (like moving or clicking the mouse), </a:t>
            </a:r>
            <a:br>
              <a:rPr lang="en-US" dirty="0" smtClean="0"/>
            </a:br>
            <a:r>
              <a:rPr lang="en-US" dirty="0" smtClean="0"/>
              <a:t>FLTK generates an event</a:t>
            </a:r>
          </a:p>
          <a:p>
            <a:r>
              <a:rPr lang="en-US" dirty="0" smtClean="0"/>
              <a:t>For example, </a:t>
            </a:r>
            <a:r>
              <a:rPr lang="en-US" dirty="0"/>
              <a:t>an event is generated </a:t>
            </a:r>
            <a:r>
              <a:rPr lang="en-US" dirty="0" smtClean="0"/>
              <a:t>when a button widget is pressed</a:t>
            </a:r>
          </a:p>
          <a:p>
            <a:pPr lvl="1"/>
            <a:r>
              <a:rPr lang="en-US" dirty="0" smtClean="0"/>
              <a:t>An FLTK button “knows” that it has been activated, and can “tell us”</a:t>
            </a:r>
          </a:p>
          <a:p>
            <a:pPr lvl="1"/>
            <a:r>
              <a:rPr lang="en-US" dirty="0" smtClean="0"/>
              <a:t>It’s up to us to decide what to do when it happens</a:t>
            </a:r>
          </a:p>
          <a:p>
            <a:pPr lvl="1"/>
            <a:endParaRPr lang="en-US" dirty="0"/>
          </a:p>
          <a:p>
            <a:r>
              <a:rPr lang="en-US" dirty="0">
                <a:hlinkClick r:id="rId3"/>
              </a:rPr>
              <a:t>http://</a:t>
            </a:r>
            <a:r>
              <a:rPr lang="en-US" dirty="0" smtClean="0">
                <a:hlinkClick r:id="rId3"/>
              </a:rPr>
              <a:t>www.fltk.org/doc-1.3/events.html#events_model</a:t>
            </a:r>
            <a:r>
              <a:rPr lang="en-US" dirty="0" smtClean="0"/>
              <a:t> </a:t>
            </a:r>
            <a:endParaRPr lang="en-US" dirty="0"/>
          </a:p>
        </p:txBody>
      </p:sp>
      <p:sp>
        <p:nvSpPr>
          <p:cNvPr id="5" name="Slide Number Placeholder 4"/>
          <p:cNvSpPr>
            <a:spLocks noGrp="1"/>
          </p:cNvSpPr>
          <p:nvPr>
            <p:ph type="sldNum" sz="quarter" idx="12"/>
          </p:nvPr>
        </p:nvSpPr>
        <p:spPr/>
        <p:txBody>
          <a:bodyPr/>
          <a:lstStyle/>
          <a:p>
            <a:fld id="{A35F5B45-5AD6-4B4B-88AD-4D96A59CAAFF}" type="slidenum">
              <a:rPr lang="en-US" smtClean="0"/>
              <a:t>46</a:t>
            </a:fld>
            <a:endParaRPr lang="en-US"/>
          </a:p>
        </p:txBody>
      </p:sp>
    </p:spTree>
    <p:extLst>
      <p:ext uri="{BB962C8B-B14F-4D97-AF65-F5344CB8AC3E}">
        <p14:creationId xmlns:p14="http://schemas.microsoft.com/office/powerpoint/2010/main" val="18470094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3429000"/>
            <a:ext cx="2057400" cy="4674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825624"/>
            <a:ext cx="10515600" cy="4530725"/>
          </a:xfrm>
        </p:spPr>
        <p:txBody>
          <a:bodyPr>
            <a:normAutofit/>
          </a:bodyPr>
          <a:lstStyle/>
          <a:p>
            <a:pPr marL="0" indent="0">
              <a:buNone/>
            </a:pPr>
            <a:r>
              <a:rPr lang="en-US" dirty="0" err="1" smtClean="0">
                <a:latin typeface="Source Code Pro" panose="020B0509030403020204" pitchFamily="49" charset="0"/>
              </a:rPr>
              <a:t>Fl</a:t>
            </a:r>
            <a:r>
              <a:rPr lang="en-US" dirty="0" smtClean="0">
                <a:latin typeface="Source Code Pro" panose="020B0509030403020204" pitchFamily="49" charset="0"/>
              </a:rPr>
              <a:t>::run();</a:t>
            </a:r>
          </a:p>
          <a:p>
            <a:pPr marL="0" indent="0">
              <a:buNone/>
            </a:pPr>
            <a:endParaRPr lang="en-US" sz="1200" dirty="0"/>
          </a:p>
          <a:p>
            <a:r>
              <a:rPr lang="en-US" dirty="0" smtClean="0"/>
              <a:t>Enters the FLTK event loop</a:t>
            </a:r>
          </a:p>
          <a:p>
            <a:pPr lvl="1"/>
            <a:r>
              <a:rPr lang="en-US" dirty="0" smtClean="0"/>
              <a:t>waits for events (originating from the OS)</a:t>
            </a:r>
          </a:p>
          <a:p>
            <a:pPr lvl="1"/>
            <a:r>
              <a:rPr lang="en-US" dirty="0" smtClean="0"/>
              <a:t>handles them</a:t>
            </a:r>
          </a:p>
          <a:p>
            <a:pPr lvl="1"/>
            <a:r>
              <a:rPr lang="en-US" dirty="0" smtClean="0"/>
              <a:t>continues to wait for more events.</a:t>
            </a:r>
          </a:p>
          <a:p>
            <a:pPr lvl="1"/>
            <a:endParaRPr lang="en-US" dirty="0" smtClean="0"/>
          </a:p>
          <a:p>
            <a:r>
              <a:rPr lang="en-US" dirty="0" smtClean="0"/>
              <a:t>Loop continues until main window is closed</a:t>
            </a:r>
          </a:p>
        </p:txBody>
      </p:sp>
      <p:sp>
        <p:nvSpPr>
          <p:cNvPr id="2" name="Title 1"/>
          <p:cNvSpPr>
            <a:spLocks noGrp="1"/>
          </p:cNvSpPr>
          <p:nvPr>
            <p:ph type="title"/>
          </p:nvPr>
        </p:nvSpPr>
        <p:spPr/>
        <p:txBody>
          <a:bodyPr/>
          <a:lstStyle/>
          <a:p>
            <a:r>
              <a:rPr lang="en-US" dirty="0" smtClean="0"/>
              <a:t>The FLTK event loop</a:t>
            </a:r>
            <a:endParaRPr lang="en-US" dirty="0"/>
          </a:p>
        </p:txBody>
      </p:sp>
      <p:sp>
        <p:nvSpPr>
          <p:cNvPr id="4" name="Slide Number Placeholder 3"/>
          <p:cNvSpPr>
            <a:spLocks noGrp="1"/>
          </p:cNvSpPr>
          <p:nvPr>
            <p:ph type="sldNum" sz="quarter" idx="12"/>
          </p:nvPr>
        </p:nvSpPr>
        <p:spPr/>
        <p:txBody>
          <a:bodyPr/>
          <a:lstStyle/>
          <a:p>
            <a:fld id="{A35F5B45-5AD6-4B4B-88AD-4D96A59CAAFF}" type="slidenum">
              <a:rPr lang="en-US" smtClean="0"/>
              <a:t>47</a:t>
            </a:fld>
            <a:endParaRPr lang="en-US"/>
          </a:p>
        </p:txBody>
      </p:sp>
    </p:spTree>
    <p:extLst>
      <p:ext uri="{BB962C8B-B14F-4D97-AF65-F5344CB8AC3E}">
        <p14:creationId xmlns:p14="http://schemas.microsoft.com/office/powerpoint/2010/main" val="2641957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Order</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OS gets event (e.g. user event)</a:t>
            </a:r>
          </a:p>
          <a:p>
            <a:pPr marL="457200" indent="-457200">
              <a:buFont typeface="+mj-lt"/>
              <a:buAutoNum type="arabicPeriod"/>
            </a:pPr>
            <a:r>
              <a:rPr lang="en-US" dirty="0"/>
              <a:t>Event is sent to our program through FLTK</a:t>
            </a:r>
          </a:p>
          <a:p>
            <a:pPr marL="457200" indent="-457200">
              <a:buFont typeface="+mj-lt"/>
              <a:buAutoNum type="arabicPeriod"/>
            </a:pPr>
            <a:r>
              <a:rPr lang="en-US" dirty="0"/>
              <a:t>FLTK gives the event to a </a:t>
            </a:r>
            <a:r>
              <a:rPr lang="en-US" dirty="0" err="1"/>
              <a:t>FL_Widget</a:t>
            </a:r>
            <a:r>
              <a:rPr lang="en-US" dirty="0"/>
              <a:t> object (e.g. a button)</a:t>
            </a:r>
          </a:p>
          <a:p>
            <a:pPr marL="457200" indent="-457200">
              <a:buFont typeface="+mj-lt"/>
              <a:buAutoNum type="arabicPeriod"/>
            </a:pPr>
            <a:r>
              <a:rPr lang="en-US" dirty="0"/>
              <a:t>The </a:t>
            </a:r>
            <a:r>
              <a:rPr lang="en-US" dirty="0" err="1"/>
              <a:t>FL_Widget</a:t>
            </a:r>
            <a:r>
              <a:rPr lang="en-US" dirty="0"/>
              <a:t> object handles the </a:t>
            </a:r>
            <a:r>
              <a:rPr lang="en-US" dirty="0" smtClean="0"/>
              <a:t>event</a:t>
            </a:r>
            <a:endParaRPr lang="en-US" dirty="0"/>
          </a:p>
        </p:txBody>
      </p:sp>
      <p:sp>
        <p:nvSpPr>
          <p:cNvPr id="4" name="Slide Number Placeholder 3"/>
          <p:cNvSpPr>
            <a:spLocks noGrp="1"/>
          </p:cNvSpPr>
          <p:nvPr>
            <p:ph type="sldNum" sz="quarter" idx="12"/>
          </p:nvPr>
        </p:nvSpPr>
        <p:spPr/>
        <p:txBody>
          <a:bodyPr/>
          <a:lstStyle/>
          <a:p>
            <a:fld id="{A35F5B45-5AD6-4B4B-88AD-4D96A59CAAFF}" type="slidenum">
              <a:rPr lang="en-US" smtClean="0"/>
              <a:t>48</a:t>
            </a:fld>
            <a:endParaRPr lang="en-US"/>
          </a:p>
        </p:txBody>
      </p:sp>
    </p:spTree>
    <p:extLst>
      <p:ext uri="{BB962C8B-B14F-4D97-AF65-F5344CB8AC3E}">
        <p14:creationId xmlns:p14="http://schemas.microsoft.com/office/powerpoint/2010/main" val="2023876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1828800"/>
            <a:ext cx="1676400" cy="4572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Handling events</a:t>
            </a:r>
            <a:endParaRPr lang="en-US" dirty="0"/>
          </a:p>
        </p:txBody>
      </p:sp>
      <p:sp>
        <p:nvSpPr>
          <p:cNvPr id="3" name="Content Placeholder 2"/>
          <p:cNvSpPr>
            <a:spLocks noGrp="1"/>
          </p:cNvSpPr>
          <p:nvPr>
            <p:ph idx="1"/>
          </p:nvPr>
        </p:nvSpPr>
        <p:spPr/>
        <p:txBody>
          <a:bodyPr/>
          <a:lstStyle/>
          <a:p>
            <a:pPr marL="0" indent="0">
              <a:buNone/>
            </a:pPr>
            <a:r>
              <a:rPr lang="en-US" dirty="0" smtClean="0">
                <a:latin typeface="Source Code Pro" panose="020B0509030403020204" pitchFamily="49" charset="0"/>
              </a:rPr>
              <a:t>virtual </a:t>
            </a:r>
            <a:r>
              <a:rPr lang="en-US" dirty="0" err="1" smtClean="0">
                <a:latin typeface="Source Code Pro" panose="020B0509030403020204" pitchFamily="49" charset="0"/>
              </a:rPr>
              <a:t>int</a:t>
            </a:r>
            <a:r>
              <a:rPr lang="en-US" dirty="0" smtClean="0">
                <a:latin typeface="Source Code Pro" panose="020B0509030403020204" pitchFamily="49" charset="0"/>
              </a:rPr>
              <a:t> </a:t>
            </a:r>
            <a:r>
              <a:rPr lang="en-US" dirty="0" err="1">
                <a:latin typeface="Source Code Pro" panose="020B0509030403020204" pitchFamily="49" charset="0"/>
              </a:rPr>
              <a:t>Fl_Widget</a:t>
            </a:r>
            <a:r>
              <a:rPr lang="en-US" dirty="0">
                <a:latin typeface="Source Code Pro" panose="020B0509030403020204" pitchFamily="49" charset="0"/>
              </a:rPr>
              <a:t>::</a:t>
            </a:r>
            <a:r>
              <a:rPr lang="en-US" dirty="0" smtClean="0">
                <a:latin typeface="Source Code Pro" panose="020B0509030403020204" pitchFamily="49" charset="0"/>
              </a:rPr>
              <a:t>handle(</a:t>
            </a:r>
            <a:r>
              <a:rPr lang="en-US" dirty="0" err="1" smtClean="0">
                <a:latin typeface="Source Code Pro" panose="020B0509030403020204" pitchFamily="49" charset="0"/>
              </a:rPr>
              <a:t>int</a:t>
            </a:r>
            <a:r>
              <a:rPr lang="en-US" dirty="0" smtClean="0">
                <a:latin typeface="Source Code Pro" panose="020B0509030403020204" pitchFamily="49" charset="0"/>
              </a:rPr>
              <a:t> event);</a:t>
            </a:r>
          </a:p>
          <a:p>
            <a:pPr marL="0" indent="0">
              <a:buNone/>
            </a:pPr>
            <a:endParaRPr lang="en-US" dirty="0"/>
          </a:p>
          <a:p>
            <a:r>
              <a:rPr lang="en-US" dirty="0" smtClean="0"/>
              <a:t>We </a:t>
            </a:r>
            <a:r>
              <a:rPr lang="en-US" dirty="0"/>
              <a:t>override handle in our own derived </a:t>
            </a:r>
            <a:r>
              <a:rPr lang="en-US" dirty="0" smtClean="0"/>
              <a:t>classes, </a:t>
            </a:r>
            <a:br>
              <a:rPr lang="en-US" dirty="0" smtClean="0"/>
            </a:br>
            <a:r>
              <a:rPr lang="en-US" dirty="0" smtClean="0"/>
              <a:t>thus defining the event-handling behavior</a:t>
            </a:r>
            <a:endParaRPr lang="en-US" dirty="0"/>
          </a:p>
          <a:p>
            <a:r>
              <a:rPr lang="en-US" dirty="0" smtClean="0"/>
              <a:t>Never call handle() ourselves, FLTK does that for us</a:t>
            </a:r>
          </a:p>
          <a:p>
            <a:r>
              <a:rPr lang="en-US" dirty="0" smtClean="0"/>
              <a:t>Return 1 if the event was “handled”</a:t>
            </a:r>
          </a:p>
          <a:p>
            <a:r>
              <a:rPr lang="en-US" dirty="0" smtClean="0"/>
              <a:t>Return 0 if it was not (e.g. if it was not used)</a:t>
            </a:r>
          </a:p>
          <a:p>
            <a:pPr lvl="1"/>
            <a:r>
              <a:rPr lang="en-US" dirty="0" smtClean="0"/>
              <a:t>Call parent’s handler if we don’t define what to do (avoid “short-circuiting”)</a:t>
            </a:r>
            <a:endParaRPr lang="en-US" dirty="0"/>
          </a:p>
        </p:txBody>
      </p:sp>
      <p:sp>
        <p:nvSpPr>
          <p:cNvPr id="4" name="Slide Number Placeholder 3"/>
          <p:cNvSpPr>
            <a:spLocks noGrp="1"/>
          </p:cNvSpPr>
          <p:nvPr>
            <p:ph type="sldNum" sz="quarter" idx="12"/>
          </p:nvPr>
        </p:nvSpPr>
        <p:spPr/>
        <p:txBody>
          <a:bodyPr/>
          <a:lstStyle/>
          <a:p>
            <a:fld id="{A35F5B45-5AD6-4B4B-88AD-4D96A59CAAFF}" type="slidenum">
              <a:rPr lang="en-US" smtClean="0"/>
              <a:t>49</a:t>
            </a:fld>
            <a:endParaRPr lang="en-US"/>
          </a:p>
        </p:txBody>
      </p:sp>
    </p:spTree>
    <p:extLst>
      <p:ext uri="{BB962C8B-B14F-4D97-AF65-F5344CB8AC3E}">
        <p14:creationId xmlns:p14="http://schemas.microsoft.com/office/powerpoint/2010/main" val="41813741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conversion (implicit)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latin typeface="Source Code Pro" panose="020B0509030403020204" pitchFamily="49" charset="0"/>
              </a:rPr>
              <a:t>int</a:t>
            </a:r>
            <a:r>
              <a:rPr lang="en-US" dirty="0" smtClean="0">
                <a:latin typeface="Source Code Pro" panose="020B0509030403020204" pitchFamily="49" charset="0"/>
              </a:rPr>
              <a:t> main () {</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a:t>
            </a:r>
            <a:r>
              <a:rPr lang="en-US" dirty="0" err="1" smtClean="0">
                <a:latin typeface="Source Code Pro" panose="020B0509030403020204" pitchFamily="49" charset="0"/>
              </a:rPr>
              <a:t>AbstractParentClass</a:t>
            </a:r>
            <a:r>
              <a:rPr lang="en-US" dirty="0" smtClean="0">
                <a:latin typeface="Source Code Pro" panose="020B0509030403020204" pitchFamily="49" charset="0"/>
              </a:rPr>
              <a:t> </a:t>
            </a:r>
            <a:r>
              <a:rPr lang="en-US" dirty="0" err="1" smtClean="0">
                <a:latin typeface="Source Code Pro" panose="020B0509030403020204" pitchFamily="49" charset="0"/>
              </a:rPr>
              <a:t>myObj</a:t>
            </a:r>
            <a:r>
              <a:rPr lang="en-US" dirty="0" smtClean="0">
                <a:latin typeface="Source Code Pro" panose="020B0509030403020204" pitchFamily="49" charset="0"/>
              </a:rPr>
              <a:t>; </a:t>
            </a:r>
            <a:r>
              <a:rPr lang="en-US" dirty="0" smtClean="0">
                <a:solidFill>
                  <a:srgbClr val="7030A0"/>
                </a:solidFill>
                <a:latin typeface="Source Code Pro" panose="020B0509030403020204" pitchFamily="49" charset="0"/>
              </a:rPr>
              <a:t>Not Allowed!</a:t>
            </a:r>
          </a:p>
          <a:p>
            <a:pPr marL="0" indent="0">
              <a:buNone/>
            </a:pPr>
            <a:r>
              <a:rPr lang="en-US" dirty="0">
                <a:latin typeface="Source Code Pro" panose="020B0509030403020204" pitchFamily="49" charset="0"/>
              </a:rPr>
              <a:t>	 </a:t>
            </a:r>
            <a:r>
              <a:rPr lang="en-US" dirty="0" err="1" smtClean="0">
                <a:latin typeface="Source Code Pro" panose="020B0509030403020204" pitchFamily="49" charset="0"/>
              </a:rPr>
              <a:t>AbstractParentClass</a:t>
            </a:r>
            <a:r>
              <a:rPr lang="en-US" dirty="0" smtClean="0">
                <a:latin typeface="Source Code Pro" panose="020B0509030403020204" pitchFamily="49" charset="0"/>
              </a:rPr>
              <a:t>* </a:t>
            </a:r>
            <a:r>
              <a:rPr lang="en-US" dirty="0" err="1">
                <a:latin typeface="Source Code Pro" panose="020B0509030403020204" pitchFamily="49" charset="0"/>
              </a:rPr>
              <a:t>myObj</a:t>
            </a:r>
            <a:r>
              <a:rPr lang="en-US" dirty="0">
                <a:latin typeface="Source Code Pro" panose="020B0509030403020204" pitchFamily="49" charset="0"/>
              </a:rPr>
              <a:t>;</a:t>
            </a:r>
            <a:r>
              <a:rPr lang="en-US" dirty="0" smtClean="0">
                <a:latin typeface="Source Code Pro" panose="020B0509030403020204" pitchFamily="49" charset="0"/>
              </a:rPr>
              <a:t>	</a:t>
            </a:r>
            <a:r>
              <a:rPr lang="en-US" dirty="0" smtClean="0">
                <a:solidFill>
                  <a:srgbClr val="00B050"/>
                </a:solidFill>
                <a:latin typeface="Source Code Pro" panose="020B0509030403020204" pitchFamily="49" charset="0"/>
              </a:rPr>
              <a:t>// totally ok</a:t>
            </a:r>
          </a:p>
          <a:p>
            <a:pPr marL="0" indent="0">
              <a:buNone/>
            </a:pPr>
            <a:r>
              <a:rPr lang="en-US" dirty="0">
                <a:latin typeface="Source Code Pro" panose="020B0509030403020204" pitchFamily="49" charset="0"/>
              </a:rPr>
              <a:t>	</a:t>
            </a:r>
            <a:endParaRPr lang="en-US" dirty="0" smtClean="0">
              <a:latin typeface="Source Code Pro" panose="020B0509030403020204" pitchFamily="49" charset="0"/>
            </a:endParaRPr>
          </a:p>
          <a:p>
            <a:pPr marL="0" indent="0">
              <a:buNone/>
            </a:pPr>
            <a:r>
              <a:rPr lang="en-US" dirty="0">
                <a:latin typeface="Source Code Pro" panose="020B0509030403020204" pitchFamily="49" charset="0"/>
              </a:rPr>
              <a:t>	</a:t>
            </a:r>
            <a:r>
              <a:rPr lang="en-US" dirty="0" err="1" smtClean="0">
                <a:latin typeface="Source Code Pro" panose="020B0509030403020204" pitchFamily="49" charset="0"/>
              </a:rPr>
              <a:t>ChildClass</a:t>
            </a:r>
            <a:r>
              <a:rPr lang="en-US" dirty="0" smtClean="0">
                <a:latin typeface="Source Code Pro" panose="020B0509030403020204" pitchFamily="49" charset="0"/>
              </a:rPr>
              <a:t> </a:t>
            </a:r>
            <a:r>
              <a:rPr lang="en-US" dirty="0" err="1" smtClean="0">
                <a:latin typeface="Source Code Pro" panose="020B0509030403020204" pitchFamily="49" charset="0"/>
              </a:rPr>
              <a:t>anObj</a:t>
            </a:r>
            <a:r>
              <a:rPr lang="en-US" dirty="0" smtClean="0">
                <a:latin typeface="Source Code Pro" panose="020B0509030403020204" pitchFamily="49" charset="0"/>
              </a:rPr>
              <a:t>;</a:t>
            </a:r>
          </a:p>
          <a:p>
            <a:pPr marL="0" indent="0">
              <a:buNone/>
            </a:pPr>
            <a:endParaRPr lang="en-US" dirty="0">
              <a:latin typeface="Source Code Pro" panose="020B0509030403020204" pitchFamily="49" charset="0"/>
            </a:endParaRPr>
          </a:p>
          <a:p>
            <a:pPr marL="0" indent="0">
              <a:buNone/>
            </a:pPr>
            <a:r>
              <a:rPr lang="en-US" dirty="0" smtClean="0">
                <a:latin typeface="Source Code Pro" panose="020B0509030403020204" pitchFamily="49" charset="0"/>
              </a:rPr>
              <a:t>	</a:t>
            </a:r>
            <a:r>
              <a:rPr lang="en-US" dirty="0" err="1" smtClean="0">
                <a:latin typeface="Source Code Pro" panose="020B0509030403020204" pitchFamily="49" charset="0"/>
              </a:rPr>
              <a:t>myObj</a:t>
            </a:r>
            <a:r>
              <a:rPr lang="en-US" dirty="0" smtClean="0">
                <a:latin typeface="Source Code Pro" panose="020B0509030403020204" pitchFamily="49" charset="0"/>
              </a:rPr>
              <a:t> = &amp;</a:t>
            </a:r>
            <a:r>
              <a:rPr lang="en-US" dirty="0" err="1" smtClean="0">
                <a:latin typeface="Source Code Pro" panose="020B0509030403020204" pitchFamily="49" charset="0"/>
              </a:rPr>
              <a:t>anObj</a:t>
            </a:r>
            <a:r>
              <a:rPr lang="en-US" dirty="0" smtClean="0">
                <a:latin typeface="Source Code Pro" panose="020B0509030403020204" pitchFamily="49" charset="0"/>
              </a:rPr>
              <a:t>;	</a:t>
            </a:r>
            <a:r>
              <a:rPr lang="en-US" dirty="0" smtClean="0">
                <a:solidFill>
                  <a:srgbClr val="0070C0"/>
                </a:solidFill>
                <a:latin typeface="Source Code Pro" panose="020B0509030403020204" pitchFamily="49" charset="0"/>
              </a:rPr>
              <a:t>// </a:t>
            </a:r>
            <a:r>
              <a:rPr lang="en-US" dirty="0" err="1" smtClean="0">
                <a:solidFill>
                  <a:srgbClr val="0070C0"/>
                </a:solidFill>
                <a:latin typeface="Source Code Pro" panose="020B0509030403020204" pitchFamily="49" charset="0"/>
              </a:rPr>
              <a:t>ChildClass</a:t>
            </a:r>
            <a:r>
              <a:rPr lang="en-US" dirty="0" smtClean="0">
                <a:solidFill>
                  <a:srgbClr val="0070C0"/>
                </a:solidFill>
                <a:latin typeface="Source Code Pro" panose="020B0509030403020204" pitchFamily="49" charset="0"/>
              </a:rPr>
              <a:t>* converted</a:t>
            </a:r>
          </a:p>
          <a:p>
            <a:pPr marL="0" indent="0">
              <a:buNone/>
            </a:pPr>
            <a:r>
              <a:rPr lang="en-US" dirty="0">
                <a:solidFill>
                  <a:srgbClr val="0070C0"/>
                </a:solidFill>
                <a:latin typeface="Source Code Pro" panose="020B0509030403020204" pitchFamily="49" charset="0"/>
              </a:rPr>
              <a:t>	</a:t>
            </a:r>
            <a:r>
              <a:rPr lang="en-US" dirty="0" smtClean="0">
                <a:solidFill>
                  <a:srgbClr val="0070C0"/>
                </a:solidFill>
                <a:latin typeface="Source Code Pro" panose="020B0509030403020204" pitchFamily="49" charset="0"/>
              </a:rPr>
              <a:t>				// to </a:t>
            </a:r>
            <a:r>
              <a:rPr lang="en-US" dirty="0" err="1" smtClean="0">
                <a:solidFill>
                  <a:srgbClr val="0070C0"/>
                </a:solidFill>
                <a:latin typeface="Source Code Pro" panose="020B0509030403020204" pitchFamily="49" charset="0"/>
              </a:rPr>
              <a:t>AbstractParentClass</a:t>
            </a:r>
            <a:r>
              <a:rPr lang="en-US" dirty="0" smtClean="0">
                <a:solidFill>
                  <a:srgbClr val="0070C0"/>
                </a:solidFill>
                <a:latin typeface="Source Code Pro" panose="020B0509030403020204" pitchFamily="49" charset="0"/>
              </a:rPr>
              <a:t>*</a:t>
            </a:r>
          </a:p>
          <a:p>
            <a:pPr marL="0" indent="0">
              <a:buNone/>
            </a:pPr>
            <a:r>
              <a:rPr lang="en-US" dirty="0">
                <a:latin typeface="Source Code Pro" panose="020B0509030403020204" pitchFamily="49" charset="0"/>
              </a:rPr>
              <a:t>}</a:t>
            </a:r>
          </a:p>
        </p:txBody>
      </p:sp>
    </p:spTree>
    <p:extLst>
      <p:ext uri="{BB962C8B-B14F-4D97-AF65-F5344CB8AC3E}">
        <p14:creationId xmlns:p14="http://schemas.microsoft.com/office/powerpoint/2010/main" val="1678895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the handle() function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a:latin typeface="Lucida Console" panose="020B0609040504020204" pitchFamily="49" charset="0"/>
              </a:rPr>
              <a:t>int</a:t>
            </a:r>
            <a:r>
              <a:rPr lang="en-US" dirty="0">
                <a:latin typeface="Lucida Console" panose="020B0609040504020204" pitchFamily="49" charset="0"/>
              </a:rPr>
              <a:t> </a:t>
            </a:r>
            <a:r>
              <a:rPr lang="en-US" dirty="0" err="1">
                <a:latin typeface="Lucida Console" panose="020B0609040504020204" pitchFamily="49" charset="0"/>
              </a:rPr>
              <a:t>MyClass</a:t>
            </a:r>
            <a:r>
              <a:rPr lang="en-US" dirty="0">
                <a:latin typeface="Lucida Console" panose="020B0609040504020204" pitchFamily="49" charset="0"/>
              </a:rPr>
              <a:t>::handle(</a:t>
            </a:r>
            <a:r>
              <a:rPr lang="en-US" dirty="0" err="1">
                <a:latin typeface="Lucida Console" panose="020B0609040504020204" pitchFamily="49" charset="0"/>
              </a:rPr>
              <a:t>int</a:t>
            </a:r>
            <a:r>
              <a:rPr lang="en-US" dirty="0">
                <a:latin typeface="Lucida Console" panose="020B0609040504020204" pitchFamily="49" charset="0"/>
              </a:rPr>
              <a:t> event) </a:t>
            </a:r>
            <a:r>
              <a:rPr lang="en-US" dirty="0" smtClean="0">
                <a:latin typeface="Lucida Console" panose="020B0609040504020204" pitchFamily="49" charset="0"/>
              </a:rPr>
              <a:t>{</a:t>
            </a:r>
          </a:p>
          <a:p>
            <a:pPr marL="0" indent="0">
              <a:buNone/>
            </a:pPr>
            <a:r>
              <a:rPr lang="en-US" dirty="0">
                <a:latin typeface="Lucida Console" panose="020B0609040504020204" pitchFamily="49" charset="0"/>
              </a:rPr>
              <a:t>	</a:t>
            </a:r>
            <a:r>
              <a:rPr lang="en-US" dirty="0" smtClean="0">
                <a:latin typeface="Lucida Console" panose="020B0609040504020204" pitchFamily="49" charset="0"/>
              </a:rPr>
              <a:t>switch(event) {</a:t>
            </a:r>
          </a:p>
          <a:p>
            <a:pPr marL="0" indent="0">
              <a:buNone/>
            </a:pPr>
            <a:r>
              <a:rPr lang="en-US" dirty="0">
                <a:latin typeface="Lucida Console" panose="020B0609040504020204" pitchFamily="49" charset="0"/>
              </a:rPr>
              <a:t>	</a:t>
            </a:r>
            <a:r>
              <a:rPr lang="en-US" dirty="0" smtClean="0">
                <a:latin typeface="Lucida Console" panose="020B0609040504020204" pitchFamily="49" charset="0"/>
              </a:rPr>
              <a:t>case FL_PUSH:</a:t>
            </a:r>
          </a:p>
          <a:p>
            <a:pPr marL="0" indent="0">
              <a:buNone/>
            </a:pPr>
            <a:r>
              <a:rPr lang="en-US" dirty="0">
                <a:latin typeface="Lucida Console" panose="020B0609040504020204" pitchFamily="49" charset="0"/>
              </a:rPr>
              <a:t>	</a:t>
            </a:r>
            <a:r>
              <a:rPr lang="en-US" dirty="0" smtClean="0">
                <a:latin typeface="Lucida Console" panose="020B0609040504020204" pitchFamily="49" charset="0"/>
              </a:rPr>
              <a:t>	// handle mouse press</a:t>
            </a:r>
          </a:p>
          <a:p>
            <a:pPr marL="0" indent="0">
              <a:buNone/>
            </a:pPr>
            <a:r>
              <a:rPr lang="en-US" dirty="0">
                <a:latin typeface="Lucida Console" panose="020B0609040504020204" pitchFamily="49" charset="0"/>
              </a:rPr>
              <a:t>	</a:t>
            </a:r>
            <a:r>
              <a:rPr lang="en-US" dirty="0" smtClean="0">
                <a:latin typeface="Lucida Console" panose="020B0609040504020204" pitchFamily="49" charset="0"/>
              </a:rPr>
              <a:t>	return 1;</a:t>
            </a:r>
          </a:p>
          <a:p>
            <a:pPr marL="0" indent="0">
              <a:buNone/>
            </a:pPr>
            <a:r>
              <a:rPr lang="en-US" dirty="0">
                <a:latin typeface="Lucida Console" panose="020B0609040504020204" pitchFamily="49" charset="0"/>
              </a:rPr>
              <a:t>	</a:t>
            </a:r>
            <a:r>
              <a:rPr lang="en-US" dirty="0" smtClean="0">
                <a:latin typeface="Lucida Console" panose="020B0609040504020204" pitchFamily="49" charset="0"/>
              </a:rPr>
              <a:t>case FL_RELEASE:</a:t>
            </a:r>
          </a:p>
          <a:p>
            <a:pPr marL="0" indent="0">
              <a:buNone/>
            </a:pPr>
            <a:r>
              <a:rPr lang="en-US" dirty="0">
                <a:latin typeface="Lucida Console" panose="020B0609040504020204" pitchFamily="49" charset="0"/>
              </a:rPr>
              <a:t>	</a:t>
            </a:r>
            <a:r>
              <a:rPr lang="en-US" dirty="0" smtClean="0">
                <a:latin typeface="Lucida Console" panose="020B0609040504020204" pitchFamily="49" charset="0"/>
              </a:rPr>
              <a:t>	// handle mouse release</a:t>
            </a:r>
          </a:p>
          <a:p>
            <a:pPr marL="0" indent="0">
              <a:buNone/>
            </a:pPr>
            <a:r>
              <a:rPr lang="en-US" dirty="0">
                <a:latin typeface="Lucida Console" panose="020B0609040504020204" pitchFamily="49" charset="0"/>
              </a:rPr>
              <a:t>	</a:t>
            </a:r>
            <a:r>
              <a:rPr lang="en-US" dirty="0" smtClean="0">
                <a:latin typeface="Lucida Console" panose="020B0609040504020204" pitchFamily="49" charset="0"/>
              </a:rPr>
              <a:t>	return 1;</a:t>
            </a:r>
          </a:p>
          <a:p>
            <a:pPr marL="0" indent="0">
              <a:buNone/>
            </a:pPr>
            <a:r>
              <a:rPr lang="en-US" dirty="0">
                <a:latin typeface="Lucida Console" panose="020B0609040504020204" pitchFamily="49" charset="0"/>
              </a:rPr>
              <a:t>	</a:t>
            </a:r>
            <a:r>
              <a:rPr lang="en-US" dirty="0" smtClean="0">
                <a:latin typeface="Lucida Console" panose="020B0609040504020204" pitchFamily="49" charset="0"/>
              </a:rPr>
              <a:t>default:</a:t>
            </a:r>
          </a:p>
          <a:p>
            <a:pPr marL="0" indent="0">
              <a:buNone/>
            </a:pPr>
            <a:r>
              <a:rPr lang="en-US" dirty="0">
                <a:latin typeface="Lucida Console" panose="020B0609040504020204" pitchFamily="49" charset="0"/>
              </a:rPr>
              <a:t>		return </a:t>
            </a:r>
            <a:r>
              <a:rPr lang="en-US" dirty="0" err="1">
                <a:latin typeface="Lucida Console" panose="020B0609040504020204" pitchFamily="49" charset="0"/>
              </a:rPr>
              <a:t>Fl_Widget</a:t>
            </a:r>
            <a:r>
              <a:rPr lang="en-US" dirty="0">
                <a:latin typeface="Lucida Console" panose="020B0609040504020204" pitchFamily="49" charset="0"/>
              </a:rPr>
              <a:t>::handle(event);</a:t>
            </a:r>
            <a:endParaRPr lang="en-US" dirty="0" smtClean="0">
              <a:latin typeface="Lucida Console" panose="020B0609040504020204" pitchFamily="49" charset="0"/>
            </a:endParaRPr>
          </a:p>
          <a:p>
            <a:pPr marL="0" indent="0">
              <a:buNone/>
            </a:pPr>
            <a:r>
              <a:rPr lang="en-US" dirty="0">
                <a:latin typeface="Lucida Console" panose="020B0609040504020204" pitchFamily="49" charset="0"/>
              </a:rPr>
              <a:t>	</a:t>
            </a:r>
            <a:r>
              <a:rPr lang="en-US" dirty="0" smtClean="0">
                <a:latin typeface="Lucida Console" panose="020B0609040504020204" pitchFamily="49" charset="0"/>
              </a:rPr>
              <a:t>}</a:t>
            </a:r>
          </a:p>
          <a:p>
            <a:pPr marL="0" indent="0">
              <a:buNone/>
            </a:pPr>
            <a:r>
              <a:rPr lang="en-US" dirty="0">
                <a:latin typeface="Lucida Console" panose="020B0609040504020204" pitchFamily="49" charset="0"/>
              </a:rPr>
              <a:t>}</a:t>
            </a:r>
          </a:p>
        </p:txBody>
      </p:sp>
      <p:sp>
        <p:nvSpPr>
          <p:cNvPr id="4" name="Slide Number Placeholder 3"/>
          <p:cNvSpPr>
            <a:spLocks noGrp="1"/>
          </p:cNvSpPr>
          <p:nvPr>
            <p:ph type="sldNum" sz="quarter" idx="12"/>
          </p:nvPr>
        </p:nvSpPr>
        <p:spPr/>
        <p:txBody>
          <a:bodyPr/>
          <a:lstStyle/>
          <a:p>
            <a:fld id="{A35F5B45-5AD6-4B4B-88AD-4D96A59CAAFF}" type="slidenum">
              <a:rPr lang="en-US" smtClean="0"/>
              <a:t>50</a:t>
            </a:fld>
            <a:endParaRPr lang="en-US"/>
          </a:p>
        </p:txBody>
      </p:sp>
      <p:sp>
        <p:nvSpPr>
          <p:cNvPr id="5" name="TextBox 4"/>
          <p:cNvSpPr txBox="1"/>
          <p:nvPr/>
        </p:nvSpPr>
        <p:spPr>
          <a:xfrm>
            <a:off x="4114800" y="6127234"/>
            <a:ext cx="6750631" cy="369332"/>
          </a:xfrm>
          <a:prstGeom prst="rect">
            <a:avLst/>
          </a:prstGeom>
          <a:noFill/>
        </p:spPr>
        <p:txBody>
          <a:bodyPr wrap="none" rtlCol="0">
            <a:spAutoFit/>
          </a:bodyPr>
          <a:lstStyle/>
          <a:p>
            <a:r>
              <a:rPr lang="en-US" dirty="0">
                <a:hlinkClick r:id="rId3"/>
              </a:rPr>
              <a:t>http://</a:t>
            </a:r>
            <a:r>
              <a:rPr lang="en-US" dirty="0" smtClean="0">
                <a:hlinkClick r:id="rId3"/>
              </a:rPr>
              <a:t>www.fltk.org/doc-1.3/subclassing.html#subclassing_events</a:t>
            </a:r>
            <a:r>
              <a:rPr lang="en-US" dirty="0" smtClean="0"/>
              <a:t> </a:t>
            </a:r>
            <a:endParaRPr lang="en-US" dirty="0"/>
          </a:p>
        </p:txBody>
      </p:sp>
    </p:spTree>
    <p:extLst>
      <p:ext uri="{BB962C8B-B14F-4D97-AF65-F5344CB8AC3E}">
        <p14:creationId xmlns:p14="http://schemas.microsoft.com/office/powerpoint/2010/main" val="981154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 Driven Programming Anatomy – Callbacks</a:t>
            </a:r>
            <a:endParaRPr lang="en-US" sz="2400" dirty="0"/>
          </a:p>
        </p:txBody>
      </p:sp>
      <p:sp>
        <p:nvSpPr>
          <p:cNvPr id="3" name="Subtitle 2"/>
          <p:cNvSpPr>
            <a:spLocks noGrp="1"/>
          </p:cNvSpPr>
          <p:nvPr>
            <p:ph type="subTitle" idx="1"/>
          </p:nvPr>
        </p:nvSpPr>
        <p:spPr/>
        <p:txBody>
          <a:bodyPr/>
          <a:lstStyle/>
          <a:p>
            <a:r>
              <a:rPr lang="en-US" sz="2000" dirty="0" smtClean="0"/>
              <a:t>CSCE 121</a:t>
            </a:r>
          </a:p>
          <a:p>
            <a:endParaRPr lang="en-US" sz="2000" dirty="0"/>
          </a:p>
          <a:p>
            <a:r>
              <a:rPr lang="en-US" sz="2000" dirty="0" smtClean="0"/>
              <a:t>J. Michael Moore</a:t>
            </a:r>
            <a:endParaRPr lang="en-US" sz="2000" dirty="0"/>
          </a:p>
        </p:txBody>
      </p:sp>
      <p:sp>
        <p:nvSpPr>
          <p:cNvPr id="5" name="Slide Number Placeholder 4"/>
          <p:cNvSpPr>
            <a:spLocks noGrp="1"/>
          </p:cNvSpPr>
          <p:nvPr>
            <p:ph type="sldNum" sz="quarter" idx="12"/>
          </p:nvPr>
        </p:nvSpPr>
        <p:spPr/>
        <p:txBody>
          <a:bodyPr/>
          <a:lstStyle/>
          <a:p>
            <a:fld id="{A35F5B45-5AD6-4B4B-88AD-4D96A59CAAFF}" type="slidenum">
              <a:rPr lang="en-US" smtClean="0"/>
              <a:t>51</a:t>
            </a:fld>
            <a:endParaRPr lang="en-US" dirty="0"/>
          </a:p>
        </p:txBody>
      </p:sp>
      <p:sp>
        <p:nvSpPr>
          <p:cNvPr id="4" name="TextBox 3"/>
          <p:cNvSpPr txBox="1"/>
          <p:nvPr/>
        </p:nvSpPr>
        <p:spPr>
          <a:xfrm>
            <a:off x="1524000" y="6169580"/>
            <a:ext cx="4288353" cy="369332"/>
          </a:xfrm>
          <a:prstGeom prst="rect">
            <a:avLst/>
          </a:prstGeom>
          <a:noFill/>
        </p:spPr>
        <p:txBody>
          <a:bodyPr wrap="none" rtlCol="0">
            <a:spAutoFit/>
          </a:bodyPr>
          <a:lstStyle/>
          <a:p>
            <a:r>
              <a:rPr lang="en-US" dirty="0" smtClean="0"/>
              <a:t>Based on slides created by Carlos Soto.</a:t>
            </a:r>
            <a:endParaRPr lang="en-US" dirty="0"/>
          </a:p>
        </p:txBody>
      </p:sp>
    </p:spTree>
    <p:extLst>
      <p:ext uri="{BB962C8B-B14F-4D97-AF65-F5344CB8AC3E}">
        <p14:creationId xmlns:p14="http://schemas.microsoft.com/office/powerpoint/2010/main" val="246684108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event handlers actually work</a:t>
            </a:r>
            <a:endParaRPr lang="en-US" dirty="0"/>
          </a:p>
        </p:txBody>
      </p:sp>
      <p:sp>
        <p:nvSpPr>
          <p:cNvPr id="4" name="Slide Number Placeholder 3"/>
          <p:cNvSpPr>
            <a:spLocks noGrp="1"/>
          </p:cNvSpPr>
          <p:nvPr>
            <p:ph type="sldNum" sz="quarter" idx="12"/>
          </p:nvPr>
        </p:nvSpPr>
        <p:spPr/>
        <p:txBody>
          <a:bodyPr/>
          <a:lstStyle/>
          <a:p>
            <a:fld id="{A35F5B45-5AD6-4B4B-88AD-4D96A59CAAFF}" type="slidenum">
              <a:rPr lang="en-US" smtClean="0"/>
              <a:t>52</a:t>
            </a:fld>
            <a:endParaRPr lang="en-US"/>
          </a:p>
        </p:txBody>
      </p:sp>
      <p:pic>
        <p:nvPicPr>
          <p:cNvPr id="6" name="Picture 5"/>
          <p:cNvPicPr>
            <a:picLocks noChangeAspect="1"/>
          </p:cNvPicPr>
          <p:nvPr/>
        </p:nvPicPr>
        <p:blipFill>
          <a:blip r:embed="rId3"/>
          <a:stretch>
            <a:fillRect/>
          </a:stretch>
        </p:blipFill>
        <p:spPr>
          <a:xfrm>
            <a:off x="1447800" y="1450751"/>
            <a:ext cx="3962400" cy="5157523"/>
          </a:xfrm>
          <a:prstGeom prst="rect">
            <a:avLst/>
          </a:prstGeom>
        </p:spPr>
      </p:pic>
      <p:sp>
        <p:nvSpPr>
          <p:cNvPr id="7" name="TextBox 6"/>
          <p:cNvSpPr txBox="1"/>
          <p:nvPr/>
        </p:nvSpPr>
        <p:spPr>
          <a:xfrm>
            <a:off x="299663" y="5715000"/>
            <a:ext cx="843337" cy="369332"/>
          </a:xfrm>
          <a:prstGeom prst="rect">
            <a:avLst/>
          </a:prstGeom>
          <a:noFill/>
        </p:spPr>
        <p:txBody>
          <a:bodyPr wrap="square" rtlCol="0">
            <a:spAutoFit/>
          </a:bodyPr>
          <a:lstStyle/>
          <a:p>
            <a:pPr algn="r"/>
            <a:r>
              <a:rPr lang="en-US" dirty="0" smtClean="0"/>
              <a:t>main()</a:t>
            </a:r>
            <a:endParaRPr lang="en-US" dirty="0"/>
          </a:p>
        </p:txBody>
      </p:sp>
      <p:sp>
        <p:nvSpPr>
          <p:cNvPr id="8" name="TextBox 7"/>
          <p:cNvSpPr txBox="1"/>
          <p:nvPr/>
        </p:nvSpPr>
        <p:spPr>
          <a:xfrm>
            <a:off x="76200" y="4343400"/>
            <a:ext cx="1066800" cy="369332"/>
          </a:xfrm>
          <a:prstGeom prst="rect">
            <a:avLst/>
          </a:prstGeom>
          <a:noFill/>
        </p:spPr>
        <p:txBody>
          <a:bodyPr wrap="square" rtlCol="0">
            <a:spAutoFit/>
          </a:bodyPr>
          <a:lstStyle/>
          <a:p>
            <a:pPr algn="r"/>
            <a:r>
              <a:rPr lang="en-US" dirty="0" smtClean="0"/>
              <a:t>handle()</a:t>
            </a:r>
            <a:endParaRPr lang="en-US" dirty="0"/>
          </a:p>
        </p:txBody>
      </p:sp>
      <p:cxnSp>
        <p:nvCxnSpPr>
          <p:cNvPr id="14" name="Straight Connector 13"/>
          <p:cNvCxnSpPr/>
          <p:nvPr/>
        </p:nvCxnSpPr>
        <p:spPr>
          <a:xfrm>
            <a:off x="1143000" y="3962400"/>
            <a:ext cx="0" cy="1143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8714" y="5100638"/>
            <a:ext cx="152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8714" y="3957718"/>
            <a:ext cx="152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54130" y="5345449"/>
            <a:ext cx="0" cy="11934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39844" y="6538912"/>
            <a:ext cx="152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39844" y="5357436"/>
            <a:ext cx="152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962400" y="6226099"/>
            <a:ext cx="1447800" cy="369332"/>
          </a:xfrm>
          <a:prstGeom prst="rect">
            <a:avLst/>
          </a:prstGeom>
          <a:noFill/>
        </p:spPr>
        <p:txBody>
          <a:bodyPr wrap="square" rtlCol="0">
            <a:spAutoFit/>
          </a:bodyPr>
          <a:lstStyle/>
          <a:p>
            <a:pPr algn="r"/>
            <a:r>
              <a:rPr lang="en-US" dirty="0" err="1" smtClean="0">
                <a:latin typeface="Source Code Pro" panose="020B0509030403020204" pitchFamily="49" charset="0"/>
              </a:rPr>
              <a:t>Fl:run</a:t>
            </a:r>
            <a:r>
              <a:rPr lang="en-US" dirty="0" smtClean="0">
                <a:latin typeface="Source Code Pro" panose="020B0509030403020204" pitchFamily="49" charset="0"/>
              </a:rPr>
              <a:t>();</a:t>
            </a:r>
            <a:endParaRPr lang="en-US" dirty="0">
              <a:latin typeface="Source Code Pro" panose="020B0509030403020204" pitchFamily="49" charset="0"/>
            </a:endParaRPr>
          </a:p>
        </p:txBody>
      </p:sp>
      <p:cxnSp>
        <p:nvCxnSpPr>
          <p:cNvPr id="29" name="Straight Arrow Connector 28"/>
          <p:cNvCxnSpPr>
            <a:stCxn id="27" idx="1"/>
          </p:cNvCxnSpPr>
          <p:nvPr/>
        </p:nvCxnSpPr>
        <p:spPr>
          <a:xfrm flipH="1" flipV="1">
            <a:off x="3200400" y="6400800"/>
            <a:ext cx="762000" cy="996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997539" y="1757800"/>
            <a:ext cx="2133600" cy="833000"/>
          </a:xfrm>
          <a:prstGeom prst="rect">
            <a:avLst/>
          </a:prstGeom>
          <a:solidFill>
            <a:schemeClr val="accent1">
              <a:lumMod val="20000"/>
              <a:lumOff val="8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FLTK registers handle() function with OS events</a:t>
            </a:r>
            <a:endParaRPr lang="en-US" dirty="0"/>
          </a:p>
        </p:txBody>
      </p:sp>
      <p:sp>
        <p:nvSpPr>
          <p:cNvPr id="35" name="TextBox 34"/>
          <p:cNvSpPr txBox="1"/>
          <p:nvPr/>
        </p:nvSpPr>
        <p:spPr>
          <a:xfrm>
            <a:off x="8149119" y="1851134"/>
            <a:ext cx="3962400" cy="646331"/>
          </a:xfrm>
          <a:prstGeom prst="rect">
            <a:avLst/>
          </a:prstGeom>
          <a:noFill/>
        </p:spPr>
        <p:txBody>
          <a:bodyPr wrap="square" rtlCol="0">
            <a:spAutoFit/>
          </a:bodyPr>
          <a:lstStyle/>
          <a:p>
            <a:r>
              <a:rPr lang="en-US" dirty="0" smtClean="0">
                <a:latin typeface="Source Code Pro" panose="020B0509030403020204" pitchFamily="49" charset="0"/>
              </a:rPr>
              <a:t>// something like:</a:t>
            </a:r>
          </a:p>
          <a:p>
            <a:r>
              <a:rPr lang="en-US" dirty="0" smtClean="0">
                <a:latin typeface="Source Code Pro" panose="020B0509030403020204" pitchFamily="49" charset="0"/>
              </a:rPr>
              <a:t>// </a:t>
            </a:r>
            <a:r>
              <a:rPr lang="en-US" dirty="0" err="1" smtClean="0">
                <a:latin typeface="Source Code Pro" panose="020B0509030403020204" pitchFamily="49" charset="0"/>
              </a:rPr>
              <a:t>events.register</a:t>
            </a:r>
            <a:r>
              <a:rPr lang="en-US" dirty="0" smtClean="0">
                <a:latin typeface="Source Code Pro" panose="020B0509030403020204" pitchFamily="49" charset="0"/>
              </a:rPr>
              <a:t>(handle);</a:t>
            </a:r>
            <a:endParaRPr lang="en-US" dirty="0">
              <a:latin typeface="Source Code Pro" panose="020B0509030403020204" pitchFamily="49" charset="0"/>
            </a:endParaRPr>
          </a:p>
        </p:txBody>
      </p:sp>
      <p:sp>
        <p:nvSpPr>
          <p:cNvPr id="36" name="Rectangle 35"/>
          <p:cNvSpPr/>
          <p:nvPr/>
        </p:nvSpPr>
        <p:spPr>
          <a:xfrm>
            <a:off x="5997539" y="3267512"/>
            <a:ext cx="2133600" cy="762000"/>
          </a:xfrm>
          <a:prstGeom prst="rect">
            <a:avLst/>
          </a:prstGeom>
          <a:solidFill>
            <a:schemeClr val="accent1">
              <a:lumMod val="20000"/>
              <a:lumOff val="8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FLTK waits for events</a:t>
            </a:r>
            <a:endParaRPr lang="en-US" dirty="0"/>
          </a:p>
        </p:txBody>
      </p:sp>
      <p:sp>
        <p:nvSpPr>
          <p:cNvPr id="37" name="Rectangle 36"/>
          <p:cNvSpPr/>
          <p:nvPr/>
        </p:nvSpPr>
        <p:spPr>
          <a:xfrm>
            <a:off x="5997539" y="4472820"/>
            <a:ext cx="2133600" cy="1165979"/>
          </a:xfrm>
          <a:prstGeom prst="rect">
            <a:avLst/>
          </a:prstGeom>
          <a:solidFill>
            <a:schemeClr val="accent1">
              <a:lumMod val="20000"/>
              <a:lumOff val="8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When an event occurs, FLTK calls the registered handle() function</a:t>
            </a:r>
            <a:endParaRPr lang="en-US" dirty="0"/>
          </a:p>
        </p:txBody>
      </p:sp>
      <p:sp>
        <p:nvSpPr>
          <p:cNvPr id="38" name="Arc 37"/>
          <p:cNvSpPr/>
          <p:nvPr/>
        </p:nvSpPr>
        <p:spPr>
          <a:xfrm rot="2718070">
            <a:off x="6784061" y="3426740"/>
            <a:ext cx="1828800" cy="1828799"/>
          </a:xfrm>
          <a:prstGeom prst="arc">
            <a:avLst/>
          </a:prstGeom>
          <a:ln w="762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Arc 38"/>
          <p:cNvSpPr/>
          <p:nvPr/>
        </p:nvSpPr>
        <p:spPr>
          <a:xfrm rot="13686449">
            <a:off x="5545109" y="3477631"/>
            <a:ext cx="1828800" cy="1828799"/>
          </a:xfrm>
          <a:prstGeom prst="arc">
            <a:avLst/>
          </a:prstGeom>
          <a:ln w="762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 name="Straight Arrow Connector 44"/>
          <p:cNvCxnSpPr/>
          <p:nvPr/>
        </p:nvCxnSpPr>
        <p:spPr>
          <a:xfrm>
            <a:off x="7049784" y="2639537"/>
            <a:ext cx="0" cy="560863"/>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814116" y="3487761"/>
            <a:ext cx="2793367" cy="1323439"/>
          </a:xfrm>
          <a:prstGeom prst="rect">
            <a:avLst/>
          </a:prstGeom>
          <a:noFill/>
        </p:spPr>
        <p:txBody>
          <a:bodyPr wrap="square" rtlCol="0">
            <a:spAutoFit/>
          </a:bodyPr>
          <a:lstStyle/>
          <a:p>
            <a:pPr algn="ctr"/>
            <a:r>
              <a:rPr lang="en-US" sz="2000" dirty="0" smtClean="0">
                <a:solidFill>
                  <a:srgbClr val="0070C0"/>
                </a:solidFill>
              </a:rPr>
              <a:t>Passing a </a:t>
            </a:r>
            <a:r>
              <a:rPr lang="en-US" sz="2000" b="1" dirty="0" smtClean="0">
                <a:solidFill>
                  <a:srgbClr val="0070C0"/>
                </a:solidFill>
              </a:rPr>
              <a:t>function</a:t>
            </a:r>
            <a:r>
              <a:rPr lang="en-US" sz="2000" dirty="0" smtClean="0">
                <a:solidFill>
                  <a:srgbClr val="0070C0"/>
                </a:solidFill>
              </a:rPr>
              <a:t> </a:t>
            </a:r>
            <a:br>
              <a:rPr lang="en-US" sz="2000" dirty="0" smtClean="0">
                <a:solidFill>
                  <a:srgbClr val="0070C0"/>
                </a:solidFill>
              </a:rPr>
            </a:br>
            <a:r>
              <a:rPr lang="en-US" sz="2000" dirty="0" smtClean="0">
                <a:solidFill>
                  <a:srgbClr val="0070C0"/>
                </a:solidFill>
              </a:rPr>
              <a:t>(i.e. some code)</a:t>
            </a:r>
            <a:r>
              <a:rPr lang="en-US" sz="2000" b="1" dirty="0" smtClean="0">
                <a:solidFill>
                  <a:srgbClr val="0070C0"/>
                </a:solidFill>
              </a:rPr>
              <a:t> </a:t>
            </a:r>
            <a:r>
              <a:rPr lang="en-US" sz="2000" dirty="0" smtClean="0">
                <a:solidFill>
                  <a:srgbClr val="0070C0"/>
                </a:solidFill>
              </a:rPr>
              <a:t>as an argument to another function</a:t>
            </a:r>
            <a:endParaRPr lang="en-US" sz="2000" dirty="0">
              <a:solidFill>
                <a:srgbClr val="0070C0"/>
              </a:solidFill>
            </a:endParaRPr>
          </a:p>
        </p:txBody>
      </p:sp>
      <p:cxnSp>
        <p:nvCxnSpPr>
          <p:cNvPr id="56" name="Straight Connector 55"/>
          <p:cNvCxnSpPr/>
          <p:nvPr/>
        </p:nvCxnSpPr>
        <p:spPr>
          <a:xfrm>
            <a:off x="8610600" y="2497465"/>
            <a:ext cx="320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10210800" y="2547257"/>
            <a:ext cx="0" cy="904707"/>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1732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7" grpId="0"/>
      <p:bldP spid="34" grpId="0" animBg="1"/>
      <p:bldP spid="36" grpId="0" animBg="1"/>
      <p:bldP spid="37" grpId="0" animBg="1"/>
      <p:bldP spid="38" grpId="0" animBg="1"/>
      <p:bldP spid="39" grpId="0" animBg="1"/>
      <p:bldP spid="4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Callbacks</a:t>
            </a:r>
            <a:endParaRPr lang="en-US" dirty="0"/>
          </a:p>
        </p:txBody>
      </p:sp>
      <p:sp>
        <p:nvSpPr>
          <p:cNvPr id="3" name="Content Placeholder 2"/>
          <p:cNvSpPr>
            <a:spLocks noGrp="1"/>
          </p:cNvSpPr>
          <p:nvPr>
            <p:ph idx="1"/>
          </p:nvPr>
        </p:nvSpPr>
        <p:spPr/>
        <p:txBody>
          <a:bodyPr>
            <a:normAutofit/>
          </a:bodyPr>
          <a:lstStyle/>
          <a:p>
            <a:r>
              <a:rPr lang="en-US" sz="4000" dirty="0" smtClean="0"/>
              <a:t>A </a:t>
            </a:r>
            <a:r>
              <a:rPr lang="en-US" sz="4000" b="1" dirty="0" smtClean="0"/>
              <a:t>callback</a:t>
            </a:r>
            <a:r>
              <a:rPr lang="en-US" sz="4000" dirty="0" smtClean="0"/>
              <a:t> is a piece of code (usually a function) that is passed as an argument to another function.</a:t>
            </a:r>
          </a:p>
          <a:p>
            <a:r>
              <a:rPr lang="en-US" sz="4000" dirty="0" smtClean="0"/>
              <a:t>In event-driven programming, a callback function is “called back” by the event loop when a particular event occurs.</a:t>
            </a:r>
          </a:p>
          <a:p>
            <a:pPr lvl="1"/>
            <a:r>
              <a:rPr lang="en-US" sz="3600" dirty="0" smtClean="0"/>
              <a:t>handle() is internally a type of callback in FLTK</a:t>
            </a:r>
            <a:endParaRPr lang="en-US" sz="3600" dirty="0"/>
          </a:p>
        </p:txBody>
      </p:sp>
      <p:sp>
        <p:nvSpPr>
          <p:cNvPr id="4" name="Slide Number Placeholder 3"/>
          <p:cNvSpPr>
            <a:spLocks noGrp="1"/>
          </p:cNvSpPr>
          <p:nvPr>
            <p:ph type="sldNum" sz="quarter" idx="12"/>
          </p:nvPr>
        </p:nvSpPr>
        <p:spPr/>
        <p:txBody>
          <a:bodyPr/>
          <a:lstStyle/>
          <a:p>
            <a:fld id="{A35F5B45-5AD6-4B4B-88AD-4D96A59CAAFF}" type="slidenum">
              <a:rPr lang="en-US" smtClean="0"/>
              <a:t>53</a:t>
            </a:fld>
            <a:endParaRPr lang="en-US"/>
          </a:p>
        </p:txBody>
      </p:sp>
    </p:spTree>
    <p:extLst>
      <p:ext uri="{BB962C8B-B14F-4D97-AF65-F5344CB8AC3E}">
        <p14:creationId xmlns:p14="http://schemas.microsoft.com/office/powerpoint/2010/main" val="26556067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Fl_Widget</a:t>
            </a:r>
            <a:r>
              <a:rPr lang="en-US" dirty="0" smtClean="0"/>
              <a:t> Callbacks</a:t>
            </a:r>
            <a:endParaRPr lang="en-US" dirty="0"/>
          </a:p>
        </p:txBody>
      </p:sp>
      <p:sp>
        <p:nvSpPr>
          <p:cNvPr id="3" name="Content Placeholder 2"/>
          <p:cNvSpPr>
            <a:spLocks noGrp="1"/>
          </p:cNvSpPr>
          <p:nvPr>
            <p:ph idx="1"/>
          </p:nvPr>
        </p:nvSpPr>
        <p:spPr/>
        <p:txBody>
          <a:bodyPr>
            <a:normAutofit fontScale="92500" lnSpcReduction="10000"/>
          </a:bodyPr>
          <a:lstStyle/>
          <a:p>
            <a:r>
              <a:rPr lang="en-US" sz="3600" dirty="0" smtClean="0"/>
              <a:t>In addition to handle() functions, each FLTK widget can register a single callback function.</a:t>
            </a:r>
          </a:p>
          <a:p>
            <a:r>
              <a:rPr lang="en-US" sz="3600" dirty="0" smtClean="0"/>
              <a:t>The callback is triggered </a:t>
            </a:r>
            <a:br>
              <a:rPr lang="en-US" sz="3600" dirty="0" smtClean="0"/>
            </a:br>
            <a:r>
              <a:rPr lang="en-US" sz="3600" dirty="0" smtClean="0"/>
              <a:t>“</a:t>
            </a:r>
            <a:r>
              <a:rPr lang="en-US" sz="3600" dirty="0"/>
              <a:t>when the value of the widget </a:t>
            </a:r>
            <a:r>
              <a:rPr lang="en-US" sz="3600" dirty="0" smtClean="0"/>
              <a:t>changes”</a:t>
            </a:r>
          </a:p>
          <a:p>
            <a:pPr lvl="1" defTabSz="1377950"/>
            <a:r>
              <a:rPr lang="en-US" sz="3200" dirty="0" smtClean="0"/>
              <a:t>e.g.	when a button is pressed</a:t>
            </a:r>
            <a:br>
              <a:rPr lang="en-US" sz="3200" dirty="0" smtClean="0"/>
            </a:br>
            <a:r>
              <a:rPr lang="en-US" sz="3200" dirty="0" smtClean="0"/>
              <a:t>	when a window is closed</a:t>
            </a:r>
            <a:br>
              <a:rPr lang="en-US" sz="3200" dirty="0" smtClean="0"/>
            </a:br>
            <a:r>
              <a:rPr lang="en-US" sz="3200" dirty="0"/>
              <a:t>	</a:t>
            </a:r>
            <a:r>
              <a:rPr lang="en-US" sz="3200" dirty="0" smtClean="0"/>
              <a:t>when a slider is moved</a:t>
            </a:r>
          </a:p>
          <a:p>
            <a:pPr defTabSz="1377950"/>
            <a:r>
              <a:rPr lang="en-US" sz="3600" dirty="0" smtClean="0"/>
              <a:t>What if you need more than one callback?</a:t>
            </a:r>
          </a:p>
          <a:p>
            <a:pPr lvl="1" defTabSz="1377950"/>
            <a:r>
              <a:rPr lang="en-US" sz="3200" dirty="0" smtClean="0"/>
              <a:t>Make one callback that calls uses logic to call other functions.</a:t>
            </a:r>
          </a:p>
        </p:txBody>
      </p:sp>
      <p:sp>
        <p:nvSpPr>
          <p:cNvPr id="4" name="Slide Number Placeholder 3"/>
          <p:cNvSpPr>
            <a:spLocks noGrp="1"/>
          </p:cNvSpPr>
          <p:nvPr>
            <p:ph type="sldNum" sz="quarter" idx="12"/>
          </p:nvPr>
        </p:nvSpPr>
        <p:spPr/>
        <p:txBody>
          <a:bodyPr/>
          <a:lstStyle/>
          <a:p>
            <a:fld id="{A35F5B45-5AD6-4B4B-88AD-4D96A59CAAFF}" type="slidenum">
              <a:rPr lang="en-US" smtClean="0"/>
              <a:t>54</a:t>
            </a:fld>
            <a:endParaRPr lang="en-US"/>
          </a:p>
        </p:txBody>
      </p:sp>
    </p:spTree>
    <p:extLst>
      <p:ext uri="{BB962C8B-B14F-4D97-AF65-F5344CB8AC3E}">
        <p14:creationId xmlns:p14="http://schemas.microsoft.com/office/powerpoint/2010/main" val="32469149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87222" y="4179711"/>
            <a:ext cx="1524000" cy="38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Fl_Widget</a:t>
            </a:r>
            <a:r>
              <a:rPr lang="en-US" dirty="0" smtClean="0"/>
              <a:t> Callbacks</a:t>
            </a:r>
            <a:endParaRPr lang="en-US" dirty="0"/>
          </a:p>
        </p:txBody>
      </p:sp>
      <p:sp>
        <p:nvSpPr>
          <p:cNvPr id="3" name="Content Placeholder 2"/>
          <p:cNvSpPr>
            <a:spLocks noGrp="1"/>
          </p:cNvSpPr>
          <p:nvPr>
            <p:ph idx="1"/>
          </p:nvPr>
        </p:nvSpPr>
        <p:spPr/>
        <p:txBody>
          <a:bodyPr>
            <a:normAutofit/>
          </a:bodyPr>
          <a:lstStyle/>
          <a:p>
            <a:pPr marL="0" lvl="1" indent="0">
              <a:buNone/>
            </a:pPr>
            <a:r>
              <a:rPr lang="en-US" dirty="0" smtClean="0">
                <a:latin typeface="Source Code Pro" panose="020B0509030403020204" pitchFamily="49" charset="0"/>
              </a:rPr>
              <a:t>void </a:t>
            </a:r>
            <a:r>
              <a:rPr lang="en-US" dirty="0" err="1" smtClean="0">
                <a:latin typeface="Source Code Pro" panose="020B0509030403020204" pitchFamily="49" charset="0"/>
              </a:rPr>
              <a:t>mycallback_function</a:t>
            </a:r>
            <a:r>
              <a:rPr lang="en-US" dirty="0" smtClean="0">
                <a:latin typeface="Source Code Pro" panose="020B0509030403020204" pitchFamily="49" charset="0"/>
              </a:rPr>
              <a:t>() {</a:t>
            </a:r>
          </a:p>
          <a:p>
            <a:pPr marL="0" lvl="1" indent="0">
              <a:buNone/>
            </a:pPr>
            <a:r>
              <a:rPr lang="en-US" dirty="0">
                <a:latin typeface="Source Code Pro" panose="020B0509030403020204" pitchFamily="49" charset="0"/>
              </a:rPr>
              <a:t>	</a:t>
            </a:r>
            <a:r>
              <a:rPr lang="en-US" dirty="0" smtClean="0">
                <a:latin typeface="Source Code Pro" panose="020B0509030403020204" pitchFamily="49" charset="0"/>
              </a:rPr>
              <a:t>// do something</a:t>
            </a:r>
          </a:p>
          <a:p>
            <a:pPr marL="0" lvl="1" indent="0">
              <a:buNone/>
            </a:pPr>
            <a:r>
              <a:rPr lang="en-US" dirty="0" smtClean="0">
                <a:latin typeface="Source Code Pro" panose="020B0509030403020204" pitchFamily="49" charset="0"/>
              </a:rPr>
              <a:t>}</a:t>
            </a:r>
          </a:p>
          <a:p>
            <a:pPr marL="0" lvl="1" indent="0">
              <a:buNone/>
            </a:pPr>
            <a:endParaRPr lang="en-US" dirty="0">
              <a:latin typeface="Source Code Pro" panose="020B0509030403020204" pitchFamily="49" charset="0"/>
            </a:endParaRPr>
          </a:p>
          <a:p>
            <a:pPr marL="0" lvl="1" indent="0">
              <a:buNone/>
            </a:pPr>
            <a:r>
              <a:rPr lang="en-US" dirty="0" err="1" smtClean="0">
                <a:latin typeface="Source Code Pro" panose="020B0509030403020204" pitchFamily="49" charset="0"/>
              </a:rPr>
              <a:t>int</a:t>
            </a:r>
            <a:r>
              <a:rPr lang="en-US" dirty="0" smtClean="0">
                <a:latin typeface="Source Code Pro" panose="020B0509030403020204" pitchFamily="49" charset="0"/>
              </a:rPr>
              <a:t> main() {</a:t>
            </a:r>
          </a:p>
          <a:p>
            <a:pPr marL="0" lvl="1" indent="0">
              <a:buNone/>
            </a:pPr>
            <a:r>
              <a:rPr lang="en-US" dirty="0">
                <a:latin typeface="Source Code Pro" panose="020B0509030403020204" pitchFamily="49" charset="0"/>
              </a:rPr>
              <a:t>	</a:t>
            </a:r>
            <a:r>
              <a:rPr lang="en-US" dirty="0" err="1" smtClean="0">
                <a:latin typeface="Source Code Pro" panose="020B0509030403020204" pitchFamily="49" charset="0"/>
              </a:rPr>
              <a:t>Fl_Button</a:t>
            </a:r>
            <a:r>
              <a:rPr lang="en-US" dirty="0" smtClean="0">
                <a:latin typeface="Source Code Pro" panose="020B0509030403020204" pitchFamily="49" charset="0"/>
              </a:rPr>
              <a:t> b(x, y, w, h);</a:t>
            </a:r>
          </a:p>
          <a:p>
            <a:pPr marL="0" lvl="1" indent="0">
              <a:buNone/>
            </a:pPr>
            <a:r>
              <a:rPr lang="en-US" dirty="0">
                <a:latin typeface="Source Code Pro" panose="020B0509030403020204" pitchFamily="49" charset="0"/>
              </a:rPr>
              <a:t>	</a:t>
            </a:r>
            <a:r>
              <a:rPr lang="en-US" dirty="0" err="1" smtClean="0">
                <a:latin typeface="Source Code Pro" panose="020B0509030403020204" pitchFamily="49" charset="0"/>
              </a:rPr>
              <a:t>b.callback</a:t>
            </a:r>
            <a:r>
              <a:rPr lang="en-US" dirty="0" smtClean="0">
                <a:latin typeface="Source Code Pro" panose="020B0509030403020204" pitchFamily="49" charset="0"/>
              </a:rPr>
              <a:t>(</a:t>
            </a:r>
            <a:r>
              <a:rPr lang="en-US" dirty="0" err="1" smtClean="0">
                <a:latin typeface="Source Code Pro" panose="020B0509030403020204" pitchFamily="49" charset="0"/>
              </a:rPr>
              <a:t>mycallback_function</a:t>
            </a:r>
            <a:r>
              <a:rPr lang="en-US" dirty="0" smtClean="0">
                <a:latin typeface="Source Code Pro" panose="020B0509030403020204" pitchFamily="49" charset="0"/>
              </a:rPr>
              <a:t>);</a:t>
            </a:r>
          </a:p>
          <a:p>
            <a:pPr marL="0" lvl="1" indent="0">
              <a:buNone/>
            </a:pPr>
            <a:r>
              <a:rPr lang="en-US" dirty="0">
                <a:latin typeface="Source Code Pro" panose="020B0509030403020204" pitchFamily="49" charset="0"/>
              </a:rPr>
              <a:t>}</a:t>
            </a:r>
            <a:endParaRPr lang="en-US" dirty="0" smtClean="0">
              <a:latin typeface="Source Code Pro" panose="020B0509030403020204" pitchFamily="49" charset="0"/>
            </a:endParaRPr>
          </a:p>
        </p:txBody>
      </p:sp>
      <p:sp>
        <p:nvSpPr>
          <p:cNvPr id="5" name="Slide Number Placeholder 4"/>
          <p:cNvSpPr>
            <a:spLocks noGrp="1"/>
          </p:cNvSpPr>
          <p:nvPr>
            <p:ph type="sldNum" sz="quarter" idx="12"/>
          </p:nvPr>
        </p:nvSpPr>
        <p:spPr/>
        <p:txBody>
          <a:bodyPr/>
          <a:lstStyle/>
          <a:p>
            <a:fld id="{A35F5B45-5AD6-4B4B-88AD-4D96A59CAAFF}" type="slidenum">
              <a:rPr lang="en-US" smtClean="0"/>
              <a:t>55</a:t>
            </a:fld>
            <a:endParaRPr lang="en-US"/>
          </a:p>
        </p:txBody>
      </p:sp>
      <p:sp>
        <p:nvSpPr>
          <p:cNvPr id="7" name="TextBox 6"/>
          <p:cNvSpPr txBox="1"/>
          <p:nvPr/>
        </p:nvSpPr>
        <p:spPr>
          <a:xfrm>
            <a:off x="1752600" y="5562600"/>
            <a:ext cx="5943600" cy="1015663"/>
          </a:xfrm>
          <a:prstGeom prst="rect">
            <a:avLst/>
          </a:prstGeom>
          <a:noFill/>
        </p:spPr>
        <p:txBody>
          <a:bodyPr wrap="square" rtlCol="0">
            <a:spAutoFit/>
          </a:bodyPr>
          <a:lstStyle/>
          <a:p>
            <a:r>
              <a:rPr lang="en-US" sz="2000" dirty="0" smtClean="0"/>
              <a:t>The “callback” function (inherited from </a:t>
            </a:r>
            <a:r>
              <a:rPr lang="en-US" sz="2000" dirty="0" err="1"/>
              <a:t>Fl_Widget</a:t>
            </a:r>
            <a:r>
              <a:rPr lang="en-US" sz="2000" dirty="0" smtClean="0"/>
              <a:t>) tells the button what code to call when the button “changes” (i.e. when it is clicked)</a:t>
            </a:r>
            <a:endParaRPr lang="en-US" sz="2000" dirty="0"/>
          </a:p>
        </p:txBody>
      </p:sp>
      <p:cxnSp>
        <p:nvCxnSpPr>
          <p:cNvPr id="9" name="Straight Arrow Connector 8"/>
          <p:cNvCxnSpPr/>
          <p:nvPr/>
        </p:nvCxnSpPr>
        <p:spPr>
          <a:xfrm flipV="1">
            <a:off x="2895600" y="4692210"/>
            <a:ext cx="0" cy="87039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rot="20114588">
            <a:off x="7719686" y="3868724"/>
            <a:ext cx="1829347" cy="461665"/>
          </a:xfrm>
          <a:prstGeom prst="rect">
            <a:avLst/>
          </a:prstGeom>
          <a:noFill/>
        </p:spPr>
        <p:txBody>
          <a:bodyPr wrap="none" rtlCol="0">
            <a:spAutoFit/>
          </a:bodyPr>
          <a:lstStyle/>
          <a:p>
            <a:r>
              <a:rPr lang="en-US" sz="2400" dirty="0" smtClean="0">
                <a:solidFill>
                  <a:srgbClr val="7030A0"/>
                </a:solidFill>
              </a:rPr>
              <a:t>Registration</a:t>
            </a:r>
            <a:endParaRPr lang="en-US" sz="2400" dirty="0">
              <a:solidFill>
                <a:srgbClr val="7030A0"/>
              </a:solidFill>
            </a:endParaRPr>
          </a:p>
        </p:txBody>
      </p:sp>
      <p:sp>
        <p:nvSpPr>
          <p:cNvPr id="6" name="TextBox 5"/>
          <p:cNvSpPr txBox="1"/>
          <p:nvPr/>
        </p:nvSpPr>
        <p:spPr>
          <a:xfrm>
            <a:off x="8151839" y="5051276"/>
            <a:ext cx="3472425" cy="830997"/>
          </a:xfrm>
          <a:prstGeom prst="rect">
            <a:avLst/>
          </a:prstGeom>
          <a:noFill/>
        </p:spPr>
        <p:txBody>
          <a:bodyPr wrap="none" rtlCol="0">
            <a:spAutoFit/>
          </a:bodyPr>
          <a:lstStyle/>
          <a:p>
            <a:r>
              <a:rPr lang="en-US" sz="2400" dirty="0" smtClean="0">
                <a:solidFill>
                  <a:srgbClr val="C00000"/>
                </a:solidFill>
              </a:rPr>
              <a:t>Still, not quite right…</a:t>
            </a:r>
          </a:p>
          <a:p>
            <a:r>
              <a:rPr lang="en-US" sz="2400" dirty="0" smtClean="0">
                <a:solidFill>
                  <a:srgbClr val="C00000"/>
                </a:solidFill>
              </a:rPr>
              <a:t>Check documentation…</a:t>
            </a:r>
            <a:endParaRPr lang="en-US" sz="2400" dirty="0">
              <a:solidFill>
                <a:srgbClr val="C00000"/>
              </a:solidFill>
            </a:endParaRPr>
          </a:p>
        </p:txBody>
      </p:sp>
      <p:sp>
        <p:nvSpPr>
          <p:cNvPr id="11" name="TextBox 10"/>
          <p:cNvSpPr txBox="1"/>
          <p:nvPr/>
        </p:nvSpPr>
        <p:spPr>
          <a:xfrm rot="20666706">
            <a:off x="6133498" y="1776133"/>
            <a:ext cx="4036682" cy="830997"/>
          </a:xfrm>
          <a:prstGeom prst="rect">
            <a:avLst/>
          </a:prstGeom>
          <a:noFill/>
        </p:spPr>
        <p:txBody>
          <a:bodyPr wrap="none" rtlCol="0">
            <a:spAutoFit/>
          </a:bodyPr>
          <a:lstStyle/>
          <a:p>
            <a:pPr algn="ctr"/>
            <a:r>
              <a:rPr lang="en-US" sz="2400" dirty="0" smtClean="0">
                <a:solidFill>
                  <a:srgbClr val="00B050"/>
                </a:solidFill>
              </a:rPr>
              <a:t>Callback function must have</a:t>
            </a:r>
          </a:p>
          <a:p>
            <a:pPr algn="ctr"/>
            <a:r>
              <a:rPr lang="en-US" sz="2400" dirty="0" smtClean="0">
                <a:solidFill>
                  <a:srgbClr val="00B050"/>
                </a:solidFill>
              </a:rPr>
              <a:t>global scope</a:t>
            </a:r>
            <a:endParaRPr lang="en-US" sz="2400" dirty="0">
              <a:solidFill>
                <a:srgbClr val="00B050"/>
              </a:solidFill>
            </a:endParaRPr>
          </a:p>
        </p:txBody>
      </p:sp>
    </p:spTree>
    <p:extLst>
      <p:ext uri="{BB962C8B-B14F-4D97-AF65-F5344CB8AC3E}">
        <p14:creationId xmlns:p14="http://schemas.microsoft.com/office/powerpoint/2010/main" val="22268465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4" grpId="0"/>
      <p:bldP spid="6" grpId="0"/>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pass a function as an argument?</a:t>
            </a:r>
            <a:endParaRPr lang="en-US" dirty="0"/>
          </a:p>
        </p:txBody>
      </p:sp>
      <p:sp>
        <p:nvSpPr>
          <p:cNvPr id="3" name="Content Placeholder 2"/>
          <p:cNvSpPr>
            <a:spLocks noGrp="1"/>
          </p:cNvSpPr>
          <p:nvPr>
            <p:ph idx="1"/>
          </p:nvPr>
        </p:nvSpPr>
        <p:spPr/>
        <p:txBody>
          <a:bodyPr/>
          <a:lstStyle/>
          <a:p>
            <a:pPr marL="0" indent="0">
              <a:buNone/>
            </a:pPr>
            <a:r>
              <a:rPr lang="en-US" dirty="0" smtClean="0">
                <a:latin typeface="Source Code Pro" panose="020B0509030403020204" pitchFamily="49" charset="0"/>
              </a:rPr>
              <a:t>void </a:t>
            </a:r>
            <a:r>
              <a:rPr lang="en-US" dirty="0" err="1" smtClean="0">
                <a:latin typeface="Source Code Pro" panose="020B0509030403020204" pitchFamily="49" charset="0"/>
              </a:rPr>
              <a:t>Fl_Widget</a:t>
            </a:r>
            <a:r>
              <a:rPr lang="en-US" dirty="0" smtClean="0">
                <a:latin typeface="Source Code Pro" panose="020B0509030403020204" pitchFamily="49" charset="0"/>
              </a:rPr>
              <a:t>::callback(</a:t>
            </a:r>
            <a:r>
              <a:rPr lang="en-US" dirty="0" err="1" smtClean="0">
                <a:latin typeface="Source Code Pro" panose="020B0509030403020204" pitchFamily="49" charset="0"/>
              </a:rPr>
              <a:t>Fl_Callback</a:t>
            </a:r>
            <a:r>
              <a:rPr lang="en-US" dirty="0" smtClean="0">
                <a:latin typeface="Source Code Pro" panose="020B0509030403020204" pitchFamily="49" charset="0"/>
              </a:rPr>
              <a:t>* </a:t>
            </a:r>
            <a:r>
              <a:rPr lang="en-US" dirty="0" err="1" smtClean="0">
                <a:latin typeface="Source Code Pro" panose="020B0509030403020204" pitchFamily="49" charset="0"/>
              </a:rPr>
              <a:t>cb</a:t>
            </a:r>
            <a:r>
              <a:rPr lang="en-US" dirty="0" smtClean="0">
                <a:latin typeface="Source Code Pro" panose="020B0509030403020204" pitchFamily="49" charset="0"/>
              </a:rPr>
              <a:t>);</a:t>
            </a:r>
          </a:p>
          <a:p>
            <a:pPr marL="0" indent="0">
              <a:buNone/>
            </a:pPr>
            <a:endParaRPr lang="en-US" sz="2400" dirty="0" smtClean="0">
              <a:latin typeface="Source Code Pro" panose="020B0509030403020204" pitchFamily="49" charset="0"/>
            </a:endParaRPr>
          </a:p>
          <a:p>
            <a:pPr marL="0" indent="0">
              <a:buNone/>
            </a:pPr>
            <a:endParaRPr lang="en-US" sz="2400" dirty="0">
              <a:latin typeface="Source Code Pro" panose="020B0509030403020204" pitchFamily="49" charset="0"/>
            </a:endParaRPr>
          </a:p>
          <a:p>
            <a:pPr marL="0" indent="0">
              <a:buNone/>
            </a:pPr>
            <a:endParaRPr lang="en-US" sz="2400" dirty="0" smtClean="0">
              <a:latin typeface="Source Code Pro" panose="020B0509030403020204" pitchFamily="49" charset="0"/>
            </a:endParaRPr>
          </a:p>
          <a:p>
            <a:pPr marL="0" indent="0">
              <a:buNone/>
            </a:pPr>
            <a:r>
              <a:rPr lang="en-US" dirty="0" err="1" smtClean="0">
                <a:latin typeface="Source Code Pro" panose="020B0509030403020204" pitchFamily="49" charset="0"/>
              </a:rPr>
              <a:t>typedef</a:t>
            </a:r>
            <a:r>
              <a:rPr lang="en-US" dirty="0" smtClean="0">
                <a:latin typeface="Source Code Pro" panose="020B0509030403020204" pitchFamily="49" charset="0"/>
              </a:rPr>
              <a:t> void(</a:t>
            </a:r>
            <a:r>
              <a:rPr lang="en-US" dirty="0" err="1" smtClean="0">
                <a:latin typeface="Source Code Pro" panose="020B0509030403020204" pitchFamily="49" charset="0"/>
              </a:rPr>
              <a:t>Fl_Callback</a:t>
            </a:r>
            <a:r>
              <a:rPr lang="en-US" dirty="0" smtClean="0">
                <a:latin typeface="Source Code Pro" panose="020B0509030403020204" pitchFamily="49" charset="0"/>
              </a:rPr>
              <a:t>)(</a:t>
            </a:r>
            <a:r>
              <a:rPr lang="en-US" dirty="0" err="1" smtClean="0">
                <a:latin typeface="Source Code Pro" panose="020B0509030403020204" pitchFamily="49" charset="0"/>
              </a:rPr>
              <a:t>Fl_Widget</a:t>
            </a:r>
            <a:r>
              <a:rPr lang="en-US" dirty="0" smtClean="0">
                <a:latin typeface="Source Code Pro" panose="020B0509030403020204" pitchFamily="49" charset="0"/>
              </a:rPr>
              <a:t>*, void*);</a:t>
            </a:r>
            <a:endParaRPr lang="en-US" dirty="0">
              <a:latin typeface="Source Code Pro" panose="020B0509030403020204" pitchFamily="49" charset="0"/>
            </a:endParaRPr>
          </a:p>
        </p:txBody>
      </p:sp>
      <p:sp>
        <p:nvSpPr>
          <p:cNvPr id="4" name="Slide Number Placeholder 3"/>
          <p:cNvSpPr>
            <a:spLocks noGrp="1"/>
          </p:cNvSpPr>
          <p:nvPr>
            <p:ph type="sldNum" sz="quarter" idx="12"/>
          </p:nvPr>
        </p:nvSpPr>
        <p:spPr/>
        <p:txBody>
          <a:bodyPr/>
          <a:lstStyle/>
          <a:p>
            <a:fld id="{A35F5B45-5AD6-4B4B-88AD-4D96A59CAAFF}" type="slidenum">
              <a:rPr lang="en-US" smtClean="0"/>
              <a:t>56</a:t>
            </a:fld>
            <a:endParaRPr lang="en-US"/>
          </a:p>
        </p:txBody>
      </p:sp>
      <p:cxnSp>
        <p:nvCxnSpPr>
          <p:cNvPr id="9" name="Straight Connector 8"/>
          <p:cNvCxnSpPr/>
          <p:nvPr/>
        </p:nvCxnSpPr>
        <p:spPr>
          <a:xfrm>
            <a:off x="9067800" y="4191000"/>
            <a:ext cx="9906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37111" y="2311896"/>
            <a:ext cx="2548467"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563100" y="4247939"/>
            <a:ext cx="0" cy="533399"/>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974189" y="4789821"/>
            <a:ext cx="3177822" cy="461665"/>
          </a:xfrm>
          <a:prstGeom prst="rect">
            <a:avLst/>
          </a:prstGeom>
          <a:noFill/>
        </p:spPr>
        <p:txBody>
          <a:bodyPr wrap="square" rtlCol="0">
            <a:spAutoFit/>
          </a:bodyPr>
          <a:lstStyle/>
          <a:p>
            <a:r>
              <a:rPr lang="en-US" sz="2400" dirty="0" smtClean="0">
                <a:solidFill>
                  <a:srgbClr val="0070C0"/>
                </a:solidFill>
              </a:rPr>
              <a:t>A “pointer to anything”</a:t>
            </a:r>
            <a:endParaRPr lang="en-US" sz="2400" dirty="0">
              <a:solidFill>
                <a:srgbClr val="0070C0"/>
              </a:solidFill>
            </a:endParaRPr>
          </a:p>
        </p:txBody>
      </p:sp>
      <p:sp>
        <p:nvSpPr>
          <p:cNvPr id="23" name="TextBox 22"/>
          <p:cNvSpPr txBox="1"/>
          <p:nvPr/>
        </p:nvSpPr>
        <p:spPr>
          <a:xfrm>
            <a:off x="4953000" y="2420331"/>
            <a:ext cx="6400800" cy="830997"/>
          </a:xfrm>
          <a:prstGeom prst="rect">
            <a:avLst/>
          </a:prstGeom>
          <a:noFill/>
        </p:spPr>
        <p:txBody>
          <a:bodyPr wrap="square" rtlCol="0">
            <a:spAutoFit/>
          </a:bodyPr>
          <a:lstStyle/>
          <a:p>
            <a:r>
              <a:rPr lang="en-US" sz="2400" dirty="0" smtClean="0">
                <a:solidFill>
                  <a:schemeClr val="accent6">
                    <a:lumMod val="50000"/>
                  </a:schemeClr>
                </a:solidFill>
              </a:rPr>
              <a:t>The “type” of the function we need to pass</a:t>
            </a:r>
          </a:p>
          <a:p>
            <a:r>
              <a:rPr lang="en-US" sz="2400" dirty="0" smtClean="0">
                <a:solidFill>
                  <a:schemeClr val="accent6">
                    <a:lumMod val="50000"/>
                  </a:schemeClr>
                </a:solidFill>
              </a:rPr>
              <a:t>i.e. the function’s signature (minus its name)</a:t>
            </a:r>
            <a:endParaRPr lang="en-US" sz="2400" dirty="0">
              <a:solidFill>
                <a:schemeClr val="accent6">
                  <a:lumMod val="50000"/>
                </a:schemeClr>
              </a:solidFill>
            </a:endParaRPr>
          </a:p>
        </p:txBody>
      </p:sp>
      <p:cxnSp>
        <p:nvCxnSpPr>
          <p:cNvPr id="27" name="Straight Connector 26"/>
          <p:cNvCxnSpPr/>
          <p:nvPr/>
        </p:nvCxnSpPr>
        <p:spPr>
          <a:xfrm>
            <a:off x="6477000" y="4191000"/>
            <a:ext cx="21336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511344" y="4282961"/>
            <a:ext cx="0" cy="1432039"/>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720644" y="5723781"/>
            <a:ext cx="3581400" cy="461665"/>
          </a:xfrm>
          <a:prstGeom prst="rect">
            <a:avLst/>
          </a:prstGeom>
          <a:noFill/>
        </p:spPr>
        <p:txBody>
          <a:bodyPr wrap="square" rtlCol="0">
            <a:spAutoFit/>
          </a:bodyPr>
          <a:lstStyle/>
          <a:p>
            <a:r>
              <a:rPr lang="en-US" sz="2400" dirty="0" smtClean="0">
                <a:solidFill>
                  <a:srgbClr val="0070C0"/>
                </a:solidFill>
              </a:rPr>
              <a:t>A pointer to a </a:t>
            </a:r>
            <a:r>
              <a:rPr lang="en-US" sz="2400" dirty="0" err="1" smtClean="0">
                <a:solidFill>
                  <a:srgbClr val="0070C0"/>
                </a:solidFill>
              </a:rPr>
              <a:t>Fl_Widget</a:t>
            </a:r>
            <a:endParaRPr lang="en-US" sz="2400" dirty="0">
              <a:solidFill>
                <a:srgbClr val="0070C0"/>
              </a:solidFill>
            </a:endParaRPr>
          </a:p>
        </p:txBody>
      </p:sp>
      <p:cxnSp>
        <p:nvCxnSpPr>
          <p:cNvPr id="33" name="Straight Connector 32"/>
          <p:cNvCxnSpPr/>
          <p:nvPr/>
        </p:nvCxnSpPr>
        <p:spPr>
          <a:xfrm>
            <a:off x="2667000" y="4191000"/>
            <a:ext cx="762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048000" y="4247939"/>
            <a:ext cx="0" cy="533399"/>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133600" y="4722316"/>
            <a:ext cx="1828800" cy="461665"/>
          </a:xfrm>
          <a:prstGeom prst="rect">
            <a:avLst/>
          </a:prstGeom>
          <a:noFill/>
        </p:spPr>
        <p:txBody>
          <a:bodyPr wrap="square" rtlCol="0">
            <a:spAutoFit/>
          </a:bodyPr>
          <a:lstStyle/>
          <a:p>
            <a:r>
              <a:rPr lang="en-US" sz="2400" dirty="0" smtClean="0">
                <a:solidFill>
                  <a:srgbClr val="0070C0"/>
                </a:solidFill>
              </a:rPr>
              <a:t>Return void</a:t>
            </a:r>
            <a:endParaRPr lang="en-US" sz="2400" dirty="0">
              <a:solidFill>
                <a:srgbClr val="0070C0"/>
              </a:solidFill>
            </a:endParaRPr>
          </a:p>
        </p:txBody>
      </p:sp>
    </p:spTree>
    <p:extLst>
      <p:ext uri="{BB962C8B-B14F-4D97-AF65-F5344CB8AC3E}">
        <p14:creationId xmlns:p14="http://schemas.microsoft.com/office/powerpoint/2010/main" val="38707553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9" grpId="0"/>
      <p:bldP spid="3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an FLTK widget’s callback</a:t>
            </a:r>
            <a:endParaRPr lang="en-US" dirty="0"/>
          </a:p>
        </p:txBody>
      </p:sp>
      <p:sp>
        <p:nvSpPr>
          <p:cNvPr id="3" name="Content Placeholder 2"/>
          <p:cNvSpPr>
            <a:spLocks noGrp="1"/>
          </p:cNvSpPr>
          <p:nvPr>
            <p:ph idx="1"/>
          </p:nvPr>
        </p:nvSpPr>
        <p:spPr/>
        <p:txBody>
          <a:bodyPr>
            <a:normAutofit/>
          </a:bodyPr>
          <a:lstStyle/>
          <a:p>
            <a:pPr marL="0" lvl="1" indent="0">
              <a:buNone/>
            </a:pPr>
            <a:r>
              <a:rPr lang="en-US" dirty="0">
                <a:latin typeface="Lucida Console" panose="020B0609040504020204" pitchFamily="49" charset="0"/>
              </a:rPr>
              <a:t>void </a:t>
            </a:r>
            <a:r>
              <a:rPr lang="en-US" dirty="0" err="1" smtClean="0">
                <a:latin typeface="Lucida Console" panose="020B0609040504020204" pitchFamily="49" charset="0"/>
              </a:rPr>
              <a:t>mycallback_function</a:t>
            </a:r>
            <a:r>
              <a:rPr lang="en-US" dirty="0" smtClean="0">
                <a:latin typeface="Lucida Console" panose="020B0609040504020204" pitchFamily="49" charset="0"/>
              </a:rPr>
              <a:t>() </a:t>
            </a:r>
            <a:r>
              <a:rPr lang="en-US" dirty="0">
                <a:latin typeface="Lucida Console" panose="020B0609040504020204" pitchFamily="49" charset="0"/>
              </a:rPr>
              <a:t>{</a:t>
            </a:r>
          </a:p>
          <a:p>
            <a:pPr marL="0" lvl="1" indent="0">
              <a:buNone/>
            </a:pPr>
            <a:r>
              <a:rPr lang="en-US" dirty="0">
                <a:latin typeface="Lucida Console" panose="020B0609040504020204" pitchFamily="49" charset="0"/>
              </a:rPr>
              <a:t>	// do something</a:t>
            </a:r>
          </a:p>
          <a:p>
            <a:pPr marL="0" lvl="1" indent="0">
              <a:buNone/>
            </a:pPr>
            <a:r>
              <a:rPr lang="en-US" dirty="0">
                <a:latin typeface="Lucida Console" panose="020B0609040504020204" pitchFamily="49" charset="0"/>
              </a:rPr>
              <a:t>}</a:t>
            </a:r>
          </a:p>
          <a:p>
            <a:pPr marL="0" lvl="1" indent="0">
              <a:buNone/>
            </a:pPr>
            <a:endParaRPr lang="en-US" dirty="0">
              <a:latin typeface="Lucida Console" panose="020B0609040504020204" pitchFamily="49" charset="0"/>
            </a:endParaRPr>
          </a:p>
          <a:p>
            <a:pPr marL="0" lvl="1" indent="0">
              <a:buNone/>
            </a:pPr>
            <a:r>
              <a:rPr lang="en-US" dirty="0" err="1">
                <a:latin typeface="Lucida Console" panose="020B0609040504020204" pitchFamily="49" charset="0"/>
              </a:rPr>
              <a:t>int</a:t>
            </a:r>
            <a:r>
              <a:rPr lang="en-US" dirty="0">
                <a:latin typeface="Lucida Console" panose="020B0609040504020204" pitchFamily="49" charset="0"/>
              </a:rPr>
              <a:t> main() {</a:t>
            </a:r>
          </a:p>
          <a:p>
            <a:pPr marL="0" lvl="1" indent="0">
              <a:buNone/>
            </a:pPr>
            <a:r>
              <a:rPr lang="en-US" dirty="0">
                <a:latin typeface="Lucida Console" panose="020B0609040504020204" pitchFamily="49" charset="0"/>
              </a:rPr>
              <a:t>	</a:t>
            </a:r>
            <a:r>
              <a:rPr lang="en-US" dirty="0" err="1">
                <a:latin typeface="Lucida Console" panose="020B0609040504020204" pitchFamily="49" charset="0"/>
              </a:rPr>
              <a:t>Fl_Button</a:t>
            </a:r>
            <a:r>
              <a:rPr lang="en-US" dirty="0">
                <a:latin typeface="Lucida Console" panose="020B0609040504020204" pitchFamily="49" charset="0"/>
              </a:rPr>
              <a:t> b(x, y, w, h);</a:t>
            </a:r>
          </a:p>
          <a:p>
            <a:pPr marL="0" lvl="1" indent="0">
              <a:buNone/>
            </a:pPr>
            <a:r>
              <a:rPr lang="en-US" dirty="0">
                <a:latin typeface="Lucida Console" panose="020B0609040504020204" pitchFamily="49" charset="0"/>
              </a:rPr>
              <a:t>	</a:t>
            </a:r>
            <a:r>
              <a:rPr lang="en-US" dirty="0" err="1">
                <a:latin typeface="Lucida Console" panose="020B0609040504020204" pitchFamily="49" charset="0"/>
              </a:rPr>
              <a:t>b.callback</a:t>
            </a:r>
            <a:r>
              <a:rPr lang="en-US" dirty="0">
                <a:latin typeface="Lucida Console" panose="020B0609040504020204" pitchFamily="49" charset="0"/>
              </a:rPr>
              <a:t>(</a:t>
            </a:r>
            <a:r>
              <a:rPr lang="en-US" dirty="0" err="1">
                <a:latin typeface="Lucida Console" panose="020B0609040504020204" pitchFamily="49" charset="0"/>
              </a:rPr>
              <a:t>mycallback_function</a:t>
            </a:r>
            <a:r>
              <a:rPr lang="en-US" dirty="0">
                <a:latin typeface="Lucida Console" panose="020B0609040504020204" pitchFamily="49" charset="0"/>
              </a:rPr>
              <a:t>);</a:t>
            </a:r>
          </a:p>
          <a:p>
            <a:pPr marL="0" lvl="1" indent="0">
              <a:buNone/>
            </a:pPr>
            <a:r>
              <a:rPr lang="en-US" dirty="0" smtClean="0">
                <a:latin typeface="Lucida Console" panose="020B0609040504020204" pitchFamily="49" charset="0"/>
              </a:rPr>
              <a:t>}</a:t>
            </a:r>
            <a:endParaRPr lang="en-US" dirty="0">
              <a:latin typeface="Lucida Console" panose="020B0609040504020204" pitchFamily="49" charset="0"/>
            </a:endParaRPr>
          </a:p>
        </p:txBody>
      </p:sp>
      <p:sp>
        <p:nvSpPr>
          <p:cNvPr id="5" name="Slide Number Placeholder 4"/>
          <p:cNvSpPr>
            <a:spLocks noGrp="1"/>
          </p:cNvSpPr>
          <p:nvPr>
            <p:ph type="sldNum" sz="quarter" idx="12"/>
          </p:nvPr>
        </p:nvSpPr>
        <p:spPr/>
        <p:txBody>
          <a:bodyPr/>
          <a:lstStyle/>
          <a:p>
            <a:fld id="{A35F5B45-5AD6-4B4B-88AD-4D96A59CAAFF}" type="slidenum">
              <a:rPr lang="en-US" smtClean="0"/>
              <a:t>57</a:t>
            </a:fld>
            <a:endParaRPr lang="en-US"/>
          </a:p>
        </p:txBody>
      </p:sp>
      <p:sp>
        <p:nvSpPr>
          <p:cNvPr id="4" name="TextBox 3"/>
          <p:cNvSpPr txBox="1"/>
          <p:nvPr/>
        </p:nvSpPr>
        <p:spPr>
          <a:xfrm rot="818849">
            <a:off x="6722459" y="1970078"/>
            <a:ext cx="2663806" cy="461665"/>
          </a:xfrm>
          <a:prstGeom prst="rect">
            <a:avLst/>
          </a:prstGeom>
          <a:noFill/>
        </p:spPr>
        <p:txBody>
          <a:bodyPr wrap="none" rtlCol="0">
            <a:spAutoFit/>
          </a:bodyPr>
          <a:lstStyle/>
          <a:p>
            <a:r>
              <a:rPr lang="en-US" sz="2400" dirty="0" smtClean="0">
                <a:solidFill>
                  <a:srgbClr val="7030A0"/>
                </a:solidFill>
                <a:latin typeface="+mn-lt"/>
              </a:rPr>
              <a:t>Incorrect Signature!</a:t>
            </a:r>
            <a:endParaRPr lang="en-US" sz="2400" dirty="0">
              <a:solidFill>
                <a:srgbClr val="7030A0"/>
              </a:solidFill>
              <a:latin typeface="+mn-lt"/>
            </a:endParaRPr>
          </a:p>
        </p:txBody>
      </p:sp>
    </p:spTree>
    <p:extLst>
      <p:ext uri="{BB962C8B-B14F-4D97-AF65-F5344CB8AC3E}">
        <p14:creationId xmlns:p14="http://schemas.microsoft.com/office/powerpoint/2010/main" val="2719820652"/>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an FLTK widget’s callback</a:t>
            </a:r>
            <a:endParaRPr lang="en-US" dirty="0"/>
          </a:p>
        </p:txBody>
      </p:sp>
      <p:sp>
        <p:nvSpPr>
          <p:cNvPr id="3" name="Content Placeholder 2"/>
          <p:cNvSpPr>
            <a:spLocks noGrp="1"/>
          </p:cNvSpPr>
          <p:nvPr>
            <p:ph idx="1"/>
          </p:nvPr>
        </p:nvSpPr>
        <p:spPr/>
        <p:txBody>
          <a:bodyPr>
            <a:normAutofit/>
          </a:bodyPr>
          <a:lstStyle/>
          <a:p>
            <a:pPr marL="0" lvl="1" indent="0">
              <a:buNone/>
            </a:pPr>
            <a:r>
              <a:rPr lang="en-US" dirty="0">
                <a:latin typeface="Source Code Pro" panose="020B0509030403020204" pitchFamily="49" charset="0"/>
              </a:rPr>
              <a:t>void </a:t>
            </a:r>
            <a:r>
              <a:rPr lang="en-US" dirty="0" err="1" smtClean="0">
                <a:latin typeface="Source Code Pro" panose="020B0509030403020204" pitchFamily="49" charset="0"/>
              </a:rPr>
              <a:t>mycallback_function</a:t>
            </a:r>
            <a:r>
              <a:rPr lang="en-US" dirty="0" smtClean="0">
                <a:latin typeface="Source Code Pro" panose="020B0509030403020204" pitchFamily="49" charset="0"/>
              </a:rPr>
              <a:t>(</a:t>
            </a:r>
            <a:r>
              <a:rPr lang="en-US" dirty="0" err="1" smtClean="0">
                <a:latin typeface="Source Code Pro" panose="020B0509030403020204" pitchFamily="49" charset="0"/>
              </a:rPr>
              <a:t>Fl_Widget</a:t>
            </a:r>
            <a:r>
              <a:rPr lang="en-US" dirty="0" smtClean="0">
                <a:latin typeface="Source Code Pro" panose="020B0509030403020204" pitchFamily="49" charset="0"/>
              </a:rPr>
              <a:t>* w, void* v) </a:t>
            </a:r>
            <a:r>
              <a:rPr lang="en-US" dirty="0">
                <a:latin typeface="Source Code Pro" panose="020B0509030403020204" pitchFamily="49" charset="0"/>
              </a:rPr>
              <a:t>{</a:t>
            </a:r>
          </a:p>
          <a:p>
            <a:pPr marL="0" lvl="1" indent="0">
              <a:buNone/>
            </a:pPr>
            <a:r>
              <a:rPr lang="en-US" dirty="0">
                <a:latin typeface="Source Code Pro" panose="020B0509030403020204" pitchFamily="49" charset="0"/>
              </a:rPr>
              <a:t>	// do something</a:t>
            </a:r>
          </a:p>
          <a:p>
            <a:pPr marL="0" lvl="1" indent="0">
              <a:buNone/>
            </a:pPr>
            <a:r>
              <a:rPr lang="en-US" dirty="0">
                <a:latin typeface="Source Code Pro" panose="020B0509030403020204" pitchFamily="49" charset="0"/>
              </a:rPr>
              <a:t>}</a:t>
            </a:r>
          </a:p>
          <a:p>
            <a:pPr marL="0" lvl="1" indent="0">
              <a:buNone/>
            </a:pPr>
            <a:endParaRPr lang="en-US" dirty="0">
              <a:latin typeface="Source Code Pro" panose="020B0509030403020204" pitchFamily="49" charset="0"/>
            </a:endParaRPr>
          </a:p>
          <a:p>
            <a:pPr marL="0" lvl="1" indent="0">
              <a:buNone/>
            </a:pPr>
            <a:r>
              <a:rPr lang="en-US" dirty="0" err="1">
                <a:latin typeface="Source Code Pro" panose="020B0509030403020204" pitchFamily="49" charset="0"/>
              </a:rPr>
              <a:t>int</a:t>
            </a:r>
            <a:r>
              <a:rPr lang="en-US" dirty="0">
                <a:latin typeface="Source Code Pro" panose="020B0509030403020204" pitchFamily="49" charset="0"/>
              </a:rPr>
              <a:t> main() {</a:t>
            </a:r>
          </a:p>
          <a:p>
            <a:pPr marL="0" lvl="1" indent="0">
              <a:buNone/>
            </a:pPr>
            <a:r>
              <a:rPr lang="en-US" dirty="0">
                <a:latin typeface="Source Code Pro" panose="020B0509030403020204" pitchFamily="49" charset="0"/>
              </a:rPr>
              <a:t>	</a:t>
            </a:r>
            <a:r>
              <a:rPr lang="en-US" dirty="0" err="1">
                <a:latin typeface="Source Code Pro" panose="020B0509030403020204" pitchFamily="49" charset="0"/>
              </a:rPr>
              <a:t>Fl_Button</a:t>
            </a:r>
            <a:r>
              <a:rPr lang="en-US" dirty="0">
                <a:latin typeface="Source Code Pro" panose="020B0509030403020204" pitchFamily="49" charset="0"/>
              </a:rPr>
              <a:t> b(x, y, w, h);</a:t>
            </a:r>
          </a:p>
          <a:p>
            <a:pPr marL="0" lvl="1" indent="0">
              <a:buNone/>
            </a:pPr>
            <a:r>
              <a:rPr lang="en-US" dirty="0">
                <a:latin typeface="Source Code Pro" panose="020B0509030403020204" pitchFamily="49" charset="0"/>
              </a:rPr>
              <a:t>	</a:t>
            </a:r>
            <a:r>
              <a:rPr lang="en-US" dirty="0" err="1">
                <a:latin typeface="Source Code Pro" panose="020B0509030403020204" pitchFamily="49" charset="0"/>
              </a:rPr>
              <a:t>b.callback</a:t>
            </a:r>
            <a:r>
              <a:rPr lang="en-US" dirty="0">
                <a:latin typeface="Source Code Pro" panose="020B0509030403020204" pitchFamily="49" charset="0"/>
              </a:rPr>
              <a:t>(</a:t>
            </a:r>
            <a:r>
              <a:rPr lang="en-US" dirty="0" err="1">
                <a:latin typeface="Source Code Pro" panose="020B0509030403020204" pitchFamily="49" charset="0"/>
              </a:rPr>
              <a:t>mycallback_function</a:t>
            </a:r>
            <a:r>
              <a:rPr lang="en-US" dirty="0">
                <a:latin typeface="Source Code Pro" panose="020B0509030403020204" pitchFamily="49" charset="0"/>
              </a:rPr>
              <a:t>);</a:t>
            </a:r>
          </a:p>
          <a:p>
            <a:pPr marL="0" lvl="1" indent="0">
              <a:buNone/>
            </a:pPr>
            <a:r>
              <a:rPr lang="en-US" dirty="0" smtClean="0">
                <a:latin typeface="Source Code Pro" panose="020B0509030403020204" pitchFamily="49" charset="0"/>
              </a:rPr>
              <a:t>}</a:t>
            </a:r>
            <a:endParaRPr lang="en-US" dirty="0">
              <a:latin typeface="Source Code Pro" panose="020B0509030403020204" pitchFamily="49" charset="0"/>
            </a:endParaRPr>
          </a:p>
        </p:txBody>
      </p:sp>
      <p:sp>
        <p:nvSpPr>
          <p:cNvPr id="5" name="Slide Number Placeholder 4"/>
          <p:cNvSpPr>
            <a:spLocks noGrp="1"/>
          </p:cNvSpPr>
          <p:nvPr>
            <p:ph type="sldNum" sz="quarter" idx="12"/>
          </p:nvPr>
        </p:nvSpPr>
        <p:spPr/>
        <p:txBody>
          <a:bodyPr/>
          <a:lstStyle/>
          <a:p>
            <a:fld id="{A35F5B45-5AD6-4B4B-88AD-4D96A59CAAFF}" type="slidenum">
              <a:rPr lang="en-US" smtClean="0"/>
              <a:t>58</a:t>
            </a:fld>
            <a:endParaRPr lang="en-US"/>
          </a:p>
        </p:txBody>
      </p:sp>
    </p:spTree>
    <p:extLst>
      <p:ext uri="{BB962C8B-B14F-4D97-AF65-F5344CB8AC3E}">
        <p14:creationId xmlns:p14="http://schemas.microsoft.com/office/powerpoint/2010/main" val="15862019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489222" y="3394205"/>
            <a:ext cx="2280356" cy="3730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marL="0" lvl="1" indent="0">
              <a:buNone/>
            </a:pPr>
            <a:endParaRPr lang="en-US" dirty="0" smtClean="0">
              <a:latin typeface="Source Code Pro" panose="020B0509030403020204" pitchFamily="49" charset="0"/>
            </a:endParaRPr>
          </a:p>
          <a:p>
            <a:pPr marL="0" lvl="1" indent="0">
              <a:buNone/>
            </a:pPr>
            <a:endParaRPr lang="en-US" dirty="0" smtClean="0">
              <a:latin typeface="Source Code Pro" panose="020B0509030403020204" pitchFamily="49" charset="0"/>
            </a:endParaRPr>
          </a:p>
          <a:p>
            <a:pPr marL="0" lvl="1" indent="0">
              <a:buNone/>
            </a:pPr>
            <a:endParaRPr lang="en-US" dirty="0">
              <a:latin typeface="Source Code Pro" panose="020B0509030403020204" pitchFamily="49" charset="0"/>
            </a:endParaRPr>
          </a:p>
          <a:p>
            <a:pPr marL="0" lvl="1" indent="0">
              <a:buNone/>
            </a:pPr>
            <a:endParaRPr lang="en-US" dirty="0" smtClean="0">
              <a:latin typeface="Source Code Pro" panose="020B0509030403020204" pitchFamily="49" charset="0"/>
            </a:endParaRPr>
          </a:p>
          <a:p>
            <a:pPr marL="0" lvl="1" indent="0">
              <a:buNone/>
            </a:pPr>
            <a:r>
              <a:rPr lang="en-US" dirty="0" smtClean="0">
                <a:latin typeface="Source Code Pro" panose="020B0509030403020204" pitchFamily="49" charset="0"/>
              </a:rPr>
              <a:t>void </a:t>
            </a:r>
            <a:r>
              <a:rPr lang="en-US" dirty="0" err="1">
                <a:latin typeface="Source Code Pro" panose="020B0509030403020204" pitchFamily="49" charset="0"/>
              </a:rPr>
              <a:t>mycallback_function</a:t>
            </a:r>
            <a:r>
              <a:rPr lang="en-US" dirty="0">
                <a:latin typeface="Source Code Pro" panose="020B0509030403020204" pitchFamily="49" charset="0"/>
              </a:rPr>
              <a:t>(</a:t>
            </a:r>
            <a:r>
              <a:rPr lang="en-US" dirty="0" err="1">
                <a:latin typeface="Source Code Pro" panose="020B0509030403020204" pitchFamily="49" charset="0"/>
              </a:rPr>
              <a:t>Fl_Widget</a:t>
            </a:r>
            <a:r>
              <a:rPr lang="en-US" dirty="0">
                <a:latin typeface="Source Code Pro" panose="020B0509030403020204" pitchFamily="49" charset="0"/>
              </a:rPr>
              <a:t>* w, void* v) {</a:t>
            </a:r>
          </a:p>
          <a:p>
            <a:pPr marL="0" lvl="1" indent="0">
              <a:buNone/>
            </a:pPr>
            <a:r>
              <a:rPr lang="en-US" dirty="0">
                <a:latin typeface="Source Code Pro" panose="020B0509030403020204" pitchFamily="49" charset="0"/>
              </a:rPr>
              <a:t>	</a:t>
            </a:r>
            <a:endParaRPr lang="en-US" dirty="0" smtClean="0">
              <a:latin typeface="Source Code Pro" panose="020B0509030403020204" pitchFamily="49" charset="0"/>
            </a:endParaRPr>
          </a:p>
          <a:p>
            <a:pPr marL="0" lvl="1" indent="0">
              <a:buNone/>
            </a:pPr>
            <a:r>
              <a:rPr lang="en-US" dirty="0">
                <a:latin typeface="Source Code Pro" panose="020B0509030403020204" pitchFamily="49" charset="0"/>
              </a:rPr>
              <a:t>	</a:t>
            </a:r>
            <a:r>
              <a:rPr lang="en-US" dirty="0" err="1" smtClean="0">
                <a:latin typeface="Source Code Pro" panose="020B0509030403020204" pitchFamily="49" charset="0"/>
              </a:rPr>
              <a:t>Fl_Button</a:t>
            </a:r>
            <a:r>
              <a:rPr lang="en-US" dirty="0" smtClean="0">
                <a:latin typeface="Source Code Pro" panose="020B0509030403020204" pitchFamily="49" charset="0"/>
              </a:rPr>
              <a:t>* b </a:t>
            </a:r>
            <a:r>
              <a:rPr lang="en-US" dirty="0">
                <a:latin typeface="Source Code Pro" panose="020B0509030403020204" pitchFamily="49" charset="0"/>
              </a:rPr>
              <a:t>= </a:t>
            </a:r>
            <a:r>
              <a:rPr lang="en-US" dirty="0" err="1" smtClean="0">
                <a:latin typeface="Source Code Pro" panose="020B0509030403020204" pitchFamily="49" charset="0"/>
              </a:rPr>
              <a:t>dynamic_cast</a:t>
            </a:r>
            <a:r>
              <a:rPr lang="en-US" dirty="0" smtClean="0">
                <a:latin typeface="Source Code Pro" panose="020B0509030403020204" pitchFamily="49" charset="0"/>
              </a:rPr>
              <a:t>&lt;</a:t>
            </a:r>
            <a:r>
              <a:rPr lang="en-US" dirty="0" err="1" smtClean="0">
                <a:latin typeface="Source Code Pro" panose="020B0509030403020204" pitchFamily="49" charset="0"/>
              </a:rPr>
              <a:t>Fl_Button</a:t>
            </a:r>
            <a:r>
              <a:rPr lang="en-US" dirty="0" smtClean="0">
                <a:latin typeface="Source Code Pro" panose="020B0509030403020204" pitchFamily="49" charset="0"/>
              </a:rPr>
              <a:t>*&gt;(w);</a:t>
            </a:r>
          </a:p>
          <a:p>
            <a:pPr marL="0" lvl="1" indent="0">
              <a:buNone/>
            </a:pPr>
            <a:endParaRPr lang="en-US" dirty="0">
              <a:latin typeface="Source Code Pro" panose="020B0509030403020204" pitchFamily="49" charset="0"/>
            </a:endParaRPr>
          </a:p>
          <a:p>
            <a:pPr marL="0" lvl="1" indent="0">
              <a:buNone/>
            </a:pPr>
            <a:r>
              <a:rPr lang="en-US" dirty="0" smtClean="0">
                <a:latin typeface="Source Code Pro" panose="020B0509030403020204" pitchFamily="49" charset="0"/>
              </a:rPr>
              <a:t>	b-&gt;</a:t>
            </a:r>
            <a:r>
              <a:rPr lang="en-US" dirty="0">
                <a:latin typeface="Source Code Pro" panose="020B0509030403020204" pitchFamily="49" charset="0"/>
              </a:rPr>
              <a:t>label</a:t>
            </a:r>
            <a:r>
              <a:rPr lang="en-US" dirty="0" smtClean="0">
                <a:latin typeface="Source Code Pro" panose="020B0509030403020204" pitchFamily="49" charset="0"/>
              </a:rPr>
              <a:t>("The button </a:t>
            </a:r>
            <a:r>
              <a:rPr lang="en-US" dirty="0">
                <a:latin typeface="Source Code Pro" panose="020B0509030403020204" pitchFamily="49" charset="0"/>
              </a:rPr>
              <a:t>was </a:t>
            </a:r>
            <a:r>
              <a:rPr lang="en-US" dirty="0" smtClean="0">
                <a:latin typeface="Source Code Pro" panose="020B0509030403020204" pitchFamily="49" charset="0"/>
              </a:rPr>
              <a:t>clicked");</a:t>
            </a:r>
          </a:p>
          <a:p>
            <a:pPr marL="0" lvl="1" indent="0">
              <a:buNone/>
            </a:pPr>
            <a:r>
              <a:rPr lang="en-US" dirty="0" smtClean="0">
                <a:latin typeface="Source Code Pro" panose="020B0509030403020204" pitchFamily="49" charset="0"/>
              </a:rPr>
              <a:t>	b-&gt;redraw();</a:t>
            </a:r>
            <a:endParaRPr lang="en-US" dirty="0">
              <a:latin typeface="Source Code Pro" panose="020B0509030403020204" pitchFamily="49" charset="0"/>
            </a:endParaRPr>
          </a:p>
          <a:p>
            <a:pPr marL="0" lvl="1" indent="0">
              <a:buNone/>
            </a:pPr>
            <a:r>
              <a:rPr lang="en-US" dirty="0" smtClean="0">
                <a:latin typeface="Source Code Pro" panose="020B0509030403020204" pitchFamily="49" charset="0"/>
              </a:rPr>
              <a:t>}</a:t>
            </a:r>
            <a:endParaRPr lang="en-US" dirty="0">
              <a:latin typeface="Source Code Pro" panose="020B0509030403020204" pitchFamily="49" charset="0"/>
            </a:endParaRPr>
          </a:p>
        </p:txBody>
      </p:sp>
      <p:sp>
        <p:nvSpPr>
          <p:cNvPr id="2" name="Title 1"/>
          <p:cNvSpPr>
            <a:spLocks noGrp="1"/>
          </p:cNvSpPr>
          <p:nvPr>
            <p:ph type="title"/>
          </p:nvPr>
        </p:nvSpPr>
        <p:spPr>
          <a:xfrm>
            <a:off x="838200" y="365125"/>
            <a:ext cx="10744200" cy="1325563"/>
          </a:xfrm>
        </p:spPr>
        <p:txBody>
          <a:bodyPr/>
          <a:lstStyle/>
          <a:p>
            <a:r>
              <a:rPr lang="en-US" dirty="0" smtClean="0"/>
              <a:t>The arguments passed to our callback function</a:t>
            </a:r>
            <a:endParaRPr lang="en-US" dirty="0"/>
          </a:p>
        </p:txBody>
      </p:sp>
      <p:sp>
        <p:nvSpPr>
          <p:cNvPr id="4" name="Slide Number Placeholder 3"/>
          <p:cNvSpPr>
            <a:spLocks noGrp="1"/>
          </p:cNvSpPr>
          <p:nvPr>
            <p:ph type="sldNum" sz="quarter" idx="12"/>
          </p:nvPr>
        </p:nvSpPr>
        <p:spPr/>
        <p:txBody>
          <a:bodyPr/>
          <a:lstStyle/>
          <a:p>
            <a:fld id="{A35F5B45-5AD6-4B4B-88AD-4D96A59CAAFF}" type="slidenum">
              <a:rPr lang="en-US" smtClean="0"/>
              <a:t>59</a:t>
            </a:fld>
            <a:endParaRPr lang="en-US"/>
          </a:p>
        </p:txBody>
      </p:sp>
      <p:sp>
        <p:nvSpPr>
          <p:cNvPr id="7" name="TextBox 6"/>
          <p:cNvSpPr txBox="1"/>
          <p:nvPr/>
        </p:nvSpPr>
        <p:spPr>
          <a:xfrm rot="349708">
            <a:off x="5517575" y="2194417"/>
            <a:ext cx="3733800" cy="830997"/>
          </a:xfrm>
          <a:prstGeom prst="rect">
            <a:avLst/>
          </a:prstGeom>
          <a:noFill/>
        </p:spPr>
        <p:txBody>
          <a:bodyPr wrap="square" rtlCol="0">
            <a:spAutoFit/>
          </a:bodyPr>
          <a:lstStyle/>
          <a:p>
            <a:r>
              <a:rPr lang="en-US" sz="2400" dirty="0" smtClean="0">
                <a:solidFill>
                  <a:srgbClr val="0070C0"/>
                </a:solidFill>
                <a:latin typeface="+mn-lt"/>
              </a:rPr>
              <a:t>A pointer to the widget that triggered the callback</a:t>
            </a:r>
            <a:endParaRPr lang="en-US" sz="2400" dirty="0">
              <a:solidFill>
                <a:srgbClr val="0070C0"/>
              </a:solidFill>
              <a:latin typeface="+mn-lt"/>
            </a:endParaRPr>
          </a:p>
        </p:txBody>
      </p:sp>
    </p:spTree>
    <p:extLst>
      <p:ext uri="{BB962C8B-B14F-4D97-AF65-F5344CB8AC3E}">
        <p14:creationId xmlns:p14="http://schemas.microsoft.com/office/powerpoint/2010/main" val="42021237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err="1">
                <a:latin typeface="Source Code Pro" panose="020B0509030403020204" pitchFamily="49" charset="0"/>
              </a:rPr>
              <a:t>int</a:t>
            </a:r>
            <a:r>
              <a:rPr lang="en-US" dirty="0">
                <a:latin typeface="Source Code Pro" panose="020B0509030403020204" pitchFamily="49" charset="0"/>
              </a:rPr>
              <a:t> main () {</a:t>
            </a:r>
          </a:p>
          <a:p>
            <a:pPr marL="0" indent="0">
              <a:buNone/>
            </a:pPr>
            <a:r>
              <a:rPr lang="en-US" dirty="0">
                <a:latin typeface="Source Code Pro" panose="020B0509030403020204" pitchFamily="49" charset="0"/>
              </a:rPr>
              <a:t>	</a:t>
            </a:r>
            <a:r>
              <a:rPr lang="en-US" dirty="0" err="1" smtClean="0">
                <a:latin typeface="Source Code Pro" panose="020B0509030403020204" pitchFamily="49" charset="0"/>
              </a:rPr>
              <a:t>AbstractParentClass</a:t>
            </a:r>
            <a:r>
              <a:rPr lang="en-US" dirty="0">
                <a:latin typeface="Source Code Pro" panose="020B0509030403020204" pitchFamily="49" charset="0"/>
              </a:rPr>
              <a:t>* </a:t>
            </a:r>
            <a:r>
              <a:rPr lang="en-US" dirty="0" err="1">
                <a:latin typeface="Source Code Pro" panose="020B0509030403020204" pitchFamily="49" charset="0"/>
              </a:rPr>
              <a:t>myObj</a:t>
            </a:r>
            <a:r>
              <a:rPr lang="en-US" dirty="0" smtClean="0">
                <a:latin typeface="Source Code Pro" panose="020B0509030403020204" pitchFamily="49" charset="0"/>
              </a:rPr>
              <a:t>;</a:t>
            </a:r>
            <a:endParaRPr lang="en-US" dirty="0">
              <a:latin typeface="Source Code Pro" panose="020B0509030403020204" pitchFamily="49" charset="0"/>
            </a:endParaRPr>
          </a:p>
          <a:p>
            <a:pPr marL="0" indent="0">
              <a:buNone/>
            </a:pPr>
            <a:r>
              <a:rPr lang="en-US" dirty="0" smtClean="0">
                <a:latin typeface="Source Code Pro" panose="020B0509030403020204" pitchFamily="49" charset="0"/>
              </a:rPr>
              <a:t>	</a:t>
            </a:r>
            <a:r>
              <a:rPr lang="en-US" dirty="0" err="1" smtClean="0">
                <a:latin typeface="Source Code Pro" panose="020B0509030403020204" pitchFamily="49" charset="0"/>
              </a:rPr>
              <a:t>ChildClass</a:t>
            </a:r>
            <a:r>
              <a:rPr lang="en-US" dirty="0" smtClean="0">
                <a:latin typeface="Source Code Pro" panose="020B0509030403020204" pitchFamily="49" charset="0"/>
              </a:rPr>
              <a:t> </a:t>
            </a:r>
            <a:r>
              <a:rPr lang="en-US" dirty="0" err="1">
                <a:latin typeface="Source Code Pro" panose="020B0509030403020204" pitchFamily="49" charset="0"/>
              </a:rPr>
              <a:t>anObj</a:t>
            </a:r>
            <a:r>
              <a:rPr lang="en-US" dirty="0" smtClean="0">
                <a:latin typeface="Source Code Pro" panose="020B0509030403020204" pitchFamily="49" charset="0"/>
              </a:rPr>
              <a:t>;</a:t>
            </a:r>
            <a:endParaRPr lang="en-US" dirty="0">
              <a:latin typeface="Source Code Pro" panose="020B0509030403020204" pitchFamily="49" charset="0"/>
            </a:endParaRPr>
          </a:p>
          <a:p>
            <a:pPr marL="0" indent="0">
              <a:buNone/>
            </a:pPr>
            <a:r>
              <a:rPr lang="en-US" dirty="0">
                <a:latin typeface="Source Code Pro" panose="020B0509030403020204" pitchFamily="49" charset="0"/>
              </a:rPr>
              <a:t>	</a:t>
            </a:r>
            <a:r>
              <a:rPr lang="en-US" dirty="0" err="1">
                <a:latin typeface="Source Code Pro" panose="020B0509030403020204" pitchFamily="49" charset="0"/>
              </a:rPr>
              <a:t>myObj</a:t>
            </a:r>
            <a:r>
              <a:rPr lang="en-US" dirty="0">
                <a:latin typeface="Source Code Pro" panose="020B0509030403020204" pitchFamily="49" charset="0"/>
              </a:rPr>
              <a:t> = &amp;</a:t>
            </a:r>
            <a:r>
              <a:rPr lang="en-US" dirty="0" err="1" smtClean="0">
                <a:latin typeface="Source Code Pro" panose="020B0509030403020204" pitchFamily="49" charset="0"/>
              </a:rPr>
              <a:t>anObj</a:t>
            </a:r>
            <a:r>
              <a:rPr lang="en-US" dirty="0" smtClean="0">
                <a:latin typeface="Source Code Pro" panose="020B0509030403020204" pitchFamily="49" charset="0"/>
              </a:rPr>
              <a:t>;</a:t>
            </a:r>
          </a:p>
          <a:p>
            <a:pPr marL="0" indent="0">
              <a:buNone/>
            </a:pPr>
            <a:r>
              <a:rPr lang="en-US" dirty="0" smtClean="0">
                <a:latin typeface="Source Code Pro" panose="020B0509030403020204" pitchFamily="49" charset="0"/>
              </a:rPr>
              <a:t> 	</a:t>
            </a:r>
            <a:r>
              <a:rPr lang="en-US" dirty="0" err="1" smtClean="0">
                <a:latin typeface="Source Code Pro" panose="020B0509030403020204" pitchFamily="49" charset="0"/>
              </a:rPr>
              <a:t>myObj</a:t>
            </a:r>
            <a:r>
              <a:rPr lang="en-US" dirty="0" smtClean="0">
                <a:latin typeface="Source Code Pro" panose="020B0509030403020204" pitchFamily="49" charset="0"/>
              </a:rPr>
              <a:t>-&gt;</a:t>
            </a:r>
            <a:r>
              <a:rPr lang="en-US" dirty="0" err="1" smtClean="0">
                <a:latin typeface="Source Code Pro" panose="020B0509030403020204" pitchFamily="49" charset="0"/>
              </a:rPr>
              <a:t>virtualFunction</a:t>
            </a:r>
            <a:r>
              <a:rPr lang="en-US" dirty="0" smtClean="0">
                <a:latin typeface="Source Code Pro" panose="020B0509030403020204" pitchFamily="49" charset="0"/>
              </a:rPr>
              <a:t>();</a:t>
            </a:r>
          </a:p>
          <a:p>
            <a:pPr marL="0" indent="0">
              <a:buNone/>
            </a:pPr>
            <a:r>
              <a:rPr lang="en-US" dirty="0" smtClean="0">
                <a:latin typeface="Source Code Pro" panose="020B0509030403020204" pitchFamily="49" charset="0"/>
              </a:rPr>
              <a:t>}</a:t>
            </a:r>
            <a:endParaRPr lang="en-US" dirty="0">
              <a:latin typeface="Source Code Pro" panose="020B0509030403020204" pitchFamily="49" charset="0"/>
            </a:endParaRPr>
          </a:p>
          <a:p>
            <a:pPr marL="0" indent="0">
              <a:buNone/>
            </a:pPr>
            <a:endParaRPr lang="en-US" dirty="0">
              <a:latin typeface="Source Code Pro" panose="020B0509030403020204" pitchFamily="49" charset="0"/>
            </a:endParaRPr>
          </a:p>
        </p:txBody>
      </p:sp>
      <p:sp>
        <p:nvSpPr>
          <p:cNvPr id="4" name="TextBox 3"/>
          <p:cNvSpPr txBox="1"/>
          <p:nvPr/>
        </p:nvSpPr>
        <p:spPr>
          <a:xfrm rot="21099153">
            <a:off x="4694144" y="4407434"/>
            <a:ext cx="5696217" cy="1384995"/>
          </a:xfrm>
          <a:prstGeom prst="rect">
            <a:avLst/>
          </a:prstGeom>
          <a:noFill/>
        </p:spPr>
        <p:txBody>
          <a:bodyPr wrap="square" rtlCol="0">
            <a:spAutoFit/>
          </a:bodyPr>
          <a:lstStyle/>
          <a:p>
            <a:pPr algn="ctr"/>
            <a:r>
              <a:rPr lang="en-US" sz="2800" dirty="0" err="1" smtClean="0">
                <a:solidFill>
                  <a:srgbClr val="7030A0"/>
                </a:solidFill>
              </a:rPr>
              <a:t>ChildClass’s</a:t>
            </a:r>
            <a:r>
              <a:rPr lang="en-US" sz="2800" dirty="0" smtClean="0">
                <a:solidFill>
                  <a:srgbClr val="7030A0"/>
                </a:solidFill>
              </a:rPr>
              <a:t> </a:t>
            </a:r>
            <a:r>
              <a:rPr lang="en-US" sz="2800" dirty="0" err="1">
                <a:solidFill>
                  <a:srgbClr val="7030A0"/>
                </a:solidFill>
              </a:rPr>
              <a:t>virtualFunction</a:t>
            </a:r>
            <a:r>
              <a:rPr lang="en-US" sz="2800" dirty="0" smtClean="0">
                <a:solidFill>
                  <a:srgbClr val="7030A0"/>
                </a:solidFill>
              </a:rPr>
              <a:t>() </a:t>
            </a:r>
            <a:r>
              <a:rPr lang="en-US" sz="2800" dirty="0">
                <a:solidFill>
                  <a:srgbClr val="7030A0"/>
                </a:solidFill>
              </a:rPr>
              <a:t>is called, even though </a:t>
            </a:r>
            <a:r>
              <a:rPr lang="en-US" sz="2800" dirty="0" err="1" smtClean="0">
                <a:solidFill>
                  <a:srgbClr val="7030A0"/>
                </a:solidFill>
              </a:rPr>
              <a:t>myObj</a:t>
            </a:r>
            <a:r>
              <a:rPr lang="en-US" sz="2800" dirty="0" smtClean="0">
                <a:solidFill>
                  <a:srgbClr val="7030A0"/>
                </a:solidFill>
              </a:rPr>
              <a:t> is an </a:t>
            </a:r>
            <a:r>
              <a:rPr lang="en-US" sz="2800" dirty="0" err="1">
                <a:solidFill>
                  <a:srgbClr val="7030A0"/>
                </a:solidFill>
              </a:rPr>
              <a:t>AbstractParentClass</a:t>
            </a:r>
            <a:r>
              <a:rPr lang="en-US" sz="2800" dirty="0" smtClean="0">
                <a:solidFill>
                  <a:srgbClr val="7030A0"/>
                </a:solidFill>
              </a:rPr>
              <a:t>*</a:t>
            </a:r>
          </a:p>
        </p:txBody>
      </p:sp>
    </p:spTree>
    <p:extLst>
      <p:ext uri="{BB962C8B-B14F-4D97-AF65-F5344CB8AC3E}">
        <p14:creationId xmlns:p14="http://schemas.microsoft.com/office/powerpoint/2010/main" val="32372562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924800" y="3019889"/>
            <a:ext cx="1459089" cy="3730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marL="0" lvl="1" indent="0">
              <a:buNone/>
            </a:pPr>
            <a:endParaRPr lang="en-US" dirty="0" smtClean="0">
              <a:latin typeface="Source Code Pro" panose="020B0509030403020204" pitchFamily="49" charset="0"/>
            </a:endParaRPr>
          </a:p>
          <a:p>
            <a:pPr marL="0" lvl="1" indent="0">
              <a:buNone/>
            </a:pPr>
            <a:endParaRPr lang="en-US" dirty="0">
              <a:latin typeface="Source Code Pro" panose="020B0509030403020204" pitchFamily="49" charset="0"/>
            </a:endParaRPr>
          </a:p>
          <a:p>
            <a:pPr marL="0" lvl="1" indent="0">
              <a:buNone/>
            </a:pPr>
            <a:endParaRPr lang="en-US" dirty="0" smtClean="0">
              <a:latin typeface="Source Code Pro" panose="020B0509030403020204" pitchFamily="49" charset="0"/>
            </a:endParaRPr>
          </a:p>
          <a:p>
            <a:pPr marL="0" lvl="1" indent="0">
              <a:buNone/>
            </a:pPr>
            <a:r>
              <a:rPr lang="en-US" dirty="0" smtClean="0">
                <a:latin typeface="Source Code Pro" panose="020B0509030403020204" pitchFamily="49" charset="0"/>
              </a:rPr>
              <a:t>void </a:t>
            </a:r>
            <a:r>
              <a:rPr lang="en-US" dirty="0" err="1">
                <a:latin typeface="Source Code Pro" panose="020B0509030403020204" pitchFamily="49" charset="0"/>
              </a:rPr>
              <a:t>mycallback_function</a:t>
            </a:r>
            <a:r>
              <a:rPr lang="en-US" dirty="0">
                <a:latin typeface="Source Code Pro" panose="020B0509030403020204" pitchFamily="49" charset="0"/>
              </a:rPr>
              <a:t>(</a:t>
            </a:r>
            <a:r>
              <a:rPr lang="en-US" dirty="0" err="1">
                <a:latin typeface="Source Code Pro" panose="020B0509030403020204" pitchFamily="49" charset="0"/>
              </a:rPr>
              <a:t>Fl_Widget</a:t>
            </a:r>
            <a:r>
              <a:rPr lang="en-US" dirty="0">
                <a:latin typeface="Source Code Pro" panose="020B0509030403020204" pitchFamily="49" charset="0"/>
              </a:rPr>
              <a:t>* w, void* v) {</a:t>
            </a:r>
          </a:p>
          <a:p>
            <a:pPr marL="0" lvl="1" indent="0">
              <a:buNone/>
            </a:pPr>
            <a:r>
              <a:rPr lang="en-US" dirty="0">
                <a:latin typeface="Source Code Pro" panose="020B0509030403020204" pitchFamily="49" charset="0"/>
              </a:rPr>
              <a:t>	</a:t>
            </a:r>
            <a:endParaRPr lang="en-US" dirty="0" smtClean="0">
              <a:latin typeface="Source Code Pro" panose="020B0509030403020204" pitchFamily="49" charset="0"/>
            </a:endParaRPr>
          </a:p>
          <a:p>
            <a:pPr marL="0" lvl="1" indent="0">
              <a:buNone/>
            </a:pPr>
            <a:r>
              <a:rPr lang="en-US" dirty="0">
                <a:latin typeface="Source Code Pro" panose="020B0509030403020204" pitchFamily="49" charset="0"/>
              </a:rPr>
              <a:t>	</a:t>
            </a:r>
            <a:r>
              <a:rPr lang="en-US" dirty="0" err="1" smtClean="0">
                <a:latin typeface="Source Code Pro" panose="020B0509030403020204" pitchFamily="49" charset="0"/>
              </a:rPr>
              <a:t>OtherWidget</a:t>
            </a:r>
            <a:r>
              <a:rPr lang="en-US" dirty="0" smtClean="0">
                <a:latin typeface="Source Code Pro" panose="020B0509030403020204" pitchFamily="49" charset="0"/>
              </a:rPr>
              <a:t>* ow = </a:t>
            </a:r>
            <a:r>
              <a:rPr lang="en-US" dirty="0" err="1" smtClean="0">
                <a:latin typeface="Source Code Pro" panose="020B0509030403020204" pitchFamily="49" charset="0"/>
              </a:rPr>
              <a:t>static_cast</a:t>
            </a:r>
            <a:r>
              <a:rPr lang="en-US" dirty="0" smtClean="0">
                <a:latin typeface="Source Code Pro" panose="020B0509030403020204" pitchFamily="49" charset="0"/>
              </a:rPr>
              <a:t>&lt;</a:t>
            </a:r>
            <a:r>
              <a:rPr lang="en-US" dirty="0" err="1" smtClean="0">
                <a:latin typeface="Source Code Pro" panose="020B0509030403020204" pitchFamily="49" charset="0"/>
              </a:rPr>
              <a:t>OtherWidget</a:t>
            </a:r>
            <a:r>
              <a:rPr lang="en-US" dirty="0" smtClean="0">
                <a:latin typeface="Source Code Pro" panose="020B0509030403020204" pitchFamily="49" charset="0"/>
              </a:rPr>
              <a:t>*&gt;(v);</a:t>
            </a:r>
            <a:endParaRPr lang="en-US" dirty="0">
              <a:latin typeface="Source Code Pro" panose="020B0509030403020204" pitchFamily="49" charset="0"/>
            </a:endParaRPr>
          </a:p>
          <a:p>
            <a:pPr marL="0" lvl="1" indent="0">
              <a:buNone/>
            </a:pPr>
            <a:r>
              <a:rPr lang="en-US" dirty="0" smtClean="0">
                <a:latin typeface="Source Code Pro" panose="020B0509030403020204" pitchFamily="49" charset="0"/>
              </a:rPr>
              <a:t>}</a:t>
            </a:r>
          </a:p>
          <a:p>
            <a:pPr marL="0" lvl="1" indent="0">
              <a:buNone/>
            </a:pPr>
            <a:endParaRPr lang="en-US" dirty="0" smtClean="0">
              <a:latin typeface="Source Code Pro" panose="020B0509030403020204" pitchFamily="49" charset="0"/>
            </a:endParaRPr>
          </a:p>
          <a:p>
            <a:pPr marL="0" lvl="1" indent="0">
              <a:buNone/>
            </a:pPr>
            <a:r>
              <a:rPr lang="en-US" dirty="0">
                <a:latin typeface="Source Code Pro" panose="020B0509030403020204" pitchFamily="49" charset="0"/>
              </a:rPr>
              <a:t>void </a:t>
            </a:r>
            <a:r>
              <a:rPr lang="en-US" dirty="0" err="1">
                <a:latin typeface="Source Code Pro" panose="020B0509030403020204" pitchFamily="49" charset="0"/>
              </a:rPr>
              <a:t>Fl_Widget</a:t>
            </a:r>
            <a:r>
              <a:rPr lang="en-US" dirty="0">
                <a:latin typeface="Source Code Pro" panose="020B0509030403020204" pitchFamily="49" charset="0"/>
              </a:rPr>
              <a:t>::callback(</a:t>
            </a:r>
            <a:r>
              <a:rPr lang="en-US" dirty="0" err="1">
                <a:latin typeface="Source Code Pro" panose="020B0509030403020204" pitchFamily="49" charset="0"/>
              </a:rPr>
              <a:t>Fl_Callback</a:t>
            </a:r>
            <a:r>
              <a:rPr lang="en-US" dirty="0">
                <a:latin typeface="Source Code Pro" panose="020B0509030403020204" pitchFamily="49" charset="0"/>
              </a:rPr>
              <a:t>* </a:t>
            </a:r>
            <a:r>
              <a:rPr lang="en-US" dirty="0" err="1" smtClean="0">
                <a:latin typeface="Source Code Pro" panose="020B0509030403020204" pitchFamily="49" charset="0"/>
              </a:rPr>
              <a:t>cb</a:t>
            </a:r>
            <a:r>
              <a:rPr lang="en-US" dirty="0" smtClean="0">
                <a:latin typeface="Source Code Pro" panose="020B0509030403020204" pitchFamily="49" charset="0"/>
              </a:rPr>
              <a:t>, void*);</a:t>
            </a:r>
            <a:endParaRPr lang="en-US" dirty="0">
              <a:latin typeface="Source Code Pro" panose="020B0509030403020204" pitchFamily="49" charset="0"/>
            </a:endParaRPr>
          </a:p>
          <a:p>
            <a:pPr marL="0" lvl="1" indent="0">
              <a:buNone/>
            </a:pPr>
            <a:endParaRPr lang="en-US" dirty="0">
              <a:latin typeface="Source Code Pro" panose="020B0509030403020204" pitchFamily="49" charset="0"/>
            </a:endParaRPr>
          </a:p>
        </p:txBody>
      </p:sp>
      <p:sp>
        <p:nvSpPr>
          <p:cNvPr id="2" name="Title 1"/>
          <p:cNvSpPr>
            <a:spLocks noGrp="1"/>
          </p:cNvSpPr>
          <p:nvPr>
            <p:ph type="title"/>
          </p:nvPr>
        </p:nvSpPr>
        <p:spPr/>
        <p:txBody>
          <a:bodyPr/>
          <a:lstStyle/>
          <a:p>
            <a:r>
              <a:rPr lang="en-US" dirty="0" smtClean="0"/>
              <a:t>What about the second argument?</a:t>
            </a:r>
            <a:endParaRPr lang="en-US" dirty="0"/>
          </a:p>
        </p:txBody>
      </p:sp>
      <p:sp>
        <p:nvSpPr>
          <p:cNvPr id="4" name="Slide Number Placeholder 3"/>
          <p:cNvSpPr>
            <a:spLocks noGrp="1"/>
          </p:cNvSpPr>
          <p:nvPr>
            <p:ph type="sldNum" sz="quarter" idx="12"/>
          </p:nvPr>
        </p:nvSpPr>
        <p:spPr/>
        <p:txBody>
          <a:bodyPr/>
          <a:lstStyle/>
          <a:p>
            <a:fld id="{A35F5B45-5AD6-4B4B-88AD-4D96A59CAAFF}" type="slidenum">
              <a:rPr lang="en-US" smtClean="0"/>
              <a:t>60</a:t>
            </a:fld>
            <a:endParaRPr lang="en-US"/>
          </a:p>
        </p:txBody>
      </p:sp>
      <p:sp>
        <p:nvSpPr>
          <p:cNvPr id="7" name="TextBox 6"/>
          <p:cNvSpPr txBox="1"/>
          <p:nvPr/>
        </p:nvSpPr>
        <p:spPr>
          <a:xfrm rot="209531">
            <a:off x="7010400" y="1707936"/>
            <a:ext cx="3657600" cy="954107"/>
          </a:xfrm>
          <a:prstGeom prst="rect">
            <a:avLst/>
          </a:prstGeom>
          <a:noFill/>
        </p:spPr>
        <p:txBody>
          <a:bodyPr wrap="square" rtlCol="0">
            <a:spAutoFit/>
          </a:bodyPr>
          <a:lstStyle/>
          <a:p>
            <a:pPr algn="ctr"/>
            <a:r>
              <a:rPr lang="en-US" sz="2800" dirty="0" smtClean="0">
                <a:solidFill>
                  <a:srgbClr val="0070C0"/>
                </a:solidFill>
              </a:rPr>
              <a:t>Can contain a pointer to another widget</a:t>
            </a:r>
            <a:endParaRPr lang="en-US" sz="2800" dirty="0">
              <a:solidFill>
                <a:srgbClr val="0070C0"/>
              </a:solidFill>
            </a:endParaRPr>
          </a:p>
        </p:txBody>
      </p:sp>
    </p:spTree>
    <p:extLst>
      <p:ext uri="{BB962C8B-B14F-4D97-AF65-F5344CB8AC3E}">
        <p14:creationId xmlns:p14="http://schemas.microsoft.com/office/powerpoint/2010/main" val="5346670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callbacks with another widget</a:t>
            </a:r>
            <a:endParaRPr lang="en-US" dirty="0"/>
          </a:p>
        </p:txBody>
      </p:sp>
      <p:sp>
        <p:nvSpPr>
          <p:cNvPr id="3" name="Content Placeholder 2"/>
          <p:cNvSpPr>
            <a:spLocks noGrp="1"/>
          </p:cNvSpPr>
          <p:nvPr>
            <p:ph idx="1"/>
          </p:nvPr>
        </p:nvSpPr>
        <p:spPr>
          <a:xfrm>
            <a:off x="838200" y="1825623"/>
            <a:ext cx="10515600" cy="4895851"/>
          </a:xfrm>
        </p:spPr>
        <p:txBody>
          <a:bodyPr>
            <a:normAutofit lnSpcReduction="10000"/>
          </a:bodyPr>
          <a:lstStyle/>
          <a:p>
            <a:pPr marL="0" lvl="1" indent="0">
              <a:spcBef>
                <a:spcPts val="1000"/>
              </a:spcBef>
              <a:buNone/>
            </a:pPr>
            <a:r>
              <a:rPr lang="en-US" dirty="0">
                <a:latin typeface="Source Code Pro" panose="020B0509030403020204" pitchFamily="49" charset="0"/>
              </a:rPr>
              <a:t>void </a:t>
            </a:r>
            <a:r>
              <a:rPr lang="en-US" dirty="0" err="1">
                <a:latin typeface="Source Code Pro" panose="020B0509030403020204" pitchFamily="49" charset="0"/>
              </a:rPr>
              <a:t>mycallback_function</a:t>
            </a:r>
            <a:r>
              <a:rPr lang="en-US" dirty="0">
                <a:latin typeface="Source Code Pro" panose="020B0509030403020204" pitchFamily="49" charset="0"/>
              </a:rPr>
              <a:t>(</a:t>
            </a:r>
            <a:r>
              <a:rPr lang="en-US" dirty="0" err="1">
                <a:latin typeface="Source Code Pro" panose="020B0509030403020204" pitchFamily="49" charset="0"/>
              </a:rPr>
              <a:t>Fl_Widget</a:t>
            </a:r>
            <a:r>
              <a:rPr lang="en-US" dirty="0">
                <a:latin typeface="Source Code Pro" panose="020B0509030403020204" pitchFamily="49" charset="0"/>
              </a:rPr>
              <a:t>* w, void* v) </a:t>
            </a:r>
            <a:r>
              <a:rPr lang="en-US" dirty="0" smtClean="0">
                <a:latin typeface="Source Code Pro" panose="020B0509030403020204" pitchFamily="49" charset="0"/>
              </a:rPr>
              <a:t>{</a:t>
            </a:r>
          </a:p>
          <a:p>
            <a:pPr marL="0" lvl="1" indent="0">
              <a:spcBef>
                <a:spcPts val="1000"/>
              </a:spcBef>
              <a:buNone/>
            </a:pPr>
            <a:r>
              <a:rPr lang="en-US" dirty="0" smtClean="0">
                <a:latin typeface="Source Code Pro" panose="020B0509030403020204" pitchFamily="49" charset="0"/>
              </a:rPr>
              <a:t>	</a:t>
            </a:r>
            <a:r>
              <a:rPr lang="en-US" dirty="0" err="1" smtClean="0">
                <a:latin typeface="Source Code Pro" panose="020B0509030403020204" pitchFamily="49" charset="0"/>
              </a:rPr>
              <a:t>Fl_Button</a:t>
            </a:r>
            <a:r>
              <a:rPr lang="en-US" dirty="0">
                <a:latin typeface="Source Code Pro" panose="020B0509030403020204" pitchFamily="49" charset="0"/>
              </a:rPr>
              <a:t>* b = </a:t>
            </a:r>
            <a:r>
              <a:rPr lang="en-US" dirty="0" err="1" smtClean="0">
                <a:latin typeface="Source Code Pro" panose="020B0509030403020204" pitchFamily="49" charset="0"/>
              </a:rPr>
              <a:t>dynamic_cast</a:t>
            </a:r>
            <a:r>
              <a:rPr lang="en-US" dirty="0" smtClean="0">
                <a:latin typeface="Source Code Pro" panose="020B0509030403020204" pitchFamily="49" charset="0"/>
              </a:rPr>
              <a:t>&lt;</a:t>
            </a:r>
            <a:r>
              <a:rPr lang="en-US" dirty="0" err="1" smtClean="0">
                <a:latin typeface="Source Code Pro" panose="020B0509030403020204" pitchFamily="49" charset="0"/>
              </a:rPr>
              <a:t>Fl_Button</a:t>
            </a:r>
            <a:r>
              <a:rPr lang="en-US" dirty="0">
                <a:latin typeface="Source Code Pro" panose="020B0509030403020204" pitchFamily="49" charset="0"/>
              </a:rPr>
              <a:t>*&gt;(w</a:t>
            </a:r>
            <a:r>
              <a:rPr lang="en-US" dirty="0" smtClean="0">
                <a:latin typeface="Source Code Pro" panose="020B0509030403020204" pitchFamily="49" charset="0"/>
              </a:rPr>
              <a:t>);</a:t>
            </a:r>
          </a:p>
          <a:p>
            <a:pPr marL="0" lvl="1" indent="0">
              <a:spcBef>
                <a:spcPts val="1000"/>
              </a:spcBef>
              <a:buNone/>
            </a:pPr>
            <a:r>
              <a:rPr lang="en-US" dirty="0" smtClean="0">
                <a:latin typeface="Source Code Pro" panose="020B0509030403020204" pitchFamily="49" charset="0"/>
              </a:rPr>
              <a:t>	</a:t>
            </a:r>
            <a:r>
              <a:rPr lang="en-US" dirty="0" err="1" smtClean="0">
                <a:latin typeface="Source Code Pro" panose="020B0509030403020204" pitchFamily="49" charset="0"/>
              </a:rPr>
              <a:t>Fl_Output</a:t>
            </a:r>
            <a:r>
              <a:rPr lang="en-US" dirty="0" smtClean="0">
                <a:latin typeface="Source Code Pro" panose="020B0509030403020204" pitchFamily="49" charset="0"/>
              </a:rPr>
              <a:t>* out </a:t>
            </a:r>
            <a:r>
              <a:rPr lang="en-US" dirty="0">
                <a:latin typeface="Source Code Pro" panose="020B0509030403020204" pitchFamily="49" charset="0"/>
              </a:rPr>
              <a:t>= </a:t>
            </a:r>
            <a:r>
              <a:rPr lang="en-US" dirty="0" err="1" smtClean="0">
                <a:latin typeface="Source Code Pro" panose="020B0509030403020204" pitchFamily="49" charset="0"/>
              </a:rPr>
              <a:t>static_cast</a:t>
            </a:r>
            <a:r>
              <a:rPr lang="en-US" dirty="0" smtClean="0">
                <a:latin typeface="Source Code Pro" panose="020B0509030403020204" pitchFamily="49" charset="0"/>
              </a:rPr>
              <a:t>&lt;</a:t>
            </a:r>
            <a:r>
              <a:rPr lang="en-US" dirty="0" err="1" smtClean="0">
                <a:latin typeface="Source Code Pro" panose="020B0509030403020204" pitchFamily="49" charset="0"/>
              </a:rPr>
              <a:t>Fl_Output</a:t>
            </a:r>
            <a:r>
              <a:rPr lang="en-US" dirty="0" smtClean="0">
                <a:latin typeface="Source Code Pro" panose="020B0509030403020204" pitchFamily="49" charset="0"/>
              </a:rPr>
              <a:t>*&gt;(v);</a:t>
            </a:r>
          </a:p>
          <a:p>
            <a:pPr marL="0" lvl="1" indent="0">
              <a:spcBef>
                <a:spcPts val="1000"/>
              </a:spcBef>
              <a:buNone/>
            </a:pPr>
            <a:r>
              <a:rPr lang="en-US" dirty="0" smtClean="0">
                <a:latin typeface="Source Code Pro" panose="020B0509030403020204" pitchFamily="49" charset="0"/>
              </a:rPr>
              <a:t>	// do something with widgets b and out</a:t>
            </a:r>
          </a:p>
          <a:p>
            <a:pPr marL="0" lvl="1" indent="0">
              <a:spcBef>
                <a:spcPts val="1000"/>
              </a:spcBef>
              <a:buNone/>
            </a:pPr>
            <a:r>
              <a:rPr lang="en-US" dirty="0" smtClean="0">
                <a:latin typeface="Source Code Pro" panose="020B0509030403020204" pitchFamily="49" charset="0"/>
              </a:rPr>
              <a:t>}</a:t>
            </a:r>
          </a:p>
          <a:p>
            <a:pPr marL="0" lvl="1" indent="0">
              <a:spcBef>
                <a:spcPts val="1000"/>
              </a:spcBef>
              <a:buNone/>
            </a:pPr>
            <a:endParaRPr lang="en-US" dirty="0">
              <a:latin typeface="Source Code Pro" panose="020B0509030403020204" pitchFamily="49" charset="0"/>
            </a:endParaRPr>
          </a:p>
          <a:p>
            <a:pPr marL="0" lvl="1" indent="0">
              <a:buNone/>
            </a:pPr>
            <a:r>
              <a:rPr lang="en-US" dirty="0" err="1" smtClean="0">
                <a:latin typeface="Source Code Pro" panose="020B0509030403020204" pitchFamily="49" charset="0"/>
              </a:rPr>
              <a:t>int</a:t>
            </a:r>
            <a:r>
              <a:rPr lang="en-US" dirty="0" smtClean="0">
                <a:latin typeface="Source Code Pro" panose="020B0509030403020204" pitchFamily="49" charset="0"/>
              </a:rPr>
              <a:t> main() {</a:t>
            </a:r>
            <a:endParaRPr lang="en-US" dirty="0">
              <a:latin typeface="Source Code Pro" panose="020B0509030403020204" pitchFamily="49" charset="0"/>
            </a:endParaRPr>
          </a:p>
          <a:p>
            <a:pPr marL="0" lvl="1" indent="0">
              <a:buNone/>
            </a:pPr>
            <a:r>
              <a:rPr lang="en-US" dirty="0">
                <a:latin typeface="Source Code Pro" panose="020B0509030403020204" pitchFamily="49" charset="0"/>
              </a:rPr>
              <a:t>	</a:t>
            </a:r>
            <a:r>
              <a:rPr lang="en-US" dirty="0" err="1">
                <a:latin typeface="Source Code Pro" panose="020B0509030403020204" pitchFamily="49" charset="0"/>
              </a:rPr>
              <a:t>Fl_Button</a:t>
            </a:r>
            <a:r>
              <a:rPr lang="en-US" dirty="0">
                <a:latin typeface="Source Code Pro" panose="020B0509030403020204" pitchFamily="49" charset="0"/>
              </a:rPr>
              <a:t> </a:t>
            </a:r>
            <a:r>
              <a:rPr lang="en-US" dirty="0" smtClean="0">
                <a:latin typeface="Source Code Pro" panose="020B0509030403020204" pitchFamily="49" charset="0"/>
              </a:rPr>
              <a:t>b(x1, y1, w1, h1);</a:t>
            </a:r>
          </a:p>
          <a:p>
            <a:pPr marL="0" lvl="1" indent="0">
              <a:buNone/>
            </a:pPr>
            <a:r>
              <a:rPr lang="en-US" dirty="0">
                <a:latin typeface="Source Code Pro" panose="020B0509030403020204" pitchFamily="49" charset="0"/>
              </a:rPr>
              <a:t>	</a:t>
            </a:r>
            <a:r>
              <a:rPr lang="en-US" dirty="0" err="1" smtClean="0">
                <a:latin typeface="Source Code Pro" panose="020B0509030403020204" pitchFamily="49" charset="0"/>
              </a:rPr>
              <a:t>Fl_Output</a:t>
            </a:r>
            <a:r>
              <a:rPr lang="en-US" dirty="0" smtClean="0">
                <a:latin typeface="Source Code Pro" panose="020B0509030403020204" pitchFamily="49" charset="0"/>
              </a:rPr>
              <a:t> out(x2, y2, w2, h2);</a:t>
            </a:r>
          </a:p>
          <a:p>
            <a:pPr marL="0" lvl="1" indent="0">
              <a:buNone/>
            </a:pPr>
            <a:r>
              <a:rPr lang="en-US" dirty="0" smtClean="0">
                <a:latin typeface="Source Code Pro" panose="020B0509030403020204" pitchFamily="49" charset="0"/>
              </a:rPr>
              <a:t>	void* </a:t>
            </a:r>
            <a:r>
              <a:rPr lang="en-US" dirty="0" err="1" smtClean="0">
                <a:latin typeface="Source Code Pro" panose="020B0509030403020204" pitchFamily="49" charset="0"/>
              </a:rPr>
              <a:t>out_voidp</a:t>
            </a:r>
            <a:r>
              <a:rPr lang="en-US" dirty="0" smtClean="0">
                <a:latin typeface="Source Code Pro" panose="020B0509030403020204" pitchFamily="49" charset="0"/>
              </a:rPr>
              <a:t> = </a:t>
            </a:r>
            <a:r>
              <a:rPr lang="en-US" dirty="0" err="1" smtClean="0">
                <a:latin typeface="Source Code Pro" panose="020B0509030403020204" pitchFamily="49" charset="0"/>
              </a:rPr>
              <a:t>static_cast</a:t>
            </a:r>
            <a:r>
              <a:rPr lang="en-US" dirty="0" smtClean="0">
                <a:latin typeface="Source Code Pro" panose="020B0509030403020204" pitchFamily="49" charset="0"/>
              </a:rPr>
              <a:t>&lt;void*&gt;(out);</a:t>
            </a:r>
            <a:endParaRPr lang="en-US" dirty="0">
              <a:latin typeface="Source Code Pro" panose="020B0509030403020204" pitchFamily="49" charset="0"/>
            </a:endParaRPr>
          </a:p>
          <a:p>
            <a:pPr marL="0" lvl="1" indent="0">
              <a:buNone/>
            </a:pPr>
            <a:r>
              <a:rPr lang="en-US" dirty="0">
                <a:latin typeface="Source Code Pro" panose="020B0509030403020204" pitchFamily="49" charset="0"/>
              </a:rPr>
              <a:t>	</a:t>
            </a:r>
            <a:r>
              <a:rPr lang="en-US" dirty="0" err="1" smtClean="0">
                <a:latin typeface="Source Code Pro" panose="020B0509030403020204" pitchFamily="49" charset="0"/>
              </a:rPr>
              <a:t>b.callback</a:t>
            </a:r>
            <a:r>
              <a:rPr lang="en-US" dirty="0" smtClean="0">
                <a:latin typeface="Source Code Pro" panose="020B0509030403020204" pitchFamily="49" charset="0"/>
              </a:rPr>
              <a:t>(</a:t>
            </a:r>
            <a:r>
              <a:rPr lang="en-US" dirty="0" err="1" smtClean="0">
                <a:latin typeface="Source Code Pro" panose="020B0509030403020204" pitchFamily="49" charset="0"/>
              </a:rPr>
              <a:t>mycallback_function</a:t>
            </a:r>
            <a:r>
              <a:rPr lang="en-US" dirty="0" smtClean="0">
                <a:latin typeface="Source Code Pro" panose="020B0509030403020204" pitchFamily="49" charset="0"/>
              </a:rPr>
              <a:t>, </a:t>
            </a:r>
            <a:r>
              <a:rPr lang="en-US" dirty="0" err="1" smtClean="0">
                <a:latin typeface="Source Code Pro" panose="020B0509030403020204" pitchFamily="49" charset="0"/>
              </a:rPr>
              <a:t>out_voidp</a:t>
            </a:r>
            <a:r>
              <a:rPr lang="en-US" dirty="0" smtClean="0">
                <a:latin typeface="Source Code Pro" panose="020B0509030403020204" pitchFamily="49" charset="0"/>
              </a:rPr>
              <a:t>);</a:t>
            </a:r>
            <a:endParaRPr lang="en-US" dirty="0">
              <a:latin typeface="Source Code Pro" panose="020B0509030403020204" pitchFamily="49" charset="0"/>
            </a:endParaRPr>
          </a:p>
          <a:p>
            <a:pPr marL="0" lvl="1" indent="0">
              <a:buNone/>
            </a:pPr>
            <a:r>
              <a:rPr lang="en-US" dirty="0" smtClean="0">
                <a:latin typeface="Source Code Pro" panose="020B0509030403020204" pitchFamily="49" charset="0"/>
              </a:rPr>
              <a:t>}</a:t>
            </a:r>
          </a:p>
        </p:txBody>
      </p:sp>
      <p:sp>
        <p:nvSpPr>
          <p:cNvPr id="4" name="Slide Number Placeholder 3"/>
          <p:cNvSpPr>
            <a:spLocks noGrp="1"/>
          </p:cNvSpPr>
          <p:nvPr>
            <p:ph type="sldNum" sz="quarter" idx="12"/>
          </p:nvPr>
        </p:nvSpPr>
        <p:spPr/>
        <p:txBody>
          <a:bodyPr/>
          <a:lstStyle/>
          <a:p>
            <a:fld id="{A35F5B45-5AD6-4B4B-88AD-4D96A59CAAFF}" type="slidenum">
              <a:rPr lang="en-US" smtClean="0"/>
              <a:t>61</a:t>
            </a:fld>
            <a:endParaRPr lang="en-US"/>
          </a:p>
        </p:txBody>
      </p:sp>
    </p:spTree>
    <p:extLst>
      <p:ext uri="{BB962C8B-B14F-4D97-AF65-F5344CB8AC3E}">
        <p14:creationId xmlns:p14="http://schemas.microsoft.com/office/powerpoint/2010/main" val="17993035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callbacks with another widget</a:t>
            </a:r>
            <a:endParaRPr lang="en-US" dirty="0"/>
          </a:p>
        </p:txBody>
      </p:sp>
      <p:sp>
        <p:nvSpPr>
          <p:cNvPr id="3" name="Content Placeholder 2"/>
          <p:cNvSpPr>
            <a:spLocks noGrp="1"/>
          </p:cNvSpPr>
          <p:nvPr>
            <p:ph idx="1"/>
          </p:nvPr>
        </p:nvSpPr>
        <p:spPr>
          <a:xfrm>
            <a:off x="838200" y="1846889"/>
            <a:ext cx="10515600" cy="4895851"/>
          </a:xfrm>
        </p:spPr>
        <p:txBody>
          <a:bodyPr>
            <a:normAutofit/>
          </a:bodyPr>
          <a:lstStyle/>
          <a:p>
            <a:pPr marL="0" lvl="1" indent="0">
              <a:spcBef>
                <a:spcPts val="1000"/>
              </a:spcBef>
              <a:buNone/>
            </a:pPr>
            <a:r>
              <a:rPr lang="en-US" dirty="0">
                <a:latin typeface="Source Code Pro" panose="020B0509030403020204" pitchFamily="49" charset="0"/>
              </a:rPr>
              <a:t>void </a:t>
            </a:r>
            <a:r>
              <a:rPr lang="en-US" dirty="0" err="1">
                <a:latin typeface="Source Code Pro" panose="020B0509030403020204" pitchFamily="49" charset="0"/>
              </a:rPr>
              <a:t>mycallback_function</a:t>
            </a:r>
            <a:r>
              <a:rPr lang="en-US" dirty="0">
                <a:latin typeface="Source Code Pro" panose="020B0509030403020204" pitchFamily="49" charset="0"/>
              </a:rPr>
              <a:t>(</a:t>
            </a:r>
            <a:r>
              <a:rPr lang="en-US" dirty="0" err="1">
                <a:latin typeface="Source Code Pro" panose="020B0509030403020204" pitchFamily="49" charset="0"/>
              </a:rPr>
              <a:t>Fl_Widget</a:t>
            </a:r>
            <a:r>
              <a:rPr lang="en-US" dirty="0">
                <a:latin typeface="Source Code Pro" panose="020B0509030403020204" pitchFamily="49" charset="0"/>
              </a:rPr>
              <a:t>* w, void* v) </a:t>
            </a:r>
            <a:r>
              <a:rPr lang="en-US" dirty="0" smtClean="0">
                <a:latin typeface="Source Code Pro" panose="020B0509030403020204" pitchFamily="49" charset="0"/>
              </a:rPr>
              <a:t>{</a:t>
            </a:r>
          </a:p>
          <a:p>
            <a:pPr marL="0" lvl="1" indent="0">
              <a:spcBef>
                <a:spcPts val="1000"/>
              </a:spcBef>
              <a:buNone/>
            </a:pPr>
            <a:r>
              <a:rPr lang="en-US" dirty="0" smtClean="0">
                <a:latin typeface="Source Code Pro" panose="020B0509030403020204" pitchFamily="49" charset="0"/>
              </a:rPr>
              <a:t>	</a:t>
            </a:r>
            <a:r>
              <a:rPr lang="en-US" dirty="0" err="1" smtClean="0">
                <a:latin typeface="Source Code Pro" panose="020B0509030403020204" pitchFamily="49" charset="0"/>
              </a:rPr>
              <a:t>Fl_Button</a:t>
            </a:r>
            <a:r>
              <a:rPr lang="en-US" dirty="0">
                <a:latin typeface="Source Code Pro" panose="020B0509030403020204" pitchFamily="49" charset="0"/>
              </a:rPr>
              <a:t>* b = </a:t>
            </a:r>
            <a:r>
              <a:rPr lang="en-US" dirty="0" err="1" smtClean="0">
                <a:latin typeface="Source Code Pro" panose="020B0509030403020204" pitchFamily="49" charset="0"/>
              </a:rPr>
              <a:t>dynamic_cast</a:t>
            </a:r>
            <a:r>
              <a:rPr lang="en-US" dirty="0" smtClean="0">
                <a:latin typeface="Source Code Pro" panose="020B0509030403020204" pitchFamily="49" charset="0"/>
              </a:rPr>
              <a:t>&lt;</a:t>
            </a:r>
            <a:r>
              <a:rPr lang="en-US" dirty="0" err="1" smtClean="0">
                <a:latin typeface="Source Code Pro" panose="020B0509030403020204" pitchFamily="49" charset="0"/>
              </a:rPr>
              <a:t>Fl_Button</a:t>
            </a:r>
            <a:r>
              <a:rPr lang="en-US" dirty="0">
                <a:latin typeface="Source Code Pro" panose="020B0509030403020204" pitchFamily="49" charset="0"/>
              </a:rPr>
              <a:t>*&gt;(w</a:t>
            </a:r>
            <a:r>
              <a:rPr lang="en-US" dirty="0" smtClean="0">
                <a:latin typeface="Source Code Pro" panose="020B0509030403020204" pitchFamily="49" charset="0"/>
              </a:rPr>
              <a:t>);</a:t>
            </a:r>
          </a:p>
          <a:p>
            <a:pPr marL="0" lvl="1" indent="0">
              <a:spcBef>
                <a:spcPts val="1000"/>
              </a:spcBef>
              <a:buNone/>
            </a:pPr>
            <a:r>
              <a:rPr lang="en-US" dirty="0" smtClean="0">
                <a:latin typeface="Source Code Pro" panose="020B0509030403020204" pitchFamily="49" charset="0"/>
              </a:rPr>
              <a:t>	</a:t>
            </a:r>
            <a:r>
              <a:rPr lang="en-US" dirty="0" err="1" smtClean="0">
                <a:latin typeface="Source Code Pro" panose="020B0509030403020204" pitchFamily="49" charset="0"/>
              </a:rPr>
              <a:t>Fl_Output</a:t>
            </a:r>
            <a:r>
              <a:rPr lang="en-US" dirty="0" smtClean="0">
                <a:latin typeface="Source Code Pro" panose="020B0509030403020204" pitchFamily="49" charset="0"/>
              </a:rPr>
              <a:t>* out </a:t>
            </a:r>
            <a:r>
              <a:rPr lang="en-US" dirty="0">
                <a:latin typeface="Source Code Pro" panose="020B0509030403020204" pitchFamily="49" charset="0"/>
              </a:rPr>
              <a:t>= </a:t>
            </a:r>
            <a:r>
              <a:rPr lang="en-US" dirty="0" err="1" smtClean="0">
                <a:latin typeface="Source Code Pro" panose="020B0509030403020204" pitchFamily="49" charset="0"/>
              </a:rPr>
              <a:t>static_cast</a:t>
            </a:r>
            <a:r>
              <a:rPr lang="en-US" dirty="0" smtClean="0">
                <a:latin typeface="Source Code Pro" panose="020B0509030403020204" pitchFamily="49" charset="0"/>
              </a:rPr>
              <a:t>&lt;</a:t>
            </a:r>
            <a:r>
              <a:rPr lang="en-US" dirty="0" err="1" smtClean="0">
                <a:latin typeface="Source Code Pro" panose="020B0509030403020204" pitchFamily="49" charset="0"/>
              </a:rPr>
              <a:t>Fl_Output</a:t>
            </a:r>
            <a:r>
              <a:rPr lang="en-US" dirty="0" smtClean="0">
                <a:latin typeface="Source Code Pro" panose="020B0509030403020204" pitchFamily="49" charset="0"/>
              </a:rPr>
              <a:t>*&gt;(v);</a:t>
            </a:r>
          </a:p>
          <a:p>
            <a:pPr marL="0" lvl="1" indent="0">
              <a:spcBef>
                <a:spcPts val="1000"/>
              </a:spcBef>
              <a:buNone/>
            </a:pPr>
            <a:r>
              <a:rPr lang="en-US" dirty="0" smtClean="0">
                <a:latin typeface="Source Code Pro" panose="020B0509030403020204" pitchFamily="49" charset="0"/>
              </a:rPr>
              <a:t>	// do something with widgets b and out</a:t>
            </a:r>
          </a:p>
          <a:p>
            <a:pPr marL="0" lvl="1" indent="0">
              <a:spcBef>
                <a:spcPts val="1000"/>
              </a:spcBef>
              <a:buNone/>
            </a:pPr>
            <a:r>
              <a:rPr lang="en-US" dirty="0" smtClean="0">
                <a:latin typeface="Source Code Pro" panose="020B0509030403020204" pitchFamily="49" charset="0"/>
              </a:rPr>
              <a:t>}</a:t>
            </a:r>
          </a:p>
          <a:p>
            <a:pPr marL="0" lvl="1" indent="0">
              <a:spcBef>
                <a:spcPts val="1000"/>
              </a:spcBef>
              <a:buNone/>
            </a:pPr>
            <a:endParaRPr lang="en-US" dirty="0">
              <a:latin typeface="Source Code Pro" panose="020B0509030403020204" pitchFamily="49" charset="0"/>
            </a:endParaRPr>
          </a:p>
          <a:p>
            <a:pPr marL="0" lvl="1" indent="0">
              <a:buNone/>
            </a:pPr>
            <a:r>
              <a:rPr lang="en-US" dirty="0" err="1" smtClean="0">
                <a:latin typeface="Source Code Pro" panose="020B0509030403020204" pitchFamily="49" charset="0"/>
              </a:rPr>
              <a:t>int</a:t>
            </a:r>
            <a:r>
              <a:rPr lang="en-US" dirty="0" smtClean="0">
                <a:latin typeface="Source Code Pro" panose="020B0509030403020204" pitchFamily="49" charset="0"/>
              </a:rPr>
              <a:t> main() {</a:t>
            </a:r>
            <a:endParaRPr lang="en-US" dirty="0">
              <a:latin typeface="Source Code Pro" panose="020B0509030403020204" pitchFamily="49" charset="0"/>
            </a:endParaRPr>
          </a:p>
          <a:p>
            <a:pPr marL="0" lvl="1" indent="0">
              <a:buNone/>
            </a:pPr>
            <a:r>
              <a:rPr lang="en-US" dirty="0">
                <a:latin typeface="Source Code Pro" panose="020B0509030403020204" pitchFamily="49" charset="0"/>
              </a:rPr>
              <a:t>	</a:t>
            </a:r>
            <a:r>
              <a:rPr lang="en-US" dirty="0" err="1" smtClean="0">
                <a:latin typeface="Source Code Pro" panose="020B0509030403020204" pitchFamily="49" charset="0"/>
              </a:rPr>
              <a:t>Fl_Button</a:t>
            </a:r>
            <a:r>
              <a:rPr lang="en-US" dirty="0" smtClean="0">
                <a:latin typeface="Source Code Pro" panose="020B0509030403020204" pitchFamily="49" charset="0"/>
              </a:rPr>
              <a:t>* b = new </a:t>
            </a:r>
            <a:r>
              <a:rPr lang="en-US" dirty="0" err="1" smtClean="0">
                <a:latin typeface="Source Code Pro" panose="020B0509030403020204" pitchFamily="49" charset="0"/>
              </a:rPr>
              <a:t>Fl_Button</a:t>
            </a:r>
            <a:r>
              <a:rPr lang="en-US" dirty="0" smtClean="0">
                <a:latin typeface="Source Code Pro" panose="020B0509030403020204" pitchFamily="49" charset="0"/>
              </a:rPr>
              <a:t>(x1, y1, w1, h1);</a:t>
            </a:r>
          </a:p>
          <a:p>
            <a:pPr marL="0" lvl="1" indent="0">
              <a:buNone/>
            </a:pPr>
            <a:r>
              <a:rPr lang="en-US" dirty="0">
                <a:latin typeface="Source Code Pro" panose="020B0509030403020204" pitchFamily="49" charset="0"/>
              </a:rPr>
              <a:t>	</a:t>
            </a:r>
            <a:r>
              <a:rPr lang="en-US" dirty="0" err="1" smtClean="0">
                <a:latin typeface="Source Code Pro" panose="020B0509030403020204" pitchFamily="49" charset="0"/>
              </a:rPr>
              <a:t>Fl_Output</a:t>
            </a:r>
            <a:r>
              <a:rPr lang="en-US" dirty="0" smtClean="0">
                <a:latin typeface="Source Code Pro" panose="020B0509030403020204" pitchFamily="49" charset="0"/>
              </a:rPr>
              <a:t>* out = new </a:t>
            </a:r>
            <a:r>
              <a:rPr lang="en-US" dirty="0" err="1" smtClean="0">
                <a:latin typeface="Source Code Pro" panose="020B0509030403020204" pitchFamily="49" charset="0"/>
              </a:rPr>
              <a:t>Fl_Output</a:t>
            </a:r>
            <a:r>
              <a:rPr lang="en-US" dirty="0" smtClean="0">
                <a:latin typeface="Source Code Pro" panose="020B0509030403020204" pitchFamily="49" charset="0"/>
              </a:rPr>
              <a:t>(x2, y2, w2, h2);</a:t>
            </a:r>
          </a:p>
          <a:p>
            <a:pPr marL="0" lvl="1" indent="0">
              <a:buNone/>
            </a:pPr>
            <a:r>
              <a:rPr lang="en-US" dirty="0">
                <a:latin typeface="Source Code Pro" panose="020B0509030403020204" pitchFamily="49" charset="0"/>
              </a:rPr>
              <a:t>	</a:t>
            </a:r>
            <a:r>
              <a:rPr lang="en-US" dirty="0" err="1" smtClean="0">
                <a:latin typeface="Source Code Pro" panose="020B0509030403020204" pitchFamily="49" charset="0"/>
              </a:rPr>
              <a:t>b.callback</a:t>
            </a:r>
            <a:r>
              <a:rPr lang="en-US" dirty="0" smtClean="0">
                <a:latin typeface="Source Code Pro" panose="020B0509030403020204" pitchFamily="49" charset="0"/>
              </a:rPr>
              <a:t>(</a:t>
            </a:r>
            <a:r>
              <a:rPr lang="en-US" dirty="0" err="1" smtClean="0">
                <a:latin typeface="Source Code Pro" panose="020B0509030403020204" pitchFamily="49" charset="0"/>
              </a:rPr>
              <a:t>mycallback_function</a:t>
            </a:r>
            <a:r>
              <a:rPr lang="en-US" dirty="0" smtClean="0">
                <a:latin typeface="Source Code Pro" panose="020B0509030403020204" pitchFamily="49" charset="0"/>
              </a:rPr>
              <a:t>, out);</a:t>
            </a:r>
            <a:endParaRPr lang="en-US" dirty="0">
              <a:latin typeface="Source Code Pro" panose="020B0509030403020204" pitchFamily="49" charset="0"/>
            </a:endParaRPr>
          </a:p>
          <a:p>
            <a:pPr marL="0" lvl="1" indent="0">
              <a:buNone/>
            </a:pPr>
            <a:r>
              <a:rPr lang="en-US" dirty="0" smtClean="0">
                <a:latin typeface="Source Code Pro" panose="020B0509030403020204" pitchFamily="49" charset="0"/>
              </a:rPr>
              <a:t>}</a:t>
            </a:r>
          </a:p>
        </p:txBody>
      </p:sp>
      <p:sp>
        <p:nvSpPr>
          <p:cNvPr id="4" name="Slide Number Placeholder 3"/>
          <p:cNvSpPr>
            <a:spLocks noGrp="1"/>
          </p:cNvSpPr>
          <p:nvPr>
            <p:ph type="sldNum" sz="quarter" idx="12"/>
          </p:nvPr>
        </p:nvSpPr>
        <p:spPr/>
        <p:txBody>
          <a:bodyPr/>
          <a:lstStyle/>
          <a:p>
            <a:fld id="{A35F5B45-5AD6-4B4B-88AD-4D96A59CAAFF}" type="slidenum">
              <a:rPr lang="en-US" smtClean="0"/>
              <a:t>62</a:t>
            </a:fld>
            <a:endParaRPr lang="en-US"/>
          </a:p>
        </p:txBody>
      </p:sp>
    </p:spTree>
    <p:extLst>
      <p:ext uri="{BB962C8B-B14F-4D97-AF65-F5344CB8AC3E}">
        <p14:creationId xmlns:p14="http://schemas.microsoft.com/office/powerpoint/2010/main" val="315451530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callbacks with another widget</a:t>
            </a:r>
            <a:endParaRPr lang="en-US" dirty="0"/>
          </a:p>
        </p:txBody>
      </p:sp>
      <p:sp>
        <p:nvSpPr>
          <p:cNvPr id="3" name="Content Placeholder 2"/>
          <p:cNvSpPr>
            <a:spLocks noGrp="1"/>
          </p:cNvSpPr>
          <p:nvPr>
            <p:ph idx="1"/>
          </p:nvPr>
        </p:nvSpPr>
        <p:spPr>
          <a:xfrm>
            <a:off x="838200" y="1846889"/>
            <a:ext cx="10515600" cy="4895851"/>
          </a:xfrm>
        </p:spPr>
        <p:txBody>
          <a:bodyPr>
            <a:normAutofit lnSpcReduction="10000"/>
          </a:bodyPr>
          <a:lstStyle/>
          <a:p>
            <a:pPr marL="0" lvl="1" indent="0">
              <a:spcBef>
                <a:spcPts val="1000"/>
              </a:spcBef>
              <a:buNone/>
            </a:pPr>
            <a:r>
              <a:rPr lang="en-US" dirty="0">
                <a:latin typeface="Source Code Pro" panose="020B0509030403020204" pitchFamily="49" charset="0"/>
              </a:rPr>
              <a:t>void </a:t>
            </a:r>
            <a:r>
              <a:rPr lang="en-US" dirty="0" err="1">
                <a:latin typeface="Source Code Pro" panose="020B0509030403020204" pitchFamily="49" charset="0"/>
              </a:rPr>
              <a:t>mycallback_function</a:t>
            </a:r>
            <a:r>
              <a:rPr lang="en-US" dirty="0">
                <a:latin typeface="Source Code Pro" panose="020B0509030403020204" pitchFamily="49" charset="0"/>
              </a:rPr>
              <a:t>(</a:t>
            </a:r>
            <a:r>
              <a:rPr lang="en-US" dirty="0" err="1">
                <a:latin typeface="Source Code Pro" panose="020B0509030403020204" pitchFamily="49" charset="0"/>
              </a:rPr>
              <a:t>Fl_Widget</a:t>
            </a:r>
            <a:r>
              <a:rPr lang="en-US" dirty="0">
                <a:latin typeface="Source Code Pro" panose="020B0509030403020204" pitchFamily="49" charset="0"/>
              </a:rPr>
              <a:t>* w, void* v) </a:t>
            </a:r>
            <a:r>
              <a:rPr lang="en-US" dirty="0" smtClean="0">
                <a:latin typeface="Source Code Pro" panose="020B0509030403020204" pitchFamily="49" charset="0"/>
              </a:rPr>
              <a:t>{</a:t>
            </a:r>
          </a:p>
          <a:p>
            <a:pPr marL="0" lvl="1" indent="0">
              <a:spcBef>
                <a:spcPts val="1000"/>
              </a:spcBef>
              <a:buNone/>
            </a:pPr>
            <a:r>
              <a:rPr lang="en-US" dirty="0" smtClean="0">
                <a:latin typeface="Source Code Pro" panose="020B0509030403020204" pitchFamily="49" charset="0"/>
              </a:rPr>
              <a:t>	</a:t>
            </a:r>
            <a:r>
              <a:rPr lang="en-US" dirty="0" err="1" smtClean="0">
                <a:latin typeface="Source Code Pro" panose="020B0509030403020204" pitchFamily="49" charset="0"/>
              </a:rPr>
              <a:t>Fl_Button</a:t>
            </a:r>
            <a:r>
              <a:rPr lang="en-US" dirty="0">
                <a:latin typeface="Source Code Pro" panose="020B0509030403020204" pitchFamily="49" charset="0"/>
              </a:rPr>
              <a:t>* b = </a:t>
            </a:r>
            <a:r>
              <a:rPr lang="en-US" dirty="0" err="1" smtClean="0">
                <a:latin typeface="Source Code Pro" panose="020B0509030403020204" pitchFamily="49" charset="0"/>
              </a:rPr>
              <a:t>dynamic_cast</a:t>
            </a:r>
            <a:r>
              <a:rPr lang="en-US" dirty="0" smtClean="0">
                <a:latin typeface="Source Code Pro" panose="020B0509030403020204" pitchFamily="49" charset="0"/>
              </a:rPr>
              <a:t>&lt;</a:t>
            </a:r>
            <a:r>
              <a:rPr lang="en-US" dirty="0" err="1" smtClean="0">
                <a:latin typeface="Source Code Pro" panose="020B0509030403020204" pitchFamily="49" charset="0"/>
              </a:rPr>
              <a:t>Fl_Button</a:t>
            </a:r>
            <a:r>
              <a:rPr lang="en-US" dirty="0">
                <a:latin typeface="Source Code Pro" panose="020B0509030403020204" pitchFamily="49" charset="0"/>
              </a:rPr>
              <a:t>*&gt;(w</a:t>
            </a:r>
            <a:r>
              <a:rPr lang="en-US" dirty="0" smtClean="0">
                <a:latin typeface="Source Code Pro" panose="020B0509030403020204" pitchFamily="49" charset="0"/>
              </a:rPr>
              <a:t>);</a:t>
            </a:r>
          </a:p>
          <a:p>
            <a:pPr marL="0" lvl="1" indent="0">
              <a:spcBef>
                <a:spcPts val="1000"/>
              </a:spcBef>
              <a:buNone/>
            </a:pPr>
            <a:r>
              <a:rPr lang="en-US" dirty="0" smtClean="0">
                <a:latin typeface="Source Code Pro" panose="020B0509030403020204" pitchFamily="49" charset="0"/>
              </a:rPr>
              <a:t>	</a:t>
            </a:r>
            <a:r>
              <a:rPr lang="en-US" dirty="0" err="1" smtClean="0">
                <a:latin typeface="Source Code Pro" panose="020B0509030403020204" pitchFamily="49" charset="0"/>
              </a:rPr>
              <a:t>Fl_Output</a:t>
            </a:r>
            <a:r>
              <a:rPr lang="en-US" dirty="0" smtClean="0">
                <a:latin typeface="Source Code Pro" panose="020B0509030403020204" pitchFamily="49" charset="0"/>
              </a:rPr>
              <a:t>* out </a:t>
            </a:r>
            <a:r>
              <a:rPr lang="en-US" dirty="0">
                <a:latin typeface="Source Code Pro" panose="020B0509030403020204" pitchFamily="49" charset="0"/>
              </a:rPr>
              <a:t>= </a:t>
            </a:r>
            <a:r>
              <a:rPr lang="en-US" dirty="0" err="1" smtClean="0">
                <a:latin typeface="Source Code Pro" panose="020B0509030403020204" pitchFamily="49" charset="0"/>
              </a:rPr>
              <a:t>static_cast</a:t>
            </a:r>
            <a:r>
              <a:rPr lang="en-US" dirty="0" smtClean="0">
                <a:latin typeface="Source Code Pro" panose="020B0509030403020204" pitchFamily="49" charset="0"/>
              </a:rPr>
              <a:t>&lt;</a:t>
            </a:r>
            <a:r>
              <a:rPr lang="en-US" dirty="0" err="1" smtClean="0">
                <a:latin typeface="Source Code Pro" panose="020B0509030403020204" pitchFamily="49" charset="0"/>
              </a:rPr>
              <a:t>Fl_Output</a:t>
            </a:r>
            <a:r>
              <a:rPr lang="en-US" dirty="0" smtClean="0">
                <a:latin typeface="Source Code Pro" panose="020B0509030403020204" pitchFamily="49" charset="0"/>
              </a:rPr>
              <a:t>*&gt;(v);</a:t>
            </a:r>
          </a:p>
          <a:p>
            <a:pPr marL="0" lvl="1" indent="0">
              <a:spcBef>
                <a:spcPts val="1000"/>
              </a:spcBef>
              <a:buNone/>
            </a:pPr>
            <a:r>
              <a:rPr lang="en-US" dirty="0" smtClean="0">
                <a:latin typeface="Source Code Pro" panose="020B0509030403020204" pitchFamily="49" charset="0"/>
              </a:rPr>
              <a:t>	// do something with widgets b and out</a:t>
            </a:r>
          </a:p>
          <a:p>
            <a:pPr marL="0" lvl="1" indent="0">
              <a:spcBef>
                <a:spcPts val="1000"/>
              </a:spcBef>
              <a:buNone/>
            </a:pPr>
            <a:r>
              <a:rPr lang="en-US" dirty="0" smtClean="0">
                <a:latin typeface="Source Code Pro" panose="020B0509030403020204" pitchFamily="49" charset="0"/>
              </a:rPr>
              <a:t>}</a:t>
            </a:r>
          </a:p>
          <a:p>
            <a:pPr marL="0" lvl="1" indent="0">
              <a:spcBef>
                <a:spcPts val="1000"/>
              </a:spcBef>
              <a:buNone/>
            </a:pPr>
            <a:endParaRPr lang="en-US" dirty="0">
              <a:latin typeface="Source Code Pro" panose="020B0509030403020204" pitchFamily="49" charset="0"/>
            </a:endParaRPr>
          </a:p>
          <a:p>
            <a:pPr marL="0" lvl="1" indent="0">
              <a:buNone/>
            </a:pPr>
            <a:r>
              <a:rPr lang="en-US" dirty="0" err="1" smtClean="0">
                <a:latin typeface="Source Code Pro" panose="020B0509030403020204" pitchFamily="49" charset="0"/>
              </a:rPr>
              <a:t>int</a:t>
            </a:r>
            <a:r>
              <a:rPr lang="en-US" dirty="0" smtClean="0">
                <a:latin typeface="Source Code Pro" panose="020B0509030403020204" pitchFamily="49" charset="0"/>
              </a:rPr>
              <a:t> main() {</a:t>
            </a:r>
            <a:endParaRPr lang="en-US" dirty="0">
              <a:latin typeface="Source Code Pro" panose="020B0509030403020204" pitchFamily="49" charset="0"/>
            </a:endParaRPr>
          </a:p>
          <a:p>
            <a:pPr marL="0" lvl="1" indent="0">
              <a:buNone/>
            </a:pPr>
            <a:r>
              <a:rPr lang="en-US" dirty="0">
                <a:latin typeface="Source Code Pro" panose="020B0509030403020204" pitchFamily="49" charset="0"/>
              </a:rPr>
              <a:t>	</a:t>
            </a:r>
            <a:r>
              <a:rPr lang="en-US" dirty="0" err="1" smtClean="0">
                <a:latin typeface="Source Code Pro" panose="020B0509030403020204" pitchFamily="49" charset="0"/>
              </a:rPr>
              <a:t>Fl_Button</a:t>
            </a:r>
            <a:r>
              <a:rPr lang="en-US" dirty="0" smtClean="0">
                <a:latin typeface="Source Code Pro" panose="020B0509030403020204" pitchFamily="49" charset="0"/>
              </a:rPr>
              <a:t>* b = new </a:t>
            </a:r>
            <a:r>
              <a:rPr lang="en-US" dirty="0" err="1" smtClean="0">
                <a:latin typeface="Source Code Pro" panose="020B0509030403020204" pitchFamily="49" charset="0"/>
              </a:rPr>
              <a:t>Fl_Button</a:t>
            </a:r>
            <a:r>
              <a:rPr lang="en-US" dirty="0" smtClean="0">
                <a:latin typeface="Source Code Pro" panose="020B0509030403020204" pitchFamily="49" charset="0"/>
              </a:rPr>
              <a:t>(x1, y1, w1, h1);</a:t>
            </a:r>
          </a:p>
          <a:p>
            <a:pPr marL="0" lvl="1" indent="0">
              <a:buNone/>
            </a:pPr>
            <a:r>
              <a:rPr lang="en-US" dirty="0">
                <a:latin typeface="Source Code Pro" panose="020B0509030403020204" pitchFamily="49" charset="0"/>
              </a:rPr>
              <a:t>	</a:t>
            </a:r>
            <a:r>
              <a:rPr lang="en-US" dirty="0" err="1" smtClean="0">
                <a:latin typeface="Source Code Pro" panose="020B0509030403020204" pitchFamily="49" charset="0"/>
              </a:rPr>
              <a:t>Fl_Output</a:t>
            </a:r>
            <a:r>
              <a:rPr lang="en-US" dirty="0" smtClean="0">
                <a:latin typeface="Source Code Pro" panose="020B0509030403020204" pitchFamily="49" charset="0"/>
              </a:rPr>
              <a:t>* out = new </a:t>
            </a:r>
            <a:r>
              <a:rPr lang="en-US" dirty="0" err="1" smtClean="0">
                <a:latin typeface="Source Code Pro" panose="020B0509030403020204" pitchFamily="49" charset="0"/>
              </a:rPr>
              <a:t>Fl_Output</a:t>
            </a:r>
            <a:r>
              <a:rPr lang="en-US" dirty="0" smtClean="0">
                <a:latin typeface="Source Code Pro" panose="020B0509030403020204" pitchFamily="49" charset="0"/>
              </a:rPr>
              <a:t>(x2, y2, w2, h2);</a:t>
            </a:r>
          </a:p>
          <a:p>
            <a:pPr marL="0" lvl="1" indent="0">
              <a:buNone/>
            </a:pPr>
            <a:r>
              <a:rPr lang="en-US" dirty="0">
                <a:latin typeface="Source Code Pro" panose="020B0509030403020204" pitchFamily="49" charset="0"/>
              </a:rPr>
              <a:t>	</a:t>
            </a:r>
            <a:r>
              <a:rPr lang="en-US" dirty="0" err="1" smtClean="0">
                <a:latin typeface="Source Code Pro" panose="020B0509030403020204" pitchFamily="49" charset="0"/>
              </a:rPr>
              <a:t>b.callback</a:t>
            </a:r>
            <a:r>
              <a:rPr lang="en-US" dirty="0" smtClean="0">
                <a:latin typeface="Source Code Pro" panose="020B0509030403020204" pitchFamily="49" charset="0"/>
              </a:rPr>
              <a:t>(</a:t>
            </a:r>
            <a:r>
              <a:rPr lang="en-US" dirty="0" err="1" smtClean="0">
                <a:latin typeface="Source Code Pro" panose="020B0509030403020204" pitchFamily="49" charset="0"/>
              </a:rPr>
              <a:t>mycallback_function</a:t>
            </a:r>
            <a:r>
              <a:rPr lang="en-US" dirty="0" smtClean="0">
                <a:latin typeface="Source Code Pro" panose="020B0509030403020204" pitchFamily="49" charset="0"/>
              </a:rPr>
              <a:t>, </a:t>
            </a:r>
            <a:br>
              <a:rPr lang="en-US" dirty="0" smtClean="0">
                <a:latin typeface="Source Code Pro" panose="020B0509030403020204" pitchFamily="49" charset="0"/>
              </a:rPr>
            </a:br>
            <a:r>
              <a:rPr lang="en-US" dirty="0" smtClean="0">
                <a:latin typeface="Source Code Pro" panose="020B0509030403020204" pitchFamily="49" charset="0"/>
              </a:rPr>
              <a:t>						</a:t>
            </a:r>
            <a:r>
              <a:rPr lang="en-US" dirty="0" err="1" smtClean="0">
                <a:latin typeface="Source Code Pro" panose="020B0509030403020204" pitchFamily="49" charset="0"/>
              </a:rPr>
              <a:t>static_cast</a:t>
            </a:r>
            <a:r>
              <a:rPr lang="en-US" dirty="0" smtClean="0">
                <a:latin typeface="Source Code Pro" panose="020B0509030403020204" pitchFamily="49" charset="0"/>
              </a:rPr>
              <a:t>&lt;void*&gt;(out));</a:t>
            </a:r>
            <a:endParaRPr lang="en-US" dirty="0">
              <a:latin typeface="Source Code Pro" panose="020B0509030403020204" pitchFamily="49" charset="0"/>
            </a:endParaRPr>
          </a:p>
          <a:p>
            <a:pPr marL="0" lvl="1" indent="0">
              <a:buNone/>
            </a:pPr>
            <a:r>
              <a:rPr lang="en-US" dirty="0" smtClean="0">
                <a:latin typeface="Source Code Pro" panose="020B0509030403020204" pitchFamily="49" charset="0"/>
              </a:rPr>
              <a:t>}</a:t>
            </a:r>
          </a:p>
        </p:txBody>
      </p:sp>
      <p:sp>
        <p:nvSpPr>
          <p:cNvPr id="4" name="Slide Number Placeholder 3"/>
          <p:cNvSpPr>
            <a:spLocks noGrp="1"/>
          </p:cNvSpPr>
          <p:nvPr>
            <p:ph type="sldNum" sz="quarter" idx="12"/>
          </p:nvPr>
        </p:nvSpPr>
        <p:spPr/>
        <p:txBody>
          <a:bodyPr/>
          <a:lstStyle/>
          <a:p>
            <a:fld id="{A35F5B45-5AD6-4B4B-88AD-4D96A59CAAFF}" type="slidenum">
              <a:rPr lang="en-US" smtClean="0"/>
              <a:t>63</a:t>
            </a:fld>
            <a:endParaRPr lang="en-US"/>
          </a:p>
        </p:txBody>
      </p:sp>
    </p:spTree>
    <p:extLst>
      <p:ext uri="{BB962C8B-B14F-4D97-AF65-F5344CB8AC3E}">
        <p14:creationId xmlns:p14="http://schemas.microsoft.com/office/powerpoint/2010/main" val="110304186"/>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Callbacks and Handles in the same program</a:t>
            </a:r>
            <a:endParaRPr lang="en-US" dirty="0"/>
          </a:p>
        </p:txBody>
      </p:sp>
      <p:sp>
        <p:nvSpPr>
          <p:cNvPr id="3" name="Content Placeholder 2"/>
          <p:cNvSpPr>
            <a:spLocks noGrp="1"/>
          </p:cNvSpPr>
          <p:nvPr>
            <p:ph idx="1"/>
          </p:nvPr>
        </p:nvSpPr>
        <p:spPr/>
        <p:txBody>
          <a:bodyPr>
            <a:normAutofit fontScale="92500" lnSpcReduction="10000"/>
          </a:bodyPr>
          <a:lstStyle/>
          <a:p>
            <a:r>
              <a:rPr lang="en-US" sz="4000" dirty="0" smtClean="0"/>
              <a:t>When you define a </a:t>
            </a:r>
            <a:r>
              <a:rPr lang="en-US" sz="3600" dirty="0" smtClean="0">
                <a:latin typeface="Lucida Console" panose="020B0609040504020204" pitchFamily="49" charset="0"/>
              </a:rPr>
              <a:t>handle()</a:t>
            </a:r>
            <a:r>
              <a:rPr lang="en-US" sz="4000" dirty="0" smtClean="0"/>
              <a:t> function for a derived class of </a:t>
            </a:r>
            <a:r>
              <a:rPr lang="en-US" sz="4000" dirty="0" err="1" smtClean="0"/>
              <a:t>Fl_Widget</a:t>
            </a:r>
            <a:endParaRPr lang="en-US" sz="4000" dirty="0" smtClean="0"/>
          </a:p>
          <a:p>
            <a:pPr lvl="1"/>
            <a:r>
              <a:rPr lang="en-US" sz="3600" dirty="0" smtClean="0"/>
              <a:t>the </a:t>
            </a:r>
            <a:r>
              <a:rPr lang="en-US" sz="3200" dirty="0" smtClean="0">
                <a:latin typeface="Lucida Console" panose="020B0609040504020204" pitchFamily="49" charset="0"/>
              </a:rPr>
              <a:t>callback()</a:t>
            </a:r>
            <a:r>
              <a:rPr lang="en-US" sz="3600" dirty="0" smtClean="0"/>
              <a:t> function for that class is disabled.</a:t>
            </a:r>
          </a:p>
          <a:p>
            <a:pPr>
              <a:lnSpc>
                <a:spcPct val="120000"/>
              </a:lnSpc>
            </a:pPr>
            <a:r>
              <a:rPr lang="en-US" sz="4000" dirty="0" smtClean="0"/>
              <a:t>Enable it by calling</a:t>
            </a:r>
            <a:br>
              <a:rPr lang="en-US" sz="4000" dirty="0" smtClean="0"/>
            </a:br>
            <a:r>
              <a:rPr lang="en-US" sz="4000" dirty="0" smtClean="0"/>
              <a:t>	</a:t>
            </a:r>
            <a:r>
              <a:rPr lang="en-US" sz="3600" b="1" dirty="0" err="1" smtClean="0">
                <a:latin typeface="Source Code Pro" panose="020B0509030403020204" pitchFamily="49" charset="0"/>
              </a:rPr>
              <a:t>do_callback</a:t>
            </a:r>
            <a:r>
              <a:rPr lang="en-US" sz="3600" b="1" dirty="0" smtClean="0">
                <a:latin typeface="Source Code Pro" panose="020B0509030403020204" pitchFamily="49" charset="0"/>
              </a:rPr>
              <a:t>();</a:t>
            </a:r>
            <a:r>
              <a:rPr lang="en-US" sz="4000" dirty="0" smtClean="0">
                <a:latin typeface="Source Code Pro" panose="020B0509030403020204" pitchFamily="49" charset="0"/>
              </a:rPr>
              <a:t/>
            </a:r>
            <a:br>
              <a:rPr lang="en-US" sz="4000" dirty="0" smtClean="0">
                <a:latin typeface="Source Code Pro" panose="020B0509030403020204" pitchFamily="49" charset="0"/>
              </a:rPr>
            </a:br>
            <a:r>
              <a:rPr lang="en-US" sz="4000" dirty="0" smtClean="0"/>
              <a:t>in your handle function, just before </a:t>
            </a:r>
            <a:r>
              <a:rPr lang="en-US" sz="3600" dirty="0" smtClean="0">
                <a:latin typeface="Lucida Console" panose="020B0609040504020204" pitchFamily="49" charset="0"/>
              </a:rPr>
              <a:t>return 1;</a:t>
            </a:r>
          </a:p>
          <a:p>
            <a:pPr>
              <a:lnSpc>
                <a:spcPct val="120000"/>
              </a:lnSpc>
            </a:pPr>
            <a:r>
              <a:rPr lang="en-US" sz="4000" dirty="0" smtClean="0"/>
              <a:t>If you don’t, then the callback will not execute!</a:t>
            </a:r>
            <a:endParaRPr lang="en-US" sz="4000" dirty="0"/>
          </a:p>
        </p:txBody>
      </p:sp>
      <p:sp>
        <p:nvSpPr>
          <p:cNvPr id="4" name="Slide Number Placeholder 3"/>
          <p:cNvSpPr>
            <a:spLocks noGrp="1"/>
          </p:cNvSpPr>
          <p:nvPr>
            <p:ph type="sldNum" sz="quarter" idx="12"/>
          </p:nvPr>
        </p:nvSpPr>
        <p:spPr/>
        <p:txBody>
          <a:bodyPr/>
          <a:lstStyle/>
          <a:p>
            <a:fld id="{A35F5B45-5AD6-4B4B-88AD-4D96A59CAAFF}" type="slidenum">
              <a:rPr lang="en-US" smtClean="0"/>
              <a:t>64</a:t>
            </a:fld>
            <a:endParaRPr lang="en-US"/>
          </a:p>
        </p:txBody>
      </p:sp>
    </p:spTree>
    <p:extLst>
      <p:ext uri="{BB962C8B-B14F-4D97-AF65-F5344CB8AC3E}">
        <p14:creationId xmlns:p14="http://schemas.microsoft.com/office/powerpoint/2010/main" val="649930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Callbacks as class members</a:t>
            </a:r>
            <a:endParaRPr lang="en-US" dirty="0"/>
          </a:p>
        </p:txBody>
      </p:sp>
      <p:sp>
        <p:nvSpPr>
          <p:cNvPr id="3" name="Content Placeholder 2"/>
          <p:cNvSpPr>
            <a:spLocks noGrp="1"/>
          </p:cNvSpPr>
          <p:nvPr>
            <p:ph idx="1"/>
          </p:nvPr>
        </p:nvSpPr>
        <p:spPr/>
        <p:txBody>
          <a:bodyPr>
            <a:normAutofit/>
          </a:bodyPr>
          <a:lstStyle/>
          <a:p>
            <a:r>
              <a:rPr lang="en-US" sz="3600" dirty="0" smtClean="0"/>
              <a:t>Must be a </a:t>
            </a:r>
            <a:r>
              <a:rPr lang="en-US" sz="3600" b="1" dirty="0" smtClean="0"/>
              <a:t>static</a:t>
            </a:r>
            <a:r>
              <a:rPr lang="en-US" sz="3600" dirty="0" smtClean="0"/>
              <a:t> member function</a:t>
            </a:r>
          </a:p>
          <a:p>
            <a:pPr lvl="1"/>
            <a:r>
              <a:rPr lang="en-US" sz="3200" dirty="0" smtClean="0"/>
              <a:t>Will give it global scope.</a:t>
            </a:r>
          </a:p>
          <a:p>
            <a:pPr lvl="1"/>
            <a:r>
              <a:rPr lang="en-US" sz="3200" dirty="0" smtClean="0"/>
              <a:t>Recall, static members are not bound to any particular object of the class type. </a:t>
            </a:r>
            <a:r>
              <a:rPr lang="en-US" sz="3200" i="1" dirty="0" smtClean="0"/>
              <a:t>They belong to the class itself.</a:t>
            </a:r>
          </a:p>
          <a:p>
            <a:pPr lvl="1"/>
            <a:r>
              <a:rPr lang="en-US" sz="3200" dirty="0" smtClean="0"/>
              <a:t>Called with scope-resolution operator</a:t>
            </a:r>
            <a:br>
              <a:rPr lang="en-US" sz="3200" dirty="0" smtClean="0"/>
            </a:br>
            <a:r>
              <a:rPr lang="en-US" sz="3200" dirty="0" smtClean="0"/>
              <a:t>e.g. </a:t>
            </a:r>
            <a:r>
              <a:rPr lang="en-US" sz="3200" dirty="0" err="1" smtClean="0"/>
              <a:t>MyClass</a:t>
            </a:r>
            <a:r>
              <a:rPr lang="en-US" sz="3200" dirty="0" smtClean="0"/>
              <a:t>::</a:t>
            </a:r>
            <a:r>
              <a:rPr lang="en-US" sz="3200" dirty="0" err="1" smtClean="0"/>
              <a:t>my_static_function</a:t>
            </a:r>
            <a:r>
              <a:rPr lang="en-US" sz="3200" dirty="0" smtClean="0"/>
              <a:t>();</a:t>
            </a:r>
          </a:p>
          <a:p>
            <a:r>
              <a:rPr lang="en-US" sz="3600" dirty="0" smtClean="0"/>
              <a:t>Access to </a:t>
            </a:r>
            <a:r>
              <a:rPr lang="en-US" sz="3600" b="1" dirty="0" smtClean="0"/>
              <a:t>this</a:t>
            </a:r>
            <a:r>
              <a:rPr lang="en-US" sz="3600" dirty="0"/>
              <a:t> </a:t>
            </a:r>
            <a:r>
              <a:rPr lang="en-US" sz="3600" dirty="0" smtClean="0"/>
              <a:t>is no longer implicit</a:t>
            </a:r>
          </a:p>
          <a:p>
            <a:pPr lvl="1"/>
            <a:r>
              <a:rPr lang="en-US" sz="3200" dirty="0" smtClean="0"/>
              <a:t>Must be passed to callback and cast back to proper type</a:t>
            </a:r>
            <a:endParaRPr lang="en-US" sz="3200" dirty="0"/>
          </a:p>
        </p:txBody>
      </p:sp>
      <p:sp>
        <p:nvSpPr>
          <p:cNvPr id="4" name="Slide Number Placeholder 3"/>
          <p:cNvSpPr>
            <a:spLocks noGrp="1"/>
          </p:cNvSpPr>
          <p:nvPr>
            <p:ph type="sldNum" sz="quarter" idx="12"/>
          </p:nvPr>
        </p:nvSpPr>
        <p:spPr/>
        <p:txBody>
          <a:bodyPr/>
          <a:lstStyle/>
          <a:p>
            <a:fld id="{A35F5B45-5AD6-4B4B-88AD-4D96A59CAAFF}" type="slidenum">
              <a:rPr lang="en-US" smtClean="0"/>
              <a:t>65</a:t>
            </a:fld>
            <a:endParaRPr lang="en-US"/>
          </a:p>
        </p:txBody>
      </p:sp>
    </p:spTree>
    <p:extLst>
      <p:ext uri="{BB962C8B-B14F-4D97-AF65-F5344CB8AC3E}">
        <p14:creationId xmlns:p14="http://schemas.microsoft.com/office/powerpoint/2010/main" val="299038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as static member function</a:t>
            </a:r>
            <a:endParaRPr lang="en-US" dirty="0"/>
          </a:p>
        </p:txBody>
      </p:sp>
      <p:sp>
        <p:nvSpPr>
          <p:cNvPr id="3" name="Content Placeholder 2"/>
          <p:cNvSpPr>
            <a:spLocks noGrp="1"/>
          </p:cNvSpPr>
          <p:nvPr>
            <p:ph idx="1"/>
          </p:nvPr>
        </p:nvSpPr>
        <p:spPr/>
        <p:txBody>
          <a:bodyPr>
            <a:noAutofit/>
          </a:bodyPr>
          <a:lstStyle/>
          <a:p>
            <a:pPr marL="0" indent="0">
              <a:buNone/>
            </a:pPr>
            <a:r>
              <a:rPr lang="en-US" sz="1800" dirty="0">
                <a:latin typeface="Lucida Console" panose="020B0609040504020204" pitchFamily="49" charset="0"/>
              </a:rPr>
              <a:t>class </a:t>
            </a:r>
            <a:r>
              <a:rPr lang="en-US" sz="1800" dirty="0" err="1">
                <a:latin typeface="Lucida Console" panose="020B0609040504020204" pitchFamily="49" charset="0"/>
              </a:rPr>
              <a:t>MyClass</a:t>
            </a:r>
            <a:r>
              <a:rPr lang="en-US" sz="1800" dirty="0">
                <a:latin typeface="Lucida Console" panose="020B0609040504020204" pitchFamily="49" charset="0"/>
              </a:rPr>
              <a:t> {</a:t>
            </a:r>
          </a:p>
          <a:p>
            <a:pPr marL="0" indent="0">
              <a:buNone/>
            </a:pPr>
            <a:r>
              <a:rPr lang="en-US" sz="1800" dirty="0" smtClean="0">
                <a:latin typeface="Lucida Console" panose="020B0609040504020204" pitchFamily="49" charset="0"/>
              </a:rPr>
              <a:t>	static void </a:t>
            </a:r>
            <a:r>
              <a:rPr lang="en-US" sz="1800" dirty="0" err="1" smtClean="0">
                <a:latin typeface="Lucida Console" panose="020B0609040504020204" pitchFamily="49" charset="0"/>
              </a:rPr>
              <a:t>button_cb</a:t>
            </a:r>
            <a:r>
              <a:rPr lang="en-US" sz="1800" dirty="0" smtClean="0">
                <a:latin typeface="Lucida Console" panose="020B0609040504020204" pitchFamily="49" charset="0"/>
              </a:rPr>
              <a:t>(</a:t>
            </a:r>
            <a:r>
              <a:rPr lang="en-US" sz="1800" dirty="0" err="1" smtClean="0">
                <a:latin typeface="Lucida Console" panose="020B0609040504020204" pitchFamily="49" charset="0"/>
              </a:rPr>
              <a:t>Fl_Widget</a:t>
            </a:r>
            <a:r>
              <a:rPr lang="en-US" sz="1800" dirty="0">
                <a:latin typeface="Lucida Console" panose="020B0609040504020204" pitchFamily="49" charset="0"/>
              </a:rPr>
              <a:t>* w, void* data) </a:t>
            </a:r>
            <a:r>
              <a:rPr lang="en-US" sz="1800" dirty="0" smtClean="0">
                <a:latin typeface="Lucida Console" panose="020B0609040504020204" pitchFamily="49" charset="0"/>
              </a:rPr>
              <a:t>{</a:t>
            </a:r>
          </a:p>
          <a:p>
            <a:pPr marL="0" indent="0">
              <a:buNone/>
            </a:pPr>
            <a:r>
              <a:rPr lang="en-US" sz="1800" dirty="0">
                <a:latin typeface="Lucida Console" panose="020B0609040504020204" pitchFamily="49" charset="0"/>
              </a:rPr>
              <a:t>	</a:t>
            </a:r>
            <a:r>
              <a:rPr lang="en-US" sz="1800" dirty="0" smtClean="0">
                <a:latin typeface="Lucida Console" panose="020B0609040504020204" pitchFamily="49" charset="0"/>
              </a:rPr>
              <a:t>	</a:t>
            </a:r>
            <a:r>
              <a:rPr lang="en-US" sz="1800" dirty="0" err="1">
                <a:latin typeface="Lucida Console" panose="020B0609040504020204" pitchFamily="49" charset="0"/>
              </a:rPr>
              <a:t>MyClass</a:t>
            </a:r>
            <a:r>
              <a:rPr lang="en-US" sz="1800" dirty="0" smtClean="0">
                <a:latin typeface="Lucida Console" panose="020B0609040504020204" pitchFamily="49" charset="0"/>
              </a:rPr>
              <a:t>* </a:t>
            </a:r>
            <a:r>
              <a:rPr lang="en-US" sz="1800" dirty="0" err="1" smtClean="0">
                <a:latin typeface="Lucida Console" panose="020B0609040504020204" pitchFamily="49" charset="0"/>
              </a:rPr>
              <a:t>cbthis</a:t>
            </a:r>
            <a:r>
              <a:rPr lang="en-US" sz="1800" dirty="0" smtClean="0">
                <a:latin typeface="Lucida Console" panose="020B0609040504020204" pitchFamily="49" charset="0"/>
              </a:rPr>
              <a:t> = </a:t>
            </a:r>
            <a:r>
              <a:rPr lang="en-US" sz="1800" dirty="0" err="1" smtClean="0">
                <a:latin typeface="Lucida Console" panose="020B0609040504020204" pitchFamily="49" charset="0"/>
              </a:rPr>
              <a:t>static_cast</a:t>
            </a:r>
            <a:r>
              <a:rPr lang="en-US" sz="1800" dirty="0" smtClean="0">
                <a:latin typeface="Lucida Console" panose="020B0609040504020204" pitchFamily="49" charset="0"/>
              </a:rPr>
              <a:t>&lt;</a:t>
            </a:r>
            <a:r>
              <a:rPr lang="en-US" sz="1800" dirty="0" err="1" smtClean="0">
                <a:latin typeface="Lucida Console" panose="020B0609040504020204" pitchFamily="49" charset="0"/>
              </a:rPr>
              <a:t>MyClass</a:t>
            </a:r>
            <a:r>
              <a:rPr lang="en-US" sz="1800" dirty="0" smtClean="0">
                <a:latin typeface="Lucida Console" panose="020B0609040504020204" pitchFamily="49" charset="0"/>
              </a:rPr>
              <a:t>*&gt;(data);</a:t>
            </a:r>
          </a:p>
          <a:p>
            <a:pPr marL="0" indent="0">
              <a:buNone/>
            </a:pPr>
            <a:r>
              <a:rPr lang="en-US" sz="1800" dirty="0">
                <a:latin typeface="Lucida Console" panose="020B0609040504020204" pitchFamily="49" charset="0"/>
              </a:rPr>
              <a:t>	</a:t>
            </a:r>
            <a:r>
              <a:rPr lang="en-US" sz="1800" dirty="0" smtClean="0">
                <a:latin typeface="Lucida Console" panose="020B0609040504020204" pitchFamily="49" charset="0"/>
              </a:rPr>
              <a:t>	// can access </a:t>
            </a:r>
            <a:r>
              <a:rPr lang="en-US" sz="1800" dirty="0" err="1" smtClean="0">
                <a:latin typeface="Lucida Console" panose="020B0609040504020204" pitchFamily="49" charset="0"/>
              </a:rPr>
              <a:t>MyClass</a:t>
            </a:r>
            <a:r>
              <a:rPr lang="en-US" sz="1800" dirty="0" smtClean="0">
                <a:latin typeface="Lucida Console" panose="020B0609040504020204" pitchFamily="49" charset="0"/>
              </a:rPr>
              <a:t> members through </a:t>
            </a:r>
            <a:r>
              <a:rPr lang="en-US" sz="1800" dirty="0" err="1" smtClean="0">
                <a:latin typeface="Lucida Console" panose="020B0609040504020204" pitchFamily="49" charset="0"/>
              </a:rPr>
              <a:t>cbthis</a:t>
            </a:r>
            <a:endParaRPr lang="en-US" sz="1800" dirty="0" smtClean="0">
              <a:latin typeface="Lucida Console" panose="020B0609040504020204" pitchFamily="49" charset="0"/>
            </a:endParaRPr>
          </a:p>
          <a:p>
            <a:pPr marL="0" indent="0">
              <a:buNone/>
            </a:pPr>
            <a:r>
              <a:rPr lang="en-US" sz="1800" dirty="0" smtClean="0">
                <a:latin typeface="Lucida Console" panose="020B0609040504020204" pitchFamily="49" charset="0"/>
              </a:rPr>
              <a:t> 	}</a:t>
            </a:r>
          </a:p>
          <a:p>
            <a:pPr marL="0" indent="0">
              <a:buNone/>
            </a:pPr>
            <a:r>
              <a:rPr lang="en-US" sz="1800" dirty="0" smtClean="0">
                <a:latin typeface="Lucida Console" panose="020B0609040504020204" pitchFamily="49" charset="0"/>
              </a:rPr>
              <a:t>public</a:t>
            </a:r>
            <a:r>
              <a:rPr lang="en-US" sz="1800" dirty="0">
                <a:latin typeface="Lucida Console" panose="020B0609040504020204" pitchFamily="49" charset="0"/>
              </a:rPr>
              <a:t>:</a:t>
            </a:r>
          </a:p>
          <a:p>
            <a:pPr marL="0" indent="0">
              <a:buNone/>
            </a:pPr>
            <a:r>
              <a:rPr lang="en-US" sz="1800" dirty="0" smtClean="0">
                <a:latin typeface="Lucida Console" panose="020B0609040504020204" pitchFamily="49" charset="0"/>
              </a:rPr>
              <a:t>	</a:t>
            </a:r>
            <a:r>
              <a:rPr lang="en-US" sz="1800" dirty="0" err="1" smtClean="0">
                <a:latin typeface="Lucida Console" panose="020B0609040504020204" pitchFamily="49" charset="0"/>
              </a:rPr>
              <a:t>MyClass</a:t>
            </a:r>
            <a:r>
              <a:rPr lang="en-US" sz="1800" dirty="0">
                <a:latin typeface="Lucida Console" panose="020B0609040504020204" pitchFamily="49" charset="0"/>
              </a:rPr>
              <a:t>() </a:t>
            </a:r>
            <a:r>
              <a:rPr lang="en-US" sz="1800" dirty="0" smtClean="0">
                <a:latin typeface="Lucida Console" panose="020B0609040504020204" pitchFamily="49" charset="0"/>
              </a:rPr>
              <a:t>{</a:t>
            </a:r>
          </a:p>
          <a:p>
            <a:pPr marL="0" indent="0">
              <a:buNone/>
            </a:pPr>
            <a:r>
              <a:rPr lang="en-US" sz="1800" dirty="0" smtClean="0">
                <a:latin typeface="Lucida Console" panose="020B0609040504020204" pitchFamily="49" charset="0"/>
              </a:rPr>
              <a:t>		button </a:t>
            </a:r>
            <a:r>
              <a:rPr lang="en-US" sz="1800" dirty="0">
                <a:latin typeface="Lucida Console" panose="020B0609040504020204" pitchFamily="49" charset="0"/>
              </a:rPr>
              <a:t>= new </a:t>
            </a:r>
            <a:r>
              <a:rPr lang="en-US" sz="1800" dirty="0" err="1">
                <a:latin typeface="Lucida Console" panose="020B0609040504020204" pitchFamily="49" charset="0"/>
              </a:rPr>
              <a:t>Fl_Button</a:t>
            </a:r>
            <a:r>
              <a:rPr lang="en-US" sz="1800" dirty="0">
                <a:latin typeface="Lucida Console" panose="020B0609040504020204" pitchFamily="49" charset="0"/>
              </a:rPr>
              <a:t>(...);</a:t>
            </a:r>
          </a:p>
          <a:p>
            <a:pPr marL="0" indent="0">
              <a:buNone/>
            </a:pPr>
            <a:r>
              <a:rPr lang="en-US" sz="1800" dirty="0" smtClean="0">
                <a:latin typeface="Lucida Console" panose="020B0609040504020204" pitchFamily="49" charset="0"/>
              </a:rPr>
              <a:t>		button-</a:t>
            </a:r>
            <a:r>
              <a:rPr lang="en-US" sz="1800" dirty="0">
                <a:latin typeface="Lucida Console" panose="020B0609040504020204" pitchFamily="49" charset="0"/>
              </a:rPr>
              <a:t>&gt;</a:t>
            </a:r>
            <a:r>
              <a:rPr lang="en-US" sz="1800" dirty="0" smtClean="0">
                <a:latin typeface="Lucida Console" panose="020B0609040504020204" pitchFamily="49" charset="0"/>
              </a:rPr>
              <a:t>callback(</a:t>
            </a:r>
            <a:r>
              <a:rPr lang="en-US" sz="1800" dirty="0" err="1" smtClean="0">
                <a:latin typeface="Lucida Console" panose="020B0609040504020204" pitchFamily="49" charset="0"/>
              </a:rPr>
              <a:t>button_cb</a:t>
            </a:r>
            <a:r>
              <a:rPr lang="en-US" sz="1800" dirty="0" smtClean="0">
                <a:latin typeface="Lucida Console" panose="020B0609040504020204" pitchFamily="49" charset="0"/>
              </a:rPr>
              <a:t>, </a:t>
            </a:r>
            <a:r>
              <a:rPr lang="en-US" sz="1800" dirty="0" err="1" smtClean="0">
                <a:latin typeface="Lucida Console" panose="020B0609040504020204" pitchFamily="49" charset="0"/>
              </a:rPr>
              <a:t>static_cast</a:t>
            </a:r>
            <a:r>
              <a:rPr lang="en-US" sz="1800" dirty="0" smtClean="0">
                <a:latin typeface="Lucida Console" panose="020B0609040504020204" pitchFamily="49" charset="0"/>
              </a:rPr>
              <a:t>&lt;void*&gt;(this));</a:t>
            </a:r>
            <a:endParaRPr lang="en-US" sz="1800" dirty="0">
              <a:latin typeface="Lucida Console" panose="020B0609040504020204" pitchFamily="49" charset="0"/>
            </a:endParaRPr>
          </a:p>
          <a:p>
            <a:pPr marL="0" indent="0">
              <a:buNone/>
            </a:pPr>
            <a:r>
              <a:rPr lang="en-US" sz="1800" dirty="0" smtClean="0">
                <a:latin typeface="Lucida Console" panose="020B0609040504020204" pitchFamily="49" charset="0"/>
              </a:rPr>
              <a:t>	}</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a:t>
            </a:r>
          </a:p>
        </p:txBody>
      </p:sp>
      <p:sp>
        <p:nvSpPr>
          <p:cNvPr id="4" name="Slide Number Placeholder 3"/>
          <p:cNvSpPr>
            <a:spLocks noGrp="1"/>
          </p:cNvSpPr>
          <p:nvPr>
            <p:ph type="sldNum" sz="quarter" idx="12"/>
          </p:nvPr>
        </p:nvSpPr>
        <p:spPr/>
        <p:txBody>
          <a:bodyPr/>
          <a:lstStyle/>
          <a:p>
            <a:fld id="{A35F5B45-5AD6-4B4B-88AD-4D96A59CAAFF}" type="slidenum">
              <a:rPr lang="en-US" smtClean="0"/>
              <a:t>66</a:t>
            </a:fld>
            <a:endParaRPr lang="en-US"/>
          </a:p>
        </p:txBody>
      </p:sp>
    </p:spTree>
    <p:extLst>
      <p:ext uri="{BB962C8B-B14F-4D97-AF65-F5344CB8AC3E}">
        <p14:creationId xmlns:p14="http://schemas.microsoft.com/office/powerpoint/2010/main" val="2044616323"/>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Abstract Data Type (ADT)</a:t>
            </a:r>
            <a:endParaRPr lang="en-US" dirty="0"/>
          </a:p>
        </p:txBody>
      </p:sp>
      <p:sp>
        <p:nvSpPr>
          <p:cNvPr id="3" name="Subtitle 2"/>
          <p:cNvSpPr>
            <a:spLocks noGrp="1"/>
          </p:cNvSpPr>
          <p:nvPr>
            <p:ph type="subTitle" idx="1"/>
          </p:nvPr>
        </p:nvSpPr>
        <p:spPr/>
        <p:txBody>
          <a:bodyPr>
            <a:normAutofit/>
          </a:bodyPr>
          <a:lstStyle/>
          <a:p>
            <a:r>
              <a:rPr lang="en-US" dirty="0" smtClean="0"/>
              <a:t>CSCE 121 </a:t>
            </a:r>
          </a:p>
          <a:p>
            <a:endParaRPr lang="en-US" dirty="0"/>
          </a:p>
          <a:p>
            <a:r>
              <a:rPr lang="en-US" dirty="0" smtClean="0"/>
              <a:t>J. Michael Moore</a:t>
            </a:r>
            <a:endParaRPr lang="en-US" dirty="0"/>
          </a:p>
        </p:txBody>
      </p:sp>
    </p:spTree>
    <p:extLst>
      <p:ext uri="{BB962C8B-B14F-4D97-AF65-F5344CB8AC3E}">
        <p14:creationId xmlns:p14="http://schemas.microsoft.com/office/powerpoint/2010/main" val="645136339"/>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Data Type</a:t>
            </a:r>
            <a:endParaRPr lang="en-US" dirty="0"/>
          </a:p>
        </p:txBody>
      </p:sp>
      <p:sp>
        <p:nvSpPr>
          <p:cNvPr id="3" name="Content Placeholder 2"/>
          <p:cNvSpPr>
            <a:spLocks noGrp="1"/>
          </p:cNvSpPr>
          <p:nvPr>
            <p:ph idx="1"/>
          </p:nvPr>
        </p:nvSpPr>
        <p:spPr/>
        <p:txBody>
          <a:bodyPr/>
          <a:lstStyle/>
          <a:p>
            <a:r>
              <a:rPr lang="en-US" dirty="0" err="1" smtClean="0"/>
              <a:t>zyBook</a:t>
            </a:r>
            <a:r>
              <a:rPr lang="en-US" dirty="0" smtClean="0"/>
              <a:t>:  a data type whose creation and update are constrained to specific well-defined operations. </a:t>
            </a:r>
          </a:p>
          <a:p>
            <a:r>
              <a:rPr lang="en-US" dirty="0" smtClean="0">
                <a:hlinkClick r:id="rId2"/>
              </a:rPr>
              <a:t>Wikipedia</a:t>
            </a:r>
            <a:r>
              <a:rPr lang="en-US" dirty="0" smtClean="0"/>
              <a:t>:  a mathematical model for data types where a data type is defined by its behavior (semantics) from the point of view of a user of the data, specifically in terms of possible values, possible operations on data of this type, and the behavior of these operations.</a:t>
            </a:r>
          </a:p>
          <a:p>
            <a:r>
              <a:rPr lang="en-US" dirty="0" smtClean="0">
                <a:hlinkClick r:id="rId3"/>
              </a:rPr>
              <a:t>Goodrich, et al</a:t>
            </a:r>
            <a:r>
              <a:rPr lang="en-US" dirty="0" smtClean="0"/>
              <a:t>.: a mathematical model of a data structure that specifies the type of the data stored, the operations supported on them, and the types of the parameters of the operations.</a:t>
            </a:r>
            <a:endParaRPr lang="en-US" dirty="0"/>
          </a:p>
        </p:txBody>
      </p:sp>
    </p:spTree>
    <p:extLst>
      <p:ext uri="{BB962C8B-B14F-4D97-AF65-F5344CB8AC3E}">
        <p14:creationId xmlns:p14="http://schemas.microsoft.com/office/powerpoint/2010/main" val="13025846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Data Type</a:t>
            </a:r>
            <a:endParaRPr lang="en-US" dirty="0"/>
          </a:p>
        </p:txBody>
      </p:sp>
      <p:sp>
        <p:nvSpPr>
          <p:cNvPr id="3" name="Content Placeholder 2"/>
          <p:cNvSpPr>
            <a:spLocks noGrp="1"/>
          </p:cNvSpPr>
          <p:nvPr>
            <p:ph idx="1"/>
          </p:nvPr>
        </p:nvSpPr>
        <p:spPr/>
        <p:txBody>
          <a:bodyPr/>
          <a:lstStyle/>
          <a:p>
            <a:r>
              <a:rPr lang="en-US" sz="4800" dirty="0" smtClean="0"/>
              <a:t>What</a:t>
            </a:r>
          </a:p>
          <a:p>
            <a:pPr lvl="1"/>
            <a:r>
              <a:rPr lang="en-US" dirty="0" smtClean="0"/>
              <a:t>Not How</a:t>
            </a:r>
            <a:endParaRPr lang="en-US" dirty="0"/>
          </a:p>
        </p:txBody>
      </p:sp>
    </p:spTree>
    <p:extLst>
      <p:ext uri="{BB962C8B-B14F-4D97-AF65-F5344CB8AC3E}">
        <p14:creationId xmlns:p14="http://schemas.microsoft.com/office/powerpoint/2010/main" val="42266097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in a Collection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a:latin typeface="Source Code Pro" panose="020B0509030403020204" pitchFamily="49" charset="0"/>
              </a:rPr>
              <a:t>int</a:t>
            </a:r>
            <a:r>
              <a:rPr lang="en-US" dirty="0">
                <a:latin typeface="Source Code Pro" panose="020B0509030403020204" pitchFamily="49" charset="0"/>
              </a:rPr>
              <a:t> main () {</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Vector&lt;</a:t>
            </a:r>
            <a:r>
              <a:rPr lang="en-US" dirty="0" err="1" smtClean="0">
                <a:latin typeface="Source Code Pro" panose="020B0509030403020204" pitchFamily="49" charset="0"/>
              </a:rPr>
              <a:t>AbstractParentClass</a:t>
            </a:r>
            <a:r>
              <a:rPr lang="en-US" dirty="0" smtClean="0">
                <a:latin typeface="Source Code Pro" panose="020B0509030403020204" pitchFamily="49" charset="0"/>
              </a:rPr>
              <a:t>*&gt; things;</a:t>
            </a:r>
            <a:endParaRPr lang="en-US" dirty="0">
              <a:latin typeface="Source Code Pro" panose="020B0509030403020204" pitchFamily="49" charset="0"/>
            </a:endParaRP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fill things with pointers to</a:t>
            </a:r>
            <a:br>
              <a:rPr lang="en-US" dirty="0" smtClean="0">
                <a:latin typeface="Source Code Pro" panose="020B0509030403020204" pitchFamily="49" charset="0"/>
              </a:rPr>
            </a:br>
            <a:r>
              <a:rPr lang="en-US" dirty="0" smtClean="0">
                <a:latin typeface="Source Code Pro" panose="020B0509030403020204" pitchFamily="49" charset="0"/>
              </a:rPr>
              <a:t>	// various derived classes</a:t>
            </a:r>
            <a:endParaRPr lang="en-US" dirty="0">
              <a:latin typeface="Source Code Pro" panose="020B0509030403020204" pitchFamily="49" charset="0"/>
            </a:endParaRPr>
          </a:p>
          <a:p>
            <a:pPr marL="0" indent="0">
              <a:buNone/>
            </a:pPr>
            <a:r>
              <a:rPr lang="en-US" dirty="0">
                <a:latin typeface="Source Code Pro" panose="020B0509030403020204" pitchFamily="49" charset="0"/>
              </a:rPr>
              <a:t>	</a:t>
            </a:r>
            <a:endParaRPr lang="en-US" dirty="0" smtClean="0">
              <a:latin typeface="Source Code Pro" panose="020B0509030403020204" pitchFamily="49" charset="0"/>
            </a:endParaRP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for (</a:t>
            </a:r>
            <a:r>
              <a:rPr lang="en-US" dirty="0" err="1" smtClean="0">
                <a:latin typeface="Source Code Pro" panose="020B0509030403020204" pitchFamily="49" charset="0"/>
              </a:rPr>
              <a:t>int</a:t>
            </a:r>
            <a:r>
              <a:rPr lang="en-US" dirty="0" smtClean="0">
                <a:latin typeface="Source Code Pro" panose="020B0509030403020204" pitchFamily="49" charset="0"/>
              </a:rPr>
              <a:t> </a:t>
            </a:r>
            <a:r>
              <a:rPr lang="en-US" dirty="0" err="1" smtClean="0">
                <a:latin typeface="Source Code Pro" panose="020B0509030403020204" pitchFamily="49" charset="0"/>
              </a:rPr>
              <a:t>i</a:t>
            </a:r>
            <a:r>
              <a:rPr lang="en-US" dirty="0" smtClean="0">
                <a:latin typeface="Source Code Pro" panose="020B0509030403020204" pitchFamily="49" charset="0"/>
              </a:rPr>
              <a:t> = 0; </a:t>
            </a:r>
            <a:r>
              <a:rPr lang="en-US" dirty="0" err="1" smtClean="0">
                <a:latin typeface="Source Code Pro" panose="020B0509030403020204" pitchFamily="49" charset="0"/>
              </a:rPr>
              <a:t>i</a:t>
            </a:r>
            <a:r>
              <a:rPr lang="en-US" dirty="0" smtClean="0">
                <a:latin typeface="Source Code Pro" panose="020B0509030403020204" pitchFamily="49" charset="0"/>
              </a:rPr>
              <a:t> &lt; </a:t>
            </a:r>
            <a:r>
              <a:rPr lang="en-US" dirty="0" err="1">
                <a:latin typeface="Source Code Pro" panose="020B0509030403020204" pitchFamily="49" charset="0"/>
              </a:rPr>
              <a:t>things.size</a:t>
            </a:r>
            <a:r>
              <a:rPr lang="en-US" dirty="0" smtClean="0">
                <a:latin typeface="Source Code Pro" panose="020B0509030403020204" pitchFamily="49" charset="0"/>
              </a:rPr>
              <a:t>(); ++</a:t>
            </a:r>
            <a:r>
              <a:rPr lang="en-US" dirty="0" err="1" smtClean="0">
                <a:latin typeface="Source Code Pro" panose="020B0509030403020204" pitchFamily="49" charset="0"/>
              </a:rPr>
              <a:t>i</a:t>
            </a:r>
            <a:r>
              <a:rPr lang="en-US" dirty="0" smtClean="0">
                <a:latin typeface="Source Code Pro" panose="020B0509030403020204" pitchFamily="49" charset="0"/>
              </a:rPr>
              <a:t>) {</a:t>
            </a: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	</a:t>
            </a:r>
            <a:r>
              <a:rPr lang="en-US" dirty="0" err="1" smtClean="0">
                <a:latin typeface="Source Code Pro" panose="020B0509030403020204" pitchFamily="49" charset="0"/>
              </a:rPr>
              <a:t>cout</a:t>
            </a:r>
            <a:r>
              <a:rPr lang="en-US" dirty="0" smtClean="0">
                <a:latin typeface="Source Code Pro" panose="020B0509030403020204" pitchFamily="49" charset="0"/>
              </a:rPr>
              <a:t> &lt;&lt; things.at(</a:t>
            </a:r>
            <a:r>
              <a:rPr lang="en-US" dirty="0" err="1" smtClean="0">
                <a:latin typeface="Source Code Pro" panose="020B0509030403020204" pitchFamily="49" charset="0"/>
              </a:rPr>
              <a:t>i</a:t>
            </a:r>
            <a:r>
              <a:rPr lang="en-US" dirty="0" smtClean="0">
                <a:latin typeface="Source Code Pro" panose="020B0509030403020204" pitchFamily="49" charset="0"/>
              </a:rPr>
              <a:t>)-&gt;</a:t>
            </a:r>
            <a:r>
              <a:rPr lang="en-US" dirty="0" err="1" smtClean="0">
                <a:latin typeface="Source Code Pro" panose="020B0509030403020204" pitchFamily="49" charset="0"/>
              </a:rPr>
              <a:t>virtualFunction</a:t>
            </a:r>
            <a:r>
              <a:rPr lang="en-US" dirty="0">
                <a:latin typeface="Source Code Pro" panose="020B0509030403020204" pitchFamily="49" charset="0"/>
              </a:rPr>
              <a:t>();</a:t>
            </a:r>
            <a:endParaRPr lang="en-US" dirty="0" smtClean="0">
              <a:latin typeface="Source Code Pro" panose="020B0509030403020204" pitchFamily="49" charset="0"/>
            </a:endParaRPr>
          </a:p>
          <a:p>
            <a:pPr marL="0" indent="0">
              <a:buNone/>
            </a:pPr>
            <a:r>
              <a:rPr lang="en-US" dirty="0">
                <a:latin typeface="Source Code Pro" panose="020B0509030403020204" pitchFamily="49" charset="0"/>
              </a:rPr>
              <a:t>	</a:t>
            </a:r>
            <a:r>
              <a:rPr lang="en-US" dirty="0" smtClean="0">
                <a:latin typeface="Source Code Pro" panose="020B0509030403020204" pitchFamily="49" charset="0"/>
              </a:rPr>
              <a:t>}</a:t>
            </a:r>
          </a:p>
          <a:p>
            <a:pPr marL="0" indent="0">
              <a:buNone/>
            </a:pPr>
            <a:r>
              <a:rPr lang="en-US" dirty="0" smtClean="0">
                <a:latin typeface="Source Code Pro" panose="020B0509030403020204" pitchFamily="49" charset="0"/>
              </a:rPr>
              <a:t>}</a:t>
            </a:r>
            <a:endParaRPr lang="en-US" dirty="0">
              <a:latin typeface="Source Code Pro" panose="020B0509030403020204" pitchFamily="49" charset="0"/>
            </a:endParaRPr>
          </a:p>
          <a:p>
            <a:pPr marL="0" indent="0">
              <a:buNone/>
            </a:pPr>
            <a:endParaRPr lang="en-US" dirty="0">
              <a:latin typeface="Source Code Pro" panose="020B0509030403020204" pitchFamily="49" charset="0"/>
            </a:endParaRPr>
          </a:p>
        </p:txBody>
      </p:sp>
      <p:sp>
        <p:nvSpPr>
          <p:cNvPr id="4" name="TextBox 3"/>
          <p:cNvSpPr txBox="1"/>
          <p:nvPr/>
        </p:nvSpPr>
        <p:spPr>
          <a:xfrm>
            <a:off x="3160905" y="5149992"/>
            <a:ext cx="5696217" cy="1384995"/>
          </a:xfrm>
          <a:prstGeom prst="rect">
            <a:avLst/>
          </a:prstGeom>
          <a:noFill/>
        </p:spPr>
        <p:txBody>
          <a:bodyPr wrap="square" rtlCol="0">
            <a:spAutoFit/>
          </a:bodyPr>
          <a:lstStyle/>
          <a:p>
            <a:pPr algn="ctr"/>
            <a:r>
              <a:rPr lang="en-US" sz="2800" dirty="0" smtClean="0">
                <a:solidFill>
                  <a:srgbClr val="7030A0"/>
                </a:solidFill>
              </a:rPr>
              <a:t>Regardless of which derived class is at a particular index, the correct version of </a:t>
            </a:r>
            <a:r>
              <a:rPr lang="en-US" sz="2800" dirty="0" err="1" smtClean="0">
                <a:solidFill>
                  <a:srgbClr val="7030A0"/>
                </a:solidFill>
              </a:rPr>
              <a:t>virtualFunction</a:t>
            </a:r>
            <a:r>
              <a:rPr lang="en-US" sz="2800" dirty="0" smtClean="0">
                <a:solidFill>
                  <a:srgbClr val="7030A0"/>
                </a:solidFill>
              </a:rPr>
              <a:t>() is called.</a:t>
            </a:r>
          </a:p>
        </p:txBody>
      </p:sp>
    </p:spTree>
    <p:extLst>
      <p:ext uri="{BB962C8B-B14F-4D97-AF65-F5344CB8AC3E}">
        <p14:creationId xmlns:p14="http://schemas.microsoft.com/office/powerpoint/2010/main" val="12084122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Stack</a:t>
            </a:r>
            <a:endParaRPr lang="en-US" dirty="0"/>
          </a:p>
        </p:txBody>
      </p:sp>
      <p:sp>
        <p:nvSpPr>
          <p:cNvPr id="3" name="Content Placeholder 2"/>
          <p:cNvSpPr>
            <a:spLocks noGrp="1"/>
          </p:cNvSpPr>
          <p:nvPr>
            <p:ph idx="1"/>
          </p:nvPr>
        </p:nvSpPr>
        <p:spPr/>
        <p:txBody>
          <a:bodyPr/>
          <a:lstStyle/>
          <a:p>
            <a:r>
              <a:rPr lang="en-US" dirty="0" smtClean="0"/>
              <a:t>Last in first out (LIFO)</a:t>
            </a:r>
          </a:p>
          <a:p>
            <a:pPr lvl="1"/>
            <a:r>
              <a:rPr lang="en-US" dirty="0" smtClean="0"/>
              <a:t>Think PEZ dispenser</a:t>
            </a:r>
            <a:br>
              <a:rPr lang="en-US" dirty="0" smtClean="0"/>
            </a:br>
            <a:endParaRPr lang="en-US" dirty="0" smtClean="0"/>
          </a:p>
          <a:p>
            <a:r>
              <a:rPr lang="en-US" dirty="0" smtClean="0"/>
              <a:t>Operations:</a:t>
            </a:r>
          </a:p>
          <a:p>
            <a:pPr lvl="1"/>
            <a:r>
              <a:rPr lang="en-US" dirty="0" smtClean="0"/>
              <a:t>Push(e): Insert item on top of stack </a:t>
            </a:r>
          </a:p>
          <a:p>
            <a:pPr lvl="1"/>
            <a:r>
              <a:rPr lang="en-US" dirty="0" smtClean="0"/>
              <a:t>Pop(): Remove item from top of stack </a:t>
            </a:r>
          </a:p>
          <a:p>
            <a:pPr lvl="1"/>
            <a:r>
              <a:rPr lang="en-US" dirty="0" smtClean="0"/>
              <a:t>Peek(): Look at item on top of stack (does not remove)</a:t>
            </a:r>
          </a:p>
        </p:txBody>
      </p:sp>
    </p:spTree>
    <p:extLst>
      <p:ext uri="{BB962C8B-B14F-4D97-AF65-F5344CB8AC3E}">
        <p14:creationId xmlns:p14="http://schemas.microsoft.com/office/powerpoint/2010/main" val="16069550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Queue</a:t>
            </a:r>
            <a:endParaRPr lang="en-US" dirty="0"/>
          </a:p>
        </p:txBody>
      </p:sp>
      <p:sp>
        <p:nvSpPr>
          <p:cNvPr id="3" name="Content Placeholder 2"/>
          <p:cNvSpPr>
            <a:spLocks noGrp="1"/>
          </p:cNvSpPr>
          <p:nvPr>
            <p:ph idx="1"/>
          </p:nvPr>
        </p:nvSpPr>
        <p:spPr/>
        <p:txBody>
          <a:bodyPr/>
          <a:lstStyle/>
          <a:p>
            <a:r>
              <a:rPr lang="en-US" dirty="0" smtClean="0"/>
              <a:t>First in first out (FIFO)</a:t>
            </a:r>
          </a:p>
          <a:p>
            <a:pPr lvl="1"/>
            <a:r>
              <a:rPr lang="en-US" dirty="0" smtClean="0"/>
              <a:t>Lines at amusement park</a:t>
            </a:r>
            <a:br>
              <a:rPr lang="en-US" dirty="0" smtClean="0"/>
            </a:br>
            <a:endParaRPr lang="en-US" dirty="0" smtClean="0"/>
          </a:p>
          <a:p>
            <a:r>
              <a:rPr lang="en-US" dirty="0" smtClean="0"/>
              <a:t>Operations:</a:t>
            </a:r>
          </a:p>
          <a:p>
            <a:pPr lvl="1"/>
            <a:r>
              <a:rPr lang="en-US" dirty="0" err="1" smtClean="0"/>
              <a:t>Enqueue</a:t>
            </a:r>
            <a:r>
              <a:rPr lang="en-US" dirty="0" smtClean="0"/>
              <a:t>(e): Insert at the end of the queue</a:t>
            </a:r>
          </a:p>
          <a:p>
            <a:pPr lvl="1"/>
            <a:r>
              <a:rPr lang="en-US" dirty="0" err="1" smtClean="0"/>
              <a:t>Dequeue</a:t>
            </a:r>
            <a:r>
              <a:rPr lang="en-US" dirty="0" smtClean="0"/>
              <a:t>(): Remove from the front of the queue (i.e. the oldest one)</a:t>
            </a:r>
          </a:p>
          <a:p>
            <a:pPr lvl="1"/>
            <a:r>
              <a:rPr lang="en-US" dirty="0" smtClean="0"/>
              <a:t>Front(): Return from the front of the queue, but do not remove</a:t>
            </a:r>
          </a:p>
          <a:p>
            <a:endParaRPr lang="en-US" dirty="0"/>
          </a:p>
        </p:txBody>
      </p:sp>
    </p:spTree>
    <p:extLst>
      <p:ext uri="{BB962C8B-B14F-4D97-AF65-F5344CB8AC3E}">
        <p14:creationId xmlns:p14="http://schemas.microsoft.com/office/powerpoint/2010/main" val="3207378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zyBook</a:t>
            </a:r>
            <a:r>
              <a:rPr lang="en-US" dirty="0" smtClean="0"/>
              <a:t> Example: Vector</a:t>
            </a:r>
            <a:endParaRPr lang="en-US" dirty="0"/>
          </a:p>
        </p:txBody>
      </p:sp>
      <p:sp>
        <p:nvSpPr>
          <p:cNvPr id="3" name="Content Placeholder 2"/>
          <p:cNvSpPr>
            <a:spLocks noGrp="1"/>
          </p:cNvSpPr>
          <p:nvPr>
            <p:ph idx="1"/>
          </p:nvPr>
        </p:nvSpPr>
        <p:spPr/>
        <p:txBody>
          <a:bodyPr/>
          <a:lstStyle/>
          <a:p>
            <a:r>
              <a:rPr lang="en-US" dirty="0" smtClean="0"/>
              <a:t>Operations</a:t>
            </a:r>
          </a:p>
          <a:p>
            <a:pPr lvl="1"/>
            <a:r>
              <a:rPr lang="en-US" dirty="0" smtClean="0"/>
              <a:t>at(index)</a:t>
            </a:r>
          </a:p>
          <a:p>
            <a:pPr lvl="1"/>
            <a:r>
              <a:rPr lang="en-US" dirty="0" smtClean="0"/>
              <a:t>size()</a:t>
            </a:r>
          </a:p>
          <a:p>
            <a:pPr lvl="1"/>
            <a:r>
              <a:rPr lang="en-US" dirty="0" smtClean="0"/>
              <a:t>empty()</a:t>
            </a:r>
          </a:p>
          <a:p>
            <a:pPr lvl="1"/>
            <a:r>
              <a:rPr lang="en-US" dirty="0" smtClean="0"/>
              <a:t>clear()</a:t>
            </a:r>
          </a:p>
          <a:p>
            <a:pPr lvl="1"/>
            <a:r>
              <a:rPr lang="en-US" dirty="0" err="1" smtClean="0"/>
              <a:t>push_back</a:t>
            </a:r>
            <a:r>
              <a:rPr lang="en-US" dirty="0" smtClean="0"/>
              <a:t>(element)</a:t>
            </a:r>
          </a:p>
          <a:p>
            <a:pPr lvl="1"/>
            <a:r>
              <a:rPr lang="en-US" dirty="0" smtClean="0"/>
              <a:t>erase(index)</a:t>
            </a:r>
          </a:p>
          <a:p>
            <a:pPr lvl="1"/>
            <a:r>
              <a:rPr lang="en-US" dirty="0" smtClean="0"/>
              <a:t>insert(index</a:t>
            </a:r>
            <a:r>
              <a:rPr lang="en-US" smtClean="0"/>
              <a:t>, element)</a:t>
            </a:r>
            <a:endParaRPr lang="en-US" dirty="0"/>
          </a:p>
        </p:txBody>
      </p:sp>
    </p:spTree>
    <p:extLst>
      <p:ext uri="{BB962C8B-B14F-4D97-AF65-F5344CB8AC3E}">
        <p14:creationId xmlns:p14="http://schemas.microsoft.com/office/powerpoint/2010/main" val="1660316778"/>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US" dirty="0"/>
          </a:p>
        </p:txBody>
      </p:sp>
      <p:sp>
        <p:nvSpPr>
          <p:cNvPr id="3" name="Content Placeholder 2"/>
          <p:cNvSpPr>
            <a:spLocks noGrp="1"/>
          </p:cNvSpPr>
          <p:nvPr>
            <p:ph idx="1"/>
          </p:nvPr>
        </p:nvSpPr>
        <p:spPr/>
        <p:txBody>
          <a:bodyPr/>
          <a:lstStyle/>
          <a:p>
            <a:r>
              <a:rPr lang="en-US" dirty="0" smtClean="0"/>
              <a:t>Data structure, the specifics of how data is organized.</a:t>
            </a:r>
          </a:p>
          <a:p>
            <a:pPr lvl="1"/>
            <a:r>
              <a:rPr lang="en-US" dirty="0" smtClean="0"/>
              <a:t>Array</a:t>
            </a:r>
          </a:p>
          <a:p>
            <a:pPr lvl="1"/>
            <a:r>
              <a:rPr lang="en-US" dirty="0" smtClean="0"/>
              <a:t>Linked List</a:t>
            </a:r>
          </a:p>
          <a:p>
            <a:pPr lvl="1"/>
            <a:endParaRPr lang="en-US" dirty="0" smtClean="0"/>
          </a:p>
          <a:p>
            <a:r>
              <a:rPr lang="en-US" dirty="0" smtClean="0"/>
              <a:t>With an ADT, the data structure does not have to be specified.</a:t>
            </a:r>
          </a:p>
          <a:p>
            <a:pPr lvl="1"/>
            <a:r>
              <a:rPr lang="en-US" dirty="0" smtClean="0"/>
              <a:t>Vector ADT</a:t>
            </a:r>
          </a:p>
          <a:p>
            <a:pPr lvl="2"/>
            <a:r>
              <a:rPr lang="en-US" dirty="0" smtClean="0"/>
              <a:t>Array???</a:t>
            </a:r>
          </a:p>
          <a:p>
            <a:pPr lvl="2"/>
            <a:r>
              <a:rPr lang="en-US" dirty="0" smtClean="0"/>
              <a:t>Linked List???</a:t>
            </a:r>
            <a:endParaRPr lang="en-US" dirty="0"/>
          </a:p>
        </p:txBody>
      </p:sp>
    </p:spTree>
    <p:extLst>
      <p:ext uri="{BB962C8B-B14F-4D97-AF65-F5344CB8AC3E}">
        <p14:creationId xmlns:p14="http://schemas.microsoft.com/office/powerpoint/2010/main" val="19844660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a:t>
            </a:r>
            <a:endParaRPr lang="en-US" dirty="0"/>
          </a:p>
        </p:txBody>
      </p:sp>
      <p:sp>
        <p:nvSpPr>
          <p:cNvPr id="3" name="Content Placeholder 2"/>
          <p:cNvSpPr>
            <a:spLocks noGrp="1"/>
          </p:cNvSpPr>
          <p:nvPr>
            <p:ph idx="1"/>
          </p:nvPr>
        </p:nvSpPr>
        <p:spPr/>
        <p:txBody>
          <a:bodyPr/>
          <a:lstStyle/>
          <a:p>
            <a:r>
              <a:rPr lang="en-US" dirty="0" smtClean="0"/>
              <a:t>Generally the public interface, i.e. the public members of a class.</a:t>
            </a:r>
            <a:endParaRPr lang="en-US" dirty="0"/>
          </a:p>
        </p:txBody>
      </p:sp>
    </p:spTree>
    <p:extLst>
      <p:ext uri="{BB962C8B-B14F-4D97-AF65-F5344CB8AC3E}">
        <p14:creationId xmlns:p14="http://schemas.microsoft.com/office/powerpoint/2010/main" val="30137956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a:t>
            </a:r>
            <a:endParaRPr lang="en-US" dirty="0"/>
          </a:p>
        </p:txBody>
      </p:sp>
      <p:sp>
        <p:nvSpPr>
          <p:cNvPr id="3" name="Subtitle 2"/>
          <p:cNvSpPr>
            <a:spLocks noGrp="1"/>
          </p:cNvSpPr>
          <p:nvPr>
            <p:ph type="subTitle" idx="1"/>
          </p:nvPr>
        </p:nvSpPr>
        <p:spPr/>
        <p:txBody>
          <a:bodyPr/>
          <a:lstStyle/>
          <a:p>
            <a:r>
              <a:rPr lang="en-US" dirty="0" smtClean="0"/>
              <a:t>CSCE 121</a:t>
            </a:r>
          </a:p>
          <a:p>
            <a:endParaRPr lang="en-US" dirty="0"/>
          </a:p>
          <a:p>
            <a:r>
              <a:rPr lang="en-US" dirty="0" smtClean="0"/>
              <a:t>J. Michael Moore</a:t>
            </a:r>
            <a:endParaRPr lang="en-US" dirty="0"/>
          </a:p>
        </p:txBody>
      </p:sp>
    </p:spTree>
    <p:extLst>
      <p:ext uri="{BB962C8B-B14F-4D97-AF65-F5344CB8AC3E}">
        <p14:creationId xmlns:p14="http://schemas.microsoft.com/office/powerpoint/2010/main" val="14661983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tLang="en-US" dirty="0" smtClean="0"/>
              <a:t>Object-Oriented Programming</a:t>
            </a:r>
          </a:p>
        </p:txBody>
      </p:sp>
      <p:sp>
        <p:nvSpPr>
          <p:cNvPr id="61442" name="Content Placeholder 2"/>
          <p:cNvSpPr>
            <a:spLocks noGrp="1"/>
          </p:cNvSpPr>
          <p:nvPr>
            <p:ph idx="1"/>
          </p:nvPr>
        </p:nvSpPr>
        <p:spPr/>
        <p:txBody>
          <a:bodyPr>
            <a:normAutofit/>
          </a:bodyPr>
          <a:lstStyle/>
          <a:p>
            <a:pPr>
              <a:buFont typeface="Arial" panose="020B0604020202020204" pitchFamily="34" charset="0"/>
              <a:buNone/>
            </a:pPr>
            <a:r>
              <a:rPr lang="en-US" altLang="en-US" sz="3600" dirty="0"/>
              <a:t>OOP = </a:t>
            </a:r>
            <a:r>
              <a:rPr lang="en-US" altLang="en-US" sz="3600" dirty="0" smtClean="0">
                <a:solidFill>
                  <a:srgbClr val="7030A0"/>
                </a:solidFill>
              </a:rPr>
              <a:t>inheritance</a:t>
            </a:r>
            <a:endParaRPr lang="en-US" altLang="en-US" sz="3600" dirty="0">
              <a:solidFill>
                <a:srgbClr val="00B050"/>
              </a:solidFill>
            </a:endParaRPr>
          </a:p>
          <a:p>
            <a:pPr>
              <a:buFont typeface="Arial" panose="020B0604020202020204" pitchFamily="34" charset="0"/>
              <a:buNone/>
            </a:pPr>
            <a:endParaRPr lang="en-US" altLang="en-US" dirty="0"/>
          </a:p>
          <a:p>
            <a:r>
              <a:rPr lang="en-US" altLang="en-US" sz="3200" b="1" dirty="0">
                <a:solidFill>
                  <a:srgbClr val="7030A0"/>
                </a:solidFill>
              </a:rPr>
              <a:t>Inheritance</a:t>
            </a:r>
            <a:r>
              <a:rPr lang="en-US" altLang="en-US" sz="3200" dirty="0">
                <a:solidFill>
                  <a:srgbClr val="7030A0"/>
                </a:solidFill>
              </a:rPr>
              <a:t>:  </a:t>
            </a:r>
            <a:r>
              <a:rPr lang="en-US" altLang="en-US" sz="3200" dirty="0" smtClean="0">
                <a:solidFill>
                  <a:srgbClr val="7030A0"/>
                </a:solidFill>
              </a:rPr>
              <a:t>base </a:t>
            </a:r>
            <a:r>
              <a:rPr lang="en-US" altLang="en-US" sz="3200" dirty="0">
                <a:solidFill>
                  <a:srgbClr val="7030A0"/>
                </a:solidFill>
              </a:rPr>
              <a:t>and derived classes</a:t>
            </a:r>
          </a:p>
          <a:p>
            <a:endParaRPr lang="en-US" altLang="en-US" sz="3200" dirty="0" smtClean="0"/>
          </a:p>
          <a:p>
            <a:pPr lvl="1">
              <a:buFont typeface="Arial" panose="020B0604020202020204" pitchFamily="34" charset="0"/>
              <a:buNone/>
            </a:pPr>
            <a:endParaRPr lang="en-US" altLang="en-US" sz="1800" dirty="0">
              <a:latin typeface="Courier" pitchFamily="-84" charset="0"/>
            </a:endParaRPr>
          </a:p>
        </p:txBody>
      </p:sp>
      <p:sp>
        <p:nvSpPr>
          <p:cNvPr id="614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9478EA5-7F31-4A84-AFD8-8FB00C521C2B}" type="slidenum">
              <a:rPr lang="en-US" altLang="en-US" sz="1200">
                <a:solidFill>
                  <a:srgbClr val="898989"/>
                </a:solidFill>
              </a:rPr>
              <a:pPr/>
              <a:t>9</a:t>
            </a:fld>
            <a:endParaRPr lang="en-US" altLang="en-US" sz="1200">
              <a:solidFill>
                <a:srgbClr val="898989"/>
              </a:solidFill>
            </a:endParaRPr>
          </a:p>
        </p:txBody>
      </p:sp>
    </p:spTree>
    <p:extLst>
      <p:ext uri="{BB962C8B-B14F-4D97-AF65-F5344CB8AC3E}">
        <p14:creationId xmlns:p14="http://schemas.microsoft.com/office/powerpoint/2010/main" val="4477796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2432</Words>
  <Application>Microsoft Macintosh PowerPoint</Application>
  <PresentationFormat>Custom</PresentationFormat>
  <Paragraphs>628</Paragraphs>
  <Slides>74</Slides>
  <Notes>44</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Final Slide Set 3</vt:lpstr>
      <vt:lpstr>Polymorphism &amp; Pointers</vt:lpstr>
      <vt:lpstr>Polymorphism Challenge</vt:lpstr>
      <vt:lpstr>Another Polymorphism Challenge</vt:lpstr>
      <vt:lpstr>Pointer conversion (implicit)</vt:lpstr>
      <vt:lpstr>Polymorphism example</vt:lpstr>
      <vt:lpstr>Polymorphism in a Collection</vt:lpstr>
      <vt:lpstr>Object Oriented Programming</vt:lpstr>
      <vt:lpstr>Object-Oriented Programming</vt:lpstr>
      <vt:lpstr>Object-Oriented Programming</vt:lpstr>
      <vt:lpstr>Object-Oriented Programming</vt:lpstr>
      <vt:lpstr>Graphics and FLTK</vt:lpstr>
      <vt:lpstr>Graphical User Interfaces</vt:lpstr>
      <vt:lpstr>How do we display graphics in our programs?</vt:lpstr>
      <vt:lpstr>GUI Toolkits/Libraries</vt:lpstr>
      <vt:lpstr>Fast Light Toolkit (FLTK)</vt:lpstr>
      <vt:lpstr>Some of what FLTK provides</vt:lpstr>
      <vt:lpstr>Graphical Display Coordinates</vt:lpstr>
      <vt:lpstr>Inheritance in Graphics</vt:lpstr>
      <vt:lpstr>An inherited class example: Shapes</vt:lpstr>
      <vt:lpstr>An inherited class example: Shape</vt:lpstr>
      <vt:lpstr>Simplified Shapes Classes</vt:lpstr>
      <vt:lpstr>Simplified Shapes Classes</vt:lpstr>
      <vt:lpstr>Using Images in FLTK</vt:lpstr>
      <vt:lpstr>Images in Graphical programs</vt:lpstr>
      <vt:lpstr>Use Documentation</vt:lpstr>
      <vt:lpstr>Image Files</vt:lpstr>
      <vt:lpstr>FLTK Image Classes</vt:lpstr>
      <vt:lpstr>Loading Images with FLTK</vt:lpstr>
      <vt:lpstr>C-string Required</vt:lpstr>
      <vt:lpstr>Drawing Images with FLTK</vt:lpstr>
      <vt:lpstr>Event Driven Programming</vt:lpstr>
      <vt:lpstr>Procedural Programming</vt:lpstr>
      <vt:lpstr>Event Driven</vt:lpstr>
      <vt:lpstr>Flow</vt:lpstr>
      <vt:lpstr>Widgets</vt:lpstr>
      <vt:lpstr>Events</vt:lpstr>
      <vt:lpstr>Processing Events</vt:lpstr>
      <vt:lpstr>Getting Events (First Way)</vt:lpstr>
      <vt:lpstr>Getting Events (Second Way)</vt:lpstr>
      <vt:lpstr>Getting Events (Second Way)</vt:lpstr>
      <vt:lpstr>Starting a GUI program</vt:lpstr>
      <vt:lpstr>Be Careful</vt:lpstr>
      <vt:lpstr>Event Driven Programming Anatomy – Handle</vt:lpstr>
      <vt:lpstr>Recall - Events</vt:lpstr>
      <vt:lpstr>Events in FLTK</vt:lpstr>
      <vt:lpstr>The FLTK event loop</vt:lpstr>
      <vt:lpstr>Handling Order</vt:lpstr>
      <vt:lpstr>Handling events</vt:lpstr>
      <vt:lpstr>Overriding the handle() function</vt:lpstr>
      <vt:lpstr>Event Driven Programming Anatomy – Callbacks</vt:lpstr>
      <vt:lpstr>How event handlers actually work</vt:lpstr>
      <vt:lpstr>Callbacks</vt:lpstr>
      <vt:lpstr>Fl_Widget Callbacks</vt:lpstr>
      <vt:lpstr>Fl_Widget Callbacks</vt:lpstr>
      <vt:lpstr>How do we pass a function as an argument?</vt:lpstr>
      <vt:lpstr>Defining an FLTK widget’s callback</vt:lpstr>
      <vt:lpstr>Defining an FLTK widget’s callback</vt:lpstr>
      <vt:lpstr>The arguments passed to our callback function</vt:lpstr>
      <vt:lpstr>What about the second argument?</vt:lpstr>
      <vt:lpstr>Using callbacks with another widget</vt:lpstr>
      <vt:lpstr>Using callbacks with another widget</vt:lpstr>
      <vt:lpstr>Using callbacks with another widget</vt:lpstr>
      <vt:lpstr>Callbacks and Handles in the same program</vt:lpstr>
      <vt:lpstr>Callbacks as class members</vt:lpstr>
      <vt:lpstr>Callback as static member function</vt:lpstr>
      <vt:lpstr>Abstract Data Type (ADT)</vt:lpstr>
      <vt:lpstr>Abstract Data Type</vt:lpstr>
      <vt:lpstr>Abstract Data Type</vt:lpstr>
      <vt:lpstr>Example: Stack</vt:lpstr>
      <vt:lpstr>Example Queue</vt:lpstr>
      <vt:lpstr>zyBook Example: Vector</vt:lpstr>
      <vt:lpstr>Data Structure</vt:lpstr>
      <vt:lpstr>In 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Westerfield, Jonathan Glen</dc:creator>
  <cp:lastModifiedBy>Jonathan G. Westerfield</cp:lastModifiedBy>
  <cp:revision>6</cp:revision>
  <dcterms:created xsi:type="dcterms:W3CDTF">2016-12-07T16:52:13Z</dcterms:created>
  <dcterms:modified xsi:type="dcterms:W3CDTF">2016-12-08T08:08:08Z</dcterms:modified>
</cp:coreProperties>
</file>