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ADB02-46A5-4833-B227-F3D66AB4B9F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C8EFE-A8BC-40BB-951E-AB063D0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B06F4-FF6E-411A-858E-FF6E7BCE51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6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71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4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0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73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9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3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B06F4-FF6E-411A-858E-FF6E7BCE51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9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5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87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78C9-CEC3-4449-8EBA-7DCA1DDA44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3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78C9-CEC3-4449-8EBA-7DCA1DDA44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99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78C9-CEC3-4449-8EBA-7DCA1DDA44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36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78C9-CEC3-4449-8EBA-7DCA1DDA44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B06F4-FF6E-411A-858E-FF6E7BCE51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 not used widely</a:t>
            </a:r>
            <a:r>
              <a:rPr lang="en-US" baseline="0" dirty="0" smtClean="0"/>
              <a:t> outside defense,</a:t>
            </a:r>
          </a:p>
          <a:p>
            <a:r>
              <a:rPr lang="en-US" dirty="0" smtClean="0"/>
              <a:t>1983 same year as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seen a couple of containers: a vector and a linked list.</a:t>
            </a:r>
          </a:p>
          <a:p>
            <a:endParaRPr lang="en-US" dirty="0" smtClean="0"/>
          </a:p>
          <a:p>
            <a:r>
              <a:rPr lang="en-US" dirty="0" smtClean="0"/>
              <a:t>Before diving into some of the other types,</a:t>
            </a:r>
            <a:r>
              <a:rPr lang="en-US" baseline="0" dirty="0" smtClean="0"/>
              <a:t> and </a:t>
            </a:r>
            <a:r>
              <a:rPr lang="en-US" dirty="0" smtClean="0"/>
              <a:t>what iterators are and how they</a:t>
            </a:r>
            <a:r>
              <a:rPr lang="en-US" baseline="0" dirty="0" smtClean="0"/>
              <a:t> help us use the algorithms in the STL, let’s back up and look more closely at why the STL is here, and what it does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first, let’s think about some of the most common</a:t>
            </a:r>
            <a:r>
              <a:rPr lang="en-US" baseline="0" dirty="0" smtClean="0"/>
              <a:t> things we do in our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65EF-FB31-49BD-A846-7404854647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1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7956-DD23-4F35-8172-E3984DFA170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A5CB-0D6F-42C8-B127-30E6EB35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7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oos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neric_programmin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oustrup.com/Programming/21_algorithms.ppt" TargetMode="External"/><Relationship Id="rId2" Type="http://schemas.openxmlformats.org/officeDocument/2006/relationships/hyperlink" Target="http://www.stroustrup.com/Programming/20_containers.p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Slide Set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5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template &lt;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class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T </a:t>
            </a:r>
            <a:r>
              <a:rPr lang="en-US" sz="2400" dirty="0" err="1" smtClean="0">
                <a:latin typeface="Source Code Pro" panose="020B0509030403020204" pitchFamily="49" charset="0"/>
              </a:rPr>
              <a:t>val</a:t>
            </a:r>
            <a:r>
              <a:rPr lang="en-US" sz="24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void </a:t>
            </a:r>
            <a:r>
              <a:rPr lang="en-US" sz="2400" dirty="0" err="1" smtClean="0">
                <a:latin typeface="Source Code Pro" panose="020B0509030403020204" pitchFamily="49" charset="0"/>
              </a:rPr>
              <a:t>setVal</a:t>
            </a:r>
            <a:r>
              <a:rPr lang="en-US" sz="2400" dirty="0" smtClean="0">
                <a:latin typeface="Source Code Pro" panose="020B0509030403020204" pitchFamily="49" charset="0"/>
              </a:rPr>
              <a:t>(T </a:t>
            </a:r>
            <a:r>
              <a:rPr lang="en-US" sz="2400" dirty="0" err="1" smtClean="0">
                <a:latin typeface="Source Code Pro" panose="020B0509030403020204" pitchFamily="49" charset="0"/>
              </a:rPr>
              <a:t>newVal</a:t>
            </a:r>
            <a:r>
              <a:rPr lang="en-US" sz="2400" dirty="0" smtClean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}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template &lt;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 T&gt;</a:t>
            </a: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void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::</a:t>
            </a:r>
            <a:r>
              <a:rPr lang="en-US" sz="2400" dirty="0" err="1" smtClean="0">
                <a:latin typeface="Source Code Pro" panose="020B0509030403020204" pitchFamily="49" charset="0"/>
              </a:rPr>
              <a:t>setVal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T&amp; </a:t>
            </a:r>
            <a:r>
              <a:rPr lang="en-US" sz="2400" dirty="0" err="1" smtClean="0">
                <a:latin typeface="Source Code Pro" panose="020B0509030403020204" pitchFamily="49" charset="0"/>
              </a:rPr>
              <a:t>newVal</a:t>
            </a:r>
            <a:r>
              <a:rPr lang="en-US" sz="2400" dirty="0" smtClean="0">
                <a:latin typeface="Source Code Pro" panose="020B0509030403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	</a:t>
            </a:r>
            <a:r>
              <a:rPr lang="en-US" sz="2400" dirty="0" err="1" smtClean="0">
                <a:latin typeface="Source Code Pro" panose="020B0509030403020204" pitchFamily="49" charset="0"/>
              </a:rPr>
              <a:t>val</a:t>
            </a:r>
            <a:r>
              <a:rPr lang="en-US" sz="2400" dirty="0" smtClean="0">
                <a:latin typeface="Source Code Pro" panose="020B0509030403020204" pitchFamily="49" charset="0"/>
              </a:rPr>
              <a:t> = </a:t>
            </a:r>
            <a:r>
              <a:rPr lang="en-US" sz="2400" dirty="0" err="1" smtClean="0">
                <a:latin typeface="Source Code Pro" panose="020B0509030403020204" pitchFamily="49" charset="0"/>
              </a:rPr>
              <a:t>newVal</a:t>
            </a:r>
            <a:r>
              <a:rPr lang="en-US" sz="24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0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poor error diagnostics (but improving)</a:t>
            </a:r>
          </a:p>
          <a:p>
            <a:pPr lvl="1"/>
            <a:r>
              <a:rPr lang="en-US" dirty="0" smtClean="0"/>
              <a:t>delayed error messages (often at link time)</a:t>
            </a:r>
          </a:p>
          <a:p>
            <a:pPr lvl="1"/>
            <a:r>
              <a:rPr lang="en-US" dirty="0" smtClean="0"/>
              <a:t>all templates must be fully defined in each translation unit </a:t>
            </a:r>
            <a:br>
              <a:rPr lang="en-US" dirty="0" smtClean="0"/>
            </a:br>
            <a:r>
              <a:rPr lang="en-US" dirty="0" smtClean="0"/>
              <a:t>(so put everything, </a:t>
            </a:r>
            <a:r>
              <a:rPr lang="en-US" i="1" dirty="0" smtClean="0"/>
              <a:t>including function definitions</a:t>
            </a:r>
            <a:r>
              <a:rPr lang="en-US" dirty="0" smtClean="0"/>
              <a:t>, in header files)</a:t>
            </a:r>
          </a:p>
          <a:p>
            <a:r>
              <a:rPr lang="en-US" dirty="0" smtClean="0"/>
              <a:t>Recommendation:</a:t>
            </a:r>
          </a:p>
          <a:p>
            <a:pPr lvl="1"/>
            <a:r>
              <a:rPr lang="en-US" dirty="0" smtClean="0"/>
              <a:t>use template-based libraries (e.g., vector)</a:t>
            </a:r>
          </a:p>
          <a:p>
            <a:pPr lvl="1"/>
            <a:r>
              <a:rPr lang="en-US" dirty="0" smtClean="0"/>
              <a:t>don’t try to do anything fancy yourself (yet)</a:t>
            </a:r>
          </a:p>
          <a:p>
            <a:pPr lvl="1"/>
            <a:r>
              <a:rPr lang="en-US" dirty="0" smtClean="0"/>
              <a:t>use pass by reference and pass by </a:t>
            </a:r>
            <a:r>
              <a:rPr lang="en-US" smtClean="0"/>
              <a:t>constant reference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56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the Standard Template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CSCE 121</a:t>
            </a:r>
          </a:p>
          <a:p>
            <a:endParaRPr lang="en-US" dirty="0" smtClean="0"/>
          </a:p>
          <a:p>
            <a:r>
              <a:rPr lang="en-US" dirty="0" smtClean="0"/>
              <a:t>Slides adapted by J. Michael Moore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567584" y="5920666"/>
            <a:ext cx="6442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Based on slides created by Bjarne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Stroustrup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and Jennifer Welch </a:t>
            </a:r>
          </a:p>
        </p:txBody>
      </p:sp>
    </p:spTree>
    <p:extLst>
      <p:ext uri="{BB962C8B-B14F-4D97-AF65-F5344CB8AC3E}">
        <p14:creationId xmlns:p14="http://schemas.microsoft.com/office/powerpoint/2010/main" val="24002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8065" cy="4351338"/>
          </a:xfrm>
        </p:spPr>
        <p:txBody>
          <a:bodyPr>
            <a:normAutofit fontScale="92500"/>
          </a:bodyPr>
          <a:lstStyle/>
          <a:p>
            <a:r>
              <a:rPr lang="en-US" altLang="en-US" sz="3600" dirty="0" smtClean="0">
                <a:ea typeface="ＭＳ Ｐゴシック" pitchFamily="34" charset="-128"/>
              </a:rPr>
              <a:t>Alexander </a:t>
            </a:r>
            <a:r>
              <a:rPr lang="en-US" altLang="en-US" sz="3600" dirty="0" err="1" smtClean="0">
                <a:ea typeface="ＭＳ Ｐゴシック" pitchFamily="34" charset="-128"/>
              </a:rPr>
              <a:t>Stepanov</a:t>
            </a:r>
            <a:r>
              <a:rPr lang="en-US" altLang="en-US" sz="3600" dirty="0" smtClean="0">
                <a:ea typeface="ＭＳ Ｐゴシック" pitchFamily="34" charset="-128"/>
              </a:rPr>
              <a:t>, David Musser</a:t>
            </a:r>
          </a:p>
          <a:p>
            <a:r>
              <a:rPr lang="en-US" altLang="en-US" sz="3600" dirty="0" smtClean="0">
                <a:ea typeface="ＭＳ Ｐゴシック" pitchFamily="34" charset="-128"/>
              </a:rPr>
              <a:t>1971 - 79 generic programming theory</a:t>
            </a:r>
          </a:p>
          <a:p>
            <a:pPr lvl="1"/>
            <a:r>
              <a:rPr lang="en-US" altLang="en-US" sz="3200" dirty="0" smtClean="0">
                <a:ea typeface="ＭＳ Ｐゴシック" pitchFamily="34" charset="-128"/>
              </a:rPr>
              <a:t>i.e. algorithms for generic types</a:t>
            </a:r>
          </a:p>
          <a:p>
            <a:r>
              <a:rPr lang="en-US" altLang="en-US" sz="3600" dirty="0" smtClean="0">
                <a:ea typeface="ＭＳ Ｐゴシック" pitchFamily="34" charset="-128"/>
              </a:rPr>
              <a:t>1983 - 87 ADA with generic units</a:t>
            </a:r>
          </a:p>
          <a:p>
            <a:r>
              <a:rPr lang="en-US" altLang="en-US" sz="3600" dirty="0" smtClean="0">
                <a:ea typeface="ＭＳ Ｐゴシック" pitchFamily="34" charset="-128"/>
              </a:rPr>
              <a:t>1992 generic algorithms for C, C++</a:t>
            </a:r>
            <a:endParaRPr lang="en-US" altLang="en-US" sz="3600" dirty="0">
              <a:ea typeface="ＭＳ Ｐゴシック" pitchFamily="34" charset="-128"/>
            </a:endParaRPr>
          </a:p>
          <a:p>
            <a:r>
              <a:rPr lang="en-US" sz="3600" dirty="0" smtClean="0"/>
              <a:t>1994 STL part of ISO/ANSI standard for C++</a:t>
            </a:r>
          </a:p>
          <a:p>
            <a:pPr lvl="1"/>
            <a:r>
              <a:rPr lang="en-US" sz="3200" dirty="0" smtClean="0"/>
              <a:t>HP provides free implementation</a:t>
            </a:r>
            <a:endParaRPr lang="en-US" sz="3200" dirty="0"/>
          </a:p>
        </p:txBody>
      </p:sp>
      <p:pic>
        <p:nvPicPr>
          <p:cNvPr id="1028" name="Picture 4" descr="https://upload.wikimedia.org/wikipedia/commons/thumb/1/1c/Alexander_Stepanov.jpg/360px-Alexander_Stepan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076" y="459123"/>
            <a:ext cx="3249724" cy="43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99650" y="4886086"/>
            <a:ext cx="2642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 by: </a:t>
            </a:r>
            <a:r>
              <a:rPr lang="en-US" dirty="0"/>
              <a:t>Paul R. </a:t>
            </a:r>
            <a:r>
              <a:rPr lang="en-US" dirty="0" err="1" smtClean="0"/>
              <a:t>McJones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GFDL, CC </a:t>
            </a:r>
            <a:r>
              <a:rPr lang="en-US" dirty="0"/>
              <a:t>BY-SA 3.0</a:t>
            </a:r>
          </a:p>
        </p:txBody>
      </p:sp>
    </p:spTree>
    <p:extLst>
      <p:ext uri="{BB962C8B-B14F-4D97-AF65-F5344CB8AC3E}">
        <p14:creationId xmlns:p14="http://schemas.microsoft.com/office/powerpoint/2010/main" val="38637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The Standard Template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600" b="1" dirty="0" smtClean="0">
                <a:ea typeface="ＭＳ Ｐゴシック" pitchFamily="34" charset="-128"/>
              </a:rPr>
              <a:t>Containers</a:t>
            </a:r>
            <a:r>
              <a:rPr lang="en-US" altLang="en-US" sz="3600" dirty="0" smtClean="0">
                <a:ea typeface="ＭＳ Ｐゴシック" pitchFamily="34" charset="-128"/>
              </a:rPr>
              <a:t> (16 since C++11 standard)</a:t>
            </a:r>
          </a:p>
          <a:p>
            <a:r>
              <a:rPr lang="en-US" altLang="en-US" sz="3600" b="1" dirty="0" smtClean="0">
                <a:ea typeface="ＭＳ Ｐゴシック" pitchFamily="34" charset="-128"/>
              </a:rPr>
              <a:t>Iterators</a:t>
            </a:r>
            <a:r>
              <a:rPr lang="en-US" altLang="en-US" sz="3600" dirty="0" smtClean="0">
                <a:ea typeface="ＭＳ Ｐゴシック" pitchFamily="34" charset="-128"/>
              </a:rPr>
              <a:t> (5 types)</a:t>
            </a:r>
          </a:p>
          <a:p>
            <a:r>
              <a:rPr lang="en-US" altLang="en-US" sz="3600" b="1" dirty="0" smtClean="0">
                <a:ea typeface="ＭＳ Ｐゴシック" pitchFamily="34" charset="-128"/>
              </a:rPr>
              <a:t>Algorithms</a:t>
            </a:r>
            <a:r>
              <a:rPr lang="en-US" altLang="en-US" sz="3600" dirty="0" smtClean="0">
                <a:ea typeface="ＭＳ Ｐゴシック" pitchFamily="34" charset="-128"/>
              </a:rPr>
              <a:t> (80+ since C++11)</a:t>
            </a:r>
          </a:p>
          <a:p>
            <a:endParaRPr lang="en-US" altLang="en-US" sz="3600" dirty="0">
              <a:ea typeface="ＭＳ Ｐゴシック" pitchFamily="34" charset="-128"/>
            </a:endParaRPr>
          </a:p>
          <a:p>
            <a:r>
              <a:rPr lang="en-US" altLang="en-US" sz="3600" dirty="0">
                <a:ea typeface="ＭＳ Ｐゴシック" pitchFamily="34" charset="-128"/>
              </a:rPr>
              <a:t>Other organizations provide more containers and algorithms in the style of the STL</a:t>
            </a:r>
          </a:p>
          <a:p>
            <a:pPr lvl="1"/>
            <a:r>
              <a:rPr lang="en-US" altLang="en-US" sz="3200" dirty="0" smtClean="0">
                <a:ea typeface="ＭＳ Ｐゴシック" pitchFamily="34" charset="-128"/>
                <a:hlinkClick r:id="rId3"/>
              </a:rPr>
              <a:t>Boost.org</a:t>
            </a:r>
            <a:r>
              <a:rPr lang="en-US" altLang="en-US" sz="3200" dirty="0" smtClean="0">
                <a:ea typeface="ＭＳ Ｐゴシック" pitchFamily="34" charset="-128"/>
              </a:rPr>
              <a:t>, </a:t>
            </a:r>
            <a:r>
              <a:rPr lang="en-US" altLang="en-US" sz="3200" dirty="0">
                <a:ea typeface="ＭＳ Ｐゴシック" pitchFamily="34" charset="-128"/>
              </a:rPr>
              <a:t>Microsoft, SGI</a:t>
            </a:r>
            <a:r>
              <a:rPr lang="en-US" altLang="en-US" sz="3200" dirty="0" smtClean="0">
                <a:ea typeface="ＭＳ Ｐゴシック" pitchFamily="34" charset="-128"/>
              </a:rPr>
              <a:t>,…</a:t>
            </a:r>
            <a:endParaRPr lang="en-US" altLang="en-US" sz="3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6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Common Programming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Collect multiple data items into a </a:t>
            </a:r>
            <a:r>
              <a:rPr lang="en-US" altLang="en-US" b="1" i="1" dirty="0" smtClean="0">
                <a:ea typeface="ＭＳ Ｐゴシック" pitchFamily="34" charset="-128"/>
              </a:rPr>
              <a:t>container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Organize the data according to some rule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Retrieve data items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by index:  e.g., get the </a:t>
            </a:r>
            <a:r>
              <a:rPr lang="en-US" altLang="en-US" dirty="0" err="1" smtClean="0">
                <a:ea typeface="ＭＳ Ｐゴシック" pitchFamily="34" charset="-128"/>
              </a:rPr>
              <a:t>i-th</a:t>
            </a:r>
            <a:r>
              <a:rPr lang="en-US" altLang="en-US" dirty="0" smtClean="0">
                <a:ea typeface="ＭＳ Ｐゴシック" pitchFamily="34" charset="-128"/>
              </a:rPr>
              <a:t> item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by value:  e.g., get the first item with the value “Chocolate”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by properties:  e.g., get the first item with age &lt; 64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Add new data items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Remove existing data items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Sorting and searching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Simple numeric operations (e.g., add them all up)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Key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>
                <a:ea typeface="ＭＳ Ｐゴシック" pitchFamily="34" charset="-128"/>
              </a:rPr>
              <a:t>Most of the work to do these programming tasks is independent of the actual type of the data types or even how the data is stored!</a:t>
            </a:r>
          </a:p>
          <a:p>
            <a:r>
              <a:rPr lang="en-US" altLang="en-US" sz="3200" dirty="0" smtClean="0">
                <a:ea typeface="ＭＳ Ｐゴシック" pitchFamily="34" charset="-128"/>
              </a:rPr>
              <a:t>E.g., for sorting, we just need a way to compare the data items</a:t>
            </a:r>
          </a:p>
          <a:p>
            <a:pPr lvl="1"/>
            <a:r>
              <a:rPr lang="en-US" altLang="en-US" sz="2800" dirty="0" smtClean="0">
                <a:ea typeface="ＭＳ Ｐゴシック" pitchFamily="34" charset="-128"/>
              </a:rPr>
              <a:t>numeric types, use &lt;</a:t>
            </a:r>
          </a:p>
          <a:p>
            <a:pPr lvl="1"/>
            <a:r>
              <a:rPr lang="en-US" altLang="en-US" sz="2800" dirty="0" smtClean="0">
                <a:ea typeface="ＭＳ Ｐゴシック" pitchFamily="34" charset="-128"/>
              </a:rPr>
              <a:t>strings, use </a:t>
            </a:r>
            <a:r>
              <a:rPr lang="en-US" altLang="en-US" sz="2800" b="1" dirty="0" smtClean="0">
                <a:ea typeface="ＭＳ Ｐゴシック" pitchFamily="34" charset="-128"/>
              </a:rPr>
              <a:t>lexicographic</a:t>
            </a:r>
            <a:r>
              <a:rPr lang="en-US" altLang="en-US" sz="2800" dirty="0" smtClean="0">
                <a:ea typeface="ＭＳ Ｐゴシック" pitchFamily="34" charset="-128"/>
              </a:rPr>
              <a:t> (alphabetical) order</a:t>
            </a:r>
          </a:p>
          <a:p>
            <a:r>
              <a:rPr lang="en-US" altLang="en-US" sz="3200" dirty="0" smtClean="0">
                <a:ea typeface="ＭＳ Ｐゴシック" pitchFamily="34" charset="-128"/>
              </a:rPr>
              <a:t>E.g., arrays and linked lists have a lot in common</a:t>
            </a:r>
          </a:p>
        </p:txBody>
      </p:sp>
    </p:spTree>
    <p:extLst>
      <p:ext uri="{BB962C8B-B14F-4D97-AF65-F5344CB8AC3E}">
        <p14:creationId xmlns:p14="http://schemas.microsoft.com/office/powerpoint/2010/main" val="40958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Write code for common programming tasks that does not have to be rewritten every time we come up with a different way to store the data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E.g., searching in a vector vs. an array vs. a linked list is not all that different conceptually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That is, we want uniform access to the data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independent of how it is stored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independent of its type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And be easy to read, easy to modify, fast,…</a:t>
            </a:r>
          </a:p>
        </p:txBody>
      </p:sp>
    </p:spTree>
    <p:extLst>
      <p:ext uri="{BB962C8B-B14F-4D97-AF65-F5344CB8AC3E}">
        <p14:creationId xmlns:p14="http://schemas.microsoft.com/office/powerpoint/2010/main" val="40969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ea typeface="ＭＳ Ｐゴシック" pitchFamily="34" charset="-128"/>
              </a:rPr>
              <a:t>Generalize </a:t>
            </a:r>
            <a:r>
              <a:rPr lang="en-US" altLang="en-US" sz="4000" b="1" i="1" dirty="0" smtClean="0">
                <a:ea typeface="ＭＳ Ｐゴシック" pitchFamily="34" charset="-128"/>
              </a:rPr>
              <a:t>algorithms</a:t>
            </a:r>
          </a:p>
          <a:p>
            <a:pPr lvl="1"/>
            <a:r>
              <a:rPr lang="en-US" altLang="en-US" sz="3600" dirty="0" smtClean="0">
                <a:ea typeface="ＭＳ Ｐゴシック" pitchFamily="34" charset="-128"/>
              </a:rPr>
              <a:t>in addition to generalizing data structures</a:t>
            </a:r>
          </a:p>
          <a:p>
            <a:r>
              <a:rPr lang="en-US" altLang="en-US" sz="4000" dirty="0" smtClean="0">
                <a:ea typeface="ＭＳ Ｐゴシック" pitchFamily="34" charset="-128"/>
              </a:rPr>
              <a:t>Advantages:</a:t>
            </a:r>
          </a:p>
          <a:p>
            <a:pPr lvl="1"/>
            <a:r>
              <a:rPr lang="en-US" altLang="en-US" sz="3600" dirty="0" smtClean="0">
                <a:ea typeface="ＭＳ Ｐゴシック" pitchFamily="34" charset="-128"/>
              </a:rPr>
              <a:t>increased correctness</a:t>
            </a:r>
          </a:p>
          <a:p>
            <a:pPr lvl="1"/>
            <a:r>
              <a:rPr lang="en-US" altLang="en-US" sz="3600" dirty="0" smtClean="0">
                <a:ea typeface="ＭＳ Ｐゴシック" pitchFamily="34" charset="-128"/>
              </a:rPr>
              <a:t>greater range of uses (and reuses)</a:t>
            </a:r>
          </a:p>
          <a:p>
            <a:pPr lvl="1"/>
            <a:r>
              <a:rPr lang="en-US" altLang="en-US" sz="3600" dirty="0" smtClean="0">
                <a:ea typeface="ＭＳ Ｐゴシック" pitchFamily="34" charset="-128"/>
              </a:rPr>
              <a:t>better performance (through tuned libraries)</a:t>
            </a:r>
          </a:p>
        </p:txBody>
      </p:sp>
    </p:spTree>
    <p:extLst>
      <p:ext uri="{BB962C8B-B14F-4D97-AF65-F5344CB8AC3E}">
        <p14:creationId xmlns:p14="http://schemas.microsoft.com/office/powerpoint/2010/main" val="2760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Sum Function for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88248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double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sum(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double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array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[], 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{</a:t>
            </a:r>
          </a:p>
          <a:p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assume array is of size n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double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 = 0;</a:t>
            </a:r>
          </a:p>
          <a:p>
            <a:r>
              <a:rPr lang="nn-NO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for</a:t>
            </a:r>
            <a:r>
              <a:rPr lang="nn-NO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</a:t>
            </a:r>
            <a:r>
              <a:rPr lang="nn-NO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nn-NO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i = 0; i &lt; </a:t>
            </a:r>
            <a:r>
              <a:rPr lang="nn-NO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n</a:t>
            </a:r>
            <a:r>
              <a:rPr lang="nn-NO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 ++i)</a:t>
            </a: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s = s +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array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[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];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return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s;</a:t>
            </a: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64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 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Sum Function for Linked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510909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* next;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data;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};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sum(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*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 = 0;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s +=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-&gt;data;</a:t>
            </a:r>
          </a:p>
          <a:p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first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=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-&gt;next;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}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4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Pseudocode Version of Both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114762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sum(data) {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 = 0;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while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not at end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{      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operation 1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s = s +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get value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    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operation 2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get next data element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operation 3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}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return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s;</a:t>
            </a: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8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STL-Style Version of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Generalized Sum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958627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must be an “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Input_iterator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”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T must be a type that can be added and assigned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template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first and last refer to data elements;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s accumulates the sum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sum(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last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!=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last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{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operation 1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=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+ *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    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operation 2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++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           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operation 3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10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Using STL-Style Sum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2211"/>
            <a:ext cx="10515600" cy="303475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dirty="0">
                <a:cs typeface="Courier"/>
              </a:rPr>
              <a:t>First initialize the array a. 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cs typeface="Courier"/>
              </a:rPr>
              <a:t>Then initialize the accumulator d.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cs typeface="Courier"/>
              </a:rPr>
              <a:t>Then call the templated function sum: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err="1">
                <a:cs typeface="Courier"/>
              </a:rPr>
              <a:t>Iter</a:t>
            </a:r>
            <a:r>
              <a:rPr lang="en-US" dirty="0">
                <a:cs typeface="Courier"/>
              </a:rPr>
              <a:t> is replaced with double*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cs typeface="Courier"/>
              </a:rPr>
              <a:t>T is replaced with double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cs typeface="Courier"/>
              </a:rPr>
              <a:t>First argument is a pointer to the first element of a.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cs typeface="Courier"/>
              </a:rPr>
              <a:t>Second argument is a pointer to just after the last element of </a:t>
            </a:r>
            <a:r>
              <a:rPr lang="en-US" sz="2400" dirty="0" smtClean="0">
                <a:cs typeface="Courier"/>
              </a:rPr>
              <a:t>a. </a:t>
            </a:r>
            <a:r>
              <a:rPr lang="en-US" sz="2400" dirty="0">
                <a:cs typeface="Courier"/>
              </a:rPr>
              <a:t>(why</a:t>
            </a:r>
            <a:r>
              <a:rPr lang="en-US" sz="2400" dirty="0" smtClean="0">
                <a:cs typeface="Courier"/>
              </a:rPr>
              <a:t>?).</a:t>
            </a:r>
            <a:endParaRPr lang="en-US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7927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a[] = { 1,2,3,4,5,6,7,8 };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d = 0;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 = sum(a, a +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(a) /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(*a), d);</a:t>
            </a:r>
          </a:p>
        </p:txBody>
      </p:sp>
    </p:spTree>
    <p:extLst>
      <p:ext uri="{BB962C8B-B14F-4D97-AF65-F5344CB8AC3E}">
        <p14:creationId xmlns:p14="http://schemas.microsoft.com/office/powerpoint/2010/main" val="644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Instantiated Sum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109247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sum(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* </a:t>
            </a:r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,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* </a:t>
            </a:r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last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,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{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while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</a:t>
            </a:r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!= </a:t>
            </a:r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last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{</a:t>
            </a:r>
          </a:p>
          <a:p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= </a:t>
            </a:r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+ *</a:t>
            </a:r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++</a:t>
            </a:r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}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</a:t>
            </a:r>
          </a:p>
          <a:p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Sum 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itchFamily="34" charset="-128"/>
              </a:rPr>
              <a:t>Almost the standard library accumulate()</a:t>
            </a:r>
          </a:p>
          <a:p>
            <a:r>
              <a:rPr lang="en-US" altLang="en-US" sz="3600" dirty="0" smtClean="0">
                <a:ea typeface="ＭＳ Ｐゴシック" pitchFamily="34" charset="-128"/>
              </a:rPr>
              <a:t>Works for arrays, vectors, lists, </a:t>
            </a:r>
            <a:r>
              <a:rPr lang="en-US" altLang="en-US" sz="3600" dirty="0" err="1" smtClean="0">
                <a:ea typeface="ＭＳ Ｐゴシック" pitchFamily="34" charset="-128"/>
              </a:rPr>
              <a:t>istreams</a:t>
            </a:r>
            <a:r>
              <a:rPr lang="en-US" altLang="en-US" sz="3600" dirty="0" smtClean="0">
                <a:ea typeface="ＭＳ Ｐゴシック" pitchFamily="34" charset="-128"/>
              </a:rPr>
              <a:t>,…</a:t>
            </a:r>
          </a:p>
          <a:p>
            <a:r>
              <a:rPr lang="en-US" altLang="en-US" sz="3600" dirty="0" smtClean="0">
                <a:ea typeface="ＭＳ Ｐゴシック" pitchFamily="34" charset="-128"/>
              </a:rPr>
              <a:t>Runs as fast as “hand-crafted” code</a:t>
            </a:r>
          </a:p>
          <a:p>
            <a:r>
              <a:rPr lang="en-US" altLang="en-US" sz="3600" dirty="0" smtClean="0">
                <a:ea typeface="ＭＳ Ｐゴシック" pitchFamily="34" charset="-128"/>
              </a:rPr>
              <a:t>Code’s requirements on the data are made explicit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51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Template Library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CSCE 121</a:t>
            </a:r>
          </a:p>
          <a:p>
            <a:endParaRPr lang="en-US" dirty="0" smtClean="0"/>
          </a:p>
          <a:p>
            <a:r>
              <a:rPr lang="en-US" dirty="0" smtClean="0"/>
              <a:t>Slides adapted from J. Michael Moore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640012" y="6083628"/>
            <a:ext cx="6442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Based on slides created by Bjarne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Stroustrup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and Jennifer Welch </a:t>
            </a:r>
          </a:p>
        </p:txBody>
      </p:sp>
    </p:spTree>
    <p:extLst>
      <p:ext uri="{BB962C8B-B14F-4D97-AF65-F5344CB8AC3E}">
        <p14:creationId xmlns:p14="http://schemas.microsoft.com/office/powerpoint/2010/main" val="33433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Basic STL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4266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	sort, find, search, copy, …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dirty="0" smtClean="0"/>
              <a:t>		vector, list, map, </a:t>
            </a:r>
            <a:r>
              <a:rPr lang="en-US" dirty="0" err="1" smtClean="0"/>
              <a:t>unordered_map</a:t>
            </a:r>
            <a:r>
              <a:rPr lang="en-US" dirty="0" smtClean="0"/>
              <a:t>, …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4582" y="1825625"/>
            <a:ext cx="378921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Separation of concerns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Algorithms manipulate data, but don’t know about containers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Containers store data, but don’t know about algorithms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Algorithms and containers interact through iterators</a:t>
            </a: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Each container has its own iterator types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49535" y="3399906"/>
            <a:ext cx="261850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iterators</a:t>
            </a:r>
            <a:endParaRPr lang="en-US" sz="4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7935" y="2535382"/>
            <a:ext cx="1371600" cy="9393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63487" y="2531575"/>
            <a:ext cx="948555" cy="8290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77733" y="2531575"/>
            <a:ext cx="667046" cy="8290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36519" y="2570886"/>
            <a:ext cx="22270" cy="78970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76600" y="4445057"/>
            <a:ext cx="402961" cy="96407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41260" y="4445057"/>
            <a:ext cx="151193" cy="93941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41532" y="4445057"/>
            <a:ext cx="8656" cy="932051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49937" y="4445058"/>
            <a:ext cx="178766" cy="964069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Iterators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 pair of iterators defines a sequence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the beginning (points to first element, if any)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the end (points to the one-beyond-the-last element)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959735" y="3771363"/>
            <a:ext cx="8111544" cy="1946857"/>
            <a:chOff x="1959735" y="3771363"/>
            <a:chExt cx="8111544" cy="194685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037082" y="3771363"/>
              <a:ext cx="989213" cy="4867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082066" y="5231506"/>
              <a:ext cx="989213" cy="4867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202562" y="5231506"/>
              <a:ext cx="989213" cy="4867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839239" y="5231506"/>
              <a:ext cx="989213" cy="4867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59735" y="5231506"/>
              <a:ext cx="989213" cy="4867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707956" y="3771363"/>
              <a:ext cx="989213" cy="4867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cxnSp>
          <p:nvCxnSpPr>
            <p:cNvPr id="13" name="AutoShape 10"/>
            <p:cNvCxnSpPr>
              <a:cxnSpLocks noChangeShapeType="1"/>
              <a:stCxn id="11" idx="3"/>
              <a:endCxn id="10" idx="1"/>
            </p:cNvCxnSpPr>
            <p:nvPr/>
          </p:nvCxnSpPr>
          <p:spPr bwMode="auto">
            <a:xfrm>
              <a:off x="2948948" y="5474863"/>
              <a:ext cx="89029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9" idx="3"/>
              <a:endCxn id="8" idx="1"/>
            </p:cNvCxnSpPr>
            <p:nvPr/>
          </p:nvCxnSpPr>
          <p:spPr bwMode="auto">
            <a:xfrm>
              <a:off x="8191775" y="5474863"/>
              <a:ext cx="89029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619822" y="5231506"/>
              <a:ext cx="989213" cy="486714"/>
            </a:xfrm>
            <a:prstGeom prst="rect">
              <a:avLst/>
            </a:prstGeom>
            <a:noFill/>
            <a:ln w="9525" cap="rnd">
              <a:solidFill>
                <a:schemeClr val="bg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4400" dirty="0">
                  <a:latin typeface="+mn-lt"/>
                </a:rPr>
                <a:t>…</a:t>
              </a:r>
            </a:p>
          </p:txBody>
        </p:sp>
        <p:cxnSp>
          <p:nvCxnSpPr>
            <p:cNvPr id="16" name="AutoShape 13"/>
            <p:cNvCxnSpPr>
              <a:cxnSpLocks noChangeShapeType="1"/>
              <a:stCxn id="10" idx="3"/>
              <a:endCxn id="15" idx="1"/>
            </p:cNvCxnSpPr>
            <p:nvPr/>
          </p:nvCxnSpPr>
          <p:spPr bwMode="auto">
            <a:xfrm>
              <a:off x="4828452" y="5474863"/>
              <a:ext cx="79137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5" idx="3"/>
              <a:endCxn id="9" idx="1"/>
            </p:cNvCxnSpPr>
            <p:nvPr/>
          </p:nvCxnSpPr>
          <p:spPr bwMode="auto">
            <a:xfrm>
              <a:off x="6609035" y="5474863"/>
              <a:ext cx="593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454341" y="4063392"/>
              <a:ext cx="1978425" cy="1168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7202562" y="3966049"/>
              <a:ext cx="2374110" cy="1265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858795" y="3771363"/>
              <a:ext cx="12859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latin typeface="+mn-lt"/>
                </a:rPr>
                <a:t>begin: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5869180" y="3797121"/>
              <a:ext cx="1285976" cy="46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+mn-lt"/>
                </a:rPr>
                <a:t>end: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7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7295"/>
            <a:ext cx="10515600" cy="2699667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An </a:t>
            </a:r>
            <a:r>
              <a:rPr lang="en-US" altLang="en-US" b="1" i="1" dirty="0">
                <a:ea typeface="ＭＳ Ｐゴシック" pitchFamily="34" charset="-128"/>
              </a:rPr>
              <a:t>iterator</a:t>
            </a:r>
            <a:r>
              <a:rPr lang="en-US" altLang="en-US" dirty="0">
                <a:ea typeface="ＭＳ Ｐゴシック" pitchFamily="34" charset="-128"/>
              </a:rPr>
              <a:t> is a type that supports the “iterator operations”: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Go to next element: ++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Get value: *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Check if two iterators point to same element: ==</a:t>
            </a:r>
          </a:p>
          <a:p>
            <a:r>
              <a:rPr lang="en-US" altLang="en-US" dirty="0">
                <a:ea typeface="ＭＳ Ｐゴシック" pitchFamily="34" charset="-128"/>
              </a:rPr>
              <a:t>Frequently a pointer type, but not necessarily</a:t>
            </a:r>
          </a:p>
          <a:p>
            <a:r>
              <a:rPr lang="en-US" altLang="en-US" dirty="0">
                <a:ea typeface="ＭＳ Ｐゴシック" pitchFamily="34" charset="-128"/>
              </a:rPr>
              <a:t>Some iterators support more operations (--, +, [ ] 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371859" y="1285740"/>
            <a:ext cx="8111544" cy="1946857"/>
            <a:chOff x="1959735" y="3771363"/>
            <a:chExt cx="8111544" cy="1946857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037082" y="3771363"/>
              <a:ext cx="989213" cy="4867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9082066" y="5231506"/>
              <a:ext cx="989213" cy="4867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7202562" y="5231506"/>
              <a:ext cx="989213" cy="4867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839239" y="5231506"/>
              <a:ext cx="989213" cy="4867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959735" y="5231506"/>
              <a:ext cx="989213" cy="4867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6707956" y="3771363"/>
              <a:ext cx="989213" cy="4867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cxnSp>
          <p:nvCxnSpPr>
            <p:cNvPr id="27" name="AutoShape 10"/>
            <p:cNvCxnSpPr>
              <a:cxnSpLocks noChangeShapeType="1"/>
              <a:stCxn id="25" idx="3"/>
              <a:endCxn id="24" idx="1"/>
            </p:cNvCxnSpPr>
            <p:nvPr/>
          </p:nvCxnSpPr>
          <p:spPr bwMode="auto">
            <a:xfrm>
              <a:off x="2948948" y="5474863"/>
              <a:ext cx="89029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1"/>
            <p:cNvCxnSpPr>
              <a:cxnSpLocks noChangeShapeType="1"/>
              <a:stCxn id="23" idx="3"/>
              <a:endCxn id="22" idx="1"/>
            </p:cNvCxnSpPr>
            <p:nvPr/>
          </p:nvCxnSpPr>
          <p:spPr bwMode="auto">
            <a:xfrm>
              <a:off x="8191775" y="5474863"/>
              <a:ext cx="89029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5619822" y="5231506"/>
              <a:ext cx="989213" cy="486714"/>
            </a:xfrm>
            <a:prstGeom prst="rect">
              <a:avLst/>
            </a:prstGeom>
            <a:noFill/>
            <a:ln w="9525" cap="rnd">
              <a:solidFill>
                <a:schemeClr val="bg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4400" dirty="0">
                  <a:latin typeface="+mn-lt"/>
                </a:rPr>
                <a:t>…</a:t>
              </a:r>
            </a:p>
          </p:txBody>
        </p:sp>
        <p:cxnSp>
          <p:nvCxnSpPr>
            <p:cNvPr id="30" name="AutoShape 13"/>
            <p:cNvCxnSpPr>
              <a:cxnSpLocks noChangeShapeType="1"/>
              <a:stCxn id="24" idx="3"/>
              <a:endCxn id="29" idx="1"/>
            </p:cNvCxnSpPr>
            <p:nvPr/>
          </p:nvCxnSpPr>
          <p:spPr bwMode="auto">
            <a:xfrm>
              <a:off x="4828452" y="5474863"/>
              <a:ext cx="79137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4"/>
            <p:cNvCxnSpPr>
              <a:cxnSpLocks noChangeShapeType="1"/>
              <a:stCxn id="29" idx="3"/>
              <a:endCxn id="23" idx="1"/>
            </p:cNvCxnSpPr>
            <p:nvPr/>
          </p:nvCxnSpPr>
          <p:spPr bwMode="auto">
            <a:xfrm>
              <a:off x="6609035" y="5474863"/>
              <a:ext cx="593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2454341" y="4063392"/>
              <a:ext cx="1978425" cy="1168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7202562" y="3966049"/>
              <a:ext cx="2374110" cy="1265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2858795" y="3771363"/>
              <a:ext cx="12859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latin typeface="+mn-lt"/>
                </a:rPr>
                <a:t>begin:</a:t>
              </a: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5869180" y="3797121"/>
              <a:ext cx="1285976" cy="46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+mn-lt"/>
                </a:rPr>
                <a:t>end: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functions must be written for different data types, even thought the algorithm is exactly the same.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13133"/>
            <a:ext cx="43396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Code Pro" panose="020B0509030403020204" pitchFamily="49" charset="0"/>
              </a:rPr>
              <a:t>void swap(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&amp; a,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&amp; b) {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temp = a;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a = b;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b = temp;</a:t>
            </a:r>
          </a:p>
          <a:p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0191" y="2913133"/>
            <a:ext cx="52629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Code Pro" panose="020B0509030403020204" pitchFamily="49" charset="0"/>
              </a:rPr>
              <a:t>void swap(double&amp; a, double&amp; b) {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double temp = a;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a = b;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b = temp;</a:t>
            </a:r>
          </a:p>
          <a:p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680684"/>
            <a:ext cx="52629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Code Pro" panose="020B0509030403020204" pitchFamily="49" charset="0"/>
              </a:rPr>
              <a:t>void swap(string&amp; a, string&amp; b) {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string temp = a;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a = b;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b = temp;</a:t>
            </a:r>
          </a:p>
          <a:p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1062" y="1122788"/>
            <a:ext cx="6836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Writing the same thing three (or more) times.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363806">
            <a:off x="2803820" y="4606610"/>
            <a:ext cx="9264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Write algorithm one time and re-use with different data types.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7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One-Past-The-Last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An iterator point to (refers to, denotes) an element of a sequence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The end of the sequence is “</a:t>
            </a:r>
            <a:r>
              <a:rPr lang="en-US" altLang="en-US" sz="2400" b="1" i="1" dirty="0" smtClean="0">
                <a:ea typeface="ＭＳ Ｐゴシック" pitchFamily="34" charset="-128"/>
              </a:rPr>
              <a:t>one past the last element</a:t>
            </a:r>
            <a:r>
              <a:rPr lang="en-US" altLang="en-US" sz="2400" dirty="0" smtClean="0">
                <a:ea typeface="ＭＳ Ｐゴシック" pitchFamily="34" charset="-128"/>
              </a:rPr>
              <a:t>”, not the last element!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Reason is to elegantly represent an empty sequence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One-past-the last element is not an element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you can compare an iterator pointing to it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but you cannot dereference it (get its value)</a:t>
            </a:r>
          </a:p>
          <a:p>
            <a:endParaRPr lang="en-US" dirty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842657" y="4038600"/>
            <a:ext cx="8229600" cy="2057400"/>
            <a:chOff x="304800" y="4038600"/>
            <a:chExt cx="8229600" cy="20574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95400" y="45720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90600" y="55626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+mn-lt"/>
                </a:rPr>
                <a:t>0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52600" y="55626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514600" y="55626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276600" y="55626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/>
                <a:t>3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038600" y="55626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676400" y="48006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20000" y="48768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791200" y="48768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429000" y="45720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81800" y="57150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6248400" y="5029200"/>
              <a:ext cx="914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7315200" y="50292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810000" y="4800600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514600" y="4572000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>
                  <a:latin typeface="+mn-lt"/>
                </a:rPr>
                <a:t>the end: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5867400" y="4038600"/>
              <a:ext cx="2667000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An empty sequence: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begin:               end: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4800" y="4343400"/>
              <a:ext cx="990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>
                  <a:latin typeface="+mn-lt"/>
                </a:rPr>
                <a:t>some iterator: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281334" y="55626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Hold sequences in different ways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vector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29921" y="3305759"/>
            <a:ext cx="1240578" cy="1387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235134" y="4415854"/>
            <a:ext cx="1240578" cy="1387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0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475711" y="4415854"/>
            <a:ext cx="1240578" cy="1387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16289" y="4415854"/>
            <a:ext cx="1240578" cy="1387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956866" y="4415854"/>
            <a:ext cx="1240578" cy="1387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9197444" y="4415854"/>
            <a:ext cx="1240578" cy="13876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11" name="AutoShape 35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2870499" y="3999569"/>
            <a:ext cx="1364635" cy="1110096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32"/>
          <p:cNvCxnSpPr>
            <a:cxnSpLocks noChangeShapeType="1"/>
            <a:endCxn id="10" idx="0"/>
          </p:cNvCxnSpPr>
          <p:nvPr/>
        </p:nvCxnSpPr>
        <p:spPr bwMode="auto">
          <a:xfrm rot="5400000">
            <a:off x="9357334" y="3211109"/>
            <a:ext cx="1665143" cy="744347"/>
          </a:xfrm>
          <a:prstGeom prst="straightConnector1">
            <a:avLst/>
          </a:prstGeom>
          <a:noFill/>
          <a:ln w="57150">
            <a:solidFill>
              <a:schemeClr val="accent5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2"/>
          <p:cNvCxnSpPr>
            <a:cxnSpLocks noChangeShapeType="1"/>
            <a:endCxn id="6" idx="0"/>
          </p:cNvCxnSpPr>
          <p:nvPr/>
        </p:nvCxnSpPr>
        <p:spPr bwMode="auto">
          <a:xfrm rot="16200000" flipH="1">
            <a:off x="3650678" y="3211109"/>
            <a:ext cx="1665143" cy="744347"/>
          </a:xfrm>
          <a:prstGeom prst="straightConnector1">
            <a:avLst/>
          </a:prstGeom>
          <a:noFill/>
          <a:ln w="57150">
            <a:solidFill>
              <a:schemeClr val="accent5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09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Hold sequences in different ways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list (doubly-linked)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838199" y="2915990"/>
            <a:ext cx="10797063" cy="2776472"/>
            <a:chOff x="2362200" y="2286000"/>
            <a:chExt cx="6477000" cy="914400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362200" y="25146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886200" y="2819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  <a:latin typeface="+mn-lt"/>
                </a:rPr>
                <a:t>0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5410200" y="2819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781800" y="2819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dirty="0" smtClean="0">
                  <a:solidFill>
                    <a:schemeClr val="bg1"/>
                  </a:solidFill>
                  <a:latin typeface="+mn-lt"/>
                </a:rPr>
                <a:t>2</a:t>
              </a:r>
              <a:endParaRPr lang="en-US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8077200" y="281940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cxnSp>
          <p:nvCxnSpPr>
            <p:cNvPr id="20" name="AutoShape 24"/>
            <p:cNvCxnSpPr>
              <a:cxnSpLocks noChangeShapeType="1"/>
              <a:stCxn id="16" idx="3"/>
              <a:endCxn id="17" idx="1"/>
            </p:cNvCxnSpPr>
            <p:nvPr/>
          </p:nvCxnSpPr>
          <p:spPr bwMode="auto">
            <a:xfrm>
              <a:off x="4648200" y="3009900"/>
              <a:ext cx="7620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5"/>
            <p:cNvCxnSpPr>
              <a:cxnSpLocks noChangeShapeType="1"/>
              <a:stCxn id="17" idx="3"/>
              <a:endCxn id="18" idx="1"/>
            </p:cNvCxnSpPr>
            <p:nvPr/>
          </p:nvCxnSpPr>
          <p:spPr bwMode="auto">
            <a:xfrm>
              <a:off x="6172200" y="3009900"/>
              <a:ext cx="6096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6"/>
            <p:cNvCxnSpPr>
              <a:cxnSpLocks noChangeShapeType="1"/>
              <a:stCxn id="18" idx="3"/>
              <a:endCxn id="19" idx="1"/>
            </p:cNvCxnSpPr>
            <p:nvPr/>
          </p:nvCxnSpPr>
          <p:spPr bwMode="auto">
            <a:xfrm>
              <a:off x="7543800" y="3009900"/>
              <a:ext cx="5334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4"/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>
              <a:off x="3124200" y="2705100"/>
              <a:ext cx="762000" cy="3048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2"/>
            <p:cNvCxnSpPr>
              <a:cxnSpLocks noChangeShapeType="1"/>
              <a:endCxn id="16" idx="0"/>
            </p:cNvCxnSpPr>
            <p:nvPr/>
          </p:nvCxnSpPr>
          <p:spPr bwMode="auto">
            <a:xfrm>
              <a:off x="3505200" y="2286000"/>
              <a:ext cx="762000" cy="533400"/>
            </a:xfrm>
            <a:prstGeom prst="straightConnector1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2"/>
            <p:cNvCxnSpPr>
              <a:cxnSpLocks noChangeShapeType="1"/>
              <a:endCxn id="19" idx="0"/>
            </p:cNvCxnSpPr>
            <p:nvPr/>
          </p:nvCxnSpPr>
          <p:spPr bwMode="auto">
            <a:xfrm rot="5400000">
              <a:off x="8343900" y="2400300"/>
              <a:ext cx="533400" cy="304800"/>
            </a:xfrm>
            <a:prstGeom prst="straightConnector1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69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Hold sequences in different ways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set (a kind of tree)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3859503" y="2279561"/>
            <a:ext cx="7794804" cy="3897402"/>
            <a:chOff x="2362200" y="3657600"/>
            <a:chExt cx="5562600" cy="2590800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2362200" y="37338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7086600" y="510540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4648200" y="5105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3505200" y="5105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5105400" y="36576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4191000" y="4343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5867400" y="5105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6324600" y="4343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35" name="AutoShape 29"/>
            <p:cNvCxnSpPr>
              <a:cxnSpLocks noChangeShapeType="1"/>
              <a:stCxn id="32" idx="2"/>
              <a:endCxn id="30" idx="0"/>
            </p:cNvCxnSpPr>
            <p:nvPr/>
          </p:nvCxnSpPr>
          <p:spPr bwMode="auto">
            <a:xfrm flipH="1">
              <a:off x="3886200" y="4724400"/>
              <a:ext cx="685800" cy="3810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0"/>
            <p:cNvCxnSpPr>
              <a:cxnSpLocks noChangeShapeType="1"/>
              <a:stCxn id="32" idx="2"/>
              <a:endCxn id="29" idx="0"/>
            </p:cNvCxnSpPr>
            <p:nvPr/>
          </p:nvCxnSpPr>
          <p:spPr bwMode="auto">
            <a:xfrm>
              <a:off x="4572000" y="4724400"/>
              <a:ext cx="457200" cy="3810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1"/>
            <p:cNvCxnSpPr>
              <a:cxnSpLocks noChangeShapeType="1"/>
              <a:stCxn id="31" idx="2"/>
              <a:endCxn id="32" idx="0"/>
            </p:cNvCxnSpPr>
            <p:nvPr/>
          </p:nvCxnSpPr>
          <p:spPr bwMode="auto">
            <a:xfrm rot="5400000">
              <a:off x="4876800" y="3733800"/>
              <a:ext cx="304800" cy="9144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1" idx="2"/>
              <a:endCxn id="34" idx="0"/>
            </p:cNvCxnSpPr>
            <p:nvPr/>
          </p:nvCxnSpPr>
          <p:spPr bwMode="auto">
            <a:xfrm rot="16200000" flipH="1">
              <a:off x="5943600" y="3581400"/>
              <a:ext cx="304800" cy="12192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3"/>
            <p:cNvCxnSpPr>
              <a:cxnSpLocks noChangeShapeType="1"/>
              <a:stCxn id="27" idx="3"/>
              <a:endCxn id="31" idx="1"/>
            </p:cNvCxnSpPr>
            <p:nvPr/>
          </p:nvCxnSpPr>
          <p:spPr bwMode="auto">
            <a:xfrm flipV="1">
              <a:off x="3124200" y="3848100"/>
              <a:ext cx="1981200" cy="762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5410200" y="5867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477000" y="5867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42" name="AutoShape 41"/>
            <p:cNvCxnSpPr>
              <a:cxnSpLocks noChangeShapeType="1"/>
              <a:stCxn id="33" idx="2"/>
              <a:endCxn id="40" idx="0"/>
            </p:cNvCxnSpPr>
            <p:nvPr/>
          </p:nvCxnSpPr>
          <p:spPr bwMode="auto">
            <a:xfrm flipH="1">
              <a:off x="5791200" y="5486400"/>
              <a:ext cx="457200" cy="3810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2"/>
            <p:cNvCxnSpPr>
              <a:cxnSpLocks noChangeShapeType="1"/>
              <a:stCxn id="33" idx="2"/>
              <a:endCxn id="41" idx="0"/>
            </p:cNvCxnSpPr>
            <p:nvPr/>
          </p:nvCxnSpPr>
          <p:spPr bwMode="auto">
            <a:xfrm>
              <a:off x="6248400" y="5486400"/>
              <a:ext cx="609600" cy="3810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2"/>
            <p:cNvCxnSpPr>
              <a:cxnSpLocks noChangeShapeType="1"/>
              <a:stCxn id="34" idx="2"/>
              <a:endCxn id="33" idx="0"/>
            </p:cNvCxnSpPr>
            <p:nvPr/>
          </p:nvCxnSpPr>
          <p:spPr bwMode="auto">
            <a:xfrm rot="5400000">
              <a:off x="6286500" y="4686300"/>
              <a:ext cx="381000" cy="4572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34" idx="2"/>
              <a:endCxn id="28" idx="0"/>
            </p:cNvCxnSpPr>
            <p:nvPr/>
          </p:nvCxnSpPr>
          <p:spPr bwMode="auto">
            <a:xfrm rot="16200000" flipH="1">
              <a:off x="6896100" y="4533900"/>
              <a:ext cx="381000" cy="7620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2"/>
            <p:cNvCxnSpPr>
              <a:cxnSpLocks noChangeShapeType="1"/>
              <a:endCxn id="28" idx="0"/>
            </p:cNvCxnSpPr>
            <p:nvPr/>
          </p:nvCxnSpPr>
          <p:spPr bwMode="auto">
            <a:xfrm rot="5400000">
              <a:off x="7429500" y="4610100"/>
              <a:ext cx="533400" cy="457200"/>
            </a:xfrm>
            <a:prstGeom prst="straightConnector1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2"/>
            <p:cNvCxnSpPr>
              <a:cxnSpLocks noChangeShapeType="1"/>
              <a:endCxn id="30" idx="1"/>
            </p:cNvCxnSpPr>
            <p:nvPr/>
          </p:nvCxnSpPr>
          <p:spPr bwMode="auto">
            <a:xfrm>
              <a:off x="2743200" y="4953000"/>
              <a:ext cx="762000" cy="342900"/>
            </a:xfrm>
            <a:prstGeom prst="straightConnector1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582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Template Library</a:t>
            </a:r>
            <a:br>
              <a:rPr lang="en-US" dirty="0" smtClean="0"/>
            </a:br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CSCE 121</a:t>
            </a:r>
          </a:p>
          <a:p>
            <a:endParaRPr lang="en-US" dirty="0" smtClean="0"/>
          </a:p>
          <a:p>
            <a:r>
              <a:rPr lang="en-US" dirty="0" smtClean="0"/>
              <a:t>Slides </a:t>
            </a:r>
            <a:r>
              <a:rPr lang="en-US" smtClean="0"/>
              <a:t>adapted by J</a:t>
            </a:r>
            <a:r>
              <a:rPr lang="en-US" dirty="0" smtClean="0"/>
              <a:t>. Michael Moore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640012" y="6083628"/>
            <a:ext cx="6442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Based on slides created by Bjarne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Stroustrup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and Jennifer Welch </a:t>
            </a:r>
          </a:p>
        </p:txBody>
      </p:sp>
    </p:spTree>
    <p:extLst>
      <p:ext uri="{BB962C8B-B14F-4D97-AF65-F5344CB8AC3E}">
        <p14:creationId xmlns:p14="http://schemas.microsoft.com/office/powerpoint/2010/main" val="42442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STL find()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110626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find first element that equals a value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template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find(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last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&amp; </a:t>
            </a:r>
            <a:r>
              <a:rPr lang="en-US" sz="2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!=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last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&amp;&amp; *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!= </a:t>
            </a:r>
            <a:r>
              <a:rPr lang="en-US" sz="2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++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sample use of find, for vector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sv-SE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void</a:t>
            </a:r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f(vector&lt;</a:t>
            </a:r>
            <a:r>
              <a:rPr lang="sv-SE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&gt;&amp; v, </a:t>
            </a:r>
            <a:r>
              <a:rPr lang="sv-SE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x)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vector&lt;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&gt;::iterator p = find(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v.begin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v.end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(), x);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(p !=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v.end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()) {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/* we found x */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}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// ...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0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More About STL find()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It is generic in </a:t>
            </a:r>
            <a:r>
              <a:rPr lang="en-US" altLang="en-US" b="1" i="1" dirty="0" smtClean="0">
                <a:ea typeface="ＭＳ Ｐゴシック" pitchFamily="34" charset="-128"/>
              </a:rPr>
              <a:t>two</a:t>
            </a:r>
            <a:r>
              <a:rPr lang="en-US" altLang="en-US" dirty="0" smtClean="0">
                <a:ea typeface="ＭＳ Ｐゴシック" pitchFamily="34" charset="-128"/>
              </a:rPr>
              <a:t> aspects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element type (sequence of any kind of data)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container type (is the sequence implemented with an array, a vector, a linked list, …?)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The next slide shows how similar the code is between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vector of </a:t>
            </a:r>
            <a:r>
              <a:rPr lang="en-US" altLang="en-US" dirty="0" err="1" smtClean="0">
                <a:ea typeface="ＭＳ Ｐゴシック" pitchFamily="34" charset="-128"/>
              </a:rPr>
              <a:t>ints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list of strings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set of doubles</a:t>
            </a:r>
          </a:p>
        </p:txBody>
      </p:sp>
    </p:spTree>
    <p:extLst>
      <p:ext uri="{BB962C8B-B14F-4D97-AF65-F5344CB8AC3E}">
        <p14:creationId xmlns:p14="http://schemas.microsoft.com/office/powerpoint/2010/main" val="13325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Comparing Different Uses of find()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11246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void</a:t>
            </a:r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f(vector&lt;</a:t>
            </a:r>
            <a:r>
              <a:rPr lang="sv-SE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&gt;&amp; v, </a:t>
            </a:r>
            <a:r>
              <a:rPr lang="sv-SE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x)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vector&lt;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&gt;::iterator p = find(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v.begin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v.end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(), x);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(p !=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v.end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()) {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/* ... */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f(list&lt;string&gt;&amp; v, string x)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list&lt;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&gt;::iterator p = find(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v.begin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v.end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(), x);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(p !=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v.end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()) {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/* ... */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f(set&lt;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&gt;&amp; v,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x)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set&lt;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&gt;::iterator p = find(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v.begin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v.end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(), x);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(p !=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v.end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()) {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/* ... */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5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STL:</a:t>
            </a:r>
            <a:br>
              <a:rPr lang="en-US" dirty="0" smtClean="0"/>
            </a:br>
            <a:r>
              <a:rPr lang="en-US" altLang="en-US" smtClean="0">
                <a:ea typeface="ＭＳ Ｐゴシック" pitchFamily="34" charset="-128"/>
              </a:rPr>
              <a:t>Vector vs. </a:t>
            </a:r>
            <a:r>
              <a:rPr lang="en-US" altLang="en-US" dirty="0" smtClean="0">
                <a:ea typeface="ＭＳ Ｐゴシック" pitchFamily="34" charset="-128"/>
              </a:rPr>
              <a:t>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CSCE 121 – Spring 2016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Professor J. Michael Moore</a:t>
            </a:r>
            <a:endParaRPr lang="en-US" dirty="0">
              <a:latin typeface="+mn-lt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640012" y="6083628"/>
            <a:ext cx="6442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Based on slides created by Bjarne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Stroustrup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and Jennifer Welch </a:t>
            </a:r>
          </a:p>
        </p:txBody>
      </p:sp>
    </p:spTree>
    <p:extLst>
      <p:ext uri="{BB962C8B-B14F-4D97-AF65-F5344CB8AC3E}">
        <p14:creationId xmlns:p14="http://schemas.microsoft.com/office/powerpoint/2010/main" val="5150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Vector and List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a typeface="ＭＳ Ｐゴシック" pitchFamily="34" charset="-128"/>
              </a:rPr>
              <a:t>Let’s peek inside vector and list implementation focusing on iterators and more functions</a:t>
            </a:r>
          </a:p>
          <a:p>
            <a:r>
              <a:rPr lang="en-US" altLang="en-US" sz="4000" dirty="0">
                <a:ea typeface="ＭＳ Ｐゴシック" pitchFamily="34" charset="-128"/>
              </a:rPr>
              <a:t>Topics:</a:t>
            </a:r>
          </a:p>
          <a:p>
            <a:pPr lvl="1"/>
            <a:r>
              <a:rPr lang="en-US" altLang="en-US" sz="3600" dirty="0">
                <a:ea typeface="ＭＳ Ｐゴシック" pitchFamily="34" charset="-128"/>
              </a:rPr>
              <a:t>what type is a vector/list iterator?</a:t>
            </a:r>
          </a:p>
          <a:p>
            <a:pPr lvl="1"/>
            <a:r>
              <a:rPr lang="en-US" altLang="en-US" sz="3600" dirty="0">
                <a:ea typeface="ＭＳ Ｐゴシック" pitchFamily="34" charset="-128"/>
              </a:rPr>
              <a:t>begin and end functions</a:t>
            </a:r>
          </a:p>
          <a:p>
            <a:pPr lvl="1"/>
            <a:r>
              <a:rPr lang="en-US" altLang="en-US" sz="3600" dirty="0">
                <a:ea typeface="ＭＳ Ｐゴシック" pitchFamily="34" charset="-128"/>
              </a:rPr>
              <a:t>erase function (remove an element)</a:t>
            </a:r>
          </a:p>
          <a:p>
            <a:pPr lvl="1"/>
            <a:r>
              <a:rPr lang="en-US" altLang="en-US" sz="3600" dirty="0">
                <a:ea typeface="ＭＳ Ｐゴシック" pitchFamily="34" charset="-128"/>
              </a:rPr>
              <a:t>insert function (add a function anywhere</a:t>
            </a:r>
            <a:r>
              <a:rPr lang="en-US" altLang="en-US" sz="3600" dirty="0" smtClean="0">
                <a:ea typeface="ＭＳ Ｐゴシック" pitchFamily="34" charset="-128"/>
              </a:rPr>
              <a:t>)</a:t>
            </a:r>
            <a:endParaRPr lang="en-US" altLang="en-US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: a style of computer programming in which algorithms are written in terms of types to-be-specified-later that are then instantiated when needed for specific types provided as parameters.</a:t>
            </a:r>
          </a:p>
          <a:p>
            <a:r>
              <a:rPr lang="en-US" b="1" i="1" dirty="0" smtClean="0"/>
              <a:t>generics</a:t>
            </a:r>
            <a:r>
              <a:rPr lang="en-US" dirty="0" smtClean="0"/>
              <a:t> in Ada, Delphi, Eiffel, Java, C#, F#, Objective-C, Swift, and Visual Basic .NET; </a:t>
            </a:r>
          </a:p>
          <a:p>
            <a:r>
              <a:rPr lang="en-US" b="1" i="1" dirty="0" smtClean="0"/>
              <a:t>parametric polymorphism</a:t>
            </a:r>
            <a:r>
              <a:rPr lang="en-US" dirty="0" smtClean="0"/>
              <a:t> in ML, Scala, Haskell (the Haskell community also uses the term "generic" for a related but somewhat different concept) and Julia; </a:t>
            </a:r>
          </a:p>
          <a:p>
            <a:r>
              <a:rPr lang="en-US" b="1" i="1" dirty="0" smtClean="0"/>
              <a:t>templates</a:t>
            </a:r>
            <a:r>
              <a:rPr lang="en-US" dirty="0" smtClean="0"/>
              <a:t> in C++ and D; and </a:t>
            </a:r>
          </a:p>
          <a:p>
            <a:r>
              <a:rPr lang="en-US" b="1" i="1" dirty="0" smtClean="0"/>
              <a:t>parameterized types </a:t>
            </a:r>
            <a:r>
              <a:rPr lang="en-US" dirty="0" smtClean="0"/>
              <a:t>in the influential 1994 book Design Patterns. (</a:t>
            </a: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vector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80906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* elements;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= ? ? ? ;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type of an iterator is implementation-defined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and it varies; a vector iterator could be 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pointer to an element.  “using” is the same 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typedef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– gives convenient name to the 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begin();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points to first element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end();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points to one past last element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erase(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p);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remove element pointed to by 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insert(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p,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&amp; v);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insert new element v before element pointed to by 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149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insert() into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ea typeface="ＭＳ Ｐゴシック" pitchFamily="34" charset="-128"/>
              </a:rPr>
              <a:t>Shift down all the array elements after the indicated location and then put new element in that location</a:t>
            </a:r>
          </a:p>
          <a:p>
            <a:r>
              <a:rPr lang="en-US" altLang="en-US" sz="3600" dirty="0">
                <a:solidFill>
                  <a:srgbClr val="C00000"/>
                </a:solidFill>
                <a:ea typeface="ＭＳ Ｐゴシック" pitchFamily="34" charset="-128"/>
              </a:rPr>
              <a:t>Warning!</a:t>
            </a:r>
            <a:r>
              <a:rPr lang="en-US" altLang="en-US" sz="3600" dirty="0">
                <a:ea typeface="ＭＳ Ｐゴシック" pitchFamily="34" charset="-128"/>
              </a:rPr>
              <a:t>  If you have other iterators that refer to elements of the vector, they are now invalid</a:t>
            </a:r>
          </a:p>
          <a:p>
            <a:pPr lvl="1"/>
            <a:r>
              <a:rPr lang="en-US" altLang="en-US" sz="3200" dirty="0">
                <a:ea typeface="ＭＳ Ｐゴシック" pitchFamily="34" charset="-128"/>
              </a:rPr>
              <a:t>some, and perhaps all, of the elements have moved so their addresses have </a:t>
            </a:r>
            <a:r>
              <a:rPr lang="en-US" altLang="en-US" sz="3200" dirty="0" smtClean="0">
                <a:ea typeface="ＭＳ Ｐゴシック" pitchFamily="34" charset="-128"/>
              </a:rPr>
              <a:t>changed</a:t>
            </a:r>
            <a:endParaRPr lang="en-US" altLang="en-US" sz="3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7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vector insert()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72154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vector&lt;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&gt;::iterator 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(); ++p; ++p; ++p;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vector&lt;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&gt;::iterator q = p; ++q;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(p, 99);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72511" y="2510689"/>
            <a:ext cx="898071" cy="5614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  <a:latin typeface="Source Code Pro" panose="020B0509030403020204" pitchFamily="49" charset="0"/>
              </a:rPr>
              <a:t>6  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8797" y="3745931"/>
            <a:ext cx="489857" cy="5614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  <a:latin typeface="Source Code Pro" panose="020B0509030403020204" pitchFamily="49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7058511" y="3745931"/>
            <a:ext cx="408214" cy="5614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  <a:latin typeface="Source Code Pro" panose="020B0509030403020204" pitchFamily="49" charset="0"/>
              </a:rPr>
              <a:t>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568654" y="3745931"/>
            <a:ext cx="489857" cy="5614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  <a:latin typeface="Source Code Pro" panose="020B0509030403020204" pitchFamily="49" charset="0"/>
              </a:rPr>
              <a:t>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466725" y="3745931"/>
            <a:ext cx="489857" cy="5614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  <a:latin typeface="Source Code Pro" panose="020B0509030403020204" pitchFamily="49" charset="0"/>
              </a:rPr>
              <a:t>3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956582" y="3745931"/>
            <a:ext cx="489857" cy="5614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  <a:latin typeface="Source Code Pro" panose="020B0509030403020204" pitchFamily="49" charset="0"/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46440" y="3745931"/>
            <a:ext cx="489857" cy="5614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  <a:latin typeface="Source Code Pro" panose="020B0509030403020204" pitchFamily="49" charset="0"/>
              </a:rPr>
              <a:t>5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936297" y="3745931"/>
            <a:ext cx="2122714" cy="5614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344011" y="2735279"/>
            <a:ext cx="734786" cy="1347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01011" y="2510689"/>
            <a:ext cx="571500" cy="54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v: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711654" y="2622984"/>
            <a:ext cx="653143" cy="5614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711654" y="2959868"/>
            <a:ext cx="244929" cy="786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140154" y="2622984"/>
            <a:ext cx="489857" cy="54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p: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686494" y="2580873"/>
            <a:ext cx="653143" cy="5825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9144636" y="2580873"/>
            <a:ext cx="489857" cy="56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q: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8201510" y="2959867"/>
            <a:ext cx="1811597" cy="786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24033" y="4396940"/>
            <a:ext cx="6705600" cy="1954530"/>
            <a:chOff x="724033" y="4396940"/>
            <a:chExt cx="6705600" cy="1954530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303529" y="4705550"/>
              <a:ext cx="910637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7    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628092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0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 flipH="1">
              <a:off x="3621514" y="5837120"/>
              <a:ext cx="413926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124803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035440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99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532152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3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5028863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4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6022285" y="5837120"/>
              <a:ext cx="1407348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1965811" y="4911290"/>
              <a:ext cx="662281" cy="12344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724033" y="4705550"/>
              <a:ext cx="579496" cy="49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v: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4201011" y="4396940"/>
              <a:ext cx="66228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H="1">
              <a:off x="4283796" y="4705550"/>
              <a:ext cx="248356" cy="11315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3704300" y="4396940"/>
              <a:ext cx="496711" cy="49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p: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5525574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5</a:t>
              </a: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6601781" y="4666974"/>
              <a:ext cx="662281" cy="5336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6022285" y="4666974"/>
              <a:ext cx="496711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q:</a:t>
              </a: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780506" y="4911290"/>
              <a:ext cx="2121033" cy="9258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1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erase() from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a typeface="ＭＳ Ｐゴシック" pitchFamily="34" charset="-128"/>
              </a:rPr>
              <a:t>Shift up all the array elements starting at the indicated location to close up the “hole” </a:t>
            </a:r>
          </a:p>
          <a:p>
            <a:r>
              <a:rPr lang="en-US" altLang="en-US" sz="4000" dirty="0">
                <a:solidFill>
                  <a:srgbClr val="C00000"/>
                </a:solidFill>
                <a:ea typeface="ＭＳ Ｐゴシック" pitchFamily="34" charset="-128"/>
              </a:rPr>
              <a:t>Warning!</a:t>
            </a:r>
            <a:r>
              <a:rPr lang="en-US" altLang="en-US" sz="4000" dirty="0">
                <a:ea typeface="ＭＳ Ｐゴシック" pitchFamily="34" charset="-128"/>
              </a:rPr>
              <a:t>  If you have other iterators that refer to elements of the vector, they are now invalid</a:t>
            </a:r>
          </a:p>
          <a:p>
            <a:pPr lvl="1"/>
            <a:r>
              <a:rPr lang="en-US" altLang="en-US" sz="3600" dirty="0">
                <a:ea typeface="ＭＳ Ｐゴシック" pitchFamily="34" charset="-128"/>
              </a:rPr>
              <a:t>some, and perhaps all, of the elements have moved so their addresses have </a:t>
            </a:r>
            <a:r>
              <a:rPr lang="en-US" altLang="en-US" sz="3600" dirty="0" smtClean="0">
                <a:ea typeface="ＭＳ Ｐゴシック" pitchFamily="34" charset="-128"/>
              </a:rPr>
              <a:t>changed</a:t>
            </a:r>
            <a:endParaRPr lang="en-US" altLang="en-US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48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vector erase</a:t>
            </a:r>
            <a:r>
              <a:rPr lang="en-US" altLang="en-US" dirty="0" smtClean="0">
                <a:ea typeface="ＭＳ Ｐゴシック" pitchFamily="34" charset="-128"/>
              </a:rPr>
              <a:t>() </a:t>
            </a:r>
            <a:r>
              <a:rPr lang="en-US" altLang="en-US" dirty="0">
                <a:ea typeface="ＭＳ Ｐゴシック" pitchFamily="34" charset="-128"/>
              </a:rPr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2390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>
              <a:defRPr/>
            </a:pPr>
            <a:r>
              <a:rPr lang="en-US" dirty="0" smtClean="0">
                <a:latin typeface="Source Code Pro" panose="020B0509030403020204" pitchFamily="49" charset="0"/>
                <a:cs typeface="Courier"/>
              </a:rPr>
              <a:t>p </a:t>
            </a:r>
            <a:r>
              <a:rPr lang="en-US" dirty="0">
                <a:latin typeface="Source Code Pro" panose="020B0509030403020204" pitchFamily="49" charset="0"/>
                <a:cs typeface="Courier"/>
              </a:rPr>
              <a:t>= </a:t>
            </a:r>
            <a:r>
              <a:rPr lang="en-US" dirty="0" err="1">
                <a:latin typeface="Source Code Pro" panose="020B0509030403020204" pitchFamily="49" charset="0"/>
                <a:cs typeface="Courier"/>
              </a:rPr>
              <a:t>v.erase</a:t>
            </a:r>
            <a:r>
              <a:rPr lang="en-US" dirty="0">
                <a:latin typeface="Source Code Pro" panose="020B0509030403020204" pitchFamily="49" charset="0"/>
                <a:cs typeface="Courier"/>
              </a:rPr>
              <a:t>(p);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32371" y="1537830"/>
            <a:ext cx="6705600" cy="1954530"/>
            <a:chOff x="724033" y="4396940"/>
            <a:chExt cx="6705600" cy="1954530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303529" y="4705550"/>
              <a:ext cx="910637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7    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628092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0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 flipH="1">
              <a:off x="3621514" y="5837120"/>
              <a:ext cx="413926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124803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035440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99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532152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3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5028863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4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6022285" y="5837120"/>
              <a:ext cx="1407348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1965811" y="4911290"/>
              <a:ext cx="662281" cy="12344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724033" y="4705550"/>
              <a:ext cx="579496" cy="49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v: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4201011" y="4396940"/>
              <a:ext cx="66228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H="1">
              <a:off x="4283796" y="4705550"/>
              <a:ext cx="248356" cy="11315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3704300" y="4396940"/>
              <a:ext cx="496711" cy="49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p: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5525574" y="5837120"/>
              <a:ext cx="496711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5</a:t>
              </a: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6601781" y="4666974"/>
              <a:ext cx="662281" cy="5336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6022285" y="4666974"/>
              <a:ext cx="496711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q:</a:t>
              </a: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780506" y="4911290"/>
              <a:ext cx="2121033" cy="9258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2250344" y="4112322"/>
            <a:ext cx="6477000" cy="2209800"/>
            <a:chOff x="685800" y="3581400"/>
            <a:chExt cx="6019800" cy="1524000"/>
          </a:xfrm>
        </p:grpSpPr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1219200" y="38862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6    </a:t>
              </a: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2438400" y="47244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0</a:t>
              </a: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 flipH="1">
              <a:off x="3352800" y="47244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2895600" y="47244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3733800" y="47244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3</a:t>
              </a: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4191000" y="47244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4</a:t>
              </a: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4648200" y="47244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5</a:t>
              </a: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5105400" y="4724400"/>
              <a:ext cx="1524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1828800" y="4038600"/>
              <a:ext cx="609600" cy="914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685800" y="38862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v:</a:t>
              </a:r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3886200" y="36576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H="1">
              <a:off x="3962400" y="3886200"/>
              <a:ext cx="228600" cy="838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34290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p:</a:t>
              </a: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6096000" y="3581400"/>
              <a:ext cx="609600" cy="395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5562600" y="3581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q:</a:t>
              </a:r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 flipH="1">
              <a:off x="4419600" y="3810000"/>
              <a:ext cx="1981200" cy="914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2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list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80906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Link* elements;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= ? ? ? ;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type of an iterator is implementation-defined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and it varies; a list iterator could be 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pointer to a link node.  “using” is the same 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typedef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– gives convenient name to the 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begin();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points to first element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end();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points to one past last element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erase(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p);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remove element pointed to by 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insert(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p,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&amp; v);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insert new element v before element pointed to by 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928876" y="1812175"/>
            <a:ext cx="1828800" cy="1143000"/>
            <a:chOff x="6781800" y="381000"/>
            <a:chExt cx="1828800" cy="11430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467600" y="381000"/>
              <a:ext cx="11430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</a:rPr>
                <a:t>T value</a:t>
              </a:r>
            </a:p>
            <a:p>
              <a:pPr algn="ctr"/>
              <a:endParaRPr lang="en-US" altLang="en-US" sz="1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800" dirty="0">
                  <a:solidFill>
                    <a:schemeClr val="bg1"/>
                  </a:solidFill>
                </a:rPr>
                <a:t>Link* </a:t>
              </a:r>
              <a:r>
                <a:rPr lang="en-US" altLang="en-US" sz="1800" dirty="0" err="1">
                  <a:solidFill>
                    <a:schemeClr val="bg1"/>
                  </a:solidFill>
                </a:rPr>
                <a:t>prev</a:t>
              </a:r>
              <a:endParaRPr lang="en-US" altLang="en-US" sz="1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800" dirty="0">
                  <a:solidFill>
                    <a:schemeClr val="bg1"/>
                  </a:solidFill>
                </a:rPr>
                <a:t>Link* </a:t>
              </a:r>
              <a:r>
                <a:rPr lang="en-US" altLang="en-US" sz="1800" dirty="0" err="1">
                  <a:solidFill>
                    <a:schemeClr val="bg1"/>
                  </a:solidFill>
                </a:rPr>
                <a:t>succ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AutoShape 5"/>
            <p:cNvCxnSpPr>
              <a:cxnSpLocks noChangeShapeType="1"/>
            </p:cNvCxnSpPr>
            <p:nvPr/>
          </p:nvCxnSpPr>
          <p:spPr bwMode="auto">
            <a:xfrm>
              <a:off x="7467600" y="9144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781800" y="381000"/>
              <a:ext cx="685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Link: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insert() and erase() for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ea typeface="ＭＳ Ｐゴシック" pitchFamily="34" charset="-128"/>
              </a:rPr>
              <a:t>Since we have a linked list, we can insert and erase from the list without disturbing the locations of the other elements</a:t>
            </a:r>
          </a:p>
          <a:p>
            <a:r>
              <a:rPr lang="en-US" altLang="en-US" sz="3600" dirty="0">
                <a:ea typeface="ＭＳ Ｐゴシック" pitchFamily="34" charset="-128"/>
              </a:rPr>
              <a:t>Manipulate the pointers in the Link nodes appropriately to splice in or out the relevant Link node</a:t>
            </a:r>
          </a:p>
          <a:p>
            <a:r>
              <a:rPr lang="en-US" altLang="en-US" sz="3600" dirty="0">
                <a:ea typeface="ＭＳ Ｐゴシック" pitchFamily="34" charset="-128"/>
              </a:rPr>
              <a:t>Other iterators that point to list elements are NOT invalidated for the list </a:t>
            </a:r>
            <a:r>
              <a:rPr lang="en-US" altLang="en-US" sz="3600" dirty="0" smtClean="0">
                <a:ea typeface="ＭＳ Ｐゴシック" pitchFamily="34" charset="-128"/>
              </a:rPr>
              <a:t>container</a:t>
            </a:r>
            <a:endParaRPr lang="en-US" altLang="en-US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9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list insert()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41825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list&lt;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&gt;::iterator p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(); ++p; ++p; ++p;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list&lt;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&gt;::iterator q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p; ++q;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(p, 99);</a:t>
            </a:r>
          </a:p>
        </p:txBody>
      </p:sp>
      <p:grpSp>
        <p:nvGrpSpPr>
          <p:cNvPr id="57" name="Group 25"/>
          <p:cNvGrpSpPr>
            <a:grpSpLocks/>
          </p:cNvGrpSpPr>
          <p:nvPr/>
        </p:nvGrpSpPr>
        <p:grpSpPr bwMode="auto">
          <a:xfrm>
            <a:off x="3959019" y="1427106"/>
            <a:ext cx="7772400" cy="1905000"/>
            <a:chOff x="609600" y="1828800"/>
            <a:chExt cx="7239000" cy="1257300"/>
          </a:xfrm>
        </p:grpSpPr>
        <p:sp>
          <p:nvSpPr>
            <p:cNvPr id="58" name="Rectangle 40"/>
            <p:cNvSpPr>
              <a:spLocks noChangeArrowheads="1"/>
            </p:cNvSpPr>
            <p:nvPr/>
          </p:nvSpPr>
          <p:spPr bwMode="auto">
            <a:xfrm>
              <a:off x="1143000" y="18288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6    </a:t>
              </a:r>
            </a:p>
          </p:txBody>
        </p:sp>
        <p:sp>
          <p:nvSpPr>
            <p:cNvPr id="59" name="Rectangle 41"/>
            <p:cNvSpPr>
              <a:spLocks noChangeArrowheads="1"/>
            </p:cNvSpPr>
            <p:nvPr/>
          </p:nvSpPr>
          <p:spPr bwMode="auto">
            <a:xfrm>
              <a:off x="2362200" y="26670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0</a:t>
              </a:r>
            </a:p>
          </p:txBody>
        </p:sp>
        <p:sp>
          <p:nvSpPr>
            <p:cNvPr id="60" name="Rectangle 42"/>
            <p:cNvSpPr>
              <a:spLocks noChangeArrowheads="1"/>
            </p:cNvSpPr>
            <p:nvPr/>
          </p:nvSpPr>
          <p:spPr bwMode="auto">
            <a:xfrm flipH="1">
              <a:off x="4191000" y="2628900"/>
              <a:ext cx="381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</a:p>
          </p:txBody>
        </p:sp>
        <p:sp>
          <p:nvSpPr>
            <p:cNvPr id="61" name="Rectangle 43"/>
            <p:cNvSpPr>
              <a:spLocks noChangeArrowheads="1"/>
            </p:cNvSpPr>
            <p:nvPr/>
          </p:nvSpPr>
          <p:spPr bwMode="auto">
            <a:xfrm>
              <a:off x="3276600" y="26289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</a:p>
          </p:txBody>
        </p:sp>
        <p:sp>
          <p:nvSpPr>
            <p:cNvPr id="62" name="Rectangle 44"/>
            <p:cNvSpPr>
              <a:spLocks noChangeArrowheads="1"/>
            </p:cNvSpPr>
            <p:nvPr/>
          </p:nvSpPr>
          <p:spPr bwMode="auto">
            <a:xfrm>
              <a:off x="5486400" y="26289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3</a:t>
              </a:r>
            </a:p>
          </p:txBody>
        </p: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>
              <a:off x="6400800" y="26289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4</a:t>
              </a:r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7391400" y="270510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5</a:t>
              </a:r>
            </a:p>
          </p:txBody>
        </p:sp>
        <p:sp>
          <p:nvSpPr>
            <p:cNvPr id="65" name="Line 47"/>
            <p:cNvSpPr>
              <a:spLocks noChangeShapeType="1"/>
            </p:cNvSpPr>
            <p:nvPr/>
          </p:nvSpPr>
          <p:spPr bwMode="auto">
            <a:xfrm>
              <a:off x="1676400" y="1981200"/>
              <a:ext cx="685800" cy="914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609600" y="1828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v:</a:t>
              </a:r>
            </a:p>
          </p:txBody>
        </p:sp>
        <p:sp>
          <p:nvSpPr>
            <p:cNvPr id="67" name="Rectangle 49"/>
            <p:cNvSpPr>
              <a:spLocks noChangeArrowheads="1"/>
            </p:cNvSpPr>
            <p:nvPr/>
          </p:nvSpPr>
          <p:spPr bwMode="auto">
            <a:xfrm>
              <a:off x="3810000" y="19050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8" name="Line 50"/>
            <p:cNvSpPr>
              <a:spLocks noChangeShapeType="1"/>
            </p:cNvSpPr>
            <p:nvPr/>
          </p:nvSpPr>
          <p:spPr bwMode="auto">
            <a:xfrm>
              <a:off x="4038600" y="2057400"/>
              <a:ext cx="167640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51"/>
            <p:cNvSpPr txBox="1">
              <a:spLocks noChangeArrowheads="1"/>
            </p:cNvSpPr>
            <p:nvPr/>
          </p:nvSpPr>
          <p:spPr bwMode="auto">
            <a:xfrm>
              <a:off x="3352800" y="19050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p:</a:t>
              </a:r>
            </a:p>
          </p:txBody>
        </p:sp>
        <p:cxnSp>
          <p:nvCxnSpPr>
            <p:cNvPr id="70" name="AutoShape 52"/>
            <p:cNvCxnSpPr>
              <a:cxnSpLocks noChangeShapeType="1"/>
              <a:stCxn id="59" idx="3"/>
              <a:endCxn id="61" idx="1"/>
            </p:cNvCxnSpPr>
            <p:nvPr/>
          </p:nvCxnSpPr>
          <p:spPr bwMode="auto">
            <a:xfrm>
              <a:off x="2819400" y="2857500"/>
              <a:ext cx="4572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53"/>
            <p:cNvCxnSpPr>
              <a:cxnSpLocks noChangeShapeType="1"/>
              <a:stCxn id="61" idx="3"/>
              <a:endCxn id="60" idx="3"/>
            </p:cNvCxnSpPr>
            <p:nvPr/>
          </p:nvCxnSpPr>
          <p:spPr bwMode="auto">
            <a:xfrm>
              <a:off x="3733800" y="2857500"/>
              <a:ext cx="4572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55"/>
            <p:cNvCxnSpPr>
              <a:cxnSpLocks noChangeShapeType="1"/>
              <a:stCxn id="62" idx="3"/>
              <a:endCxn id="63" idx="1"/>
            </p:cNvCxnSpPr>
            <p:nvPr/>
          </p:nvCxnSpPr>
          <p:spPr bwMode="auto">
            <a:xfrm>
              <a:off x="5943600" y="2857500"/>
              <a:ext cx="4572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56"/>
            <p:cNvCxnSpPr>
              <a:cxnSpLocks noChangeShapeType="1"/>
              <a:stCxn id="63" idx="3"/>
              <a:endCxn id="64" idx="1"/>
            </p:cNvCxnSpPr>
            <p:nvPr/>
          </p:nvCxnSpPr>
          <p:spPr bwMode="auto">
            <a:xfrm>
              <a:off x="6858000" y="2857500"/>
              <a:ext cx="5334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58"/>
            <p:cNvCxnSpPr>
              <a:cxnSpLocks noChangeShapeType="1"/>
              <a:stCxn id="60" idx="1"/>
              <a:endCxn id="62" idx="1"/>
            </p:cNvCxnSpPr>
            <p:nvPr/>
          </p:nvCxnSpPr>
          <p:spPr bwMode="auto">
            <a:xfrm>
              <a:off x="4572000" y="2857500"/>
              <a:ext cx="9144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5791200" y="18288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6" name="Text Box 51"/>
            <p:cNvSpPr txBox="1">
              <a:spLocks noChangeArrowheads="1"/>
            </p:cNvSpPr>
            <p:nvPr/>
          </p:nvSpPr>
          <p:spPr bwMode="auto">
            <a:xfrm>
              <a:off x="5334000" y="18288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q:</a:t>
              </a:r>
            </a:p>
          </p:txBody>
        </p:sp>
        <p:sp>
          <p:nvSpPr>
            <p:cNvPr id="77" name="Line 50"/>
            <p:cNvSpPr>
              <a:spLocks noChangeShapeType="1"/>
            </p:cNvSpPr>
            <p:nvPr/>
          </p:nvSpPr>
          <p:spPr bwMode="auto">
            <a:xfrm>
              <a:off x="6096000" y="2057400"/>
              <a:ext cx="53340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48"/>
          <p:cNvGrpSpPr>
            <a:grpSpLocks/>
          </p:cNvGrpSpPr>
          <p:nvPr/>
        </p:nvGrpSpPr>
        <p:grpSpPr bwMode="auto">
          <a:xfrm>
            <a:off x="3760097" y="3987088"/>
            <a:ext cx="7924800" cy="2514600"/>
            <a:chOff x="533400" y="4114800"/>
            <a:chExt cx="7162800" cy="2133600"/>
          </a:xfrm>
        </p:grpSpPr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1066800" y="43434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7    </a:t>
              </a:r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2209523" y="51816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0</a:t>
              </a:r>
            </a:p>
          </p:txBody>
        </p:sp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 flipH="1">
              <a:off x="40386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</a:p>
          </p:txBody>
        </p:sp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3124200" y="51816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</a:p>
          </p:txBody>
        </p:sp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5334000" y="51816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3</a:t>
              </a:r>
            </a:p>
          </p:txBody>
        </p:sp>
        <p:sp>
          <p:nvSpPr>
            <p:cNvPr id="84" name="Rectangle 9"/>
            <p:cNvSpPr>
              <a:spLocks noChangeArrowheads="1"/>
            </p:cNvSpPr>
            <p:nvPr/>
          </p:nvSpPr>
          <p:spPr bwMode="auto">
            <a:xfrm>
              <a:off x="6324600" y="51816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4</a:t>
              </a:r>
            </a:p>
          </p:txBody>
        </p:sp>
        <p:sp>
          <p:nvSpPr>
            <p:cNvPr id="85" name="Rectangle 10"/>
            <p:cNvSpPr>
              <a:spLocks noChangeArrowheads="1"/>
            </p:cNvSpPr>
            <p:nvPr/>
          </p:nvSpPr>
          <p:spPr bwMode="auto">
            <a:xfrm>
              <a:off x="7239000" y="51816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5</a:t>
              </a:r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1600200" y="4495800"/>
              <a:ext cx="685800" cy="914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533400" y="43434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v:</a:t>
              </a:r>
            </a:p>
          </p:txBody>
        </p:sp>
        <p:sp>
          <p:nvSpPr>
            <p:cNvPr id="88" name="Rectangle 14"/>
            <p:cNvSpPr>
              <a:spLocks noChangeArrowheads="1"/>
            </p:cNvSpPr>
            <p:nvPr/>
          </p:nvSpPr>
          <p:spPr bwMode="auto">
            <a:xfrm>
              <a:off x="3733800" y="41148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4038600" y="4343400"/>
              <a:ext cx="838200" cy="152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17"/>
            <p:cNvSpPr txBox="1">
              <a:spLocks noChangeArrowheads="1"/>
            </p:cNvSpPr>
            <p:nvPr/>
          </p:nvSpPr>
          <p:spPr bwMode="auto">
            <a:xfrm>
              <a:off x="3276600" y="41148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p:</a:t>
              </a:r>
            </a:p>
          </p:txBody>
        </p:sp>
        <p:cxnSp>
          <p:nvCxnSpPr>
            <p:cNvPr id="91" name="AutoShape 32"/>
            <p:cNvCxnSpPr>
              <a:cxnSpLocks noChangeShapeType="1"/>
              <a:stCxn id="80" idx="3"/>
              <a:endCxn id="82" idx="1"/>
            </p:cNvCxnSpPr>
            <p:nvPr/>
          </p:nvCxnSpPr>
          <p:spPr bwMode="auto">
            <a:xfrm>
              <a:off x="2666723" y="5372100"/>
              <a:ext cx="457477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3"/>
            <p:cNvCxnSpPr>
              <a:cxnSpLocks noChangeShapeType="1"/>
              <a:stCxn id="82" idx="3"/>
              <a:endCxn id="81" idx="3"/>
            </p:cNvCxnSpPr>
            <p:nvPr/>
          </p:nvCxnSpPr>
          <p:spPr bwMode="auto">
            <a:xfrm>
              <a:off x="3581400" y="5372100"/>
              <a:ext cx="4572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34"/>
            <p:cNvCxnSpPr>
              <a:cxnSpLocks noChangeShapeType="1"/>
              <a:stCxn id="81" idx="1"/>
              <a:endCxn id="96" idx="3"/>
            </p:cNvCxnSpPr>
            <p:nvPr/>
          </p:nvCxnSpPr>
          <p:spPr bwMode="auto">
            <a:xfrm>
              <a:off x="4419600" y="5372100"/>
              <a:ext cx="304800" cy="6858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35"/>
            <p:cNvCxnSpPr>
              <a:cxnSpLocks noChangeShapeType="1"/>
              <a:stCxn id="83" idx="3"/>
              <a:endCxn id="84" idx="1"/>
            </p:cNvCxnSpPr>
            <p:nvPr/>
          </p:nvCxnSpPr>
          <p:spPr bwMode="auto">
            <a:xfrm>
              <a:off x="5791200" y="5372100"/>
              <a:ext cx="5334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36"/>
            <p:cNvCxnSpPr>
              <a:cxnSpLocks noChangeShapeType="1"/>
              <a:stCxn id="84" idx="3"/>
              <a:endCxn id="85" idx="1"/>
            </p:cNvCxnSpPr>
            <p:nvPr/>
          </p:nvCxnSpPr>
          <p:spPr bwMode="auto">
            <a:xfrm>
              <a:off x="6781800" y="5372100"/>
              <a:ext cx="4572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Rectangle 37"/>
            <p:cNvSpPr>
              <a:spLocks noChangeArrowheads="1"/>
            </p:cNvSpPr>
            <p:nvPr/>
          </p:nvSpPr>
          <p:spPr bwMode="auto">
            <a:xfrm flipH="1">
              <a:off x="4724400" y="58674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99</a:t>
              </a:r>
            </a:p>
          </p:txBody>
        </p:sp>
        <p:cxnSp>
          <p:nvCxnSpPr>
            <p:cNvPr id="97" name="AutoShape 38"/>
            <p:cNvCxnSpPr>
              <a:cxnSpLocks noChangeShapeType="1"/>
              <a:stCxn id="96" idx="1"/>
              <a:endCxn id="83" idx="1"/>
            </p:cNvCxnSpPr>
            <p:nvPr/>
          </p:nvCxnSpPr>
          <p:spPr bwMode="auto">
            <a:xfrm flipV="1">
              <a:off x="5105400" y="5372100"/>
              <a:ext cx="228600" cy="6858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Rectangle 49"/>
            <p:cNvSpPr>
              <a:spLocks noChangeArrowheads="1"/>
            </p:cNvSpPr>
            <p:nvPr/>
          </p:nvSpPr>
          <p:spPr bwMode="auto">
            <a:xfrm>
              <a:off x="5562600" y="41148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9" name="Text Box 51"/>
            <p:cNvSpPr txBox="1">
              <a:spLocks noChangeArrowheads="1"/>
            </p:cNvSpPr>
            <p:nvPr/>
          </p:nvSpPr>
          <p:spPr bwMode="auto">
            <a:xfrm>
              <a:off x="5105400" y="41148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q:</a:t>
              </a:r>
            </a:p>
          </p:txBody>
        </p:sp>
        <p:sp>
          <p:nvSpPr>
            <p:cNvPr id="100" name="Line 50"/>
            <p:cNvSpPr>
              <a:spLocks noChangeShapeType="1"/>
            </p:cNvSpPr>
            <p:nvPr/>
          </p:nvSpPr>
          <p:spPr bwMode="auto">
            <a:xfrm>
              <a:off x="5867400" y="4343400"/>
              <a:ext cx="685800" cy="838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39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list insert()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v.erase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(p);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</p:txBody>
      </p:sp>
      <p:grpSp>
        <p:nvGrpSpPr>
          <p:cNvPr id="78" name="Group 48"/>
          <p:cNvGrpSpPr>
            <a:grpSpLocks/>
          </p:cNvGrpSpPr>
          <p:nvPr/>
        </p:nvGrpSpPr>
        <p:grpSpPr bwMode="auto">
          <a:xfrm>
            <a:off x="3322216" y="1540102"/>
            <a:ext cx="7924800" cy="2514600"/>
            <a:chOff x="533400" y="4114800"/>
            <a:chExt cx="7162800" cy="2133600"/>
          </a:xfrm>
        </p:grpSpPr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1066800" y="43434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7    </a:t>
              </a:r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2209523" y="51816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0</a:t>
              </a:r>
            </a:p>
          </p:txBody>
        </p:sp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 flipH="1">
              <a:off x="40386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</a:p>
          </p:txBody>
        </p:sp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3124200" y="51816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</a:p>
          </p:txBody>
        </p:sp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5334000" y="51816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3</a:t>
              </a:r>
            </a:p>
          </p:txBody>
        </p:sp>
        <p:sp>
          <p:nvSpPr>
            <p:cNvPr id="84" name="Rectangle 9"/>
            <p:cNvSpPr>
              <a:spLocks noChangeArrowheads="1"/>
            </p:cNvSpPr>
            <p:nvPr/>
          </p:nvSpPr>
          <p:spPr bwMode="auto">
            <a:xfrm>
              <a:off x="6324600" y="51816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4</a:t>
              </a:r>
            </a:p>
          </p:txBody>
        </p:sp>
        <p:sp>
          <p:nvSpPr>
            <p:cNvPr id="85" name="Rectangle 10"/>
            <p:cNvSpPr>
              <a:spLocks noChangeArrowheads="1"/>
            </p:cNvSpPr>
            <p:nvPr/>
          </p:nvSpPr>
          <p:spPr bwMode="auto">
            <a:xfrm>
              <a:off x="7239000" y="51816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5</a:t>
              </a:r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1600200" y="4495800"/>
              <a:ext cx="685800" cy="914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533400" y="43434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v:</a:t>
              </a:r>
            </a:p>
          </p:txBody>
        </p:sp>
        <p:sp>
          <p:nvSpPr>
            <p:cNvPr id="88" name="Rectangle 14"/>
            <p:cNvSpPr>
              <a:spLocks noChangeArrowheads="1"/>
            </p:cNvSpPr>
            <p:nvPr/>
          </p:nvSpPr>
          <p:spPr bwMode="auto">
            <a:xfrm>
              <a:off x="3733800" y="41148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4038600" y="4343400"/>
              <a:ext cx="838200" cy="152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17"/>
            <p:cNvSpPr txBox="1">
              <a:spLocks noChangeArrowheads="1"/>
            </p:cNvSpPr>
            <p:nvPr/>
          </p:nvSpPr>
          <p:spPr bwMode="auto">
            <a:xfrm>
              <a:off x="3276600" y="41148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p:</a:t>
              </a:r>
            </a:p>
          </p:txBody>
        </p:sp>
        <p:cxnSp>
          <p:nvCxnSpPr>
            <p:cNvPr id="91" name="AutoShape 32"/>
            <p:cNvCxnSpPr>
              <a:cxnSpLocks noChangeShapeType="1"/>
              <a:stCxn id="80" idx="3"/>
              <a:endCxn id="82" idx="1"/>
            </p:cNvCxnSpPr>
            <p:nvPr/>
          </p:nvCxnSpPr>
          <p:spPr bwMode="auto">
            <a:xfrm>
              <a:off x="2666723" y="5372100"/>
              <a:ext cx="457477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3"/>
            <p:cNvCxnSpPr>
              <a:cxnSpLocks noChangeShapeType="1"/>
              <a:stCxn id="82" idx="3"/>
              <a:endCxn id="81" idx="3"/>
            </p:cNvCxnSpPr>
            <p:nvPr/>
          </p:nvCxnSpPr>
          <p:spPr bwMode="auto">
            <a:xfrm>
              <a:off x="3581400" y="5372100"/>
              <a:ext cx="4572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34"/>
            <p:cNvCxnSpPr>
              <a:cxnSpLocks noChangeShapeType="1"/>
              <a:stCxn id="81" idx="1"/>
              <a:endCxn id="96" idx="3"/>
            </p:cNvCxnSpPr>
            <p:nvPr/>
          </p:nvCxnSpPr>
          <p:spPr bwMode="auto">
            <a:xfrm>
              <a:off x="4419600" y="5372100"/>
              <a:ext cx="304800" cy="6858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35"/>
            <p:cNvCxnSpPr>
              <a:cxnSpLocks noChangeShapeType="1"/>
              <a:stCxn id="83" idx="3"/>
              <a:endCxn id="84" idx="1"/>
            </p:cNvCxnSpPr>
            <p:nvPr/>
          </p:nvCxnSpPr>
          <p:spPr bwMode="auto">
            <a:xfrm>
              <a:off x="5791200" y="5372100"/>
              <a:ext cx="5334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36"/>
            <p:cNvCxnSpPr>
              <a:cxnSpLocks noChangeShapeType="1"/>
              <a:stCxn id="84" idx="3"/>
              <a:endCxn id="85" idx="1"/>
            </p:cNvCxnSpPr>
            <p:nvPr/>
          </p:nvCxnSpPr>
          <p:spPr bwMode="auto">
            <a:xfrm>
              <a:off x="6781800" y="5372100"/>
              <a:ext cx="4572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Rectangle 37"/>
            <p:cNvSpPr>
              <a:spLocks noChangeArrowheads="1"/>
            </p:cNvSpPr>
            <p:nvPr/>
          </p:nvSpPr>
          <p:spPr bwMode="auto">
            <a:xfrm flipH="1">
              <a:off x="4724400" y="58674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99</a:t>
              </a:r>
            </a:p>
          </p:txBody>
        </p:sp>
        <p:cxnSp>
          <p:nvCxnSpPr>
            <p:cNvPr id="97" name="AutoShape 38"/>
            <p:cNvCxnSpPr>
              <a:cxnSpLocks noChangeShapeType="1"/>
              <a:stCxn id="96" idx="1"/>
              <a:endCxn id="83" idx="1"/>
            </p:cNvCxnSpPr>
            <p:nvPr/>
          </p:nvCxnSpPr>
          <p:spPr bwMode="auto">
            <a:xfrm flipV="1">
              <a:off x="5105400" y="5372100"/>
              <a:ext cx="228600" cy="6858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Rectangle 49"/>
            <p:cNvSpPr>
              <a:spLocks noChangeArrowheads="1"/>
            </p:cNvSpPr>
            <p:nvPr/>
          </p:nvSpPr>
          <p:spPr bwMode="auto">
            <a:xfrm>
              <a:off x="5562600" y="41148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9" name="Text Box 51"/>
            <p:cNvSpPr txBox="1">
              <a:spLocks noChangeArrowheads="1"/>
            </p:cNvSpPr>
            <p:nvPr/>
          </p:nvSpPr>
          <p:spPr bwMode="auto">
            <a:xfrm>
              <a:off x="5105400" y="41148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q:</a:t>
              </a:r>
            </a:p>
          </p:txBody>
        </p:sp>
        <p:sp>
          <p:nvSpPr>
            <p:cNvPr id="100" name="Line 50"/>
            <p:cNvSpPr>
              <a:spLocks noChangeShapeType="1"/>
            </p:cNvSpPr>
            <p:nvPr/>
          </p:nvSpPr>
          <p:spPr bwMode="auto">
            <a:xfrm>
              <a:off x="5867400" y="4343400"/>
              <a:ext cx="685800" cy="838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887058" y="3975781"/>
            <a:ext cx="7796797" cy="2133600"/>
            <a:chOff x="762000" y="3962400"/>
            <a:chExt cx="7406957" cy="1619250"/>
          </a:xfrm>
        </p:grpSpPr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1360443" y="4267200"/>
              <a:ext cx="838200" cy="4286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6    </a:t>
              </a: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2579643" y="5105400"/>
              <a:ext cx="457200" cy="4286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0</a:t>
              </a:r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 flipH="1">
              <a:off x="4408443" y="5067300"/>
              <a:ext cx="381000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3494042" y="51054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5703843" y="5067300"/>
              <a:ext cx="457200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3</a:t>
              </a:r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6634838" y="5067300"/>
              <a:ext cx="457200" cy="514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4</a:t>
              </a:r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7711757" y="51054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bg1"/>
                  </a:solidFill>
                  <a:latin typeface="Source Code Pro" panose="020B0509030403020204" pitchFamily="49" charset="0"/>
                </a:rPr>
                <a:t>5</a:t>
              </a:r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1828801" y="4419600"/>
              <a:ext cx="674643" cy="900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Text Box 50"/>
            <p:cNvSpPr txBox="1">
              <a:spLocks noChangeArrowheads="1"/>
            </p:cNvSpPr>
            <p:nvPr/>
          </p:nvSpPr>
          <p:spPr bwMode="auto">
            <a:xfrm>
              <a:off x="762000" y="42672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v:</a:t>
              </a:r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3962400" y="4038600"/>
              <a:ext cx="609600" cy="4286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3" name="Line 52"/>
            <p:cNvSpPr>
              <a:spLocks noChangeShapeType="1"/>
            </p:cNvSpPr>
            <p:nvPr/>
          </p:nvSpPr>
          <p:spPr bwMode="auto">
            <a:xfrm>
              <a:off x="4267200" y="4267200"/>
              <a:ext cx="160020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Text Box 53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p:</a:t>
              </a:r>
            </a:p>
          </p:txBody>
        </p:sp>
        <p:cxnSp>
          <p:nvCxnSpPr>
            <p:cNvPr id="105" name="AutoShape 54"/>
            <p:cNvCxnSpPr>
              <a:cxnSpLocks noChangeShapeType="1"/>
              <a:stCxn id="50" idx="3"/>
              <a:endCxn id="52" idx="1"/>
            </p:cNvCxnSpPr>
            <p:nvPr/>
          </p:nvCxnSpPr>
          <p:spPr bwMode="auto">
            <a:xfrm>
              <a:off x="3036842" y="5319713"/>
              <a:ext cx="457200" cy="142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55"/>
            <p:cNvCxnSpPr>
              <a:cxnSpLocks noChangeShapeType="1"/>
              <a:stCxn id="52" idx="3"/>
              <a:endCxn id="51" idx="3"/>
            </p:cNvCxnSpPr>
            <p:nvPr/>
          </p:nvCxnSpPr>
          <p:spPr bwMode="auto">
            <a:xfrm flipV="1">
              <a:off x="3951242" y="5324475"/>
              <a:ext cx="457201" cy="9525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56"/>
            <p:cNvCxnSpPr>
              <a:cxnSpLocks noChangeShapeType="1"/>
              <a:stCxn id="53" idx="3"/>
              <a:endCxn id="54" idx="1"/>
            </p:cNvCxnSpPr>
            <p:nvPr/>
          </p:nvCxnSpPr>
          <p:spPr bwMode="auto">
            <a:xfrm>
              <a:off x="6161043" y="5324475"/>
              <a:ext cx="473795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AutoShape 57"/>
            <p:cNvCxnSpPr>
              <a:cxnSpLocks noChangeShapeType="1"/>
              <a:stCxn id="54" idx="3"/>
              <a:endCxn id="55" idx="1"/>
            </p:cNvCxnSpPr>
            <p:nvPr/>
          </p:nvCxnSpPr>
          <p:spPr bwMode="auto">
            <a:xfrm>
              <a:off x="7092038" y="5324475"/>
              <a:ext cx="619719" cy="9525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AutoShape 58"/>
            <p:cNvCxnSpPr>
              <a:cxnSpLocks noChangeShapeType="1"/>
              <a:stCxn id="51" idx="1"/>
              <a:endCxn id="53" idx="1"/>
            </p:cNvCxnSpPr>
            <p:nvPr/>
          </p:nvCxnSpPr>
          <p:spPr bwMode="auto">
            <a:xfrm>
              <a:off x="4789443" y="5324475"/>
              <a:ext cx="914400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Rectangle 49"/>
            <p:cNvSpPr>
              <a:spLocks noChangeArrowheads="1"/>
            </p:cNvSpPr>
            <p:nvPr/>
          </p:nvSpPr>
          <p:spPr bwMode="auto">
            <a:xfrm>
              <a:off x="6096000" y="39624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1" name="Text Box 51"/>
            <p:cNvSpPr txBox="1">
              <a:spLocks noChangeArrowheads="1"/>
            </p:cNvSpPr>
            <p:nvPr/>
          </p:nvSpPr>
          <p:spPr bwMode="auto">
            <a:xfrm>
              <a:off x="5638800" y="39624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q:</a:t>
              </a:r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6400800" y="4191000"/>
              <a:ext cx="381000" cy="914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49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Slides </a:t>
            </a:r>
            <a:r>
              <a:rPr lang="en-US" altLang="en-US" dirty="0"/>
              <a:t>are based on those from and as modified by Jennifer Welch:</a:t>
            </a:r>
            <a:br>
              <a:rPr lang="en-US" altLang="en-US" dirty="0"/>
            </a:br>
            <a:r>
              <a:rPr lang="en-US" altLang="en-US" i="1" dirty="0"/>
              <a:t>Programming Principles and Practice Using C++</a:t>
            </a:r>
            <a:r>
              <a:rPr lang="en-US" altLang="en-US" dirty="0"/>
              <a:t>, Second Edition, Bjarne </a:t>
            </a:r>
            <a:r>
              <a:rPr lang="en-US" altLang="en-US" dirty="0" err="1"/>
              <a:t>Stroustrup</a:t>
            </a:r>
            <a:r>
              <a:rPr lang="en-US" altLang="en-US" dirty="0"/>
              <a:t>, Pearson, 2014. :</a:t>
            </a:r>
          </a:p>
          <a:p>
            <a:pPr>
              <a:buNone/>
            </a:pPr>
            <a:r>
              <a:rPr lang="nl-NL" altLang="en-US" dirty="0"/>
              <a:t>	</a:t>
            </a:r>
            <a:r>
              <a:rPr lang="nl-NL" altLang="en-US" dirty="0">
                <a:hlinkClick r:id="rId2"/>
              </a:rPr>
              <a:t>http://</a:t>
            </a:r>
            <a:r>
              <a:rPr lang="nl-NL" altLang="en-US" dirty="0" smtClean="0">
                <a:hlinkClick r:id="rId2"/>
              </a:rPr>
              <a:t>www.stroustrup.com/Programming/20_containers.ppt</a:t>
            </a:r>
            <a:r>
              <a:rPr lang="nl-NL" altLang="en-US" dirty="0"/>
              <a:t/>
            </a:r>
            <a:br>
              <a:rPr lang="nl-NL" altLang="en-US" dirty="0"/>
            </a:br>
            <a:r>
              <a:rPr lang="nl-NL" altLang="en-US" dirty="0">
                <a:hlinkClick r:id="rId3"/>
              </a:rPr>
              <a:t>http://</a:t>
            </a:r>
            <a:r>
              <a:rPr lang="nl-NL" altLang="en-US" dirty="0" smtClean="0">
                <a:hlinkClick r:id="rId3"/>
              </a:rPr>
              <a:t>www.stroustrup.com/Programming/21_algorithms.ppt</a:t>
            </a:r>
            <a:endParaRPr lang="nl-NL" altLang="en-US" dirty="0" smtClean="0"/>
          </a:p>
          <a:p>
            <a:pPr>
              <a:buNone/>
            </a:pPr>
            <a:endParaRPr lang="nl-NL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in C++</a:t>
            </a:r>
          </a:p>
          <a:p>
            <a:pPr lvl="1"/>
            <a:r>
              <a:rPr lang="en-US" dirty="0" smtClean="0"/>
              <a:t>It can hold any data type as long as the data type fulfill certain rules.</a:t>
            </a:r>
          </a:p>
          <a:p>
            <a:pPr lvl="1"/>
            <a:r>
              <a:rPr lang="en-US" dirty="0" smtClean="0"/>
              <a:t>More later </a:t>
            </a:r>
            <a:r>
              <a:rPr lang="en-US" smtClean="0"/>
              <a:t>with templates.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STL:</a:t>
            </a:r>
            <a:br>
              <a:rPr lang="en-US" dirty="0" smtClean="0"/>
            </a:br>
            <a:r>
              <a:rPr lang="en-US" altLang="en-US" dirty="0" smtClean="0">
                <a:ea typeface="ＭＳ Ｐゴシック" pitchFamily="34" charset="-128"/>
              </a:rPr>
              <a:t>Traversing a Vector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CSCE 121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J. Michael Moore</a:t>
            </a:r>
            <a:endParaRPr lang="en-US" dirty="0">
              <a:latin typeface="+mn-lt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640012" y="6083628"/>
            <a:ext cx="6442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Based on slides created by Bjarne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Stroustrup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and Jennifer Welch </a:t>
            </a:r>
          </a:p>
        </p:txBody>
      </p:sp>
    </p:spTree>
    <p:extLst>
      <p:ext uri="{BB962C8B-B14F-4D97-AF65-F5344CB8AC3E}">
        <p14:creationId xmlns:p14="http://schemas.microsoft.com/office/powerpoint/2010/main" val="13073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Ways of Traversing a Vector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175"/>
            <a:ext cx="1113958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= 0;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v.size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(); ++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// why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int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?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 something with v[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] or v.at(</a:t>
            </a:r>
            <a:r>
              <a:rPr lang="en-US" sz="2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(vector&lt;T&gt;::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size_type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= 0;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v.size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(); ++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</a:t>
            </a:r>
          </a:p>
          <a:p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 something with v[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]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or v.at(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i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longer but always correct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(vector&lt;T&gt;::iterator p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</a:t>
            </a:r>
            <a:r>
              <a:rPr lang="en-US" sz="2800" dirty="0" smtClean="0">
                <a:solidFill>
                  <a:srgbClr val="C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		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!=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v.end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(); ++p)</a:t>
            </a:r>
          </a:p>
          <a:p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 something with *p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Subscript vs. Iterator Vector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subscript style is used in essentially every language</a:t>
            </a:r>
          </a:p>
          <a:p>
            <a:r>
              <a:rPr lang="en-US" altLang="en-US" dirty="0">
                <a:ea typeface="ＭＳ Ｐゴシック" pitchFamily="34" charset="-128"/>
              </a:rPr>
              <a:t>iterator style is used in C (pointers only) and C++</a:t>
            </a:r>
          </a:p>
          <a:p>
            <a:r>
              <a:rPr lang="en-US" altLang="en-US" dirty="0">
                <a:ea typeface="ＭＳ Ｐゴシック" pitchFamily="34" charset="-128"/>
              </a:rPr>
              <a:t>iterator style is used for standard library algorithms</a:t>
            </a:r>
          </a:p>
          <a:p>
            <a:r>
              <a:rPr lang="en-US" altLang="en-US" dirty="0">
                <a:ea typeface="ＭＳ Ｐゴシック" pitchFamily="34" charset="-128"/>
              </a:rPr>
              <a:t>subscript style does not work for lists (in C++ and in most languages)</a:t>
            </a:r>
          </a:p>
          <a:p>
            <a:r>
              <a:rPr lang="en-US" altLang="en-US" dirty="0">
                <a:ea typeface="ＭＳ Ｐゴシック" pitchFamily="34" charset="-128"/>
              </a:rPr>
              <a:t>iterator style works for all containers</a:t>
            </a:r>
          </a:p>
          <a:p>
            <a:r>
              <a:rPr lang="en-US" altLang="en-US" dirty="0">
                <a:ea typeface="ＭＳ Ｐゴシック" pitchFamily="34" charset="-128"/>
              </a:rPr>
              <a:t>use subscript style if you need to know the index</a:t>
            </a:r>
          </a:p>
          <a:p>
            <a:r>
              <a:rPr lang="en-US" altLang="en-US" dirty="0">
                <a:ea typeface="ＭＳ Ｐゴシック" pitchFamily="34" charset="-128"/>
              </a:rPr>
              <a:t>prefer </a:t>
            </a:r>
            <a:r>
              <a:rPr lang="en-US" altLang="en-US" dirty="0" err="1">
                <a:ea typeface="ＭＳ Ｐゴシック" pitchFamily="34" charset="-128"/>
              </a:rPr>
              <a:t>size_type</a:t>
            </a:r>
            <a:r>
              <a:rPr lang="en-US" altLang="en-US" dirty="0">
                <a:ea typeface="ＭＳ Ｐゴシック" pitchFamily="34" charset="-128"/>
              </a:rPr>
              <a:t> over plain </a:t>
            </a:r>
            <a:r>
              <a:rPr lang="en-US" altLang="en-US" dirty="0" err="1">
                <a:ea typeface="ＭＳ Ｐゴシック" pitchFamily="34" charset="-128"/>
              </a:rPr>
              <a:t>int</a:t>
            </a:r>
            <a:r>
              <a:rPr lang="en-US" altLang="en-US" dirty="0">
                <a:ea typeface="ＭＳ Ｐゴシック" pitchFamily="34" charset="-128"/>
              </a:rPr>
              <a:t> (</a:t>
            </a:r>
            <a:r>
              <a:rPr lang="en-US" altLang="en-US" dirty="0" err="1">
                <a:ea typeface="ＭＳ Ｐゴシック" pitchFamily="34" charset="-128"/>
              </a:rPr>
              <a:t>pendantic</a:t>
            </a:r>
            <a:r>
              <a:rPr lang="en-US" altLang="en-US" dirty="0">
                <a:ea typeface="ＭＳ Ｐゴシック" pitchFamily="34" charset="-128"/>
              </a:rPr>
              <a:t> but quiets compiler and prevents rare errors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50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Another Way of Traversing a Vector:  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Range </a:t>
            </a:r>
            <a:r>
              <a:rPr lang="en-US" altLang="en-US" dirty="0">
                <a:ea typeface="ＭＳ Ｐゴシック" pitchFamily="34" charset="-128"/>
              </a:rPr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6531"/>
            <a:ext cx="10515600" cy="1930432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dirty="0">
                <a:ea typeface="ＭＳ Ｐゴシック" pitchFamily="34" charset="-128"/>
              </a:rPr>
              <a:t>Use “range for” in this situation: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very simple loop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over a single sequence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you don’t need to access more than one element at a time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you don’t need to know the position of the current </a:t>
            </a:r>
            <a:r>
              <a:rPr lang="en-US" altLang="en-US" sz="2000" dirty="0" smtClean="0">
                <a:ea typeface="ＭＳ Ｐゴシック" pitchFamily="34" charset="-128"/>
              </a:rPr>
              <a:t>element</a:t>
            </a: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45225"/>
            <a:ext cx="7417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(vector&lt;T&gt;::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value_type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x : v)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 something with x;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assumes vector implementation includes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“using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value_type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T;”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&amp; x : v)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	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do something with 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5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Programming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Correctness</a:t>
            </a:r>
          </a:p>
          <a:p>
            <a:r>
              <a:rPr lang="en-US" altLang="en-US" dirty="0" smtClean="0"/>
              <a:t>Efficiency</a:t>
            </a:r>
          </a:p>
          <a:p>
            <a:r>
              <a:rPr lang="en-US" altLang="en-US" dirty="0" smtClean="0"/>
              <a:t>Robustness</a:t>
            </a:r>
          </a:p>
          <a:p>
            <a:r>
              <a:rPr lang="en-US" altLang="en-US" dirty="0" smtClean="0"/>
              <a:t>Readability</a:t>
            </a:r>
          </a:p>
          <a:p>
            <a:r>
              <a:rPr lang="en-US" altLang="en-US" dirty="0" smtClean="0"/>
              <a:t>Reuse</a:t>
            </a:r>
          </a:p>
          <a:p>
            <a:r>
              <a:rPr lang="en-US" altLang="en-US" dirty="0" smtClean="0"/>
              <a:t>Modularity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</a:t>
            </a:r>
            <a:r>
              <a:rPr lang="en-US" smtClean="0"/>
              <a:t>Michael Moore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6069027"/>
            <a:ext cx="640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Including content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and Jennifer Welch.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template &lt;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 TypeName1, 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 TypeName2&gt;</a:t>
            </a:r>
          </a:p>
          <a:p>
            <a:pPr marL="0" indent="0">
              <a:buNone/>
            </a:pPr>
            <a:r>
              <a:rPr lang="en-US" sz="2400" smtClean="0">
                <a:latin typeface="Source Code Pro" panose="020B0509030403020204" pitchFamily="49" charset="0"/>
              </a:rPr>
              <a:t>Typename1 </a:t>
            </a:r>
            <a:r>
              <a:rPr lang="en-US" sz="2400" dirty="0" err="1" smtClean="0">
                <a:latin typeface="Source Code Pro" panose="020B0509030403020204" pitchFamily="49" charset="0"/>
              </a:rPr>
              <a:t>genericFunction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TypeName1&amp; t1, </a:t>
            </a:r>
            <a:br>
              <a:rPr lang="en-US" sz="2400" dirty="0" smtClean="0">
                <a:latin typeface="Source Code Pro" panose="020B0509030403020204" pitchFamily="49" charset="0"/>
              </a:rPr>
            </a:br>
            <a:r>
              <a:rPr lang="en-US" sz="2400" dirty="0" smtClean="0">
                <a:latin typeface="Source Code Pro" panose="020B0509030403020204" pitchFamily="49" charset="0"/>
              </a:rPr>
              <a:t>					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TypeName2&amp; t2)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Typename1 temp1;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Typename2 temp2;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// ... 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template &lt;</a:t>
            </a:r>
            <a:r>
              <a:rPr lang="en-US" sz="2400" dirty="0" err="1">
                <a:latin typeface="Source Code Pro" panose="020B0509030403020204" pitchFamily="49" charset="0"/>
              </a:rPr>
              <a:t>typename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&gt;</a:t>
            </a: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void </a:t>
            </a:r>
            <a:r>
              <a:rPr lang="en-US" sz="2400" dirty="0" err="1" smtClean="0">
                <a:latin typeface="Source Code Pro" panose="020B0509030403020204" pitchFamily="49" charset="0"/>
              </a:rPr>
              <a:t>otherFunction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&amp; t) {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template &lt;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class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val</a:t>
            </a:r>
            <a:r>
              <a:rPr lang="en-US" sz="24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void </a:t>
            </a:r>
            <a:r>
              <a:rPr lang="en-US" sz="2400" dirty="0" err="1" smtClean="0">
                <a:latin typeface="Source Code Pro" panose="020B0509030403020204" pitchFamily="49" charset="0"/>
              </a:rPr>
              <a:t>setVal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newVal</a:t>
            </a:r>
            <a:r>
              <a:rPr lang="en-US" sz="2400" dirty="0" smtClean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}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template &lt;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&gt;</a:t>
            </a: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void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::</a:t>
            </a:r>
            <a:r>
              <a:rPr lang="en-US" sz="2400" dirty="0" err="1" smtClean="0">
                <a:latin typeface="Source Code Pro" panose="020B0509030403020204" pitchFamily="49" charset="0"/>
              </a:rPr>
              <a:t>setVal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Typename</a:t>
            </a:r>
            <a:r>
              <a:rPr lang="en-US" sz="2400" dirty="0" smtClean="0">
                <a:latin typeface="Source Code Pro" panose="020B0509030403020204" pitchFamily="49" charset="0"/>
              </a:rPr>
              <a:t>&amp; </a:t>
            </a:r>
            <a:r>
              <a:rPr lang="en-US" sz="2400" dirty="0" err="1" smtClean="0">
                <a:latin typeface="Source Code Pro" panose="020B0509030403020204" pitchFamily="49" charset="0"/>
              </a:rPr>
              <a:t>newVal</a:t>
            </a:r>
            <a:r>
              <a:rPr lang="en-US" sz="2400" dirty="0" smtClean="0">
                <a:latin typeface="Source Code Pro" panose="020B0509030403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	</a:t>
            </a:r>
            <a:r>
              <a:rPr lang="en-US" sz="2400" dirty="0" err="1" smtClean="0">
                <a:latin typeface="Source Code Pro" panose="020B0509030403020204" pitchFamily="49" charset="0"/>
              </a:rPr>
              <a:t>val</a:t>
            </a:r>
            <a:r>
              <a:rPr lang="en-US" sz="2400" dirty="0" smtClean="0">
                <a:latin typeface="Source Code Pro" panose="020B0509030403020204" pitchFamily="49" charset="0"/>
              </a:rPr>
              <a:t> = </a:t>
            </a:r>
            <a:r>
              <a:rPr lang="en-US" sz="2400" dirty="0" err="1" smtClean="0">
                <a:latin typeface="Source Code Pro" panose="020B0509030403020204" pitchFamily="49" charset="0"/>
              </a:rPr>
              <a:t>newVal</a:t>
            </a:r>
            <a:r>
              <a:rPr lang="en-US" sz="24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565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2333</Words>
  <Application>Microsoft Office PowerPoint</Application>
  <PresentationFormat>Widescreen</PresentationFormat>
  <Paragraphs>578</Paragraphs>
  <Slides>53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Courier</vt:lpstr>
      <vt:lpstr>MS PGothic</vt:lpstr>
      <vt:lpstr>MS PGothic</vt:lpstr>
      <vt:lpstr>Source Code Pro</vt:lpstr>
      <vt:lpstr>Office Theme</vt:lpstr>
      <vt:lpstr>Final Slide Set 4</vt:lpstr>
      <vt:lpstr>Generic Programming</vt:lpstr>
      <vt:lpstr>Data types</vt:lpstr>
      <vt:lpstr>Generic Programming</vt:lpstr>
      <vt:lpstr>Example</vt:lpstr>
      <vt:lpstr>Recall: Programming Goals</vt:lpstr>
      <vt:lpstr>Anatomy of Templates</vt:lpstr>
      <vt:lpstr>Function</vt:lpstr>
      <vt:lpstr>Class</vt:lpstr>
      <vt:lpstr>Class</vt:lpstr>
      <vt:lpstr>Notes</vt:lpstr>
      <vt:lpstr>Introduction to the Standard Template Library</vt:lpstr>
      <vt:lpstr>History</vt:lpstr>
      <vt:lpstr>The Standard Template Library</vt:lpstr>
      <vt:lpstr>Common Programming Tasks</vt:lpstr>
      <vt:lpstr>Key Observation</vt:lpstr>
      <vt:lpstr>Ideal</vt:lpstr>
      <vt:lpstr>Generic Programming</vt:lpstr>
      <vt:lpstr>Sum Function for Array</vt:lpstr>
      <vt:lpstr>Sum Function for Linked List</vt:lpstr>
      <vt:lpstr>Pseudocode Version of Both Functions</vt:lpstr>
      <vt:lpstr>STL-Style Version of  Generalized Sum Function</vt:lpstr>
      <vt:lpstr>Using STL-Style Sum Function</vt:lpstr>
      <vt:lpstr>Instantiated Sum Function</vt:lpstr>
      <vt:lpstr>Sum Function Example</vt:lpstr>
      <vt:lpstr>Standard Template Library Model</vt:lpstr>
      <vt:lpstr>Basic STL Model</vt:lpstr>
      <vt:lpstr>Iterators</vt:lpstr>
      <vt:lpstr>Iterators</vt:lpstr>
      <vt:lpstr>One-Past-The-Last</vt:lpstr>
      <vt:lpstr>Containers</vt:lpstr>
      <vt:lpstr>Containers</vt:lpstr>
      <vt:lpstr>Containers</vt:lpstr>
      <vt:lpstr>Standard Template Library Find</vt:lpstr>
      <vt:lpstr>STL find() algorithm</vt:lpstr>
      <vt:lpstr>More About STL find() Function</vt:lpstr>
      <vt:lpstr>Comparing Different Uses of find()</vt:lpstr>
      <vt:lpstr>STL: Vector vs. List</vt:lpstr>
      <vt:lpstr>Vector and List Implementations</vt:lpstr>
      <vt:lpstr>vector Implementation</vt:lpstr>
      <vt:lpstr>insert() into vector</vt:lpstr>
      <vt:lpstr>vector insert() Example</vt:lpstr>
      <vt:lpstr>erase() from vector</vt:lpstr>
      <vt:lpstr>vector erase() Example</vt:lpstr>
      <vt:lpstr>list Implementation</vt:lpstr>
      <vt:lpstr>insert() and erase() for list</vt:lpstr>
      <vt:lpstr>list insert() Example</vt:lpstr>
      <vt:lpstr>list insert() Example</vt:lpstr>
      <vt:lpstr>Acknowledgements</vt:lpstr>
      <vt:lpstr>STL: Traversing a Vector</vt:lpstr>
      <vt:lpstr>Ways of Traversing a Vector</vt:lpstr>
      <vt:lpstr>Subscript vs. Iterator Vector Traversals</vt:lpstr>
      <vt:lpstr>Another Way of Traversing a Vector:   Range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Westerfield, Jonathan Glen</dc:creator>
  <cp:lastModifiedBy>Westerfield, Jonathan Glen</cp:lastModifiedBy>
  <cp:revision>3</cp:revision>
  <dcterms:created xsi:type="dcterms:W3CDTF">2016-12-07T16:55:48Z</dcterms:created>
  <dcterms:modified xsi:type="dcterms:W3CDTF">2016-12-07T16:59:52Z</dcterms:modified>
</cp:coreProperties>
</file>