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8" r:id="rId3"/>
    <p:sldId id="259" r:id="rId4"/>
    <p:sldId id="260" r:id="rId5"/>
    <p:sldId id="268" r:id="rId6"/>
    <p:sldId id="261" r:id="rId7"/>
    <p:sldId id="262" r:id="rId8"/>
    <p:sldId id="263" r:id="rId9"/>
    <p:sldId id="264" r:id="rId10"/>
    <p:sldId id="266" r:id="rId11"/>
    <p:sldId id="269" r:id="rId12"/>
    <p:sldId id="276" r:id="rId13"/>
    <p:sldId id="270" r:id="rId14"/>
    <p:sldId id="271" r:id="rId15"/>
    <p:sldId id="272" r:id="rId16"/>
    <p:sldId id="273" r:id="rId17"/>
    <p:sldId id="275" r:id="rId18"/>
    <p:sldId id="285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6" r:id="rId27"/>
    <p:sldId id="287" r:id="rId28"/>
    <p:sldId id="288" r:id="rId29"/>
    <p:sldId id="289" r:id="rId30"/>
    <p:sldId id="290" r:id="rId31"/>
    <p:sldId id="291" r:id="rId32"/>
    <p:sldId id="29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1344" autoAdjust="0"/>
  </p:normalViewPr>
  <p:slideViewPr>
    <p:cSldViewPr>
      <p:cViewPr varScale="1">
        <p:scale>
          <a:sx n="102" d="100"/>
          <a:sy n="102" d="100"/>
        </p:scale>
        <p:origin x="19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05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04C00-AA23-446C-8055-85C7FE8BEA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20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8E40D-984F-431B-8014-9C818D1BCC55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5DFD6-6505-45F7-B478-A2AA0C4806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1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9CB587-0B8D-4E16-9CC5-7EDE00C1573A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>
                <a:latin typeface="Arial" charset="0"/>
              </a:rPr>
              <a:t>What is function of K_A?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Kerberos uses as its basis the Needham-Schroeder protocol. It makes use of a trusted third party, termed a key distribution center (KDC), which consists of two logically separate parts: an Authentication Server (AS) and a Ticket Granting Server (TGS). Kerberos works on the basis of "tickets" which serve to prove the identity of users.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The KDC maintains a database of secret keys; each entity on the network — whether a client or a server — shares a secret key known only to itself and to the KDC. Knowledge of this key serves to prove an entity's identity. For communication between two entities, the KDC generates a session key which they can use to secure their interactions.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Arial" charset="0"/>
              </a:rPr>
              <a:t>v4 has reached end of life by MIT</a:t>
            </a:r>
          </a:p>
          <a:p>
            <a:r>
              <a:rPr lang="en-US">
                <a:latin typeface="Arial" charset="0"/>
              </a:rPr>
              <a:t>advantages claimed for v5: support for strong encryption, extensibility, and fixes of bugs in cross-realm</a:t>
            </a:r>
          </a:p>
          <a:p>
            <a:r>
              <a:rPr lang="en-US">
                <a:latin typeface="Arial" charset="0"/>
              </a:rPr>
              <a:t>authentication used by v4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2191"/>
            <a:ext cx="5485805" cy="411540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5DFD6-6505-45F7-B478-A2AA0C4806B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F676F-06EA-4207-8840-69B4AA1A8F3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8FA87-425F-494F-8632-766F22B3AD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6CE02F-FFF0-4051-AF29-01D0C8D0F765}" type="slidenum">
              <a:rPr lang="en-US"/>
              <a:pPr/>
              <a:t>20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7" y="4344134"/>
            <a:ext cx="5028988" cy="41139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06EB3E-B2D2-47E9-83C3-9CEB4D927EE9}" type="slidenum">
              <a:rPr lang="en-US"/>
              <a:pPr/>
              <a:t>21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7" y="4344134"/>
            <a:ext cx="5028988" cy="41139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3E67D2-F645-4805-8B68-70D454B436FE}" type="slidenum">
              <a:rPr lang="en-US"/>
              <a:pPr/>
              <a:t>22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7" y="4344134"/>
            <a:ext cx="5028988" cy="41139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latin typeface="Arial" charset="0"/>
              </a:rPr>
              <a:t>Someone can impersonate Alice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00F9F1-634B-47D7-A097-F19F203EDF11}" type="slidenum">
              <a:rPr lang="en-US"/>
              <a:pPr/>
              <a:t>23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7" y="4344134"/>
            <a:ext cx="5028988" cy="41139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latin typeface="Arial" charset="0"/>
              </a:rPr>
              <a:t>No</a:t>
            </a:r>
          </a:p>
          <a:p>
            <a:r>
              <a:rPr lang="en-US">
                <a:latin typeface="Arial" charset="0"/>
              </a:rPr>
              <a:t>Yes</a:t>
            </a:r>
          </a:p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E7074B-6C01-4CF7-A073-DCF38A1E7825}" type="slidenum">
              <a:rPr lang="en-US"/>
              <a:pPr/>
              <a:t>24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7" y="4344134"/>
            <a:ext cx="5028988" cy="41139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E917F4-8A39-4733-A959-83F18960C975}" type="slidenum">
              <a:rPr lang="en-US"/>
              <a:pPr/>
              <a:t>25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7" y="4344134"/>
            <a:ext cx="5028988" cy="41139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D78158-E44D-4867-AB74-1B3C8D35EBA5}" type="slidenum">
              <a:rPr lang="en-US"/>
              <a:pPr/>
              <a:t>26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7" y="4344134"/>
            <a:ext cx="5028988" cy="41139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2BEA05-8EF7-4DC6-87E5-D6E33CCA7E69}" type="slidenum">
              <a:rPr lang="en-US"/>
              <a:pPr/>
              <a:t>27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7" y="4344134"/>
            <a:ext cx="5028988" cy="41139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7F64E8-2369-44AF-8221-3C4CB6E90FF5}" type="slidenum">
              <a:rPr lang="en-US"/>
              <a:pPr/>
              <a:t>28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7" y="4344134"/>
            <a:ext cx="5028988" cy="41139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>
              <a:buFont typeface="Times" pitchFamily="-106" charset="0"/>
              <a:buAutoNum type="arabicPeriod"/>
            </a:pPr>
            <a:r>
              <a:rPr lang="en-US">
                <a:latin typeface="Arial" charset="0"/>
              </a:rPr>
              <a:t>Otherwise an attacker can issue an old CRL and claim it is the most recent</a:t>
            </a:r>
          </a:p>
          <a:p>
            <a:pPr marL="228600" indent="-228600">
              <a:buFont typeface="Times" pitchFamily="-106" charset="0"/>
              <a:buAutoNum type="arabicPeriod"/>
            </a:pPr>
            <a:r>
              <a:rPr lang="en-US">
                <a:latin typeface="Arial" charset="0"/>
              </a:rPr>
              <a:t>To reduce the CRL size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541768-E0B0-4F93-B612-E35CCADCE19F}" type="slidenum">
              <a:rPr lang="en-US"/>
              <a:pPr/>
              <a:t>29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7" y="4344134"/>
            <a:ext cx="5028988" cy="41139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A02E7A-B681-4239-BAFD-3C9195B38BF8}" type="slidenum">
              <a:rPr lang="en-US"/>
              <a:pPr/>
              <a:t>30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7" y="4344134"/>
            <a:ext cx="5028988" cy="411395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latin typeface="Arial" charset="0"/>
              </a:rPr>
              <a:t>He can say that a valid certificate is valid and an invalid certificate is valid  </a:t>
            </a:r>
          </a:p>
          <a:p>
            <a:r>
              <a:rPr lang="en-US">
                <a:latin typeface="Arial" charset="0"/>
              </a:rPr>
              <a:t>A good authentication scheme is needed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5DFD6-6505-45F7-B478-A2AA0C4806B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5DFD6-6505-45F7-B478-A2AA0C4806B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5DFD6-6505-45F7-B478-A2AA0C4806B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098" y="4343704"/>
            <a:ext cx="5485805" cy="4113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C3B5-945D-4F41-A060-B988EFE9A18F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746-C9CB-462F-8B6E-4747B38BF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C3B5-945D-4F41-A060-B988EFE9A18F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746-C9CB-462F-8B6E-4747B38BF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C3B5-945D-4F41-A060-B988EFE9A18F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746-C9CB-462F-8B6E-4747B38BF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C3B5-945D-4F41-A060-B988EFE9A18F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746-C9CB-462F-8B6E-4747B38BF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C3B5-945D-4F41-A060-B988EFE9A18F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746-C9CB-462F-8B6E-4747B38BF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C3B5-945D-4F41-A060-B988EFE9A18F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746-C9CB-462F-8B6E-4747B38BF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C3B5-945D-4F41-A060-B988EFE9A18F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746-C9CB-462F-8B6E-4747B38BF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C3B5-945D-4F41-A060-B988EFE9A18F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746-C9CB-462F-8B6E-4747B38BF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C3B5-945D-4F41-A060-B988EFE9A18F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746-C9CB-462F-8B6E-4747B38BF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C3B5-945D-4F41-A060-B988EFE9A18F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746-C9CB-462F-8B6E-4747B38BF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C3B5-945D-4F41-A060-B988EFE9A18F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5746-C9CB-462F-8B6E-4747B38BF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BC3B5-945D-4F41-A060-B988EFE9A18F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85746-C9CB-462F-8B6E-4747B38BFE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CSCE 465 Computer &amp; Network Security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86200"/>
            <a:ext cx="6858000" cy="1752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Instructor: Abner Mendoza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Passwords and Tickets</a:t>
            </a:r>
          </a:p>
        </p:txBody>
      </p:sp>
      <p:sp>
        <p:nvSpPr>
          <p:cNvPr id="1510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3400" indent="-533400" eaLnBrk="1" hangingPunct="1">
              <a:buFontTx/>
              <a:buAutoNum type="arabicPeriod"/>
            </a:pPr>
            <a:r>
              <a:rPr lang="en-US">
                <a:solidFill>
                  <a:srgbClr val="FF0000"/>
                </a:solidFill>
              </a:rPr>
              <a:t>Alice</a:t>
            </a:r>
            <a:r>
              <a:rPr lang="en-US"/>
              <a:t> provides a password when she logs into her workstation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/>
              <a:t>Alice’s </a:t>
            </a:r>
            <a:r>
              <a:rPr lang="en-US">
                <a:solidFill>
                  <a:srgbClr val="FF0000"/>
                </a:solidFill>
              </a:rPr>
              <a:t>workstation…</a:t>
            </a:r>
            <a:endParaRPr lang="en-US"/>
          </a:p>
          <a:p>
            <a:pPr marL="914400" lvl="1" indent="-457200" eaLnBrk="1" hangingPunct="1"/>
            <a:r>
              <a:rPr lang="en-US"/>
              <a:t>derives Alice’s master key from the password</a:t>
            </a:r>
          </a:p>
          <a:p>
            <a:pPr marL="914400" lvl="1" indent="-457200" eaLnBrk="1" hangingPunct="1"/>
            <a:r>
              <a:rPr lang="en-US"/>
              <a:t>asks the KDC for a temporary session key K</a:t>
            </a:r>
            <a:r>
              <a:rPr lang="en-US" baseline="-25000"/>
              <a:t>A</a:t>
            </a:r>
            <a:endParaRPr lang="en-US" baseline="-25000">
              <a:solidFill>
                <a:srgbClr val="FF0000"/>
              </a:solidFill>
            </a:endParaRPr>
          </a:p>
          <a:p>
            <a:pPr marL="533400" indent="-533400" eaLnBrk="1" hangingPunct="1">
              <a:buFontTx/>
              <a:buAutoNum type="arabicPeriod"/>
            </a:pPr>
            <a:r>
              <a:rPr lang="en-US"/>
              <a:t>The KDC provides a </a:t>
            </a:r>
            <a:r>
              <a:rPr lang="en-US" i="1">
                <a:solidFill>
                  <a:srgbClr val="FF0000"/>
                </a:solidFill>
              </a:rPr>
              <a:t>ticket-granting ticket</a:t>
            </a:r>
            <a:r>
              <a:rPr lang="en-US"/>
              <a:t> (TGT) for Alice to use; </a:t>
            </a:r>
            <a:r>
              <a:rPr lang="en-US">
                <a:solidFill>
                  <a:srgbClr val="FF0000"/>
                </a:solidFill>
              </a:rPr>
              <a:t>eliminates need for</a:t>
            </a:r>
            <a:r>
              <a:rPr lang="en-US"/>
              <a:t>…</a:t>
            </a:r>
          </a:p>
          <a:p>
            <a:pPr marL="914400" lvl="1" indent="-457200" eaLnBrk="1" hangingPunct="1"/>
            <a:r>
              <a:rPr lang="en-US"/>
              <a:t>…repeated authentication</a:t>
            </a:r>
          </a:p>
          <a:p>
            <a:pPr marL="914400" lvl="1" indent="-457200" eaLnBrk="1" hangingPunct="1"/>
            <a:r>
              <a:rPr lang="en-US"/>
              <a:t>…further use of </a:t>
            </a:r>
            <a:r>
              <a:rPr lang="en-US">
                <a:solidFill>
                  <a:srgbClr val="FF0000"/>
                </a:solidFill>
              </a:rPr>
              <a:t>master key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040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Kerberos v4 Protocol Sketch </a:t>
            </a:r>
          </a:p>
        </p:txBody>
      </p:sp>
      <p:sp>
        <p:nvSpPr>
          <p:cNvPr id="38917" name="Rectangle 3"/>
          <p:cNvSpPr>
            <a:spLocks noChangeArrowheads="1"/>
          </p:cNvSpPr>
          <p:nvPr/>
        </p:nvSpPr>
        <p:spPr bwMode="auto">
          <a:xfrm>
            <a:off x="609600" y="1219200"/>
            <a:ext cx="8382000" cy="5181600"/>
          </a:xfrm>
          <a:prstGeom prst="rect">
            <a:avLst/>
          </a:prstGeom>
          <a:solidFill>
            <a:srgbClr val="5128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4"/>
          <p:cNvSpPr>
            <a:spLocks noChangeArrowheads="1"/>
          </p:cNvSpPr>
          <p:nvPr/>
        </p:nvSpPr>
        <p:spPr bwMode="auto">
          <a:xfrm>
            <a:off x="762000" y="1295400"/>
            <a:ext cx="762000" cy="1752600"/>
          </a:xfrm>
          <a:prstGeom prst="rect">
            <a:avLst/>
          </a:prstGeom>
          <a:solidFill>
            <a:srgbClr val="B45A00"/>
          </a:solidFill>
          <a:ln w="5715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Alice</a:t>
            </a:r>
          </a:p>
        </p:txBody>
      </p:sp>
      <p:sp>
        <p:nvSpPr>
          <p:cNvPr id="38919" name="Rectangle 5"/>
          <p:cNvSpPr>
            <a:spLocks noChangeArrowheads="1"/>
          </p:cNvSpPr>
          <p:nvPr/>
        </p:nvSpPr>
        <p:spPr bwMode="auto">
          <a:xfrm>
            <a:off x="3200400" y="1295400"/>
            <a:ext cx="1066800" cy="4953000"/>
          </a:xfrm>
          <a:prstGeom prst="rect">
            <a:avLst/>
          </a:prstGeom>
          <a:solidFill>
            <a:srgbClr val="B45A00"/>
          </a:solidFill>
          <a:ln w="5715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Alice’s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Workstation</a:t>
            </a:r>
          </a:p>
        </p:txBody>
      </p:sp>
      <p:sp>
        <p:nvSpPr>
          <p:cNvPr id="38920" name="Rectangle 6"/>
          <p:cNvSpPr>
            <a:spLocks noChangeArrowheads="1"/>
          </p:cNvSpPr>
          <p:nvPr/>
        </p:nvSpPr>
        <p:spPr bwMode="auto">
          <a:xfrm>
            <a:off x="8153400" y="1295400"/>
            <a:ext cx="762000" cy="2895600"/>
          </a:xfrm>
          <a:prstGeom prst="rect">
            <a:avLst/>
          </a:prstGeom>
          <a:solidFill>
            <a:srgbClr val="006600"/>
          </a:solidFill>
          <a:ln w="5715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KDC</a:t>
            </a:r>
          </a:p>
        </p:txBody>
      </p:sp>
      <p:sp>
        <p:nvSpPr>
          <p:cNvPr id="38921" name="Rectangle 7"/>
          <p:cNvSpPr>
            <a:spLocks noChangeArrowheads="1"/>
          </p:cNvSpPr>
          <p:nvPr/>
        </p:nvSpPr>
        <p:spPr bwMode="auto">
          <a:xfrm>
            <a:off x="8153400" y="4419600"/>
            <a:ext cx="762000" cy="1828800"/>
          </a:xfrm>
          <a:prstGeom prst="rect">
            <a:avLst/>
          </a:prstGeom>
          <a:solidFill>
            <a:srgbClr val="000099"/>
          </a:solidFill>
          <a:ln w="5715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Server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V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600200" y="1219200"/>
            <a:ext cx="1752600" cy="701675"/>
            <a:chOff x="816" y="720"/>
            <a:chExt cx="1104" cy="442"/>
          </a:xfrm>
        </p:grpSpPr>
        <p:sp>
          <p:nvSpPr>
            <p:cNvPr id="38945" name="Line 8"/>
            <p:cNvSpPr>
              <a:spLocks noChangeShapeType="1"/>
            </p:cNvSpPr>
            <p:nvPr/>
          </p:nvSpPr>
          <p:spPr bwMode="auto">
            <a:xfrm>
              <a:off x="816" y="960"/>
              <a:ext cx="960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46" name="Text Box 16"/>
            <p:cNvSpPr txBox="1">
              <a:spLocks noChangeArrowheads="1"/>
            </p:cNvSpPr>
            <p:nvPr/>
          </p:nvSpPr>
          <p:spPr bwMode="auto">
            <a:xfrm>
              <a:off x="816" y="720"/>
              <a:ext cx="1104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</a:rPr>
                <a:t>#1 Login + Password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524000" y="2422525"/>
            <a:ext cx="1752600" cy="701675"/>
            <a:chOff x="768" y="1478"/>
            <a:chExt cx="1104" cy="442"/>
          </a:xfrm>
        </p:grpSpPr>
        <p:sp>
          <p:nvSpPr>
            <p:cNvPr id="38943" name="Line 11"/>
            <p:cNvSpPr>
              <a:spLocks noChangeShapeType="1"/>
            </p:cNvSpPr>
            <p:nvPr/>
          </p:nvSpPr>
          <p:spPr bwMode="auto">
            <a:xfrm>
              <a:off x="816" y="1680"/>
              <a:ext cx="960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lg" len="med"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44" name="Text Box 17"/>
            <p:cNvSpPr txBox="1">
              <a:spLocks noChangeArrowheads="1"/>
            </p:cNvSpPr>
            <p:nvPr/>
          </p:nvSpPr>
          <p:spPr bwMode="auto">
            <a:xfrm>
              <a:off x="768" y="1478"/>
              <a:ext cx="1104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</a:rPr>
                <a:t>#4 Request service from V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419600" y="1508125"/>
            <a:ext cx="3733800" cy="396875"/>
            <a:chOff x="2448" y="902"/>
            <a:chExt cx="2352" cy="250"/>
          </a:xfrm>
        </p:grpSpPr>
        <p:sp>
          <p:nvSpPr>
            <p:cNvPr id="38941" name="Line 9"/>
            <p:cNvSpPr>
              <a:spLocks noChangeShapeType="1"/>
            </p:cNvSpPr>
            <p:nvPr/>
          </p:nvSpPr>
          <p:spPr bwMode="auto">
            <a:xfrm>
              <a:off x="2448" y="1152"/>
              <a:ext cx="230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42" name="Text Box 18"/>
            <p:cNvSpPr txBox="1">
              <a:spLocks noChangeArrowheads="1"/>
            </p:cNvSpPr>
            <p:nvPr/>
          </p:nvSpPr>
          <p:spPr bwMode="auto">
            <a:xfrm>
              <a:off x="2448" y="902"/>
              <a:ext cx="235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</a:rPr>
                <a:t>#2  Alice wants to authenticate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4419600" y="1965325"/>
            <a:ext cx="3733800" cy="396875"/>
            <a:chOff x="2448" y="1190"/>
            <a:chExt cx="2352" cy="250"/>
          </a:xfrm>
        </p:grpSpPr>
        <p:sp>
          <p:nvSpPr>
            <p:cNvPr id="38939" name="Line 10"/>
            <p:cNvSpPr>
              <a:spLocks noChangeShapeType="1"/>
            </p:cNvSpPr>
            <p:nvPr/>
          </p:nvSpPr>
          <p:spPr bwMode="auto">
            <a:xfrm>
              <a:off x="2448" y="1440"/>
              <a:ext cx="230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triangle" w="lg" len="med"/>
              <a:tailEnd type="non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40" name="Text Box 19"/>
            <p:cNvSpPr txBox="1">
              <a:spLocks noChangeArrowheads="1"/>
            </p:cNvSpPr>
            <p:nvPr/>
          </p:nvSpPr>
          <p:spPr bwMode="auto">
            <a:xfrm>
              <a:off x="2448" y="1190"/>
              <a:ext cx="235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</a:rPr>
                <a:t>#3  Here’s Alice’s TGT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4419600" y="2743200"/>
            <a:ext cx="3733800" cy="457200"/>
            <a:chOff x="2448" y="1680"/>
            <a:chExt cx="2352" cy="288"/>
          </a:xfrm>
        </p:grpSpPr>
        <p:sp>
          <p:nvSpPr>
            <p:cNvPr id="38937" name="Line 12"/>
            <p:cNvSpPr>
              <a:spLocks noChangeShapeType="1"/>
            </p:cNvSpPr>
            <p:nvPr/>
          </p:nvSpPr>
          <p:spPr bwMode="auto">
            <a:xfrm>
              <a:off x="2448" y="1968"/>
              <a:ext cx="230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8" name="Text Box 20"/>
            <p:cNvSpPr txBox="1">
              <a:spLocks noChangeArrowheads="1"/>
            </p:cNvSpPr>
            <p:nvPr/>
          </p:nvSpPr>
          <p:spPr bwMode="auto">
            <a:xfrm>
              <a:off x="2448" y="1680"/>
              <a:ext cx="235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</a:rPr>
                <a:t>#5  Alice wants service from V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419600" y="3260725"/>
            <a:ext cx="3733800" cy="396875"/>
            <a:chOff x="2448" y="2006"/>
            <a:chExt cx="2352" cy="250"/>
          </a:xfrm>
        </p:grpSpPr>
        <p:sp>
          <p:nvSpPr>
            <p:cNvPr id="38935" name="Line 13"/>
            <p:cNvSpPr>
              <a:spLocks noChangeShapeType="1"/>
            </p:cNvSpPr>
            <p:nvPr/>
          </p:nvSpPr>
          <p:spPr bwMode="auto">
            <a:xfrm>
              <a:off x="2448" y="2256"/>
              <a:ext cx="230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triangle" w="lg" len="med"/>
              <a:tailEnd type="non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6" name="Text Box 21"/>
            <p:cNvSpPr txBox="1">
              <a:spLocks noChangeArrowheads="1"/>
            </p:cNvSpPr>
            <p:nvPr/>
          </p:nvSpPr>
          <p:spPr bwMode="auto">
            <a:xfrm>
              <a:off x="2448" y="2006"/>
              <a:ext cx="235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</a:rPr>
                <a:t>#6  Here is key + ticket to use</a:t>
              </a: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4419600" y="4556125"/>
            <a:ext cx="3733800" cy="701675"/>
            <a:chOff x="2448" y="2822"/>
            <a:chExt cx="2352" cy="442"/>
          </a:xfrm>
        </p:grpSpPr>
        <p:sp>
          <p:nvSpPr>
            <p:cNvPr id="38933" name="Line 14"/>
            <p:cNvSpPr>
              <a:spLocks noChangeShapeType="1"/>
            </p:cNvSpPr>
            <p:nvPr/>
          </p:nvSpPr>
          <p:spPr bwMode="auto">
            <a:xfrm>
              <a:off x="2448" y="3072"/>
              <a:ext cx="230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2448" y="2822"/>
              <a:ext cx="2352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</a:rPr>
                <a:t>#7  Here is Alice’s ticket for service + key to use</a:t>
              </a:r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4419600" y="5318125"/>
            <a:ext cx="3733800" cy="701675"/>
            <a:chOff x="2448" y="3302"/>
            <a:chExt cx="2352" cy="442"/>
          </a:xfrm>
        </p:grpSpPr>
        <p:sp>
          <p:nvSpPr>
            <p:cNvPr id="38931" name="Line 15"/>
            <p:cNvSpPr>
              <a:spLocks noChangeShapeType="1"/>
            </p:cNvSpPr>
            <p:nvPr/>
          </p:nvSpPr>
          <p:spPr bwMode="auto">
            <a:xfrm>
              <a:off x="2448" y="3552"/>
              <a:ext cx="230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triangle" w="lg" len="med"/>
              <a:tailEnd type="none" w="lg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2" name="Text Box 23"/>
            <p:cNvSpPr txBox="1">
              <a:spLocks noChangeArrowheads="1"/>
            </p:cNvSpPr>
            <p:nvPr/>
          </p:nvSpPr>
          <p:spPr bwMode="auto">
            <a:xfrm>
              <a:off x="2448" y="3302"/>
              <a:ext cx="2352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</a:rPr>
                <a:t>#8  Alice’s request for service is granted, using key supplied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Msg#3: TGT</a:t>
            </a:r>
          </a:p>
        </p:txBody>
      </p:sp>
      <p:sp>
        <p:nvSpPr>
          <p:cNvPr id="47107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2209800"/>
            <a:ext cx="8305800" cy="4343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The TGT is what allows the KDC to be </a:t>
            </a:r>
            <a:r>
              <a:rPr lang="en-US" dirty="0">
                <a:solidFill>
                  <a:srgbClr val="FF0000"/>
                </a:solidFill>
              </a:rPr>
              <a:t>stateless</a:t>
            </a:r>
            <a:endParaRPr lang="en-US" dirty="0"/>
          </a:p>
          <a:p>
            <a:pPr lvl="1" eaLnBrk="1" hangingPunct="1"/>
            <a:r>
              <a:rPr lang="en-US" dirty="0"/>
              <a:t>means simpler, more robust KDC design</a:t>
            </a:r>
          </a:p>
          <a:p>
            <a:pPr lvl="1" eaLnBrk="1" hangingPunct="1"/>
            <a:r>
              <a:rPr lang="en-US" dirty="0"/>
              <a:t>allows replicated KDCs </a:t>
            </a:r>
          </a:p>
          <a:p>
            <a:pPr eaLnBrk="1" hangingPunct="1"/>
            <a:r>
              <a:rPr lang="en-US" dirty="0"/>
              <a:t>The TGT contains</a:t>
            </a:r>
          </a:p>
          <a:p>
            <a:pPr lvl="1" eaLnBrk="1" hangingPunct="1"/>
            <a:r>
              <a:rPr lang="en-US" dirty="0"/>
              <a:t>the session key to be used henceforth</a:t>
            </a:r>
          </a:p>
          <a:p>
            <a:pPr lvl="1" eaLnBrk="1" hangingPunct="1"/>
            <a:r>
              <a:rPr lang="en-US" dirty="0"/>
              <a:t>the user ID (Alice)</a:t>
            </a:r>
          </a:p>
          <a:p>
            <a:pPr lvl="1" eaLnBrk="1" hangingPunct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valid lifetime</a:t>
            </a:r>
            <a:r>
              <a:rPr lang="en-US" dirty="0"/>
              <a:t> for the TGT</a:t>
            </a:r>
          </a:p>
        </p:txBody>
      </p:sp>
      <p:sp>
        <p:nvSpPr>
          <p:cNvPr id="1522694" name="Text Box 6"/>
          <p:cNvSpPr txBox="1">
            <a:spLocks noChangeArrowheads="1"/>
          </p:cNvSpPr>
          <p:nvPr/>
        </p:nvSpPr>
        <p:spPr bwMode="auto">
          <a:xfrm>
            <a:off x="685800" y="1447800"/>
            <a:ext cx="8305800" cy="461963"/>
          </a:xfrm>
          <a:prstGeom prst="rect">
            <a:avLst/>
          </a:prstGeom>
          <a:solidFill>
            <a:srgbClr val="0F007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buClr>
                <a:schemeClr val="tx2"/>
              </a:buClr>
            </a:pPr>
            <a:r>
              <a:rPr 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-106" charset="0"/>
                <a:sym typeface="Wingdings" pitchFamily="-106" charset="2"/>
              </a:rPr>
              <a:t>K</a:t>
            </a:r>
            <a:r>
              <a:rPr lang="en-US" b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-106" charset="0"/>
                <a:sym typeface="Wingdings" pitchFamily="-106" charset="2"/>
              </a:rPr>
              <a:t>KDC</a:t>
            </a:r>
            <a:r>
              <a:rPr 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-106" charset="0"/>
                <a:sym typeface="Wingdings" pitchFamily="-106" charset="2"/>
              </a:rPr>
              <a:t>(ID</a:t>
            </a:r>
            <a:r>
              <a:rPr lang="en-US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-106" charset="0"/>
                <a:sym typeface="Wingdings" pitchFamily="-106" charset="2"/>
              </a:rPr>
              <a:t>A</a:t>
            </a:r>
            <a:r>
              <a:rPr 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-106" charset="0"/>
                <a:sym typeface="Wingdings" pitchFamily="-106" charset="2"/>
              </a:rPr>
              <a:t> | Addr</a:t>
            </a:r>
            <a:r>
              <a:rPr lang="en-US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-106" charset="0"/>
                <a:sym typeface="Wingdings" pitchFamily="-106" charset="2"/>
              </a:rPr>
              <a:t>A</a:t>
            </a:r>
            <a:r>
              <a:rPr 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-106" charset="0"/>
                <a:sym typeface="Wingdings" pitchFamily="-106" charset="2"/>
              </a:rPr>
              <a:t> | </a:t>
            </a:r>
            <a:r>
              <a:rPr lang="en-US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alligraphy" pitchFamily="-106" charset="0"/>
              </a:rPr>
              <a:t>K</a:t>
            </a:r>
            <a:r>
              <a:rPr lang="en-US" i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alligraphy" pitchFamily="-106" charset="0"/>
              </a:rPr>
              <a:t>A-KDC</a:t>
            </a:r>
            <a:r>
              <a:rPr 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-106" charset="0"/>
                <a:sym typeface="Wingdings" pitchFamily="-106" charset="2"/>
              </a:rPr>
              <a:t> | Lifetime</a:t>
            </a:r>
            <a:r>
              <a:rPr lang="en-US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-106" charset="0"/>
                <a:sym typeface="Wingdings" pitchFamily="-106" charset="2"/>
              </a:rPr>
              <a:t>TGT</a:t>
            </a:r>
            <a:r>
              <a:rPr 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-106" charset="0"/>
                <a:sym typeface="Wingdings" pitchFamily="-106" charset="2"/>
              </a:rPr>
              <a:t> | TS</a:t>
            </a:r>
            <a:r>
              <a:rPr lang="en-US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-106" charset="0"/>
                <a:sym typeface="Wingdings" pitchFamily="-106" charset="2"/>
              </a:rPr>
              <a:t>TGT</a:t>
            </a:r>
            <a:r>
              <a:rPr 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-106" charset="0"/>
                <a:sym typeface="Wingdings" pitchFamily="-106" charset="2"/>
              </a:rPr>
              <a:t> | ID</a:t>
            </a:r>
            <a:r>
              <a:rPr lang="en-US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-106" charset="0"/>
                <a:sym typeface="Wingdings" pitchFamily="-106" charset="2"/>
              </a:rPr>
              <a:t>KDC</a:t>
            </a:r>
            <a:r>
              <a:rPr 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-106" charset="0"/>
                <a:sym typeface="Wingdings" pitchFamily="-106" charset="2"/>
              </a:rPr>
              <a:t>)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V5: Some Differences with v4</a:t>
            </a:r>
          </a:p>
        </p:txBody>
      </p:sp>
      <p:sp>
        <p:nvSpPr>
          <p:cNvPr id="15616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170863" cy="51816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/>
              <a:t>v5 uses </a:t>
            </a:r>
            <a:r>
              <a:rPr lang="en-US">
                <a:solidFill>
                  <a:srgbClr val="FF0000"/>
                </a:solidFill>
              </a:rPr>
              <a:t>ASN.1</a:t>
            </a:r>
            <a:r>
              <a:rPr lang="en-US"/>
              <a:t> syntax to represent messages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/>
              <a:t>a standardized syntax, not particularly easy to read 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/>
              <a:t>but, very flexible (optional fields, variable field lengths, extensible value sets, …)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/>
              <a:t>v5 extends the set of </a:t>
            </a:r>
            <a:r>
              <a:rPr lang="en-US">
                <a:solidFill>
                  <a:srgbClr val="FF0000"/>
                </a:solidFill>
              </a:rPr>
              <a:t>encryption algorithms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/>
              <a:t>v5 supports much </a:t>
            </a:r>
            <a:r>
              <a:rPr lang="en-US">
                <a:solidFill>
                  <a:srgbClr val="FF0000"/>
                </a:solidFill>
              </a:rPr>
              <a:t>longer</a:t>
            </a:r>
            <a:r>
              <a:rPr lang="en-US"/>
              <a:t> ticket </a:t>
            </a:r>
            <a:r>
              <a:rPr lang="en-US">
                <a:solidFill>
                  <a:srgbClr val="FF0000"/>
                </a:solidFill>
              </a:rPr>
              <a:t>lifetimes</a:t>
            </a:r>
            <a:endParaRPr lang="en-US"/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/>
              <a:t>v5 allows “</a:t>
            </a:r>
            <a:r>
              <a:rPr lang="en-US">
                <a:solidFill>
                  <a:srgbClr val="FF0000"/>
                </a:solidFill>
              </a:rPr>
              <a:t>Pre-authentication</a:t>
            </a:r>
            <a:r>
              <a:rPr lang="en-US"/>
              <a:t>” to thwart password attacks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/>
              <a:t>v5 allows </a:t>
            </a:r>
            <a:r>
              <a:rPr lang="en-US">
                <a:solidFill>
                  <a:srgbClr val="FF0000"/>
                </a:solidFill>
              </a:rPr>
              <a:t>delegation</a:t>
            </a:r>
            <a:r>
              <a:rPr lang="en-US"/>
              <a:t> of user access / rights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160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Realms</a:t>
            </a:r>
          </a:p>
        </p:txBody>
      </p:sp>
      <p:sp>
        <p:nvSpPr>
          <p:cNvPr id="1582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3400" indent="-533400" eaLnBrk="1" hangingPunct="1"/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realm</a:t>
            </a:r>
            <a:r>
              <a:rPr lang="en-US" dirty="0"/>
              <a:t> is a group of resources sharing a single authority for authorization</a:t>
            </a:r>
          </a:p>
          <a:p>
            <a:pPr marL="914400" lvl="1" indent="-457200" eaLnBrk="1" hangingPunct="1"/>
            <a:r>
              <a:rPr lang="en-US" dirty="0">
                <a:solidFill>
                  <a:srgbClr val="FF0000"/>
                </a:solidFill>
              </a:rPr>
              <a:t>frequently</a:t>
            </a:r>
            <a:r>
              <a:rPr lang="en-US" dirty="0"/>
              <a:t> the same as a DNS </a:t>
            </a:r>
            <a:r>
              <a:rPr lang="en-US" dirty="0">
                <a:solidFill>
                  <a:srgbClr val="FF0000"/>
                </a:solidFill>
              </a:rPr>
              <a:t>domain</a:t>
            </a:r>
            <a:r>
              <a:rPr lang="en-US" dirty="0"/>
              <a:t>, and referred to by the domain name (e.g., “cse.tamu.edu”)</a:t>
            </a:r>
          </a:p>
          <a:p>
            <a:pPr marL="533400" indent="-533400" eaLnBrk="1" hangingPunct="1"/>
            <a:r>
              <a:rPr lang="en-US" dirty="0"/>
              <a:t>A realm consists of…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dirty="0"/>
              <a:t>KDC (TGS, AS, and database)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dirty="0"/>
              <a:t>users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dirty="0"/>
              <a:t>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208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Inter-Realm Authentication</a:t>
            </a:r>
          </a:p>
        </p:txBody>
      </p:sp>
      <p:sp>
        <p:nvSpPr>
          <p:cNvPr id="1584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/>
              <a:t>What if a user wants access to services located in a different realm?</a:t>
            </a:r>
          </a:p>
          <a:p>
            <a:pPr eaLnBrk="1" hangingPunct="1"/>
            <a:r>
              <a:rPr lang="en-US" sz="2800">
                <a:solidFill>
                  <a:srgbClr val="FF0000"/>
                </a:solidFill>
              </a:rPr>
              <a:t>Simple</a:t>
            </a:r>
            <a:r>
              <a:rPr lang="en-US" sz="2800"/>
              <a:t> solution: require Alice to be </a:t>
            </a:r>
            <a:r>
              <a:rPr lang="en-US" sz="2800">
                <a:solidFill>
                  <a:srgbClr val="FF0000"/>
                </a:solidFill>
              </a:rPr>
              <a:t>registered in each realm</a:t>
            </a:r>
            <a:r>
              <a:rPr lang="en-US" sz="2800"/>
              <a:t>, has to undergo separate authentication in each</a:t>
            </a:r>
          </a:p>
          <a:p>
            <a:pPr eaLnBrk="1" hangingPunct="1"/>
            <a:r>
              <a:rPr lang="en-US" sz="2800"/>
              <a:t>More </a:t>
            </a:r>
            <a:r>
              <a:rPr lang="en-US" sz="2800">
                <a:solidFill>
                  <a:srgbClr val="FF0000"/>
                </a:solidFill>
              </a:rPr>
              <a:t>complex</a:t>
            </a:r>
            <a:r>
              <a:rPr lang="en-US" sz="2800"/>
              <a:t> solution: the </a:t>
            </a:r>
            <a:r>
              <a:rPr lang="en-US" sz="2800">
                <a:solidFill>
                  <a:srgbClr val="FF0000"/>
                </a:solidFill>
              </a:rPr>
              <a:t>KDCs cooperate</a:t>
            </a:r>
            <a:r>
              <a:rPr lang="en-US" sz="2800"/>
              <a:t> to perform inter-realm authentication</a:t>
            </a:r>
          </a:p>
          <a:p>
            <a:pPr lvl="1" eaLnBrk="1" hangingPunct="1"/>
            <a:r>
              <a:rPr lang="en-US" sz="2400"/>
              <a:t>these KDCs must have previously-negotiated shared secret keys</a:t>
            </a:r>
          </a:p>
          <a:p>
            <a:pPr lvl="1" eaLnBrk="1" hangingPunct="1"/>
            <a:r>
              <a:rPr lang="en-US" sz="2400"/>
              <a:t>receiving KDC can decide for itself whether to accept credentials issued by another KDC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413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pic>
        <p:nvPicPr>
          <p:cNvPr id="108549" name="Picture 3" descr="j019538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7625" y="1447800"/>
            <a:ext cx="10445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50" name="Picture 4" descr="BD18219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11430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51" name="Picture 5" descr="BD18252_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0" y="4876800"/>
            <a:ext cx="725488" cy="138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52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1371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Alice</a:t>
            </a:r>
          </a:p>
        </p:txBody>
      </p:sp>
      <p:sp>
        <p:nvSpPr>
          <p:cNvPr id="108553" name="Text Box 7"/>
          <p:cNvSpPr txBox="1">
            <a:spLocks noChangeArrowheads="1"/>
          </p:cNvSpPr>
          <p:nvPr/>
        </p:nvSpPr>
        <p:spPr bwMode="auto">
          <a:xfrm>
            <a:off x="2133600" y="5867400"/>
            <a:ext cx="2438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Remote Server</a:t>
            </a:r>
          </a:p>
        </p:txBody>
      </p:sp>
      <p:sp>
        <p:nvSpPr>
          <p:cNvPr id="108554" name="Text Box 8"/>
          <p:cNvSpPr txBox="1">
            <a:spLocks noChangeArrowheads="1"/>
          </p:cNvSpPr>
          <p:nvPr/>
        </p:nvSpPr>
        <p:spPr bwMode="auto">
          <a:xfrm>
            <a:off x="6934200" y="2209800"/>
            <a:ext cx="14478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local KDC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438400" y="1066800"/>
            <a:ext cx="4343400" cy="457200"/>
            <a:chOff x="1536" y="672"/>
            <a:chExt cx="2736" cy="288"/>
          </a:xfrm>
        </p:grpSpPr>
        <p:sp>
          <p:nvSpPr>
            <p:cNvPr id="108584" name="Line 9"/>
            <p:cNvSpPr>
              <a:spLocks noChangeShapeType="1"/>
            </p:cNvSpPr>
            <p:nvPr/>
          </p:nvSpPr>
          <p:spPr bwMode="auto">
            <a:xfrm flipV="1">
              <a:off x="1536" y="960"/>
              <a:ext cx="27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5" name="Text Box 11"/>
            <p:cNvSpPr txBox="1">
              <a:spLocks noChangeArrowheads="1"/>
            </p:cNvSpPr>
            <p:nvPr/>
          </p:nvSpPr>
          <p:spPr bwMode="auto">
            <a:xfrm>
              <a:off x="1584" y="672"/>
              <a:ext cx="25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Requests TGT for local TGS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2438400" y="1447800"/>
            <a:ext cx="4343400" cy="457200"/>
            <a:chOff x="1536" y="912"/>
            <a:chExt cx="2736" cy="288"/>
          </a:xfrm>
        </p:grpSpPr>
        <p:sp>
          <p:nvSpPr>
            <p:cNvPr id="108582" name="Line 12"/>
            <p:cNvSpPr>
              <a:spLocks noChangeShapeType="1"/>
            </p:cNvSpPr>
            <p:nvPr/>
          </p:nvSpPr>
          <p:spPr bwMode="auto">
            <a:xfrm flipV="1">
              <a:off x="1536" y="1200"/>
              <a:ext cx="27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3" name="Text Box 13"/>
            <p:cNvSpPr txBox="1">
              <a:spLocks noChangeArrowheads="1"/>
            </p:cNvSpPr>
            <p:nvPr/>
          </p:nvSpPr>
          <p:spPr bwMode="auto">
            <a:xfrm>
              <a:off x="1920" y="912"/>
              <a:ext cx="192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TGT for local services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2438400" y="1981200"/>
            <a:ext cx="4343400" cy="457200"/>
            <a:chOff x="1536" y="1248"/>
            <a:chExt cx="2736" cy="288"/>
          </a:xfrm>
        </p:grpSpPr>
        <p:sp>
          <p:nvSpPr>
            <p:cNvPr id="108580" name="Line 14"/>
            <p:cNvSpPr>
              <a:spLocks noChangeShapeType="1"/>
            </p:cNvSpPr>
            <p:nvPr/>
          </p:nvSpPr>
          <p:spPr bwMode="auto">
            <a:xfrm flipV="1">
              <a:off x="1536" y="1536"/>
              <a:ext cx="27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1" name="Text Box 15"/>
            <p:cNvSpPr txBox="1">
              <a:spLocks noChangeArrowheads="1"/>
            </p:cNvSpPr>
            <p:nvPr/>
          </p:nvSpPr>
          <p:spPr bwMode="auto">
            <a:xfrm>
              <a:off x="1584" y="1248"/>
              <a:ext cx="25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Requests TGT for remote TGS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438400" y="2362200"/>
            <a:ext cx="4343400" cy="457200"/>
            <a:chOff x="1536" y="1488"/>
            <a:chExt cx="2736" cy="288"/>
          </a:xfrm>
        </p:grpSpPr>
        <p:sp>
          <p:nvSpPr>
            <p:cNvPr id="108578" name="Line 16"/>
            <p:cNvSpPr>
              <a:spLocks noChangeShapeType="1"/>
            </p:cNvSpPr>
            <p:nvPr/>
          </p:nvSpPr>
          <p:spPr bwMode="auto">
            <a:xfrm flipV="1">
              <a:off x="1536" y="1776"/>
              <a:ext cx="27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9" name="Text Box 17"/>
            <p:cNvSpPr txBox="1">
              <a:spLocks noChangeArrowheads="1"/>
            </p:cNvSpPr>
            <p:nvPr/>
          </p:nvSpPr>
          <p:spPr bwMode="auto">
            <a:xfrm>
              <a:off x="1920" y="1488"/>
              <a:ext cx="20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TGT for remote services</a:t>
              </a:r>
            </a:p>
          </p:txBody>
        </p:sp>
      </p:grpSp>
      <p:pic>
        <p:nvPicPr>
          <p:cNvPr id="108559" name="Picture 19" descr="BD18219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58787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60" name="Text Box 20"/>
          <p:cNvSpPr txBox="1">
            <a:spLocks noChangeArrowheads="1"/>
          </p:cNvSpPr>
          <p:nvPr/>
        </p:nvSpPr>
        <p:spPr bwMode="auto">
          <a:xfrm>
            <a:off x="6172200" y="5654675"/>
            <a:ext cx="14478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remote KDC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2362200" y="3200400"/>
            <a:ext cx="4191000" cy="1295400"/>
            <a:chOff x="1488" y="2016"/>
            <a:chExt cx="2640" cy="816"/>
          </a:xfrm>
        </p:grpSpPr>
        <p:sp>
          <p:nvSpPr>
            <p:cNvPr id="108576" name="Line 22"/>
            <p:cNvSpPr>
              <a:spLocks noChangeShapeType="1"/>
            </p:cNvSpPr>
            <p:nvPr/>
          </p:nvSpPr>
          <p:spPr bwMode="auto">
            <a:xfrm>
              <a:off x="1488" y="2016"/>
              <a:ext cx="240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7" name="Text Box 23"/>
            <p:cNvSpPr txBox="1">
              <a:spLocks noChangeArrowheads="1"/>
            </p:cNvSpPr>
            <p:nvPr/>
          </p:nvSpPr>
          <p:spPr bwMode="auto">
            <a:xfrm rot="1139073">
              <a:off x="1536" y="2206"/>
              <a:ext cx="2592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Requests ticket for remote server</a:t>
              </a: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2133600" y="3505200"/>
            <a:ext cx="4267200" cy="1371600"/>
            <a:chOff x="1344" y="2208"/>
            <a:chExt cx="2688" cy="864"/>
          </a:xfrm>
        </p:grpSpPr>
        <p:sp>
          <p:nvSpPr>
            <p:cNvPr id="108574" name="Line 21"/>
            <p:cNvSpPr>
              <a:spLocks noChangeShapeType="1"/>
            </p:cNvSpPr>
            <p:nvPr/>
          </p:nvSpPr>
          <p:spPr bwMode="auto">
            <a:xfrm>
              <a:off x="1344" y="2208"/>
              <a:ext cx="2544" cy="86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5" name="Text Box 24"/>
            <p:cNvSpPr txBox="1">
              <a:spLocks noChangeArrowheads="1"/>
            </p:cNvSpPr>
            <p:nvPr/>
          </p:nvSpPr>
          <p:spPr bwMode="auto">
            <a:xfrm rot="1034863">
              <a:off x="1440" y="2400"/>
              <a:ext cx="25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Ticket for remote server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1447800" y="1905000"/>
            <a:ext cx="1219200" cy="4114800"/>
            <a:chOff x="912" y="1200"/>
            <a:chExt cx="768" cy="2592"/>
          </a:xfrm>
        </p:grpSpPr>
        <p:sp>
          <p:nvSpPr>
            <p:cNvPr id="108572" name="Line 18"/>
            <p:cNvSpPr>
              <a:spLocks noChangeShapeType="1"/>
            </p:cNvSpPr>
            <p:nvPr/>
          </p:nvSpPr>
          <p:spPr bwMode="auto">
            <a:xfrm>
              <a:off x="912" y="1776"/>
              <a:ext cx="768" cy="16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3" name="Text Box 25"/>
            <p:cNvSpPr txBox="1">
              <a:spLocks noChangeArrowheads="1"/>
            </p:cNvSpPr>
            <p:nvPr/>
          </p:nvSpPr>
          <p:spPr bwMode="auto">
            <a:xfrm rot="3865924">
              <a:off x="96" y="2352"/>
              <a:ext cx="25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Ticket for remote service</a:t>
              </a: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066800" y="2286000"/>
            <a:ext cx="1219200" cy="4114800"/>
            <a:chOff x="672" y="1440"/>
            <a:chExt cx="768" cy="2592"/>
          </a:xfrm>
        </p:grpSpPr>
        <p:sp>
          <p:nvSpPr>
            <p:cNvPr id="108570" name="Line 10"/>
            <p:cNvSpPr>
              <a:spLocks noChangeShapeType="1"/>
            </p:cNvSpPr>
            <p:nvPr/>
          </p:nvSpPr>
          <p:spPr bwMode="auto">
            <a:xfrm>
              <a:off x="672" y="1728"/>
              <a:ext cx="768" cy="16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1" name="Text Box 26"/>
            <p:cNvSpPr txBox="1">
              <a:spLocks noChangeArrowheads="1"/>
            </p:cNvSpPr>
            <p:nvPr/>
          </p:nvSpPr>
          <p:spPr bwMode="auto">
            <a:xfrm rot="3865924">
              <a:off x="-17" y="2592"/>
              <a:ext cx="259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Grants service</a:t>
              </a:r>
            </a:p>
          </p:txBody>
        </p:sp>
      </p:grpSp>
      <p:sp>
        <p:nvSpPr>
          <p:cNvPr id="108565" name="Oval 27"/>
          <p:cNvSpPr>
            <a:spLocks noChangeArrowheads="1"/>
          </p:cNvSpPr>
          <p:nvPr/>
        </p:nvSpPr>
        <p:spPr bwMode="auto">
          <a:xfrm>
            <a:off x="762000" y="990600"/>
            <a:ext cx="8382000" cy="2438400"/>
          </a:xfrm>
          <a:prstGeom prst="ellipse">
            <a:avLst/>
          </a:prstGeom>
          <a:noFill/>
          <a:ln w="762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66" name="Oval 28"/>
          <p:cNvSpPr>
            <a:spLocks noChangeArrowheads="1"/>
          </p:cNvSpPr>
          <p:nvPr/>
        </p:nvSpPr>
        <p:spPr bwMode="auto">
          <a:xfrm>
            <a:off x="990600" y="4343400"/>
            <a:ext cx="8153400" cy="2286000"/>
          </a:xfrm>
          <a:prstGeom prst="ellipse">
            <a:avLst/>
          </a:prstGeom>
          <a:noFill/>
          <a:ln w="762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67" name="Text Box 29"/>
          <p:cNvSpPr txBox="1">
            <a:spLocks noChangeArrowheads="1"/>
          </p:cNvSpPr>
          <p:nvPr/>
        </p:nvSpPr>
        <p:spPr bwMode="auto">
          <a:xfrm>
            <a:off x="6858000" y="3200400"/>
            <a:ext cx="1981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/>
              <a:t>Realm A</a:t>
            </a:r>
          </a:p>
        </p:txBody>
      </p:sp>
      <p:sp>
        <p:nvSpPr>
          <p:cNvPr id="108568" name="Text Box 30"/>
          <p:cNvSpPr txBox="1">
            <a:spLocks noChangeArrowheads="1"/>
          </p:cNvSpPr>
          <p:nvPr/>
        </p:nvSpPr>
        <p:spPr bwMode="auto">
          <a:xfrm>
            <a:off x="7010400" y="3886200"/>
            <a:ext cx="1981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/>
              <a:t>Realm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Kerberos Summary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sz="2800"/>
              <a:t>Kerberos is the most widely used authentication service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/>
              <a:t>Modeled on the Needham-Schroeder protocol, but adds the TGT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/>
              <a:t>v5 extends and fixes problems of v4; v4 no longer in active use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/>
              <a:t>Inter-realm authentication scales to very large systems (e.g., the Internet)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 Key Infrastructure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PKI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Informally, the infrastructure supporting the use of public key cryptography.</a:t>
            </a:r>
          </a:p>
          <a:p>
            <a:pPr eaLnBrk="1" hangingPunct="1"/>
            <a:r>
              <a:rPr lang="en-US" dirty="0"/>
              <a:t>A PKI consists of</a:t>
            </a:r>
          </a:p>
          <a:p>
            <a:pPr lvl="1" eaLnBrk="1" hangingPunct="1"/>
            <a:r>
              <a:rPr lang="en-US" dirty="0"/>
              <a:t>Certificate Authority (CA)</a:t>
            </a:r>
          </a:p>
          <a:p>
            <a:pPr lvl="1" eaLnBrk="1" hangingPunct="1"/>
            <a:r>
              <a:rPr lang="en-US" dirty="0"/>
              <a:t>Certificates</a:t>
            </a:r>
            <a:endParaRPr lang="en-US" dirty="0">
              <a:solidFill>
                <a:schemeClr val="hlink"/>
              </a:solidFill>
            </a:endParaRPr>
          </a:p>
          <a:p>
            <a:pPr lvl="1" eaLnBrk="1" hangingPunct="1"/>
            <a:r>
              <a:rPr lang="en-US" dirty="0"/>
              <a:t>A repository for retrieving certificates</a:t>
            </a:r>
          </a:p>
          <a:p>
            <a:pPr lvl="1" eaLnBrk="1" hangingPunct="1"/>
            <a:r>
              <a:rPr lang="en-US" dirty="0"/>
              <a:t>A method of revoking certificates</a:t>
            </a:r>
          </a:p>
          <a:p>
            <a:pPr lvl="1" eaLnBrk="1" hangingPunct="1"/>
            <a:r>
              <a:rPr lang="en-US" dirty="0"/>
              <a:t>A method of evaluating a chain of certificates from known public keys to the target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Authentication (III)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Trusted Intermediaries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Certification Authorities (CA)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256588" cy="1516063"/>
          </a:xfrm>
        </p:spPr>
        <p:txBody>
          <a:bodyPr/>
          <a:lstStyle/>
          <a:p>
            <a:pPr eaLnBrk="1" hangingPunct="1"/>
            <a:r>
              <a:rPr lang="en-US" sz="2800"/>
              <a:t>A CA is a trusted node that maintains the public keys for </a:t>
            </a:r>
            <a:r>
              <a:rPr lang="en-US" sz="2800">
                <a:solidFill>
                  <a:schemeClr val="tx2"/>
                </a:solidFill>
              </a:rPr>
              <a:t>all</a:t>
            </a:r>
            <a:r>
              <a:rPr lang="en-US" sz="2800"/>
              <a:t> nodes (Each node maintains its own private key)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76600" y="2438400"/>
            <a:ext cx="2606675" cy="2362200"/>
            <a:chOff x="2035" y="1728"/>
            <a:chExt cx="1642" cy="1488"/>
          </a:xfrm>
        </p:grpSpPr>
        <p:sp>
          <p:nvSpPr>
            <p:cNvPr id="18441" name="Oval 5"/>
            <p:cNvSpPr>
              <a:spLocks noChangeArrowheads="1"/>
            </p:cNvSpPr>
            <p:nvPr/>
          </p:nvSpPr>
          <p:spPr bwMode="auto">
            <a:xfrm>
              <a:off x="2064" y="206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Oval 6"/>
            <p:cNvSpPr>
              <a:spLocks noChangeArrowheads="1"/>
            </p:cNvSpPr>
            <p:nvPr/>
          </p:nvSpPr>
          <p:spPr bwMode="auto">
            <a:xfrm>
              <a:off x="2755" y="18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Oval 7"/>
            <p:cNvSpPr>
              <a:spLocks noChangeArrowheads="1"/>
            </p:cNvSpPr>
            <p:nvPr/>
          </p:nvSpPr>
          <p:spPr bwMode="auto">
            <a:xfrm>
              <a:off x="2064" y="264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Oval 8"/>
            <p:cNvSpPr>
              <a:spLocks noChangeArrowheads="1"/>
            </p:cNvSpPr>
            <p:nvPr/>
          </p:nvSpPr>
          <p:spPr bwMode="auto">
            <a:xfrm>
              <a:off x="2755" y="297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Oval 9"/>
            <p:cNvSpPr>
              <a:spLocks noChangeArrowheads="1"/>
            </p:cNvSpPr>
            <p:nvPr/>
          </p:nvSpPr>
          <p:spPr bwMode="auto">
            <a:xfrm>
              <a:off x="3456" y="201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Oval 10"/>
            <p:cNvSpPr>
              <a:spLocks noChangeArrowheads="1"/>
            </p:cNvSpPr>
            <p:nvPr/>
          </p:nvSpPr>
          <p:spPr bwMode="auto">
            <a:xfrm>
              <a:off x="3485" y="264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Rectangle 11"/>
            <p:cNvSpPr>
              <a:spLocks noChangeArrowheads="1"/>
            </p:cNvSpPr>
            <p:nvPr/>
          </p:nvSpPr>
          <p:spPr bwMode="auto">
            <a:xfrm>
              <a:off x="2726" y="172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-106" charset="0"/>
                </a:rPr>
                <a:t>1</a:t>
              </a:r>
            </a:p>
          </p:txBody>
        </p:sp>
        <p:sp>
          <p:nvSpPr>
            <p:cNvPr id="18448" name="Rectangle 12"/>
            <p:cNvSpPr>
              <a:spLocks noChangeArrowheads="1"/>
            </p:cNvSpPr>
            <p:nvPr/>
          </p:nvSpPr>
          <p:spPr bwMode="auto">
            <a:xfrm>
              <a:off x="2035" y="201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-106" charset="0"/>
                </a:rPr>
                <a:t>2</a:t>
              </a:r>
            </a:p>
          </p:txBody>
        </p:sp>
        <p:sp>
          <p:nvSpPr>
            <p:cNvPr id="18449" name="Rectangle 13"/>
            <p:cNvSpPr>
              <a:spLocks noChangeArrowheads="1"/>
            </p:cNvSpPr>
            <p:nvPr/>
          </p:nvSpPr>
          <p:spPr bwMode="auto">
            <a:xfrm>
              <a:off x="2035" y="259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-106" charset="0"/>
                </a:rPr>
                <a:t>3</a:t>
              </a:r>
            </a:p>
          </p:txBody>
        </p:sp>
        <p:sp>
          <p:nvSpPr>
            <p:cNvPr id="18450" name="Rectangle 14"/>
            <p:cNvSpPr>
              <a:spLocks noChangeArrowheads="1"/>
            </p:cNvSpPr>
            <p:nvPr/>
          </p:nvSpPr>
          <p:spPr bwMode="auto">
            <a:xfrm>
              <a:off x="2755" y="292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-106" charset="0"/>
                </a:rPr>
                <a:t>4</a:t>
              </a:r>
            </a:p>
          </p:txBody>
        </p:sp>
        <p:sp>
          <p:nvSpPr>
            <p:cNvPr id="18451" name="Rectangle 15"/>
            <p:cNvSpPr>
              <a:spLocks noChangeArrowheads="1"/>
            </p:cNvSpPr>
            <p:nvPr/>
          </p:nvSpPr>
          <p:spPr bwMode="auto">
            <a:xfrm>
              <a:off x="3427" y="196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-106" charset="0"/>
                </a:rPr>
                <a:t>5</a:t>
              </a:r>
            </a:p>
          </p:txBody>
        </p:sp>
        <p:sp>
          <p:nvSpPr>
            <p:cNvPr id="18452" name="Rectangle 16"/>
            <p:cNvSpPr>
              <a:spLocks noChangeArrowheads="1"/>
            </p:cNvSpPr>
            <p:nvPr/>
          </p:nvSpPr>
          <p:spPr bwMode="auto">
            <a:xfrm>
              <a:off x="3456" y="259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-106" charset="0"/>
                </a:rPr>
                <a:t>6</a:t>
              </a:r>
            </a:p>
          </p:txBody>
        </p:sp>
        <p:sp>
          <p:nvSpPr>
            <p:cNvPr id="18453" name="Line 17"/>
            <p:cNvSpPr>
              <a:spLocks noChangeShapeType="1"/>
            </p:cNvSpPr>
            <p:nvPr/>
          </p:nvSpPr>
          <p:spPr bwMode="auto">
            <a:xfrm flipH="1">
              <a:off x="2832" y="1996"/>
              <a:ext cx="19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Oval 18"/>
            <p:cNvSpPr>
              <a:spLocks noChangeArrowheads="1"/>
            </p:cNvSpPr>
            <p:nvPr/>
          </p:nvSpPr>
          <p:spPr bwMode="auto">
            <a:xfrm>
              <a:off x="2688" y="225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Rectangle 19"/>
            <p:cNvSpPr>
              <a:spLocks noChangeArrowheads="1"/>
            </p:cNvSpPr>
            <p:nvPr/>
          </p:nvSpPr>
          <p:spPr bwMode="auto">
            <a:xfrm>
              <a:off x="2716" y="2336"/>
              <a:ext cx="3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ahoma" pitchFamily="-106" charset="0"/>
                </a:rPr>
                <a:t>CA</a:t>
              </a:r>
            </a:p>
          </p:txBody>
        </p:sp>
        <p:sp>
          <p:nvSpPr>
            <p:cNvPr id="18456" name="Line 20"/>
            <p:cNvSpPr>
              <a:spLocks noChangeShapeType="1"/>
            </p:cNvSpPr>
            <p:nvPr/>
          </p:nvSpPr>
          <p:spPr bwMode="auto">
            <a:xfrm flipH="1">
              <a:off x="3072" y="220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Line 21"/>
            <p:cNvSpPr>
              <a:spLocks noChangeShapeType="1"/>
            </p:cNvSpPr>
            <p:nvPr/>
          </p:nvSpPr>
          <p:spPr bwMode="auto">
            <a:xfrm flipH="1" flipV="1">
              <a:off x="3024" y="2544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Line 22"/>
            <p:cNvSpPr>
              <a:spLocks noChangeShapeType="1"/>
            </p:cNvSpPr>
            <p:nvPr/>
          </p:nvSpPr>
          <p:spPr bwMode="auto">
            <a:xfrm>
              <a:off x="2832" y="2640"/>
              <a:ext cx="19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Line 23"/>
            <p:cNvSpPr>
              <a:spLocks noChangeShapeType="1"/>
            </p:cNvSpPr>
            <p:nvPr/>
          </p:nvSpPr>
          <p:spPr bwMode="auto">
            <a:xfrm>
              <a:off x="2256" y="220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Line 24"/>
            <p:cNvSpPr>
              <a:spLocks noChangeShapeType="1"/>
            </p:cNvSpPr>
            <p:nvPr/>
          </p:nvSpPr>
          <p:spPr bwMode="auto">
            <a:xfrm flipV="1">
              <a:off x="2256" y="2544"/>
              <a:ext cx="48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0" name="Rectangle 25"/>
          <p:cNvSpPr>
            <a:spLocks noChangeArrowheads="1"/>
          </p:cNvSpPr>
          <p:nvPr/>
        </p:nvSpPr>
        <p:spPr bwMode="auto">
          <a:xfrm>
            <a:off x="762000" y="5029200"/>
            <a:ext cx="8229600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/>
              <a:t>If a new node is inserted in the network, only that new node and the CA need to be configured with the public key for that node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Certificates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256588" cy="4721225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800"/>
              <a:t>A CA is involved in authenticating users’ public keys by generating </a:t>
            </a:r>
            <a:r>
              <a:rPr lang="en-US" sz="2800">
                <a:solidFill>
                  <a:schemeClr val="tx2"/>
                </a:solidFill>
              </a:rPr>
              <a:t>certificates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800"/>
              <a:t>A </a:t>
            </a:r>
            <a:r>
              <a:rPr lang="en-US" sz="2800">
                <a:solidFill>
                  <a:schemeClr val="tx2"/>
                </a:solidFill>
              </a:rPr>
              <a:t>certificate</a:t>
            </a:r>
            <a:r>
              <a:rPr lang="en-US" sz="2800"/>
              <a:t> is a signed message vouching that a particular name goes with a particular public key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800"/>
              <a:t>Example: </a:t>
            </a:r>
          </a:p>
          <a:p>
            <a:pPr marL="838200" lvl="1" indent="-381000" eaLnBrk="1" hangingPunct="1">
              <a:lnSpc>
                <a:spcPct val="90000"/>
              </a:lnSpc>
              <a:buFont typeface="Times" pitchFamily="-106" charset="0"/>
              <a:buAutoNum type="arabicPeriod"/>
            </a:pPr>
            <a:r>
              <a:rPr lang="en-US" sz="2400"/>
              <a:t>[Alice’s public key is 876234]</a:t>
            </a:r>
            <a:r>
              <a:rPr lang="en-US" sz="2400" baseline="-25000"/>
              <a:t>carol</a:t>
            </a:r>
            <a:endParaRPr lang="en-US" sz="2400"/>
          </a:p>
          <a:p>
            <a:pPr marL="838200" lvl="1" indent="-381000" eaLnBrk="1" hangingPunct="1">
              <a:lnSpc>
                <a:spcPct val="90000"/>
              </a:lnSpc>
              <a:buFont typeface="Times" pitchFamily="-106" charset="0"/>
              <a:buAutoNum type="arabicPeriod"/>
            </a:pPr>
            <a:r>
              <a:rPr lang="en-US" sz="2400"/>
              <a:t>[Carol’s public key is 676554]</a:t>
            </a:r>
            <a:r>
              <a:rPr lang="en-US" sz="2400" baseline="-25000"/>
              <a:t>Ted </a:t>
            </a:r>
            <a:r>
              <a:rPr lang="en-US" sz="2400"/>
              <a:t>&amp; [Alice’s public key is 876234]</a:t>
            </a:r>
            <a:r>
              <a:rPr lang="en-US" sz="2400" baseline="-25000"/>
              <a:t>carol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sz="2400">
              <a:solidFill>
                <a:schemeClr val="tx2"/>
              </a:solidFill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800"/>
              <a:t>Knowing the CA’s public key, users can verify the certificate and authenticate Alice’s public key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Certificates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/>
              <a:t>Certificates can hold expiration date and time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Alice keeps the same certificate as long as she has the same public key and the certificate does not expire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Alice can append the certificate to her messages so that others know for sure her public key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 Advantages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 typeface="Times" pitchFamily="-106" charset="0"/>
              <a:buAutoNum type="arabicPeriod"/>
            </a:pPr>
            <a:r>
              <a:rPr lang="en-US" sz="2400"/>
              <a:t>The CA does not need to be online. [</a:t>
            </a:r>
            <a:r>
              <a:rPr lang="en-US" sz="2400">
                <a:solidFill>
                  <a:schemeClr val="tx2"/>
                </a:solidFill>
              </a:rPr>
              <a:t>Why?</a:t>
            </a:r>
            <a:r>
              <a:rPr lang="en-US" sz="2400"/>
              <a:t>]</a:t>
            </a:r>
          </a:p>
          <a:p>
            <a:pPr marL="533400" indent="-533400" eaLnBrk="1" hangingPunct="1">
              <a:buFont typeface="Times" pitchFamily="-106" charset="0"/>
              <a:buAutoNum type="arabicPeriod"/>
            </a:pPr>
            <a:endParaRPr lang="en-US" sz="2400"/>
          </a:p>
          <a:p>
            <a:pPr marL="533400" indent="-533400" eaLnBrk="1" hangingPunct="1">
              <a:buFont typeface="Times" pitchFamily="-106" charset="0"/>
              <a:buAutoNum type="arabicPeriod"/>
            </a:pPr>
            <a:r>
              <a:rPr lang="en-US" sz="2400"/>
              <a:t>If a CA crashes, then nodes that already have their certificates can still operate. </a:t>
            </a:r>
          </a:p>
          <a:p>
            <a:pPr marL="533400" indent="-533400" eaLnBrk="1" hangingPunct="1">
              <a:buFont typeface="Times" pitchFamily="-106" charset="0"/>
              <a:buAutoNum type="arabicPeriod"/>
            </a:pPr>
            <a:endParaRPr lang="en-US" sz="2400"/>
          </a:p>
          <a:p>
            <a:pPr marL="533400" indent="-533400" eaLnBrk="1" hangingPunct="1">
              <a:buFont typeface="Times" pitchFamily="-106" charset="0"/>
              <a:buAutoNum type="arabicPeriod"/>
            </a:pPr>
            <a:r>
              <a:rPr lang="en-US" sz="2400"/>
              <a:t>Certificates are not security sensitive (in terms of confidentiality). </a:t>
            </a:r>
          </a:p>
          <a:p>
            <a:pPr marL="1295400" lvl="2" indent="-381000" eaLnBrk="1" hangingPunct="1">
              <a:buFont typeface="Wingdings" pitchFamily="-106" charset="2"/>
              <a:buChar char="§"/>
            </a:pPr>
            <a:r>
              <a:rPr lang="en-US" sz="1800">
                <a:solidFill>
                  <a:srgbClr val="0000FF"/>
                </a:solidFill>
              </a:rPr>
              <a:t>Can a compromised CA decrypt a conversation between two parties?</a:t>
            </a:r>
          </a:p>
          <a:p>
            <a:pPr marL="1295400" lvl="2" indent="-381000" eaLnBrk="1" hangingPunct="1">
              <a:buFont typeface="Wingdings" pitchFamily="-106" charset="2"/>
              <a:buChar char="§"/>
            </a:pPr>
            <a:r>
              <a:rPr lang="en-US" sz="1800">
                <a:solidFill>
                  <a:schemeClr val="hlink"/>
                </a:solidFill>
              </a:rPr>
              <a:t>Can a compromised CA fool Alice into accepting an incorrect public key for Bob, and then impersonate Bob to Alice?</a:t>
            </a:r>
            <a:r>
              <a:rPr lang="en-US" sz="180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 Problems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What if Alice is given a certificate with an expiration time and then is revoked (fired) from the system?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Alice can still use her certificate till the expiration time expires.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What kind of harm can this do?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Alice can still exchange messages with Bob using her un-expired certificate.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solidFill>
                <a:srgbClr val="00CC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chemeClr val="hlink"/>
                </a:solidFill>
              </a:rPr>
              <a:t>Solution</a:t>
            </a:r>
            <a:r>
              <a:rPr lang="en-US" sz="280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Maintain a </a:t>
            </a:r>
            <a:r>
              <a:rPr lang="en-US" sz="2400">
                <a:solidFill>
                  <a:srgbClr val="0000FF"/>
                </a:solidFill>
              </a:rPr>
              <a:t>Certificate Revocation List</a:t>
            </a:r>
            <a:r>
              <a:rPr lang="en-US" sz="2400"/>
              <a:t> (</a:t>
            </a:r>
            <a:r>
              <a:rPr lang="en-US" sz="2400">
                <a:solidFill>
                  <a:srgbClr val="0000FF"/>
                </a:solidFill>
              </a:rPr>
              <a:t>CRL</a:t>
            </a:r>
            <a:r>
              <a:rPr lang="en-US" sz="2400"/>
              <a:t>) at the CA. A Certificate is valid if (1) it has a valid CA signature, (2) has not expired, and (3) is not listed in the CA’s </a:t>
            </a:r>
            <a:r>
              <a:rPr lang="en-US" sz="2400">
                <a:solidFill>
                  <a:schemeClr val="tx2"/>
                </a:solidFill>
              </a:rPr>
              <a:t>CRL</a:t>
            </a:r>
            <a:r>
              <a:rPr lang="en-US" sz="2400"/>
              <a:t> list.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PKI Models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marL="533400" indent="-533400" eaLnBrk="1" hangingPunct="1">
              <a:lnSpc>
                <a:spcPct val="90000"/>
              </a:lnSpc>
              <a:buFont typeface="Times" pitchFamily="-106" charset="0"/>
              <a:buAutoNum type="arabicPeriod"/>
            </a:pPr>
            <a:r>
              <a:rPr lang="en-US" dirty="0"/>
              <a:t>Monopoly model</a:t>
            </a:r>
          </a:p>
          <a:p>
            <a:pPr marL="533400" indent="-533400">
              <a:lnSpc>
                <a:spcPct val="90000"/>
              </a:lnSpc>
              <a:buFont typeface="Times" pitchFamily="-106" charset="0"/>
              <a:buAutoNum type="arabicPeriod"/>
            </a:pPr>
            <a:r>
              <a:rPr lang="en-US" dirty="0"/>
              <a:t>Monopoly + Registration Authorities (RA)</a:t>
            </a:r>
          </a:p>
          <a:p>
            <a:pPr marL="533400" indent="-533400" eaLnBrk="1" hangingPunct="1">
              <a:lnSpc>
                <a:spcPct val="90000"/>
              </a:lnSpc>
              <a:buFont typeface="Times" pitchFamily="-106" charset="0"/>
              <a:buAutoNum type="arabicPeriod"/>
            </a:pPr>
            <a:r>
              <a:rPr lang="en-US" dirty="0"/>
              <a:t>Delegated CAs</a:t>
            </a:r>
          </a:p>
          <a:p>
            <a:pPr marL="533400" indent="-533400" eaLnBrk="1" hangingPunct="1">
              <a:lnSpc>
                <a:spcPct val="90000"/>
              </a:lnSpc>
              <a:buFont typeface="Times" pitchFamily="-106" charset="0"/>
              <a:buAutoNum type="arabicPeriod"/>
            </a:pPr>
            <a:r>
              <a:rPr lang="en-US" dirty="0"/>
              <a:t>Oligarchy model</a:t>
            </a:r>
          </a:p>
          <a:p>
            <a:pPr marL="533400" indent="-533400">
              <a:lnSpc>
                <a:spcPct val="90000"/>
              </a:lnSpc>
              <a:buFont typeface="Times" pitchFamily="-106" charset="0"/>
              <a:buAutoNum type="arabicPeriod"/>
            </a:pPr>
            <a:r>
              <a:rPr lang="en-US" dirty="0"/>
              <a:t>Anarchy model (Web of Trust): fully distributed</a:t>
            </a:r>
          </a:p>
          <a:p>
            <a:pPr marL="533400" indent="-533400" eaLnBrk="1" hangingPunct="1">
              <a:lnSpc>
                <a:spcPct val="90000"/>
              </a:lnSpc>
              <a:buFont typeface="Times" pitchFamily="-106" charset="0"/>
              <a:buAutoNum type="arabicPeriod"/>
            </a:pPr>
            <a:r>
              <a:rPr lang="en-US" dirty="0"/>
              <a:t>Name constraints</a:t>
            </a:r>
          </a:p>
          <a:p>
            <a:pPr marL="533400" indent="-533400" eaLnBrk="1" hangingPunct="1">
              <a:lnSpc>
                <a:spcPct val="90000"/>
              </a:lnSpc>
              <a:buFont typeface="Times" pitchFamily="-106" charset="0"/>
              <a:buAutoNum type="arabicPeriod"/>
            </a:pPr>
            <a:r>
              <a:rPr lang="en-US" dirty="0"/>
              <a:t>Top-down with name constraints</a:t>
            </a:r>
          </a:p>
          <a:p>
            <a:pPr marL="533400" indent="-533400">
              <a:lnSpc>
                <a:spcPct val="90000"/>
              </a:lnSpc>
              <a:buFont typeface="Times" pitchFamily="-106" charset="0"/>
              <a:buAutoNum type="arabicPeriod"/>
            </a:pPr>
            <a:r>
              <a:rPr lang="en-US" dirty="0"/>
              <a:t>Bottom-up with name constraints (hierarchical name space, similar to DNS)</a:t>
            </a:r>
          </a:p>
          <a:p>
            <a:pPr marL="533400" indent="-533400" eaLnBrk="1" hangingPunct="1">
              <a:lnSpc>
                <a:spcPct val="90000"/>
              </a:lnSpc>
              <a:buFont typeface="Times" pitchFamily="-106" charset="0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Certificate Revocation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Certificates for public keys (Campus IDs) might need to be revoked from the system</a:t>
            </a:r>
          </a:p>
          <a:p>
            <a:pPr lvl="1" eaLnBrk="1" hangingPunct="1"/>
            <a:r>
              <a:rPr lang="en-US"/>
              <a:t>Someone is fired</a:t>
            </a:r>
          </a:p>
          <a:p>
            <a:pPr lvl="1" eaLnBrk="1" hangingPunct="1"/>
            <a:r>
              <a:rPr lang="en-US"/>
              <a:t>Someone graduated</a:t>
            </a:r>
          </a:p>
          <a:p>
            <a:pPr lvl="1" eaLnBrk="1" hangingPunct="1"/>
            <a:r>
              <a:rPr lang="en-US"/>
              <a:t>Someone’s certificate (card) is stolen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Certificate Revocation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Certificates typically have an associated expiration time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Typically in the order of months (too long to wait if it needs to be revoked)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Solutions: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Maintain a </a:t>
            </a:r>
            <a:r>
              <a:rPr lang="en-US" sz="2400">
                <a:solidFill>
                  <a:schemeClr val="tx2"/>
                </a:solidFill>
              </a:rPr>
              <a:t>Certificate Revocation List</a:t>
            </a:r>
            <a:r>
              <a:rPr lang="en-US" sz="2400"/>
              <a:t> (</a:t>
            </a:r>
            <a:r>
              <a:rPr lang="en-US" sz="2400">
                <a:solidFill>
                  <a:schemeClr val="tx2"/>
                </a:solidFill>
              </a:rPr>
              <a:t>CRL</a:t>
            </a:r>
            <a:r>
              <a:rPr lang="en-US" sz="2400"/>
              <a:t>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 CRL is issued </a:t>
            </a:r>
            <a:r>
              <a:rPr lang="en-US" sz="2400">
                <a:solidFill>
                  <a:schemeClr val="tx2"/>
                </a:solidFill>
              </a:rPr>
              <a:t>periodically</a:t>
            </a:r>
            <a:r>
              <a:rPr lang="en-US" sz="2400"/>
              <a:t> by the CA and contains all the revoked certificates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Each transaction is checked against the CRL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CRLs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 typeface="Times" pitchFamily="-106" charset="0"/>
              <a:buAutoNum type="arabicPeriod"/>
            </a:pPr>
            <a:r>
              <a:rPr lang="en-US"/>
              <a:t>Why are CRLs issued </a:t>
            </a:r>
            <a:r>
              <a:rPr lang="en-US">
                <a:solidFill>
                  <a:schemeClr val="tx2"/>
                </a:solidFill>
              </a:rPr>
              <a:t>periodically</a:t>
            </a:r>
            <a:r>
              <a:rPr lang="en-US"/>
              <a:t> even if no certificates are revoked?</a:t>
            </a:r>
          </a:p>
          <a:p>
            <a:pPr marL="533400" indent="-533400" eaLnBrk="1" hangingPunct="1">
              <a:buFont typeface="Times" pitchFamily="-106" charset="0"/>
              <a:buAutoNum type="arabicPeriod"/>
            </a:pPr>
            <a:endParaRPr lang="en-US"/>
          </a:p>
          <a:p>
            <a:pPr marL="533400" indent="-533400" eaLnBrk="1" hangingPunct="1">
              <a:buFont typeface="Times" pitchFamily="-106" charset="0"/>
              <a:buAutoNum type="arabicPeriod"/>
            </a:pPr>
            <a:r>
              <a:rPr lang="en-US"/>
              <a:t>How frequent should CRLs be issued?</a:t>
            </a:r>
          </a:p>
          <a:p>
            <a:pPr marL="533400" indent="-533400" eaLnBrk="1" hangingPunct="1">
              <a:buFont typeface="Times" pitchFamily="-106" charset="0"/>
              <a:buAutoNum type="arabicPeriod"/>
            </a:pPr>
            <a:endParaRPr lang="en-US"/>
          </a:p>
          <a:p>
            <a:pPr marL="533400" indent="-533400" eaLnBrk="1" hangingPunct="1">
              <a:buFont typeface="Times" pitchFamily="-106" charset="0"/>
              <a:buAutoNum type="arabicPeriod"/>
            </a:pPr>
            <a:r>
              <a:rPr lang="en-US"/>
              <a:t>If a CRL is maintained, why associate an expiration time with certificates?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Delta CRL</a:t>
            </a: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345488" cy="5029200"/>
          </a:xfrm>
        </p:spPr>
        <p:txBody>
          <a:bodyPr/>
          <a:lstStyle/>
          <a:p>
            <a:pPr eaLnBrk="1" hangingPunct="1"/>
            <a:r>
              <a:rPr lang="en-US" sz="2800"/>
              <a:t>Certificates (1) may be huge, and (2) need to be issued periodically</a:t>
            </a:r>
          </a:p>
          <a:p>
            <a:pPr eaLnBrk="1" hangingPunct="1"/>
            <a:endParaRPr lang="en-US" sz="2800"/>
          </a:p>
          <a:p>
            <a:pPr eaLnBrk="1" hangingPunct="1"/>
            <a:r>
              <a:rPr lang="en-US" sz="2800"/>
              <a:t>A Delta CRL includes lists changes from the last complete CRL </a:t>
            </a:r>
          </a:p>
          <a:p>
            <a:pPr eaLnBrk="1" hangingPunct="1"/>
            <a:endParaRPr lang="en-US" sz="2800">
              <a:solidFill>
                <a:schemeClr val="tx2"/>
              </a:solidFill>
            </a:endParaRPr>
          </a:p>
          <a:p>
            <a:pPr eaLnBrk="1" hangingPunct="1"/>
            <a:r>
              <a:rPr lang="en-US" sz="2800">
                <a:solidFill>
                  <a:schemeClr val="tx2"/>
                </a:solidFill>
              </a:rPr>
              <a:t>Delta CRLs</a:t>
            </a:r>
            <a:r>
              <a:rPr lang="en-US" sz="2800"/>
              <a:t> may be issued periodically (frequently) and </a:t>
            </a:r>
            <a:r>
              <a:rPr lang="en-US" sz="2800">
                <a:solidFill>
                  <a:schemeClr val="tx2"/>
                </a:solidFill>
              </a:rPr>
              <a:t>full CRLs</a:t>
            </a:r>
            <a:r>
              <a:rPr lang="en-US" sz="2800"/>
              <a:t> are issued less frequently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Roadmap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/>
              <a:t>Basics</a:t>
            </a:r>
          </a:p>
          <a:p>
            <a:endParaRPr lang="en-US" dirty="0"/>
          </a:p>
          <a:p>
            <a:r>
              <a:rPr lang="en-US" dirty="0"/>
              <a:t>Kerberos</a:t>
            </a:r>
          </a:p>
          <a:p>
            <a:endParaRPr lang="en-US" dirty="0"/>
          </a:p>
          <a:p>
            <a:r>
              <a:rPr lang="en-US" dirty="0"/>
              <a:t>Public Key Infrastructure (PKI)</a:t>
            </a:r>
          </a:p>
          <a:p>
            <a:endParaRPr lang="en-US" dirty="0">
              <a:ea typeface="ＭＳ Ｐゴシック" pitchFamily="-106" charset="-128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On-line Revocation Servers (OLRS)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An </a:t>
            </a:r>
            <a:r>
              <a:rPr lang="en-US" sz="2400">
                <a:solidFill>
                  <a:schemeClr val="tx2"/>
                </a:solidFill>
              </a:rPr>
              <a:t>OLRS</a:t>
            </a:r>
            <a:r>
              <a:rPr lang="en-US" sz="2400"/>
              <a:t> is a system that can be queried over the network for the revocation status of individual certificates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An OLRS maintains the full CRL list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What if someone impersonates an OLRS?</a:t>
            </a:r>
          </a:p>
          <a:p>
            <a:pPr eaLnBrk="1" hangingPunct="1">
              <a:buFontTx/>
              <a:buNone/>
            </a:pPr>
            <a:r>
              <a:rPr lang="en-US" sz="2400"/>
              <a:t>	…..</a:t>
            </a:r>
          </a:p>
          <a:p>
            <a:pPr lvl="1" eaLnBrk="1" hangingPunct="1"/>
            <a:r>
              <a:rPr lang="en-US" sz="2000"/>
              <a:t>Solution?</a:t>
            </a:r>
          </a:p>
          <a:p>
            <a:pPr eaLnBrk="1" hangingPunct="1">
              <a:buFontTx/>
              <a:buNone/>
            </a:pPr>
            <a:r>
              <a:rPr lang="en-US" sz="2400"/>
              <a:t>	…..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Famous Attack on 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8600" y="1600200"/>
            <a:ext cx="931884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Attack on 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9 fraudulently issued certificates from </a:t>
            </a:r>
            <a:r>
              <a:rPr lang="en-US" dirty="0" err="1"/>
              <a:t>Comodo</a:t>
            </a:r>
            <a:r>
              <a:rPr lang="en-US" dirty="0"/>
              <a:t> include following domains:</a:t>
            </a:r>
          </a:p>
          <a:p>
            <a:pPr lvl="1"/>
            <a:r>
              <a:rPr lang="en-US" dirty="0"/>
              <a:t>mail.google.com, </a:t>
            </a:r>
            <a:r>
              <a:rPr lang="en-US" dirty="0">
                <a:hlinkClick r:id="rId3"/>
              </a:rPr>
              <a:t>www.google.com</a:t>
            </a:r>
            <a:r>
              <a:rPr lang="en-US" dirty="0"/>
              <a:t>, login.yahoo.com, login.skype.com, login.live.com, addons.mozilla.org, global trustee</a:t>
            </a:r>
          </a:p>
          <a:p>
            <a:r>
              <a:rPr lang="en-US" dirty="0"/>
              <a:t>The master CA private keys in its Hardware Security Modules (HSMs) were not compromised</a:t>
            </a:r>
          </a:p>
          <a:p>
            <a:endParaRPr lang="en-US" dirty="0"/>
          </a:p>
          <a:p>
            <a:r>
              <a:rPr lang="en-US" dirty="0"/>
              <a:t>The future?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Trusted Intermediaries</a:t>
            </a:r>
          </a:p>
        </p:txBody>
      </p:sp>
      <p:sp>
        <p:nvSpPr>
          <p:cNvPr id="17414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Problem: authentication for large networks</a:t>
            </a:r>
          </a:p>
          <a:p>
            <a:pPr eaLnBrk="1" hangingPunct="1"/>
            <a:r>
              <a:rPr lang="en-US"/>
              <a:t>Solution #1</a:t>
            </a:r>
          </a:p>
          <a:p>
            <a:pPr lvl="1" eaLnBrk="1" hangingPunct="1"/>
            <a:r>
              <a:rPr lang="en-US"/>
              <a:t>Key Distribution Center (KDC)</a:t>
            </a:r>
          </a:p>
          <a:p>
            <a:pPr lvl="2" eaLnBrk="1" hangingPunct="1"/>
            <a:r>
              <a:rPr lang="en-US"/>
              <a:t>Representative solution: Kerberos</a:t>
            </a:r>
          </a:p>
          <a:p>
            <a:pPr lvl="1" eaLnBrk="1" hangingPunct="1"/>
            <a:r>
              <a:rPr lang="en-US"/>
              <a:t>Based on secret key cryptography</a:t>
            </a:r>
          </a:p>
          <a:p>
            <a:pPr eaLnBrk="1" hangingPunct="1"/>
            <a:r>
              <a:rPr lang="en-US"/>
              <a:t>Solution #2</a:t>
            </a:r>
          </a:p>
          <a:p>
            <a:pPr lvl="1" eaLnBrk="1" hangingPunct="1"/>
            <a:r>
              <a:rPr lang="en-US"/>
              <a:t>Public Key Infrastructure (PKI)</a:t>
            </a:r>
          </a:p>
          <a:p>
            <a:pPr lvl="1" eaLnBrk="1" hangingPunct="1"/>
            <a:r>
              <a:rPr lang="en-US"/>
              <a:t>Based on public key cryptography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Kerberos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429000"/>
            <a:ext cx="240834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Goals of Kerberos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170863" cy="5467350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/>
              <a:t>User </a:t>
            </a:r>
            <a:r>
              <a:rPr lang="en-US">
                <a:sym typeface="Symbol" pitchFamily="-106" charset="2"/>
              </a:rPr>
              <a:t> server </a:t>
            </a:r>
            <a:r>
              <a:rPr lang="en-US">
                <a:solidFill>
                  <a:srgbClr val="FF0000"/>
                </a:solidFill>
                <a:sym typeface="Symbol" pitchFamily="-106" charset="2"/>
              </a:rPr>
              <a:t>mutual</a:t>
            </a:r>
            <a:r>
              <a:rPr lang="en-US">
                <a:sym typeface="Symbol" pitchFamily="-106" charset="2"/>
              </a:rPr>
              <a:t> authentication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>
                <a:sym typeface="Symbol" pitchFamily="-106" charset="2"/>
              </a:rPr>
              <a:t>Users should only need to </a:t>
            </a:r>
            <a:r>
              <a:rPr lang="en-US">
                <a:solidFill>
                  <a:srgbClr val="FF0000"/>
                </a:solidFill>
                <a:sym typeface="Symbol" pitchFamily="-106" charset="2"/>
              </a:rPr>
              <a:t>authenticate once</a:t>
            </a:r>
            <a:r>
              <a:rPr lang="en-US">
                <a:sym typeface="Symbol" pitchFamily="-106" charset="2"/>
              </a:rPr>
              <a:t> to obtain services from </a:t>
            </a:r>
            <a:r>
              <a:rPr lang="en-US">
                <a:solidFill>
                  <a:srgbClr val="FF0000"/>
                </a:solidFill>
                <a:sym typeface="Symbol" pitchFamily="-106" charset="2"/>
              </a:rPr>
              <a:t>multiple servers</a:t>
            </a:r>
            <a:endParaRPr lang="en-US">
              <a:sym typeface="Symbol" pitchFamily="-106" charset="2"/>
            </a:endParaRPr>
          </a:p>
          <a:p>
            <a:pPr marL="533400" indent="-533400" eaLnBrk="1" hangingPunct="1">
              <a:buFontTx/>
              <a:buAutoNum type="arabicPeriod"/>
            </a:pPr>
            <a:r>
              <a:rPr lang="en-US">
                <a:sym typeface="Symbol" pitchFamily="-106" charset="2"/>
              </a:rPr>
              <a:t>Should </a:t>
            </a:r>
            <a:r>
              <a:rPr lang="en-US">
                <a:solidFill>
                  <a:srgbClr val="FF0000"/>
                </a:solidFill>
                <a:sym typeface="Symbol" pitchFamily="-106" charset="2"/>
              </a:rPr>
              <a:t>scale</a:t>
            </a:r>
            <a:r>
              <a:rPr lang="en-US">
                <a:sym typeface="Symbol" pitchFamily="-106" charset="2"/>
              </a:rPr>
              <a:t> to large numbers of users and servers</a:t>
            </a:r>
          </a:p>
          <a:p>
            <a:pPr marL="914400" lvl="1" indent="-457200" eaLnBrk="1" hangingPunct="1"/>
            <a:r>
              <a:rPr lang="en-US">
                <a:sym typeface="Symbol" pitchFamily="-106" charset="2"/>
              </a:rPr>
              <a:t>makes use of a </a:t>
            </a:r>
            <a:r>
              <a:rPr lang="en-US">
                <a:solidFill>
                  <a:srgbClr val="FF0000"/>
                </a:solidFill>
                <a:sym typeface="Symbol" pitchFamily="-106" charset="2"/>
              </a:rPr>
              <a:t>Key Distribution Center</a:t>
            </a:r>
            <a:r>
              <a:rPr lang="en-US">
                <a:sym typeface="Symbol" pitchFamily="-106" charset="2"/>
              </a:rPr>
              <a:t> so servers don’t need to store information about users</a:t>
            </a:r>
            <a:endParaRPr lang="en-US" sz="1800" i="1">
              <a:sym typeface="Symbol" pitchFamily="-106" charset="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Some Properties</a:t>
            </a:r>
          </a:p>
        </p:txBody>
      </p:sp>
      <p:sp>
        <p:nvSpPr>
          <p:cNvPr id="1502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Kerberos uses </a:t>
            </a:r>
            <a:r>
              <a:rPr lang="en-US">
                <a:solidFill>
                  <a:srgbClr val="FF0000"/>
                </a:solidFill>
              </a:rPr>
              <a:t>only secret key</a:t>
            </a:r>
            <a:r>
              <a:rPr lang="en-US"/>
              <a:t> (symmetric) encryption</a:t>
            </a:r>
          </a:p>
          <a:p>
            <a:pPr lvl="1" eaLnBrk="1" hangingPunct="1"/>
            <a:r>
              <a:rPr lang="en-US"/>
              <a:t>originally, only DES, but now 3DES and AES as well</a:t>
            </a:r>
          </a:p>
          <a:p>
            <a:pPr eaLnBrk="1" hangingPunct="1"/>
            <a:r>
              <a:rPr lang="en-US"/>
              <a:t>A </a:t>
            </a:r>
            <a:r>
              <a:rPr lang="en-US" i="1">
                <a:solidFill>
                  <a:srgbClr val="FF0000"/>
                </a:solidFill>
              </a:rPr>
              <a:t>stateless</a:t>
            </a:r>
            <a:r>
              <a:rPr lang="en-US"/>
              <a:t> protocol </a:t>
            </a:r>
          </a:p>
          <a:p>
            <a:pPr lvl="1" eaLnBrk="1" hangingPunct="1"/>
            <a:r>
              <a:rPr lang="en-US"/>
              <a:t>KDCs do not need to remember what messages have previously been generated or exchanged</a:t>
            </a:r>
          </a:p>
          <a:p>
            <a:pPr lvl="1" eaLnBrk="1" hangingPunct="1"/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state</a:t>
            </a:r>
            <a:r>
              <a:rPr lang="en-US"/>
              <a:t> of the protocol negotiation is contained </a:t>
            </a:r>
            <a:r>
              <a:rPr lang="en-US">
                <a:solidFill>
                  <a:srgbClr val="FF0000"/>
                </a:solidFill>
              </a:rPr>
              <a:t>in the message contents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221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Scenario</a:t>
            </a:r>
          </a:p>
        </p:txBody>
      </p:sp>
      <p:sp>
        <p:nvSpPr>
          <p:cNvPr id="15042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3657600" cy="5410200"/>
          </a:xfrm>
        </p:spPr>
        <p:txBody>
          <a:bodyPr/>
          <a:lstStyle/>
          <a:p>
            <a:pPr eaLnBrk="1" hangingPunct="1"/>
            <a:r>
              <a:rPr lang="en-US" sz="2400"/>
              <a:t>Alice wants to make use of services from X, contacts the KDC to authenticate, gets ticket to present to X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Bob wants to make use of services from X and Y, contacts the KDC, gets tickets to present to X and Y</a:t>
            </a:r>
          </a:p>
        </p:txBody>
      </p:sp>
      <p:pic>
        <p:nvPicPr>
          <p:cNvPr id="28678" name="Picture 4" descr="j019538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6738" y="1690688"/>
            <a:ext cx="1254125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5" descr="j02920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9475" y="4570413"/>
            <a:ext cx="1406525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4262" name="Picture 6" descr="BD18219_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3200400"/>
            <a:ext cx="1143000" cy="1143000"/>
          </a:xfrm>
          <a:prstGeom prst="rect">
            <a:avLst/>
          </a:prstGeom>
          <a:solidFill>
            <a:srgbClr val="890089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</p:spPr>
      </p:pic>
      <p:pic>
        <p:nvPicPr>
          <p:cNvPr id="1504263" name="Picture 7" descr="BD18252_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67600" y="1143000"/>
            <a:ext cx="725488" cy="13890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</p:spPr>
      </p:pic>
      <p:sp>
        <p:nvSpPr>
          <p:cNvPr id="28682" name="Text Box 8"/>
          <p:cNvSpPr txBox="1">
            <a:spLocks noChangeArrowheads="1"/>
          </p:cNvSpPr>
          <p:nvPr/>
        </p:nvSpPr>
        <p:spPr bwMode="auto">
          <a:xfrm>
            <a:off x="4267200" y="2895600"/>
            <a:ext cx="1371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Alice</a:t>
            </a:r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4648200" y="5715000"/>
            <a:ext cx="1371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Bob</a:t>
            </a:r>
          </a:p>
        </p:txBody>
      </p:sp>
      <p:sp>
        <p:nvSpPr>
          <p:cNvPr id="28684" name="Text Box 10"/>
          <p:cNvSpPr txBox="1">
            <a:spLocks noChangeArrowheads="1"/>
          </p:cNvSpPr>
          <p:nvPr/>
        </p:nvSpPr>
        <p:spPr bwMode="auto">
          <a:xfrm>
            <a:off x="7086600" y="2438400"/>
            <a:ext cx="1447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Server X</a:t>
            </a:r>
          </a:p>
        </p:txBody>
      </p:sp>
      <p:sp>
        <p:nvSpPr>
          <p:cNvPr id="28685" name="Text Box 11"/>
          <p:cNvSpPr txBox="1">
            <a:spLocks noChangeArrowheads="1"/>
          </p:cNvSpPr>
          <p:nvPr/>
        </p:nvSpPr>
        <p:spPr bwMode="auto">
          <a:xfrm>
            <a:off x="7543800" y="6400800"/>
            <a:ext cx="1447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Server Y</a:t>
            </a:r>
          </a:p>
        </p:txBody>
      </p:sp>
      <p:sp>
        <p:nvSpPr>
          <p:cNvPr id="28686" name="Text Box 12"/>
          <p:cNvSpPr txBox="1">
            <a:spLocks noChangeArrowheads="1"/>
          </p:cNvSpPr>
          <p:nvPr/>
        </p:nvSpPr>
        <p:spPr bwMode="auto">
          <a:xfrm>
            <a:off x="6553200" y="4343400"/>
            <a:ext cx="1447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KDC</a:t>
            </a:r>
          </a:p>
        </p:txBody>
      </p:sp>
      <p:pic>
        <p:nvPicPr>
          <p:cNvPr id="1504269" name="Picture 13" descr="BD18252_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24800" y="5029200"/>
            <a:ext cx="725488" cy="13890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4997"/>
              </a:srgbClr>
            </a:outerShdw>
          </a:effectLst>
        </p:spPr>
      </p:pic>
      <p:sp>
        <p:nvSpPr>
          <p:cNvPr id="28688" name="Line 14"/>
          <p:cNvSpPr>
            <a:spLocks noChangeShapeType="1"/>
          </p:cNvSpPr>
          <p:nvPr/>
        </p:nvSpPr>
        <p:spPr bwMode="auto">
          <a:xfrm>
            <a:off x="5638800" y="2971800"/>
            <a:ext cx="9144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9" name="Line 15"/>
          <p:cNvSpPr>
            <a:spLocks noChangeShapeType="1"/>
          </p:cNvSpPr>
          <p:nvPr/>
        </p:nvSpPr>
        <p:spPr bwMode="auto">
          <a:xfrm flipH="1" flipV="1">
            <a:off x="5791200" y="2819400"/>
            <a:ext cx="7620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0" name="Line 16"/>
          <p:cNvSpPr>
            <a:spLocks noChangeShapeType="1"/>
          </p:cNvSpPr>
          <p:nvPr/>
        </p:nvSpPr>
        <p:spPr bwMode="auto">
          <a:xfrm flipV="1">
            <a:off x="5715000" y="1676400"/>
            <a:ext cx="16764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1" name="Line 17"/>
          <p:cNvSpPr>
            <a:spLocks noChangeShapeType="1"/>
          </p:cNvSpPr>
          <p:nvPr/>
        </p:nvSpPr>
        <p:spPr bwMode="auto">
          <a:xfrm flipH="1">
            <a:off x="5791200" y="1905000"/>
            <a:ext cx="16002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2" name="Line 18"/>
          <p:cNvSpPr>
            <a:spLocks noChangeShapeType="1"/>
          </p:cNvSpPr>
          <p:nvPr/>
        </p:nvSpPr>
        <p:spPr bwMode="auto">
          <a:xfrm>
            <a:off x="6324600" y="5715000"/>
            <a:ext cx="15240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3" name="Line 19"/>
          <p:cNvSpPr>
            <a:spLocks noChangeShapeType="1"/>
          </p:cNvSpPr>
          <p:nvPr/>
        </p:nvSpPr>
        <p:spPr bwMode="auto">
          <a:xfrm flipH="1" flipV="1">
            <a:off x="6324600" y="5486400"/>
            <a:ext cx="15240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4" name="Line 20"/>
          <p:cNvSpPr>
            <a:spLocks noChangeShapeType="1"/>
          </p:cNvSpPr>
          <p:nvPr/>
        </p:nvSpPr>
        <p:spPr bwMode="auto">
          <a:xfrm flipV="1">
            <a:off x="5638800" y="3962400"/>
            <a:ext cx="9144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5" name="Line 21"/>
          <p:cNvSpPr>
            <a:spLocks noChangeShapeType="1"/>
          </p:cNvSpPr>
          <p:nvPr/>
        </p:nvSpPr>
        <p:spPr bwMode="auto">
          <a:xfrm flipH="1">
            <a:off x="5791200" y="4191000"/>
            <a:ext cx="7620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6" name="Freeform 22"/>
          <p:cNvSpPr>
            <a:spLocks/>
          </p:cNvSpPr>
          <p:nvPr/>
        </p:nvSpPr>
        <p:spPr bwMode="auto">
          <a:xfrm>
            <a:off x="6248400" y="2895600"/>
            <a:ext cx="2362200" cy="2133600"/>
          </a:xfrm>
          <a:custGeom>
            <a:avLst/>
            <a:gdLst>
              <a:gd name="T0" fmla="*/ 0 w 1488"/>
              <a:gd name="T1" fmla="*/ 2147483647 h 1344"/>
              <a:gd name="T2" fmla="*/ 2147483647 w 1488"/>
              <a:gd name="T3" fmla="*/ 2147483647 h 1344"/>
              <a:gd name="T4" fmla="*/ 2147483647 w 1488"/>
              <a:gd name="T5" fmla="*/ 0 h 1344"/>
              <a:gd name="T6" fmla="*/ 0 60000 65536"/>
              <a:gd name="T7" fmla="*/ 0 60000 65536"/>
              <a:gd name="T8" fmla="*/ 0 60000 65536"/>
              <a:gd name="T9" fmla="*/ 0 w 1488"/>
              <a:gd name="T10" fmla="*/ 0 h 1344"/>
              <a:gd name="T11" fmla="*/ 1488 w 1488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1344">
                <a:moveTo>
                  <a:pt x="0" y="1344"/>
                </a:moveTo>
                <a:cubicBezTo>
                  <a:pt x="552" y="1288"/>
                  <a:pt x="1104" y="1232"/>
                  <a:pt x="1296" y="1008"/>
                </a:cubicBezTo>
                <a:cubicBezTo>
                  <a:pt x="1488" y="784"/>
                  <a:pt x="1320" y="392"/>
                  <a:pt x="1152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Freeform 23"/>
          <p:cNvSpPr>
            <a:spLocks/>
          </p:cNvSpPr>
          <p:nvPr/>
        </p:nvSpPr>
        <p:spPr bwMode="auto">
          <a:xfrm>
            <a:off x="6477000" y="3048000"/>
            <a:ext cx="2362200" cy="2133600"/>
          </a:xfrm>
          <a:custGeom>
            <a:avLst/>
            <a:gdLst>
              <a:gd name="T0" fmla="*/ 0 w 1488"/>
              <a:gd name="T1" fmla="*/ 2147483647 h 1344"/>
              <a:gd name="T2" fmla="*/ 2147483647 w 1488"/>
              <a:gd name="T3" fmla="*/ 2147483647 h 1344"/>
              <a:gd name="T4" fmla="*/ 2147483647 w 1488"/>
              <a:gd name="T5" fmla="*/ 0 h 1344"/>
              <a:gd name="T6" fmla="*/ 0 60000 65536"/>
              <a:gd name="T7" fmla="*/ 0 60000 65536"/>
              <a:gd name="T8" fmla="*/ 0 60000 65536"/>
              <a:gd name="T9" fmla="*/ 0 w 1488"/>
              <a:gd name="T10" fmla="*/ 0 h 1344"/>
              <a:gd name="T11" fmla="*/ 1488 w 1488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1344">
                <a:moveTo>
                  <a:pt x="0" y="1344"/>
                </a:moveTo>
                <a:cubicBezTo>
                  <a:pt x="552" y="1288"/>
                  <a:pt x="1104" y="1232"/>
                  <a:pt x="1296" y="1008"/>
                </a:cubicBezTo>
                <a:cubicBezTo>
                  <a:pt x="1488" y="784"/>
                  <a:pt x="1320" y="392"/>
                  <a:pt x="1152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425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KDC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/>
              <a:t>Infrastructure needed (KDC components)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/>
              <a:t>the </a:t>
            </a:r>
            <a:r>
              <a:rPr lang="en-US">
                <a:solidFill>
                  <a:schemeClr val="hlink"/>
                </a:solidFill>
              </a:rPr>
              <a:t>database</a:t>
            </a:r>
            <a:r>
              <a:rPr lang="en-US"/>
              <a:t> of user information (IDs, password hash, shared secret key, etc.)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/>
              <a:t>an authentication server (</a:t>
            </a:r>
            <a:r>
              <a:rPr lang="en-US">
                <a:solidFill>
                  <a:schemeClr val="hlink"/>
                </a:solidFill>
              </a:rPr>
              <a:t>AS</a:t>
            </a:r>
            <a:r>
              <a:rPr lang="en-US"/>
              <a:t>)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/>
              <a:t>a ticket-granting server (</a:t>
            </a:r>
            <a:r>
              <a:rPr lang="en-US">
                <a:solidFill>
                  <a:schemeClr val="hlink"/>
                </a:solidFill>
              </a:rPr>
              <a:t>TGS</a:t>
            </a:r>
            <a:r>
              <a:rPr lang="en-US"/>
              <a:t>)</a:t>
            </a:r>
          </a:p>
          <a:p>
            <a:pPr marL="533400" indent="-533400" eaLnBrk="1" hangingPunct="1"/>
            <a:r>
              <a:rPr lang="en-US">
                <a:sym typeface="Symbol" pitchFamily="-106" charset="2"/>
              </a:rPr>
              <a:t>The KDC of course is critical and should be carefully guarded</a:t>
            </a:r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1723</Words>
  <Application>Microsoft Macintosh PowerPoint</Application>
  <PresentationFormat>On-screen Show (4:3)</PresentationFormat>
  <Paragraphs>249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Comic Sans MS</vt:lpstr>
      <vt:lpstr>Lucida Calligraphy</vt:lpstr>
      <vt:lpstr>Tahoma</vt:lpstr>
      <vt:lpstr>Times</vt:lpstr>
      <vt:lpstr>Wingdings</vt:lpstr>
      <vt:lpstr>Office Theme</vt:lpstr>
      <vt:lpstr>CSCE 465 Computer &amp; Network Security</vt:lpstr>
      <vt:lpstr>Authentication (III)</vt:lpstr>
      <vt:lpstr>Roadmap</vt:lpstr>
      <vt:lpstr>Trusted Intermediaries</vt:lpstr>
      <vt:lpstr>Kerberos</vt:lpstr>
      <vt:lpstr>Goals of Kerberos</vt:lpstr>
      <vt:lpstr>Some Properties</vt:lpstr>
      <vt:lpstr>Example Scenario</vt:lpstr>
      <vt:lpstr>The KDC</vt:lpstr>
      <vt:lpstr>Passwords and Tickets</vt:lpstr>
      <vt:lpstr>Kerberos v4 Protocol Sketch </vt:lpstr>
      <vt:lpstr>Msg#3: TGT</vt:lpstr>
      <vt:lpstr>V5: Some Differences with v4</vt:lpstr>
      <vt:lpstr>Realms</vt:lpstr>
      <vt:lpstr>Inter-Realm Authentication</vt:lpstr>
      <vt:lpstr>Example</vt:lpstr>
      <vt:lpstr>Kerberos Summary</vt:lpstr>
      <vt:lpstr>Public Key Infrastructure</vt:lpstr>
      <vt:lpstr>What Is PKI</vt:lpstr>
      <vt:lpstr>Certification Authorities (CA)</vt:lpstr>
      <vt:lpstr>Certificates</vt:lpstr>
      <vt:lpstr>Certificates</vt:lpstr>
      <vt:lpstr>CA Advantages</vt:lpstr>
      <vt:lpstr>CA Problems</vt:lpstr>
      <vt:lpstr>PKI Models</vt:lpstr>
      <vt:lpstr>Certificate Revocation</vt:lpstr>
      <vt:lpstr>Certificate Revocation</vt:lpstr>
      <vt:lpstr>CRLs</vt:lpstr>
      <vt:lpstr>Delta CRL</vt:lpstr>
      <vt:lpstr>On-line Revocation Servers (OLRS)</vt:lpstr>
      <vt:lpstr>Famous Attack on CA</vt:lpstr>
      <vt:lpstr>Recent Attack on 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465 Computer &amp; Network Security</dc:title>
  <dc:creator>guofei</dc:creator>
  <cp:lastModifiedBy>Jonathan Westerfield</cp:lastModifiedBy>
  <cp:revision>121</cp:revision>
  <dcterms:created xsi:type="dcterms:W3CDTF">2011-03-22T00:37:52Z</dcterms:created>
  <dcterms:modified xsi:type="dcterms:W3CDTF">2018-12-11T22:06:16Z</dcterms:modified>
</cp:coreProperties>
</file>