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84123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2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57125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788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2874423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41AB0-57F8-4F4E-95D8-3B4268B0AEEF}"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534026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41AB0-57F8-4F4E-95D8-3B4268B0AEEF}"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176114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750300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405132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12786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23213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79665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41AB0-57F8-4F4E-95D8-3B4268B0AEEF}" type="datetimeFigureOut">
              <a:rPr lang="en-US" smtClean="0"/>
              <a:t>28-Aug-20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18919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41AB0-57F8-4F4E-95D8-3B4268B0AEEF}"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402521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41AB0-57F8-4F4E-95D8-3B4268B0AEEF}" type="datetimeFigureOut">
              <a:rPr lang="en-US" smtClean="0"/>
              <a:t>28-Aug-20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91016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65078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87845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141AB0-57F8-4F4E-95D8-3B4268B0AEEF}" type="datetimeFigureOut">
              <a:rPr lang="en-US" smtClean="0"/>
              <a:t>28-Aug-20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B1871B-C122-45F8-A9B4-B0DC88C5974B}" type="slidenum">
              <a:rPr lang="en-US" smtClean="0"/>
              <a:t>‹#›</a:t>
            </a:fld>
            <a:endParaRPr lang="en-US"/>
          </a:p>
        </p:txBody>
      </p:sp>
    </p:spTree>
    <p:extLst>
      <p:ext uri="{BB962C8B-B14F-4D97-AF65-F5344CB8AC3E}">
        <p14:creationId xmlns:p14="http://schemas.microsoft.com/office/powerpoint/2010/main" val="4253690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ntralabsglobal.com/blog/digital-media-consumption/" TargetMode="External"/><Relationship Id="rId2" Type="http://schemas.openxmlformats.org/officeDocument/2006/relationships/hyperlink" Target="https://en.m.wikipedia.org/wiki/Digital_cont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AFC7-B6C7-4764-8821-2E1FD1FC6625}"/>
              </a:ext>
            </a:extLst>
          </p:cNvPr>
          <p:cNvSpPr>
            <a:spLocks noGrp="1"/>
          </p:cNvSpPr>
          <p:nvPr>
            <p:ph type="ctrTitle"/>
          </p:nvPr>
        </p:nvSpPr>
        <p:spPr>
          <a:xfrm>
            <a:off x="1700211" y="715190"/>
            <a:ext cx="8791575" cy="1056393"/>
          </a:xfrm>
        </p:spPr>
        <p:txBody>
          <a:bodyPr/>
          <a:lstStyle/>
          <a:p>
            <a:pPr algn="ctr"/>
            <a:r>
              <a:rPr lang="en-US" dirty="0"/>
              <a:t>microads</a:t>
            </a:r>
          </a:p>
        </p:txBody>
      </p:sp>
      <p:sp>
        <p:nvSpPr>
          <p:cNvPr id="3" name="Subtitle 2">
            <a:extLst>
              <a:ext uri="{FF2B5EF4-FFF2-40B4-BE49-F238E27FC236}">
                <a16:creationId xmlns:a16="http://schemas.microsoft.com/office/drawing/2014/main" id="{1F81F082-8265-4E70-9533-C9FBFE2AC83D}"/>
              </a:ext>
            </a:extLst>
          </p:cNvPr>
          <p:cNvSpPr>
            <a:spLocks noGrp="1"/>
          </p:cNvSpPr>
          <p:nvPr>
            <p:ph type="subTitle" idx="1"/>
          </p:nvPr>
        </p:nvSpPr>
        <p:spPr>
          <a:xfrm>
            <a:off x="1700212" y="2444044"/>
            <a:ext cx="8791575" cy="778051"/>
          </a:xfrm>
        </p:spPr>
        <p:txBody>
          <a:bodyPr/>
          <a:lstStyle/>
          <a:p>
            <a:pPr algn="ctr"/>
            <a:r>
              <a:rPr lang="en-US" dirty="0">
                <a:solidFill>
                  <a:schemeClr val="tx1"/>
                </a:solidFill>
              </a:rPr>
              <a:t>Name : Jonathan Mburu</a:t>
            </a:r>
          </a:p>
        </p:txBody>
      </p:sp>
      <p:sp>
        <p:nvSpPr>
          <p:cNvPr id="4" name="Subtitle 2">
            <a:extLst>
              <a:ext uri="{FF2B5EF4-FFF2-40B4-BE49-F238E27FC236}">
                <a16:creationId xmlns:a16="http://schemas.microsoft.com/office/drawing/2014/main" id="{AE43EC9F-EA45-4DD4-92EA-9F9C60A581C9}"/>
              </a:ext>
            </a:extLst>
          </p:cNvPr>
          <p:cNvSpPr txBox="1">
            <a:spLocks/>
          </p:cNvSpPr>
          <p:nvPr/>
        </p:nvSpPr>
        <p:spPr>
          <a:xfrm>
            <a:off x="1700212" y="3510624"/>
            <a:ext cx="8791575" cy="77805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tx1"/>
                </a:solidFill>
              </a:rPr>
              <a:t>Registration Number : Sc211/0875/2016</a:t>
            </a:r>
          </a:p>
        </p:txBody>
      </p:sp>
      <p:sp>
        <p:nvSpPr>
          <p:cNvPr id="5" name="Subtitle 2">
            <a:extLst>
              <a:ext uri="{FF2B5EF4-FFF2-40B4-BE49-F238E27FC236}">
                <a16:creationId xmlns:a16="http://schemas.microsoft.com/office/drawing/2014/main" id="{2C4FCDA0-B271-487C-8BF2-CFF1E705D914}"/>
              </a:ext>
            </a:extLst>
          </p:cNvPr>
          <p:cNvSpPr txBox="1">
            <a:spLocks/>
          </p:cNvSpPr>
          <p:nvPr/>
        </p:nvSpPr>
        <p:spPr>
          <a:xfrm>
            <a:off x="1700212" y="4600664"/>
            <a:ext cx="8791575" cy="77805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tx1"/>
                </a:solidFill>
              </a:rPr>
              <a:t>Supervisor: Dr. Geoffrey Mariga</a:t>
            </a:r>
          </a:p>
        </p:txBody>
      </p:sp>
    </p:spTree>
    <p:extLst>
      <p:ext uri="{BB962C8B-B14F-4D97-AF65-F5344CB8AC3E}">
        <p14:creationId xmlns:p14="http://schemas.microsoft.com/office/powerpoint/2010/main" val="339602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AA07-F93D-411E-9421-4D9297FC08F2}"/>
              </a:ext>
            </a:extLst>
          </p:cNvPr>
          <p:cNvSpPr>
            <a:spLocks noGrp="1"/>
          </p:cNvSpPr>
          <p:nvPr>
            <p:ph type="title"/>
          </p:nvPr>
        </p:nvSpPr>
        <p:spPr>
          <a:xfrm>
            <a:off x="1141412" y="110518"/>
            <a:ext cx="9905998" cy="420060"/>
          </a:xfrm>
        </p:spPr>
        <p:txBody>
          <a:bodyPr>
            <a:normAutofit fontScale="90000"/>
          </a:bodyPr>
          <a:lstStyle/>
          <a:p>
            <a:r>
              <a:rPr lang="en-US" dirty="0"/>
              <a:t>Conclusion and future works</a:t>
            </a:r>
          </a:p>
        </p:txBody>
      </p:sp>
      <p:sp>
        <p:nvSpPr>
          <p:cNvPr id="3" name="Content Placeholder 2">
            <a:extLst>
              <a:ext uri="{FF2B5EF4-FFF2-40B4-BE49-F238E27FC236}">
                <a16:creationId xmlns:a16="http://schemas.microsoft.com/office/drawing/2014/main" id="{727B760C-941E-41D1-A0B6-EE3A6C2E4FB5}"/>
              </a:ext>
            </a:extLst>
          </p:cNvPr>
          <p:cNvSpPr>
            <a:spLocks noGrp="1"/>
          </p:cNvSpPr>
          <p:nvPr>
            <p:ph idx="1"/>
          </p:nvPr>
        </p:nvSpPr>
        <p:spPr>
          <a:xfrm>
            <a:off x="1141412" y="530578"/>
            <a:ext cx="9905999" cy="5260623"/>
          </a:xfrm>
        </p:spPr>
        <p:txBody>
          <a:bodyPr/>
          <a:lstStyle/>
          <a:p>
            <a:r>
              <a:rPr lang="en-US" dirty="0"/>
              <a:t>Having achieved my general objective of developing a digital content delivery system, developing a full solution where Arduino Zero W would be used as the display component is now halfway done as the system can receive and deliver digital content over a network.</a:t>
            </a:r>
          </a:p>
          <a:p>
            <a:r>
              <a:rPr lang="en-US" dirty="0"/>
              <a:t>In future works, I aim to incorporate a billing system that would allow owners of the full solution to receive payments from advertisers whenever they display their advertisements on their premises, as well as evolve the system to accept video formats as well.</a:t>
            </a:r>
          </a:p>
        </p:txBody>
      </p:sp>
    </p:spTree>
    <p:extLst>
      <p:ext uri="{BB962C8B-B14F-4D97-AF65-F5344CB8AC3E}">
        <p14:creationId xmlns:p14="http://schemas.microsoft.com/office/powerpoint/2010/main" val="101050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AA07-F93D-411E-9421-4D9297FC08F2}"/>
              </a:ext>
            </a:extLst>
          </p:cNvPr>
          <p:cNvSpPr>
            <a:spLocks noGrp="1"/>
          </p:cNvSpPr>
          <p:nvPr>
            <p:ph type="title"/>
          </p:nvPr>
        </p:nvSpPr>
        <p:spPr>
          <a:xfrm>
            <a:off x="1141412" y="110518"/>
            <a:ext cx="9905998" cy="420060"/>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727B760C-941E-41D1-A0B6-EE3A6C2E4FB5}"/>
              </a:ext>
            </a:extLst>
          </p:cNvPr>
          <p:cNvSpPr>
            <a:spLocks noGrp="1"/>
          </p:cNvSpPr>
          <p:nvPr>
            <p:ph idx="1"/>
          </p:nvPr>
        </p:nvSpPr>
        <p:spPr>
          <a:xfrm>
            <a:off x="1141412" y="530578"/>
            <a:ext cx="9905999" cy="5260623"/>
          </a:xfrm>
        </p:spPr>
        <p:txBody>
          <a:bodyPr>
            <a:normAutofit/>
          </a:bodyPr>
          <a:lstStyle/>
          <a:p>
            <a:pPr marL="342900" marR="0" lvl="0" indent="-342900">
              <a:lnSpc>
                <a:spcPct val="150000"/>
              </a:lnSpc>
              <a:spcBef>
                <a:spcPts val="0"/>
              </a:spcBef>
              <a:spcAft>
                <a:spcPts val="12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Susan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Perschke</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(23 April 2012).”WampServer delivers a smart, windows-friendly platform for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Apache,MySQL</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PHP-based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apps”.Network</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World. Retrieved 20 January 2015.</a:t>
            </a:r>
          </a:p>
          <a:p>
            <a:pPr marL="342900" marR="0" lvl="0" indent="-342900">
              <a:lnSpc>
                <a:spcPct val="150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https://en.m.wikipedia.org/wiki/Digital_content</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retrieved on May 2015.</a:t>
            </a:r>
          </a:p>
          <a:p>
            <a:pPr marL="342900" marR="0" lvl="0" indent="-342900">
              <a:lnSpc>
                <a:spcPct val="150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 Shen-Orr,Eli Hibshoosh, Steve Epstein, Stephanie Wald, Yaakov Belenky, Yigal Shapiro, (2002) Digital content delivery system and method .</a:t>
            </a:r>
          </a:p>
          <a:p>
            <a:pPr marL="342900" marR="0" lvl="0" indent="-342900">
              <a:lnSpc>
                <a:spcPct val="150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Colin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Jeavons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(2012) Content management and delivery system.</a:t>
            </a:r>
          </a:p>
          <a:p>
            <a:pPr marL="342900" marR="0" lvl="0" indent="-342900">
              <a:lnSpc>
                <a:spcPct val="150000"/>
              </a:lnSpc>
              <a:spcBef>
                <a:spcPts val="0"/>
              </a:spcBef>
              <a:spcAft>
                <a:spcPts val="800"/>
              </a:spcAft>
              <a:tabLst>
                <a:tab pos="457200" algn="l"/>
              </a:tabLst>
            </a:pP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Binzhen</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Zhang, Kum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Shiong</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Chong. (2010) Content management and delivery system. </a:t>
            </a:r>
          </a:p>
          <a:p>
            <a:pPr marL="342900" marR="0" lvl="0" indent="-342900">
              <a:lnSpc>
                <a:spcPct val="150000"/>
              </a:lnSpc>
              <a:spcBef>
                <a:spcPts val="0"/>
              </a:spcBef>
              <a:spcAft>
                <a:spcPts val="800"/>
              </a:spcAft>
              <a:tabLst>
                <a:tab pos="4572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Rick Kay, Gregory B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Temmkin</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Mathew L Olson, David J Hendrickson. (2007) Digital content delivery system transaction engine.</a:t>
            </a:r>
            <a:endPar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tabLst>
                <a:tab pos="457200" algn="l"/>
              </a:tabLst>
            </a:pPr>
            <a:r>
              <a:rPr lang="en-US" sz="1800" dirty="0" err="1">
                <a:solidFill>
                  <a:schemeClr val="bg1"/>
                </a:solidFill>
                <a:effectLst/>
                <a:latin typeface="Times New Roman" panose="02020603050405020304" pitchFamily="18" charset="0"/>
                <a:cs typeface="Times New Roman" panose="02020603050405020304" pitchFamily="18" charset="0"/>
              </a:rPr>
              <a:t>Tuhina</a:t>
            </a:r>
            <a:r>
              <a:rPr lang="en-US" sz="1800" dirty="0">
                <a:solidFill>
                  <a:schemeClr val="bg1"/>
                </a:solidFill>
                <a:effectLst/>
                <a:latin typeface="Times New Roman" panose="02020603050405020304" pitchFamily="18" charset="0"/>
                <a:cs typeface="Times New Roman" panose="02020603050405020304" pitchFamily="18" charset="0"/>
              </a:rPr>
              <a:t> </a:t>
            </a:r>
            <a:r>
              <a:rPr lang="en-US" sz="1800" b="1" i="0" u="none" strike="noStrike" dirty="0">
                <a:solidFill>
                  <a:schemeClr val="bg1"/>
                </a:solidFill>
                <a:effectLst/>
                <a:latin typeface="Times New Roman" panose="02020603050405020304" pitchFamily="18" charset="0"/>
                <a:cs typeface="Times New Roman" panose="02020603050405020304" pitchFamily="18" charset="0"/>
              </a:rPr>
              <a:t>Chattopadhyay </a:t>
            </a:r>
            <a:r>
              <a:rPr lang="en-US" sz="1800" dirty="0">
                <a:solidFill>
                  <a:schemeClr val="bg1"/>
                </a:solidFill>
                <a:effectLst/>
                <a:latin typeface="Times New Roman" panose="02020603050405020304" pitchFamily="18" charset="0"/>
                <a:cs typeface="Times New Roman" panose="02020603050405020304" pitchFamily="18" charset="0"/>
              </a:rPr>
              <a:t>(2019, October 23). Digital Media Consumption and Trends. </a:t>
            </a:r>
            <a:r>
              <a:rPr lang="en-US" sz="18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https://www.mantralabsglobal.com/blog/digital-media-consumption/</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712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E311-41A0-4FCC-A530-A8F4CE599821}"/>
              </a:ext>
            </a:extLst>
          </p:cNvPr>
          <p:cNvSpPr>
            <a:spLocks noGrp="1"/>
          </p:cNvSpPr>
          <p:nvPr>
            <p:ph type="title"/>
          </p:nvPr>
        </p:nvSpPr>
        <p:spPr>
          <a:xfrm>
            <a:off x="4924779" y="2421044"/>
            <a:ext cx="1335474" cy="1493556"/>
          </a:xfrm>
        </p:spPr>
        <p:txBody>
          <a:bodyPr/>
          <a:lstStyle/>
          <a:p>
            <a:r>
              <a:rPr lang="en-US" dirty="0"/>
              <a:t>end</a:t>
            </a:r>
          </a:p>
        </p:txBody>
      </p:sp>
    </p:spTree>
    <p:extLst>
      <p:ext uri="{BB962C8B-B14F-4D97-AF65-F5344CB8AC3E}">
        <p14:creationId xmlns:p14="http://schemas.microsoft.com/office/powerpoint/2010/main" val="49573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6E6-17C0-4505-A048-CC8C80AC2B47}"/>
              </a:ext>
            </a:extLst>
          </p:cNvPr>
          <p:cNvSpPr>
            <a:spLocks noGrp="1"/>
          </p:cNvSpPr>
          <p:nvPr>
            <p:ph type="title"/>
          </p:nvPr>
        </p:nvSpPr>
        <p:spPr>
          <a:xfrm>
            <a:off x="633413" y="483051"/>
            <a:ext cx="9905998" cy="448281"/>
          </a:xfrm>
        </p:spPr>
        <p:txBody>
          <a:bodyPr>
            <a:normAutofit fontScale="90000"/>
          </a:bodyPr>
          <a:lstStyle/>
          <a:p>
            <a:r>
              <a:rPr lang="en-US" dirty="0"/>
              <a:t>Background of the study</a:t>
            </a:r>
          </a:p>
        </p:txBody>
      </p:sp>
      <p:sp>
        <p:nvSpPr>
          <p:cNvPr id="3" name="Content Placeholder 2">
            <a:extLst>
              <a:ext uri="{FF2B5EF4-FFF2-40B4-BE49-F238E27FC236}">
                <a16:creationId xmlns:a16="http://schemas.microsoft.com/office/drawing/2014/main" id="{F4E7025E-860C-464F-94A4-795B57A35789}"/>
              </a:ext>
            </a:extLst>
          </p:cNvPr>
          <p:cNvSpPr>
            <a:spLocks noGrp="1"/>
          </p:cNvSpPr>
          <p:nvPr>
            <p:ph idx="1"/>
          </p:nvPr>
        </p:nvSpPr>
        <p:spPr>
          <a:xfrm>
            <a:off x="745068" y="846666"/>
            <a:ext cx="10302344" cy="5836355"/>
          </a:xfrm>
        </p:spPr>
        <p:txBody>
          <a:bodyPr>
            <a:normAutofit/>
          </a:bodyPr>
          <a:lstStyle/>
          <a:p>
            <a:r>
              <a:rPr lang="en-US" sz="1500" dirty="0">
                <a:solidFill>
                  <a:schemeClr val="bg1"/>
                </a:solidFill>
                <a:latin typeface="Times New Roman" panose="02020603050405020304" pitchFamily="18" charset="0"/>
                <a:cs typeface="Times New Roman" panose="02020603050405020304" pitchFamily="18" charset="0"/>
              </a:rPr>
              <a:t>Content Marketing is a form of </a:t>
            </a:r>
            <a:r>
              <a:rPr lang="en-US" sz="1500" dirty="0" err="1">
                <a:solidFill>
                  <a:schemeClr val="bg1"/>
                </a:solidFill>
                <a:latin typeface="Times New Roman" panose="02020603050405020304" pitchFamily="18" charset="0"/>
                <a:cs typeface="Times New Roman" panose="02020603050405020304" pitchFamily="18" charset="0"/>
              </a:rPr>
              <a:t>marketinG</a:t>
            </a:r>
            <a:r>
              <a:rPr lang="en-US" sz="1500" dirty="0">
                <a:solidFill>
                  <a:schemeClr val="bg1"/>
                </a:solidFill>
                <a:latin typeface="Times New Roman" panose="02020603050405020304" pitchFamily="18" charset="0"/>
                <a:cs typeface="Times New Roman" panose="02020603050405020304" pitchFamily="18" charset="0"/>
              </a:rPr>
              <a:t> focused on creating, publishing, and distributing content for a targeted audience online(“</a:t>
            </a:r>
            <a:r>
              <a:rPr lang="en-US" sz="1500" i="0" dirty="0">
                <a:solidFill>
                  <a:schemeClr val="bg1"/>
                </a:solidFill>
                <a:effectLst/>
                <a:latin typeface="Times New Roman" panose="02020603050405020304" pitchFamily="18" charset="0"/>
                <a:cs typeface="Times New Roman" panose="02020603050405020304" pitchFamily="18" charset="0"/>
              </a:rPr>
              <a:t>Content marketing,</a:t>
            </a:r>
            <a:r>
              <a:rPr lang="en-US" sz="1500" dirty="0">
                <a:solidFill>
                  <a:schemeClr val="bg1"/>
                </a:solidFill>
                <a:latin typeface="Times New Roman" panose="02020603050405020304" pitchFamily="18" charset="0"/>
                <a:cs typeface="Times New Roman" panose="02020603050405020304" pitchFamily="18" charset="0"/>
              </a:rPr>
              <a:t>”n.d.,para. 1)</a:t>
            </a:r>
          </a:p>
          <a:p>
            <a:r>
              <a:rPr lang="en-US" sz="1500" i="0" dirty="0">
                <a:solidFill>
                  <a:schemeClr val="bg1"/>
                </a:solidFill>
                <a:effectLst/>
                <a:latin typeface="Times New Roman" panose="02020603050405020304" pitchFamily="18" charset="0"/>
                <a:cs typeface="Times New Roman" panose="02020603050405020304" pitchFamily="18" charset="0"/>
              </a:rPr>
              <a:t>. The 2018 B2B content marketing statistics from the Content Marketing Institute (CMI) show that </a:t>
            </a:r>
            <a:r>
              <a:rPr lang="en-US" sz="1500" i="0" strike="noStrike" dirty="0">
                <a:solidFill>
                  <a:schemeClr val="bg1"/>
                </a:solidFill>
                <a:effectLst/>
                <a:latin typeface="Times New Roman" panose="02020603050405020304" pitchFamily="18" charset="0"/>
                <a:cs typeface="Times New Roman" panose="02020603050405020304" pitchFamily="18" charset="0"/>
              </a:rPr>
              <a:t>91% of B2B marketers use content marketing</a:t>
            </a:r>
            <a:r>
              <a:rPr lang="en-US" sz="1500" i="0" dirty="0">
                <a:solidFill>
                  <a:schemeClr val="bg1"/>
                </a:solidFill>
                <a:effectLst/>
                <a:latin typeface="Times New Roman" panose="02020603050405020304" pitchFamily="18" charset="0"/>
                <a:cs typeface="Times New Roman" panose="02020603050405020304" pitchFamily="18" charset="0"/>
              </a:rPr>
              <a:t> to reach customers. And the CMI’s 2018 B2C content marketing stats reveal that </a:t>
            </a:r>
            <a:r>
              <a:rPr lang="en-US" sz="1500" i="0" strike="noStrike" dirty="0">
                <a:solidFill>
                  <a:schemeClr val="bg1"/>
                </a:solidFill>
                <a:effectLst/>
                <a:latin typeface="Times New Roman" panose="02020603050405020304" pitchFamily="18" charset="0"/>
                <a:cs typeface="Times New Roman" panose="02020603050405020304" pitchFamily="18" charset="0"/>
              </a:rPr>
              <a:t>86% of B2C marketers</a:t>
            </a:r>
            <a:r>
              <a:rPr lang="en-US" sz="1500" i="0" dirty="0">
                <a:solidFill>
                  <a:schemeClr val="bg1"/>
                </a:solidFill>
                <a:effectLst/>
                <a:latin typeface="Times New Roman" panose="02020603050405020304" pitchFamily="18" charset="0"/>
                <a:cs typeface="Times New Roman" panose="02020603050405020304" pitchFamily="18" charset="0"/>
              </a:rPr>
              <a:t> think content marketing is a key strategy. (Hall, 2018, Statistics on Content Marketing Usage, para.4)</a:t>
            </a:r>
          </a:p>
          <a:p>
            <a:r>
              <a:rPr lang="en-US" sz="1500" i="0" dirty="0">
                <a:solidFill>
                  <a:schemeClr val="bg1"/>
                </a:solidFill>
                <a:effectLst/>
                <a:latin typeface="Times New Roman" panose="02020603050405020304" pitchFamily="18" charset="0"/>
                <a:cs typeface="Times New Roman" panose="02020603050405020304" pitchFamily="18" charset="0"/>
              </a:rPr>
              <a:t>The use of digital content in marketing has brought along a surge in the number of advertisements per page over the years with small businesses taking advantage of the flexible terms offered by Facebook and Google to advertise their services to consumers on social media websites through targeted advertising. </a:t>
            </a:r>
          </a:p>
          <a:p>
            <a:r>
              <a:rPr lang="en-US" sz="1500" dirty="0">
                <a:solidFill>
                  <a:schemeClr val="bg1"/>
                </a:solidFill>
                <a:latin typeface="Times New Roman" panose="02020603050405020304" pitchFamily="18" charset="0"/>
                <a:cs typeface="Times New Roman" panose="02020603050405020304" pitchFamily="18" charset="0"/>
              </a:rPr>
              <a:t>But with the ever growing number of advertisements, annoying/irrelevant ads and inappropriately intrusive ads, coupled with unethical advertising practices such as advertorials, kick-through ads and in-text advertising, the effectiveness of online advertising could soon take a turn for the worse as 41% of internet users globally use an adblocker in 2019 (Malik, 2019) and 48% in 2020(Baum, 2020) if this number continues to rise, online advertising may become ineffective.</a:t>
            </a:r>
          </a:p>
          <a:p>
            <a:r>
              <a:rPr lang="en-US" sz="1500" dirty="0">
                <a:solidFill>
                  <a:schemeClr val="bg1"/>
                </a:solidFill>
                <a:latin typeface="Times New Roman" panose="02020603050405020304" pitchFamily="18" charset="0"/>
                <a:cs typeface="Times New Roman" panose="02020603050405020304" pitchFamily="18" charset="0"/>
              </a:rPr>
              <a:t>My research question is whether there is a way to deliver advertisements to consumers without them necessarily being online.</a:t>
            </a:r>
          </a:p>
          <a:p>
            <a:r>
              <a:rPr lang="en-US" sz="1500" dirty="0">
                <a:solidFill>
                  <a:schemeClr val="bg1"/>
                </a:solidFill>
                <a:latin typeface="Times New Roman" panose="02020603050405020304" pitchFamily="18" charset="0"/>
                <a:cs typeface="Times New Roman" panose="02020603050405020304" pitchFamily="18" charset="0"/>
              </a:rPr>
              <a:t>Assuming the availability of a reliable internet connection, I hypothesize that a digital content delivery system , coupled with low cost computational devices such as the Arduino Zero W can be used to decentralize the advertising market from websites to brick and mortar stores.</a:t>
            </a:r>
          </a:p>
          <a:p>
            <a:r>
              <a:rPr lang="en-US" sz="1500" i="0" dirty="0">
                <a:solidFill>
                  <a:schemeClr val="bg1"/>
                </a:solidFill>
                <a:effectLst/>
                <a:latin typeface="Times New Roman" panose="02020603050405020304" pitchFamily="18" charset="0"/>
                <a:cs typeface="Times New Roman" panose="02020603050405020304" pitchFamily="18" charset="0"/>
              </a:rPr>
              <a:t>In this paper however due to the financial constraints I will be demonstrating the Digital Content Delivery System only.</a:t>
            </a:r>
          </a:p>
          <a:p>
            <a:pPr marL="0" indent="0">
              <a:buNone/>
            </a:pPr>
            <a:endParaRPr lang="en-US" sz="1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61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43BE-49EC-4DB0-B55D-32EF08E08956}"/>
              </a:ext>
            </a:extLst>
          </p:cNvPr>
          <p:cNvSpPr>
            <a:spLocks noGrp="1"/>
          </p:cNvSpPr>
          <p:nvPr>
            <p:ph type="title"/>
          </p:nvPr>
        </p:nvSpPr>
        <p:spPr>
          <a:xfrm>
            <a:off x="1141413" y="618518"/>
            <a:ext cx="9905998" cy="448281"/>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5D4795B4-3F35-4C40-950F-4633483D7867}"/>
              </a:ext>
            </a:extLst>
          </p:cNvPr>
          <p:cNvSpPr>
            <a:spLocks noGrp="1"/>
          </p:cNvSpPr>
          <p:nvPr>
            <p:ph idx="1"/>
          </p:nvPr>
        </p:nvSpPr>
        <p:spPr>
          <a:xfrm>
            <a:off x="1061156" y="1174044"/>
            <a:ext cx="9986255" cy="4617157"/>
          </a:xfrm>
        </p:spPr>
        <p:txBody>
          <a:bodyPr>
            <a:normAutofit/>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The online advertising industry has seen a surge in uptake and application of digital content in marketing campaigns and strategies, however with the information overload on users together with unethical advertising practices such as </a:t>
            </a:r>
            <a:r>
              <a:rPr lang="en-US" dirty="0" err="1">
                <a:solidFill>
                  <a:schemeClr val="bg1"/>
                </a:solidFill>
                <a:latin typeface="Times New Roman" panose="02020603050405020304" pitchFamily="18" charset="0"/>
                <a:cs typeface="Times New Roman" panose="02020603050405020304" pitchFamily="18" charset="0"/>
              </a:rPr>
              <a:t>advertorials,kick</a:t>
            </a:r>
            <a:r>
              <a:rPr lang="en-US" dirty="0">
                <a:solidFill>
                  <a:schemeClr val="bg1"/>
                </a:solidFill>
                <a:latin typeface="Times New Roman" panose="02020603050405020304" pitchFamily="18" charset="0"/>
                <a:cs typeface="Times New Roman" panose="02020603050405020304" pitchFamily="18" charset="0"/>
              </a:rPr>
              <a:t>-through ads and in-text </a:t>
            </a:r>
            <a:r>
              <a:rPr lang="en-US" dirty="0" err="1">
                <a:solidFill>
                  <a:schemeClr val="bg1"/>
                </a:solidFill>
                <a:latin typeface="Times New Roman" panose="02020603050405020304" pitchFamily="18" charset="0"/>
                <a:cs typeface="Times New Roman" panose="02020603050405020304" pitchFamily="18" charset="0"/>
              </a:rPr>
              <a:t>advertising,users</a:t>
            </a:r>
            <a:r>
              <a:rPr lang="en-US" dirty="0">
                <a:solidFill>
                  <a:schemeClr val="bg1"/>
                </a:solidFill>
                <a:latin typeface="Times New Roman" panose="02020603050405020304" pitchFamily="18" charset="0"/>
                <a:cs typeface="Times New Roman" panose="02020603050405020304" pitchFamily="18" charset="0"/>
              </a:rPr>
              <a:t> are turning to adblockers, a trend which puts the effectiveness of online advertising to question, if it continues to rise. There is therefore need to undertake a research on how to go about circumventing the negative effects adblockers would have on the online advertising industry. </a:t>
            </a:r>
          </a:p>
        </p:txBody>
      </p:sp>
    </p:spTree>
    <p:extLst>
      <p:ext uri="{BB962C8B-B14F-4D97-AF65-F5344CB8AC3E}">
        <p14:creationId xmlns:p14="http://schemas.microsoft.com/office/powerpoint/2010/main" val="22018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6FF7-BA74-4CA9-8836-39E7422E45F8}"/>
              </a:ext>
            </a:extLst>
          </p:cNvPr>
          <p:cNvSpPr>
            <a:spLocks noGrp="1"/>
          </p:cNvSpPr>
          <p:nvPr>
            <p:ph type="title"/>
          </p:nvPr>
        </p:nvSpPr>
        <p:spPr>
          <a:xfrm>
            <a:off x="1141412" y="693845"/>
            <a:ext cx="9905998" cy="544238"/>
          </a:xfrm>
        </p:spPr>
        <p:txBody>
          <a:bodyPr>
            <a:normAutofit fontScale="90000"/>
          </a:bodyPr>
          <a:lstStyle/>
          <a:p>
            <a:r>
              <a:rPr lang="en-US" dirty="0">
                <a:solidFill>
                  <a:schemeClr val="bg1"/>
                </a:solidFill>
              </a:rPr>
              <a:t>General</a:t>
            </a:r>
            <a:r>
              <a:rPr lang="en-US" dirty="0"/>
              <a:t> </a:t>
            </a:r>
            <a:r>
              <a:rPr lang="en-US" dirty="0">
                <a:solidFill>
                  <a:schemeClr val="bg1"/>
                </a:solidFill>
              </a:rPr>
              <a:t>Objectives</a:t>
            </a:r>
          </a:p>
        </p:txBody>
      </p:sp>
      <p:sp>
        <p:nvSpPr>
          <p:cNvPr id="3" name="Content Placeholder 2">
            <a:extLst>
              <a:ext uri="{FF2B5EF4-FFF2-40B4-BE49-F238E27FC236}">
                <a16:creationId xmlns:a16="http://schemas.microsoft.com/office/drawing/2014/main" id="{8FFF87CC-052E-473B-9B83-B5615248E036}"/>
              </a:ext>
            </a:extLst>
          </p:cNvPr>
          <p:cNvSpPr>
            <a:spLocks noGrp="1"/>
          </p:cNvSpPr>
          <p:nvPr>
            <p:ph idx="1"/>
          </p:nvPr>
        </p:nvSpPr>
        <p:spPr>
          <a:xfrm>
            <a:off x="1141411" y="1238083"/>
            <a:ext cx="9905999" cy="1392228"/>
          </a:xfrm>
        </p:spPr>
        <p:txBody>
          <a:bodyPr/>
          <a:lstStyle/>
          <a:p>
            <a:r>
              <a:rPr lang="en-US" dirty="0">
                <a:solidFill>
                  <a:schemeClr val="bg1"/>
                </a:solidFill>
              </a:rPr>
              <a:t>To develop a digital content delivery system</a:t>
            </a:r>
          </a:p>
        </p:txBody>
      </p:sp>
      <p:sp>
        <p:nvSpPr>
          <p:cNvPr id="4" name="Title 1">
            <a:extLst>
              <a:ext uri="{FF2B5EF4-FFF2-40B4-BE49-F238E27FC236}">
                <a16:creationId xmlns:a16="http://schemas.microsoft.com/office/drawing/2014/main" id="{19429942-11EE-4EF3-AA66-2921E3BCD4F0}"/>
              </a:ext>
            </a:extLst>
          </p:cNvPr>
          <p:cNvSpPr txBox="1">
            <a:spLocks/>
          </p:cNvSpPr>
          <p:nvPr/>
        </p:nvSpPr>
        <p:spPr>
          <a:xfrm>
            <a:off x="1141412" y="226679"/>
            <a:ext cx="9905998" cy="54423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Objectives</a:t>
            </a:r>
          </a:p>
        </p:txBody>
      </p:sp>
      <p:sp>
        <p:nvSpPr>
          <p:cNvPr id="5" name="Title 1">
            <a:extLst>
              <a:ext uri="{FF2B5EF4-FFF2-40B4-BE49-F238E27FC236}">
                <a16:creationId xmlns:a16="http://schemas.microsoft.com/office/drawing/2014/main" id="{E26E8219-7DE6-413E-A79F-F3F5AD637316}"/>
              </a:ext>
            </a:extLst>
          </p:cNvPr>
          <p:cNvSpPr txBox="1">
            <a:spLocks/>
          </p:cNvSpPr>
          <p:nvPr/>
        </p:nvSpPr>
        <p:spPr>
          <a:xfrm>
            <a:off x="1141410" y="2630311"/>
            <a:ext cx="9905998" cy="54423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specific Objectives</a:t>
            </a:r>
          </a:p>
        </p:txBody>
      </p:sp>
      <p:sp>
        <p:nvSpPr>
          <p:cNvPr id="6" name="Content Placeholder 2">
            <a:extLst>
              <a:ext uri="{FF2B5EF4-FFF2-40B4-BE49-F238E27FC236}">
                <a16:creationId xmlns:a16="http://schemas.microsoft.com/office/drawing/2014/main" id="{F2C2781C-9F02-4B9B-98B3-1D425A0A4DE4}"/>
              </a:ext>
            </a:extLst>
          </p:cNvPr>
          <p:cNvSpPr txBox="1">
            <a:spLocks/>
          </p:cNvSpPr>
          <p:nvPr/>
        </p:nvSpPr>
        <p:spPr>
          <a:xfrm>
            <a:off x="1141410" y="3174549"/>
            <a:ext cx="9905999" cy="26505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bg1"/>
                </a:solidFill>
              </a:rPr>
              <a:t>To analyze the requirements for a system to deliver digital content</a:t>
            </a:r>
          </a:p>
          <a:p>
            <a:r>
              <a:rPr lang="en-US" dirty="0">
                <a:solidFill>
                  <a:schemeClr val="bg1"/>
                </a:solidFill>
              </a:rPr>
              <a:t>To design a digital content delivery system</a:t>
            </a:r>
          </a:p>
          <a:p>
            <a:r>
              <a:rPr lang="en-US" dirty="0">
                <a:solidFill>
                  <a:schemeClr val="bg1"/>
                </a:solidFill>
              </a:rPr>
              <a:t>To develop core components of the system	</a:t>
            </a:r>
          </a:p>
          <a:p>
            <a:r>
              <a:rPr lang="en-US" dirty="0">
                <a:solidFill>
                  <a:schemeClr val="bg1"/>
                </a:solidFill>
              </a:rPr>
              <a:t>To implement the digital content delivery system</a:t>
            </a:r>
          </a:p>
          <a:p>
            <a:endParaRPr lang="en-US" dirty="0">
              <a:solidFill>
                <a:schemeClr val="bg1"/>
              </a:solidFill>
            </a:endParaRPr>
          </a:p>
        </p:txBody>
      </p:sp>
    </p:spTree>
    <p:extLst>
      <p:ext uri="{BB962C8B-B14F-4D97-AF65-F5344CB8AC3E}">
        <p14:creationId xmlns:p14="http://schemas.microsoft.com/office/powerpoint/2010/main" val="348152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C267-36D8-4F6D-8F92-763185331905}"/>
              </a:ext>
            </a:extLst>
          </p:cNvPr>
          <p:cNvSpPr>
            <a:spLocks noGrp="1"/>
          </p:cNvSpPr>
          <p:nvPr>
            <p:ph type="title"/>
          </p:nvPr>
        </p:nvSpPr>
        <p:spPr>
          <a:xfrm>
            <a:off x="1143001" y="0"/>
            <a:ext cx="9905998" cy="747438"/>
          </a:xfrm>
        </p:spPr>
        <p:txBody>
          <a:bodyPr/>
          <a:lstStyle/>
          <a:p>
            <a:r>
              <a:rPr lang="en-US" dirty="0"/>
              <a:t>RELATED WORKS</a:t>
            </a:r>
          </a:p>
        </p:txBody>
      </p:sp>
      <p:graphicFrame>
        <p:nvGraphicFramePr>
          <p:cNvPr id="4" name="Table 4">
            <a:extLst>
              <a:ext uri="{FF2B5EF4-FFF2-40B4-BE49-F238E27FC236}">
                <a16:creationId xmlns:a16="http://schemas.microsoft.com/office/drawing/2014/main" id="{FF2258AB-D1D6-4959-B821-B31F29FF0E2F}"/>
              </a:ext>
            </a:extLst>
          </p:cNvPr>
          <p:cNvGraphicFramePr>
            <a:graphicFrameLocks noGrp="1"/>
          </p:cNvGraphicFramePr>
          <p:nvPr>
            <p:ph idx="1"/>
            <p:extLst>
              <p:ext uri="{D42A27DB-BD31-4B8C-83A1-F6EECF244321}">
                <p14:modId xmlns:p14="http://schemas.microsoft.com/office/powerpoint/2010/main" val="3696424889"/>
              </p:ext>
            </p:extLst>
          </p:nvPr>
        </p:nvGraphicFramePr>
        <p:xfrm>
          <a:off x="441857" y="575736"/>
          <a:ext cx="10607142" cy="5943600"/>
        </p:xfrm>
        <a:graphic>
          <a:graphicData uri="http://schemas.openxmlformats.org/drawingml/2006/table">
            <a:tbl>
              <a:tblPr firstRow="1" bandRow="1">
                <a:tableStyleId>{5C22544A-7EE6-4342-B048-85BDC9FD1C3A}</a:tableStyleId>
              </a:tblPr>
              <a:tblGrid>
                <a:gridCol w="1122853">
                  <a:extLst>
                    <a:ext uri="{9D8B030D-6E8A-4147-A177-3AD203B41FA5}">
                      <a16:colId xmlns:a16="http://schemas.microsoft.com/office/drawing/2014/main" val="3355329150"/>
                    </a:ext>
                  </a:extLst>
                </a:gridCol>
                <a:gridCol w="3300000">
                  <a:extLst>
                    <a:ext uri="{9D8B030D-6E8A-4147-A177-3AD203B41FA5}">
                      <a16:colId xmlns:a16="http://schemas.microsoft.com/office/drawing/2014/main" val="4245061145"/>
                    </a:ext>
                  </a:extLst>
                </a:gridCol>
                <a:gridCol w="3532504">
                  <a:extLst>
                    <a:ext uri="{9D8B030D-6E8A-4147-A177-3AD203B41FA5}">
                      <a16:colId xmlns:a16="http://schemas.microsoft.com/office/drawing/2014/main" val="4264107632"/>
                    </a:ext>
                  </a:extLst>
                </a:gridCol>
                <a:gridCol w="2651785">
                  <a:extLst>
                    <a:ext uri="{9D8B030D-6E8A-4147-A177-3AD203B41FA5}">
                      <a16:colId xmlns:a16="http://schemas.microsoft.com/office/drawing/2014/main" val="4229016572"/>
                    </a:ext>
                  </a:extLst>
                </a:gridCol>
              </a:tblGrid>
              <a:tr h="166033">
                <a:tc>
                  <a:txBody>
                    <a:bodyPr/>
                    <a:lstStyle/>
                    <a:p>
                      <a:r>
                        <a:rPr lang="en-US" dirty="0"/>
                        <a:t>S/No</a:t>
                      </a:r>
                    </a:p>
                  </a:txBody>
                  <a:tcPr/>
                </a:tc>
                <a:tc>
                  <a:txBody>
                    <a:bodyPr/>
                    <a:lstStyle/>
                    <a:p>
                      <a:r>
                        <a:rPr lang="en-US" dirty="0"/>
                        <a:t>Authors</a:t>
                      </a:r>
                    </a:p>
                  </a:txBody>
                  <a:tcPr/>
                </a:tc>
                <a:tc>
                  <a:txBody>
                    <a:bodyPr/>
                    <a:lstStyle/>
                    <a:p>
                      <a:r>
                        <a:rPr lang="en-US" dirty="0"/>
                        <a:t>Contribution</a:t>
                      </a:r>
                    </a:p>
                  </a:txBody>
                  <a:tcPr/>
                </a:tc>
                <a:tc>
                  <a:txBody>
                    <a:bodyPr/>
                    <a:lstStyle/>
                    <a:p>
                      <a:r>
                        <a:rPr lang="en-US" dirty="0"/>
                        <a:t>Gaps</a:t>
                      </a:r>
                    </a:p>
                  </a:txBody>
                  <a:tcPr/>
                </a:tc>
                <a:extLst>
                  <a:ext uri="{0D108BD9-81ED-4DB2-BD59-A6C34878D82A}">
                    <a16:rowId xmlns:a16="http://schemas.microsoft.com/office/drawing/2014/main" val="1417962571"/>
                  </a:ext>
                </a:extLst>
              </a:tr>
              <a:tr h="415083">
                <a:tc>
                  <a:txBody>
                    <a:bodyPr/>
                    <a:lstStyle/>
                    <a:p>
                      <a:r>
                        <a:rPr lang="en-US" dirty="0"/>
                        <a:t>1</a:t>
                      </a:r>
                    </a:p>
                  </a:txBody>
                  <a:tcPr/>
                </a:tc>
                <a:tc>
                  <a:txBody>
                    <a:bodyPr/>
                    <a:lstStyle/>
                    <a:p>
                      <a:r>
                        <a:rPr lang="en-US" sz="1800" kern="1200" dirty="0">
                          <a:solidFill>
                            <a:schemeClr val="dk1"/>
                          </a:solidFill>
                          <a:effectLst/>
                          <a:latin typeface="+mn-lt"/>
                          <a:ea typeface="+mn-ea"/>
                          <a:cs typeface="+mn-cs"/>
                        </a:rPr>
                        <a:t>D Shen-Orr, Eli Hibshoosh, Steve Epstein, Stephanie Wald, Yaakov Belenky, Yigal Shapiro</a:t>
                      </a:r>
                      <a:endParaRPr lang="en-US" dirty="0"/>
                    </a:p>
                  </a:txBody>
                  <a:tcPr/>
                </a:tc>
                <a:tc>
                  <a:txBody>
                    <a:bodyPr/>
                    <a:lstStyle/>
                    <a:p>
                      <a:r>
                        <a:rPr lang="en-US" dirty="0"/>
                        <a:t>Introduced an automatic payment mechanism for purchasing Digital Content</a:t>
                      </a:r>
                    </a:p>
                  </a:txBody>
                  <a:tcPr/>
                </a:tc>
                <a:tc>
                  <a:txBody>
                    <a:bodyPr/>
                    <a:lstStyle/>
                    <a:p>
                      <a:r>
                        <a:rPr lang="en-US" dirty="0"/>
                        <a:t>No relevance Metrics for Digital Content</a:t>
                      </a:r>
                    </a:p>
                  </a:txBody>
                  <a:tcPr/>
                </a:tc>
                <a:extLst>
                  <a:ext uri="{0D108BD9-81ED-4DB2-BD59-A6C34878D82A}">
                    <a16:rowId xmlns:a16="http://schemas.microsoft.com/office/drawing/2014/main" val="1877171165"/>
                  </a:ext>
                </a:extLst>
              </a:tr>
              <a:tr h="664133">
                <a:tc>
                  <a:txBody>
                    <a:bodyPr/>
                    <a:lstStyle/>
                    <a:p>
                      <a:r>
                        <a:rPr lang="en-US" dirty="0"/>
                        <a:t>2</a:t>
                      </a:r>
                    </a:p>
                  </a:txBody>
                  <a:tcPr/>
                </a:tc>
                <a:tc>
                  <a:txBody>
                    <a:bodyPr/>
                    <a:lstStyle/>
                    <a:p>
                      <a:r>
                        <a:rPr lang="en-US" dirty="0"/>
                        <a:t>Colins </a:t>
                      </a:r>
                      <a:r>
                        <a:rPr lang="en-US" dirty="0" err="1"/>
                        <a:t>Jeavons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system includes a computer program product for determining  relevance of the advertising content with regard to a selected item of editorial content</a:t>
                      </a:r>
                      <a:endParaRPr lang="en-US" dirty="0"/>
                    </a:p>
                  </a:txBody>
                  <a:tcPr/>
                </a:tc>
                <a:tc>
                  <a:txBody>
                    <a:bodyPr/>
                    <a:lstStyle/>
                    <a:p>
                      <a:r>
                        <a:rPr lang="en-US" dirty="0"/>
                        <a:t>No </a:t>
                      </a:r>
                      <a:r>
                        <a:rPr lang="en-US" dirty="0" err="1"/>
                        <a:t>prularity</a:t>
                      </a:r>
                      <a:r>
                        <a:rPr lang="en-US" dirty="0"/>
                        <a:t> of communication devices neither data </a:t>
                      </a:r>
                      <a:r>
                        <a:rPr lang="en-US" dirty="0" err="1"/>
                        <a:t>intereaction</a:t>
                      </a:r>
                      <a:r>
                        <a:rPr lang="en-US" dirty="0"/>
                        <a:t> capabilities</a:t>
                      </a:r>
                    </a:p>
                  </a:txBody>
                  <a:tcPr/>
                </a:tc>
                <a:extLst>
                  <a:ext uri="{0D108BD9-81ED-4DB2-BD59-A6C34878D82A}">
                    <a16:rowId xmlns:a16="http://schemas.microsoft.com/office/drawing/2014/main" val="4246642305"/>
                  </a:ext>
                </a:extLst>
              </a:tr>
              <a:tr h="913183">
                <a:tc>
                  <a:txBody>
                    <a:bodyPr/>
                    <a:lstStyle/>
                    <a:p>
                      <a:r>
                        <a:rPr lang="en-US" dirty="0"/>
                        <a:t>3</a:t>
                      </a:r>
                    </a:p>
                  </a:txBody>
                  <a:tcPr/>
                </a:tc>
                <a:tc>
                  <a:txBody>
                    <a:bodyPr/>
                    <a:lstStyle/>
                    <a:p>
                      <a:r>
                        <a:rPr lang="en-US" sz="1800" kern="1200" dirty="0" err="1">
                          <a:solidFill>
                            <a:schemeClr val="dk1"/>
                          </a:solidFill>
                          <a:effectLst/>
                          <a:latin typeface="+mn-lt"/>
                          <a:ea typeface="+mn-ea"/>
                          <a:cs typeface="+mn-cs"/>
                        </a:rPr>
                        <a:t>Binzhen</a:t>
                      </a:r>
                      <a:r>
                        <a:rPr lang="en-US" sz="1800" kern="1200" dirty="0">
                          <a:solidFill>
                            <a:schemeClr val="dk1"/>
                          </a:solidFill>
                          <a:effectLst/>
                          <a:latin typeface="+mn-lt"/>
                          <a:ea typeface="+mn-ea"/>
                          <a:cs typeface="+mn-cs"/>
                        </a:rPr>
                        <a:t> Zhang, Kum </a:t>
                      </a:r>
                      <a:r>
                        <a:rPr lang="en-US" sz="1800" kern="1200" dirty="0" err="1">
                          <a:solidFill>
                            <a:schemeClr val="dk1"/>
                          </a:solidFill>
                          <a:effectLst/>
                          <a:latin typeface="+mn-lt"/>
                          <a:ea typeface="+mn-ea"/>
                          <a:cs typeface="+mn-cs"/>
                        </a:rPr>
                        <a:t>Shiong</a:t>
                      </a:r>
                      <a:r>
                        <a:rPr lang="en-US" sz="1800" kern="1200" dirty="0">
                          <a:solidFill>
                            <a:schemeClr val="dk1"/>
                          </a:solidFill>
                          <a:effectLst/>
                          <a:latin typeface="+mn-lt"/>
                          <a:ea typeface="+mn-ea"/>
                          <a:cs typeface="+mn-cs"/>
                        </a:rPr>
                        <a:t> Chong</a:t>
                      </a:r>
                      <a:endParaRPr lang="en-US" dirty="0"/>
                    </a:p>
                  </a:txBody>
                  <a:tcPr/>
                </a:tc>
                <a:tc>
                  <a:txBody>
                    <a:bodyPr/>
                    <a:lstStyle/>
                    <a:p>
                      <a:r>
                        <a:rPr lang="en-US" sz="1800" kern="1200" dirty="0">
                          <a:solidFill>
                            <a:schemeClr val="dk1"/>
                          </a:solidFill>
                          <a:effectLst/>
                          <a:latin typeface="+mn-lt"/>
                          <a:ea typeface="+mn-ea"/>
                          <a:cs typeface="+mn-cs"/>
                        </a:rPr>
                        <a:t>Comprises of a plurality of communication devices and a content server is provided. Each of the plurality of communication devices has a display panel for enabling haptic interaction with data displayed thereon</a:t>
                      </a:r>
                      <a:endParaRPr lang="en-US" dirty="0"/>
                    </a:p>
                  </a:txBody>
                  <a:tcPr/>
                </a:tc>
                <a:tc>
                  <a:txBody>
                    <a:bodyPr/>
                    <a:lstStyle/>
                    <a:p>
                      <a:r>
                        <a:rPr lang="en-US" dirty="0"/>
                        <a:t>No billing system</a:t>
                      </a:r>
                    </a:p>
                  </a:txBody>
                  <a:tcPr/>
                </a:tc>
                <a:extLst>
                  <a:ext uri="{0D108BD9-81ED-4DB2-BD59-A6C34878D82A}">
                    <a16:rowId xmlns:a16="http://schemas.microsoft.com/office/drawing/2014/main" val="1155882938"/>
                  </a:ext>
                </a:extLst>
              </a:tr>
              <a:tr h="539608">
                <a:tc>
                  <a:txBody>
                    <a:bodyPr/>
                    <a:lstStyle/>
                    <a:p>
                      <a:r>
                        <a:rPr lang="en-US" dirty="0"/>
                        <a:t>4</a:t>
                      </a:r>
                    </a:p>
                  </a:txBody>
                  <a:tcPr/>
                </a:tc>
                <a:tc>
                  <a:txBody>
                    <a:bodyPr/>
                    <a:lstStyle/>
                    <a:p>
                      <a:r>
                        <a:rPr lang="en-US" sz="1800" kern="1200" dirty="0">
                          <a:solidFill>
                            <a:schemeClr val="dk1"/>
                          </a:solidFill>
                          <a:effectLst/>
                          <a:latin typeface="+mn-lt"/>
                          <a:ea typeface="+mn-ea"/>
                          <a:cs typeface="+mn-cs"/>
                        </a:rPr>
                        <a:t>Rick Kay, Gregory B </a:t>
                      </a:r>
                      <a:r>
                        <a:rPr lang="en-US" sz="1800" kern="1200" dirty="0" err="1">
                          <a:solidFill>
                            <a:schemeClr val="dk1"/>
                          </a:solidFill>
                          <a:effectLst/>
                          <a:latin typeface="+mn-lt"/>
                          <a:ea typeface="+mn-ea"/>
                          <a:cs typeface="+mn-cs"/>
                        </a:rPr>
                        <a:t>Temmkin</a:t>
                      </a:r>
                      <a:r>
                        <a:rPr lang="en-US" sz="1800" kern="1200" dirty="0">
                          <a:solidFill>
                            <a:schemeClr val="dk1"/>
                          </a:solidFill>
                          <a:effectLst/>
                          <a:latin typeface="+mn-lt"/>
                          <a:ea typeface="+mn-ea"/>
                          <a:cs typeface="+mn-cs"/>
                        </a:rPr>
                        <a:t>, Mathew L Olson, David J Hendrickson</a:t>
                      </a:r>
                      <a:endParaRPr lang="en-US" dirty="0"/>
                    </a:p>
                  </a:txBody>
                  <a:tcPr/>
                </a:tc>
                <a:tc>
                  <a:txBody>
                    <a:bodyPr/>
                    <a:lstStyle/>
                    <a:p>
                      <a:r>
                        <a:rPr lang="en-US" sz="1800" kern="1200" dirty="0">
                          <a:solidFill>
                            <a:schemeClr val="dk1"/>
                          </a:solidFill>
                          <a:effectLst/>
                          <a:latin typeface="+mn-lt"/>
                          <a:ea typeface="+mn-ea"/>
                          <a:cs typeface="+mn-cs"/>
                        </a:rPr>
                        <a:t>A billing system tracks the bill for each unit in the multiple unit environment, based on the accessed digital content</a:t>
                      </a:r>
                      <a:endParaRPr lang="en-US" dirty="0"/>
                    </a:p>
                  </a:txBody>
                  <a:tcPr/>
                </a:tc>
                <a:tc>
                  <a:txBody>
                    <a:bodyPr/>
                    <a:lstStyle/>
                    <a:p>
                      <a:r>
                        <a:rPr lang="en-US" dirty="0"/>
                        <a:t>No relevance metrics for digital content</a:t>
                      </a:r>
                    </a:p>
                  </a:txBody>
                  <a:tcPr/>
                </a:tc>
                <a:extLst>
                  <a:ext uri="{0D108BD9-81ED-4DB2-BD59-A6C34878D82A}">
                    <a16:rowId xmlns:a16="http://schemas.microsoft.com/office/drawing/2014/main" val="2870717553"/>
                  </a:ext>
                </a:extLst>
              </a:tr>
            </a:tbl>
          </a:graphicData>
        </a:graphic>
      </p:graphicFrame>
    </p:spTree>
    <p:extLst>
      <p:ext uri="{BB962C8B-B14F-4D97-AF65-F5344CB8AC3E}">
        <p14:creationId xmlns:p14="http://schemas.microsoft.com/office/powerpoint/2010/main" val="205149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43A1-61B2-4DA3-BBDA-F7BC57C93AB9}"/>
              </a:ext>
            </a:extLst>
          </p:cNvPr>
          <p:cNvSpPr>
            <a:spLocks noGrp="1"/>
          </p:cNvSpPr>
          <p:nvPr>
            <p:ph type="title"/>
          </p:nvPr>
        </p:nvSpPr>
        <p:spPr>
          <a:xfrm>
            <a:off x="1141412" y="121807"/>
            <a:ext cx="9905998" cy="668415"/>
          </a:xfrm>
        </p:spPr>
        <p:txBody>
          <a:bodyPr/>
          <a:lstStyle/>
          <a:p>
            <a:r>
              <a:rPr lang="en-US" dirty="0"/>
              <a:t>Methodology</a:t>
            </a:r>
          </a:p>
        </p:txBody>
      </p:sp>
      <p:sp>
        <p:nvSpPr>
          <p:cNvPr id="3" name="Content Placeholder 2">
            <a:extLst>
              <a:ext uri="{FF2B5EF4-FFF2-40B4-BE49-F238E27FC236}">
                <a16:creationId xmlns:a16="http://schemas.microsoft.com/office/drawing/2014/main" id="{28F5269D-3B09-4925-B4B4-BE431E8E8AC6}"/>
              </a:ext>
            </a:extLst>
          </p:cNvPr>
          <p:cNvSpPr>
            <a:spLocks noGrp="1"/>
          </p:cNvSpPr>
          <p:nvPr>
            <p:ph idx="1"/>
          </p:nvPr>
        </p:nvSpPr>
        <p:spPr>
          <a:xfrm>
            <a:off x="1141412" y="790222"/>
            <a:ext cx="9905999" cy="5000979"/>
          </a:xfrm>
        </p:spPr>
        <p:txBody>
          <a:bodyPr/>
          <a:lstStyle/>
          <a:p>
            <a:r>
              <a:rPr lang="en-US" dirty="0">
                <a:solidFill>
                  <a:schemeClr val="bg1"/>
                </a:solidFill>
              </a:rPr>
              <a:t>In my project I utilize a Php framework called </a:t>
            </a:r>
            <a:r>
              <a:rPr lang="en-US" dirty="0" err="1">
                <a:solidFill>
                  <a:schemeClr val="bg1"/>
                </a:solidFill>
              </a:rPr>
              <a:t>Codeigniter</a:t>
            </a:r>
            <a:r>
              <a:rPr lang="en-US" dirty="0">
                <a:solidFill>
                  <a:schemeClr val="bg1"/>
                </a:solidFill>
              </a:rPr>
              <a:t> to develop the user </a:t>
            </a:r>
            <a:r>
              <a:rPr lang="en-US" dirty="0" err="1">
                <a:solidFill>
                  <a:schemeClr val="bg1"/>
                </a:solidFill>
              </a:rPr>
              <a:t>login,signup</a:t>
            </a:r>
            <a:r>
              <a:rPr lang="en-US" dirty="0">
                <a:solidFill>
                  <a:schemeClr val="bg1"/>
                </a:solidFill>
              </a:rPr>
              <a:t> and advertisement scheduling interface.</a:t>
            </a:r>
          </a:p>
          <a:p>
            <a:r>
              <a:rPr lang="en-US" dirty="0">
                <a:solidFill>
                  <a:schemeClr val="bg1"/>
                </a:solidFill>
              </a:rPr>
              <a:t>I test the web application using an apache local server installed through the </a:t>
            </a:r>
            <a:r>
              <a:rPr lang="en-US" dirty="0" err="1">
                <a:solidFill>
                  <a:schemeClr val="bg1"/>
                </a:solidFill>
              </a:rPr>
              <a:t>wamp</a:t>
            </a:r>
            <a:r>
              <a:rPr lang="en-US" dirty="0">
                <a:solidFill>
                  <a:schemeClr val="bg1"/>
                </a:solidFill>
              </a:rPr>
              <a:t> suite.</a:t>
            </a:r>
          </a:p>
          <a:p>
            <a:r>
              <a:rPr lang="en-US" dirty="0">
                <a:solidFill>
                  <a:schemeClr val="bg1"/>
                </a:solidFill>
              </a:rPr>
              <a:t>To simulate the working of the Arduino Zero W as a display tool for content over a network, I develop a simple GU in python that accesses the database and retrieves scheduled </a:t>
            </a:r>
            <a:r>
              <a:rPr lang="en-US" dirty="0" err="1">
                <a:solidFill>
                  <a:schemeClr val="bg1"/>
                </a:solidFill>
              </a:rPr>
              <a:t>advertisments</a:t>
            </a:r>
            <a:r>
              <a:rPr lang="en-US" dirty="0">
                <a:solidFill>
                  <a:schemeClr val="bg1"/>
                </a:solidFill>
              </a:rPr>
              <a:t> to display.</a:t>
            </a:r>
          </a:p>
          <a:p>
            <a:endParaRPr lang="en-US" dirty="0"/>
          </a:p>
        </p:txBody>
      </p:sp>
    </p:spTree>
    <p:extLst>
      <p:ext uri="{BB962C8B-B14F-4D97-AF65-F5344CB8AC3E}">
        <p14:creationId xmlns:p14="http://schemas.microsoft.com/office/powerpoint/2010/main" val="226619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5DCE-D13B-4B28-93AD-E2523EBFA12B}"/>
              </a:ext>
            </a:extLst>
          </p:cNvPr>
          <p:cNvSpPr>
            <a:spLocks noGrp="1"/>
          </p:cNvSpPr>
          <p:nvPr>
            <p:ph type="title"/>
          </p:nvPr>
        </p:nvSpPr>
        <p:spPr>
          <a:xfrm>
            <a:off x="1141412" y="0"/>
            <a:ext cx="9905998" cy="440267"/>
          </a:xfrm>
        </p:spPr>
        <p:txBody>
          <a:bodyPr>
            <a:normAutofit fontScale="90000"/>
          </a:bodyPr>
          <a:lstStyle/>
          <a:p>
            <a:r>
              <a:rPr lang="en-US" dirty="0"/>
              <a:t>Analysis &amp; Design</a:t>
            </a:r>
          </a:p>
        </p:txBody>
      </p:sp>
      <p:pic>
        <p:nvPicPr>
          <p:cNvPr id="6" name="Picture 5">
            <a:extLst>
              <a:ext uri="{FF2B5EF4-FFF2-40B4-BE49-F238E27FC236}">
                <a16:creationId xmlns:a16="http://schemas.microsoft.com/office/drawing/2014/main" id="{23198E28-F3BB-4D25-8EC4-4FDDE45C8923}"/>
              </a:ext>
            </a:extLst>
          </p:cNvPr>
          <p:cNvPicPr>
            <a:picLocks noChangeAspect="1"/>
          </p:cNvPicPr>
          <p:nvPr/>
        </p:nvPicPr>
        <p:blipFill rotWithShape="1">
          <a:blip r:embed="rId2"/>
          <a:srcRect b="4504"/>
          <a:stretch/>
        </p:blipFill>
        <p:spPr>
          <a:xfrm>
            <a:off x="0" y="849326"/>
            <a:ext cx="12056534" cy="6008674"/>
          </a:xfrm>
          <a:prstGeom prst="rect">
            <a:avLst/>
          </a:prstGeom>
        </p:spPr>
      </p:pic>
    </p:spTree>
    <p:extLst>
      <p:ext uri="{BB962C8B-B14F-4D97-AF65-F5344CB8AC3E}">
        <p14:creationId xmlns:p14="http://schemas.microsoft.com/office/powerpoint/2010/main" val="359153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40BD-2FB7-4156-A60D-32EF385F530C}"/>
              </a:ext>
            </a:extLst>
          </p:cNvPr>
          <p:cNvSpPr>
            <a:spLocks noGrp="1"/>
          </p:cNvSpPr>
          <p:nvPr>
            <p:ph type="title"/>
          </p:nvPr>
        </p:nvSpPr>
        <p:spPr>
          <a:xfrm>
            <a:off x="1051101" y="135467"/>
            <a:ext cx="9905998" cy="474133"/>
          </a:xfrm>
        </p:spPr>
        <p:txBody>
          <a:bodyPr>
            <a:normAutofit fontScale="90000"/>
          </a:bodyPr>
          <a:lstStyle/>
          <a:p>
            <a:r>
              <a:rPr lang="en-US" dirty="0" err="1"/>
              <a:t>SYSTem</a:t>
            </a:r>
            <a:r>
              <a:rPr lang="en-US" dirty="0"/>
              <a:t> flowchart</a:t>
            </a:r>
          </a:p>
        </p:txBody>
      </p:sp>
      <p:pic>
        <p:nvPicPr>
          <p:cNvPr id="6" name="Picture 5">
            <a:extLst>
              <a:ext uri="{FF2B5EF4-FFF2-40B4-BE49-F238E27FC236}">
                <a16:creationId xmlns:a16="http://schemas.microsoft.com/office/drawing/2014/main" id="{F762C10C-1101-41E0-9FC1-228D7B584CF9}"/>
              </a:ext>
            </a:extLst>
          </p:cNvPr>
          <p:cNvPicPr>
            <a:picLocks noChangeAspect="1"/>
          </p:cNvPicPr>
          <p:nvPr/>
        </p:nvPicPr>
        <p:blipFill rotWithShape="1">
          <a:blip r:embed="rId2"/>
          <a:srcRect t="717" b="4446"/>
          <a:stretch/>
        </p:blipFill>
        <p:spPr>
          <a:xfrm>
            <a:off x="0" y="1673"/>
            <a:ext cx="12192000" cy="6500727"/>
          </a:xfrm>
          <a:prstGeom prst="rect">
            <a:avLst/>
          </a:prstGeom>
        </p:spPr>
      </p:pic>
    </p:spTree>
    <p:extLst>
      <p:ext uri="{BB962C8B-B14F-4D97-AF65-F5344CB8AC3E}">
        <p14:creationId xmlns:p14="http://schemas.microsoft.com/office/powerpoint/2010/main" val="405541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5903-EBC0-4ABA-AD14-C931276AB17E}"/>
              </a:ext>
            </a:extLst>
          </p:cNvPr>
          <p:cNvSpPr>
            <a:spLocks noGrp="1"/>
          </p:cNvSpPr>
          <p:nvPr>
            <p:ph type="title"/>
          </p:nvPr>
        </p:nvSpPr>
        <p:spPr>
          <a:xfrm>
            <a:off x="1141412" y="0"/>
            <a:ext cx="9905998" cy="745067"/>
          </a:xfrm>
        </p:spPr>
        <p:txBody>
          <a:bodyPr/>
          <a:lstStyle/>
          <a:p>
            <a:r>
              <a:rPr lang="en-US" dirty="0"/>
              <a:t>Design</a:t>
            </a:r>
          </a:p>
        </p:txBody>
      </p:sp>
      <p:pic>
        <p:nvPicPr>
          <p:cNvPr id="5" name="Picture 4">
            <a:extLst>
              <a:ext uri="{FF2B5EF4-FFF2-40B4-BE49-F238E27FC236}">
                <a16:creationId xmlns:a16="http://schemas.microsoft.com/office/drawing/2014/main" id="{1F10F6F0-A3BF-4009-AB1D-543B6EDB1AEF}"/>
              </a:ext>
            </a:extLst>
          </p:cNvPr>
          <p:cNvPicPr>
            <a:picLocks noChangeAspect="1"/>
          </p:cNvPicPr>
          <p:nvPr/>
        </p:nvPicPr>
        <p:blipFill rotWithShape="1">
          <a:blip r:embed="rId2"/>
          <a:srcRect b="5328"/>
          <a:stretch/>
        </p:blipFill>
        <p:spPr>
          <a:xfrm>
            <a:off x="0" y="1674"/>
            <a:ext cx="12192000" cy="6489438"/>
          </a:xfrm>
          <a:prstGeom prst="rect">
            <a:avLst/>
          </a:prstGeom>
        </p:spPr>
      </p:pic>
    </p:spTree>
    <p:extLst>
      <p:ext uri="{BB962C8B-B14F-4D97-AF65-F5344CB8AC3E}">
        <p14:creationId xmlns:p14="http://schemas.microsoft.com/office/powerpoint/2010/main" val="1548586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288</TotalTime>
  <Words>979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microads</vt:lpstr>
      <vt:lpstr>Background of the study</vt:lpstr>
      <vt:lpstr>Problem Statement</vt:lpstr>
      <vt:lpstr>General Objectives</vt:lpstr>
      <vt:lpstr>RELATED WORKS</vt:lpstr>
      <vt:lpstr>Methodology</vt:lpstr>
      <vt:lpstr>Analysis &amp; Design</vt:lpstr>
      <vt:lpstr>SYSTem flowchart</vt:lpstr>
      <vt:lpstr>Design</vt:lpstr>
      <vt:lpstr>Conclusion and future works</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microads</dc:title>
  <dc:creator>Jonathan Mburu</dc:creator>
  <cp:lastModifiedBy>Jonathan Mburu</cp:lastModifiedBy>
  <cp:revision>44</cp:revision>
  <dcterms:created xsi:type="dcterms:W3CDTF">2020-08-27T11:48:20Z</dcterms:created>
  <dcterms:modified xsi:type="dcterms:W3CDTF">2020-08-28T07:51:01Z</dcterms:modified>
</cp:coreProperties>
</file>