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58" r:id="rId3"/>
    <p:sldId id="260" r:id="rId4"/>
    <p:sldId id="262" r:id="rId5"/>
    <p:sldId id="263" r:id="rId6"/>
    <p:sldId id="261" r:id="rId7"/>
    <p:sldId id="264" r:id="rId8"/>
    <p:sldId id="272" r:id="rId9"/>
    <p:sldId id="265" r:id="rId10"/>
    <p:sldId id="266" r:id="rId11"/>
    <p:sldId id="269" r:id="rId12"/>
    <p:sldId id="267" r:id="rId13"/>
    <p:sldId id="268" r:id="rId14"/>
    <p:sldId id="270" r:id="rId15"/>
    <p:sldId id="271" r:id="rId16"/>
    <p:sldId id="257"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564" autoAdjust="0"/>
  </p:normalViewPr>
  <p:slideViewPr>
    <p:cSldViewPr snapToGrid="0">
      <p:cViewPr>
        <p:scale>
          <a:sx n="100" d="100"/>
          <a:sy n="100" d="100"/>
        </p:scale>
        <p:origin x="99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89FDC-41A3-4644-BD6E-8BFE02C26762}" type="datetimeFigureOut">
              <a:rPr lang="nl-BE" smtClean="0"/>
              <a:t>20/04/2022</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94BEB4-3771-4FFD-B587-3A26CA6C0614}" type="slidenum">
              <a:rPr lang="nl-BE" smtClean="0"/>
              <a:t>‹nr.›</a:t>
            </a:fld>
            <a:endParaRPr lang="nl-BE"/>
          </a:p>
        </p:txBody>
      </p:sp>
    </p:spTree>
    <p:extLst>
      <p:ext uri="{BB962C8B-B14F-4D97-AF65-F5344CB8AC3E}">
        <p14:creationId xmlns:p14="http://schemas.microsoft.com/office/powerpoint/2010/main" val="329648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Goeiemorgen/middag/avond</a:t>
            </a:r>
          </a:p>
          <a:p>
            <a:r>
              <a:rPr lang="nl-NL" dirty="0"/>
              <a:t>Laatste jaar student afstudeer richting applicatie ontwikkeling</a:t>
            </a:r>
          </a:p>
          <a:p>
            <a:r>
              <a:rPr lang="nl-NL" dirty="0"/>
              <a:t>Stageopdracht connector module</a:t>
            </a:r>
            <a:endParaRPr lang="nl-BE" dirty="0"/>
          </a:p>
        </p:txBody>
      </p:sp>
      <p:sp>
        <p:nvSpPr>
          <p:cNvPr id="4" name="Tijdelijke aanduiding voor dianummer 3"/>
          <p:cNvSpPr>
            <a:spLocks noGrp="1"/>
          </p:cNvSpPr>
          <p:nvPr>
            <p:ph type="sldNum" sz="quarter" idx="5"/>
          </p:nvPr>
        </p:nvSpPr>
        <p:spPr/>
        <p:txBody>
          <a:bodyPr/>
          <a:lstStyle/>
          <a:p>
            <a:fld id="{8894BEB4-3771-4FFD-B587-3A26CA6C0614}" type="slidenum">
              <a:rPr lang="nl-BE" smtClean="0"/>
              <a:t>1</a:t>
            </a:fld>
            <a:endParaRPr lang="nl-BE"/>
          </a:p>
        </p:txBody>
      </p:sp>
    </p:spTree>
    <p:extLst>
      <p:ext uri="{BB962C8B-B14F-4D97-AF65-F5344CB8AC3E}">
        <p14:creationId xmlns:p14="http://schemas.microsoft.com/office/powerpoint/2010/main" val="3140102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Demo of screenshots met </a:t>
            </a:r>
            <a:r>
              <a:rPr lang="nl-BE" dirty="0" err="1"/>
              <a:t>PoC</a:t>
            </a:r>
            <a:endParaRPr lang="nl-BE" dirty="0"/>
          </a:p>
        </p:txBody>
      </p:sp>
      <p:sp>
        <p:nvSpPr>
          <p:cNvPr id="4" name="Tijdelijke aanduiding voor dianummer 3"/>
          <p:cNvSpPr>
            <a:spLocks noGrp="1"/>
          </p:cNvSpPr>
          <p:nvPr>
            <p:ph type="sldNum" sz="quarter" idx="5"/>
          </p:nvPr>
        </p:nvSpPr>
        <p:spPr/>
        <p:txBody>
          <a:bodyPr/>
          <a:lstStyle/>
          <a:p>
            <a:fld id="{8894BEB4-3771-4FFD-B587-3A26CA6C0614}" type="slidenum">
              <a:rPr lang="nl-BE" smtClean="0"/>
              <a:t>11</a:t>
            </a:fld>
            <a:endParaRPr lang="nl-BE"/>
          </a:p>
        </p:txBody>
      </p:sp>
    </p:spTree>
    <p:extLst>
      <p:ext uri="{BB962C8B-B14F-4D97-AF65-F5344CB8AC3E}">
        <p14:creationId xmlns:p14="http://schemas.microsoft.com/office/powerpoint/2010/main" val="3138863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Welke is beter voor dit project? </a:t>
            </a:r>
          </a:p>
        </p:txBody>
      </p:sp>
      <p:sp>
        <p:nvSpPr>
          <p:cNvPr id="4" name="Tijdelijke aanduiding voor dianummer 3"/>
          <p:cNvSpPr>
            <a:spLocks noGrp="1"/>
          </p:cNvSpPr>
          <p:nvPr>
            <p:ph type="sldNum" sz="quarter" idx="5"/>
          </p:nvPr>
        </p:nvSpPr>
        <p:spPr/>
        <p:txBody>
          <a:bodyPr/>
          <a:lstStyle/>
          <a:p>
            <a:fld id="{8894BEB4-3771-4FFD-B587-3A26CA6C0614}" type="slidenum">
              <a:rPr lang="nl-BE" smtClean="0"/>
              <a:t>14</a:t>
            </a:fld>
            <a:endParaRPr lang="nl-BE"/>
          </a:p>
        </p:txBody>
      </p:sp>
    </p:spTree>
    <p:extLst>
      <p:ext uri="{BB962C8B-B14F-4D97-AF65-F5344CB8AC3E}">
        <p14:creationId xmlns:p14="http://schemas.microsoft.com/office/powerpoint/2010/main" val="3894644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Interessante stage omdat ik voor de eerste keer met een heel groot project heb moeten werken. </a:t>
            </a:r>
          </a:p>
          <a:p>
            <a:r>
              <a:rPr lang="nl-BE" dirty="0"/>
              <a:t>Veel collega’s die me ondersteunde, Walid, Kris, Joren, Bart</a:t>
            </a:r>
          </a:p>
          <a:p>
            <a:r>
              <a:rPr lang="nl-BE" dirty="0"/>
              <a:t>Uitdagende opdracht met veel nieuwe technologieën.</a:t>
            </a:r>
          </a:p>
          <a:p>
            <a:endParaRPr lang="nl-BE" dirty="0"/>
          </a:p>
        </p:txBody>
      </p:sp>
      <p:sp>
        <p:nvSpPr>
          <p:cNvPr id="4" name="Tijdelijke aanduiding voor dianummer 3"/>
          <p:cNvSpPr>
            <a:spLocks noGrp="1"/>
          </p:cNvSpPr>
          <p:nvPr>
            <p:ph type="sldNum" sz="quarter" idx="5"/>
          </p:nvPr>
        </p:nvSpPr>
        <p:spPr/>
        <p:txBody>
          <a:bodyPr/>
          <a:lstStyle/>
          <a:p>
            <a:fld id="{8894BEB4-3771-4FFD-B587-3A26CA6C0614}" type="slidenum">
              <a:rPr lang="nl-BE" smtClean="0"/>
              <a:t>15</a:t>
            </a:fld>
            <a:endParaRPr lang="nl-BE"/>
          </a:p>
        </p:txBody>
      </p:sp>
    </p:spTree>
    <p:extLst>
      <p:ext uri="{BB962C8B-B14F-4D97-AF65-F5344CB8AC3E}">
        <p14:creationId xmlns:p14="http://schemas.microsoft.com/office/powerpoint/2010/main" val="3266282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Kort de inhoud overlopen, bedrijfsvoorstelling hebben we al achter de rug paar dingen aanhalen die op mijn stage van toepassing waren.</a:t>
            </a:r>
          </a:p>
          <a:p>
            <a:r>
              <a:rPr lang="nl-BE" dirty="0"/>
              <a:t>Probleem stelling van het project</a:t>
            </a:r>
          </a:p>
          <a:p>
            <a:r>
              <a:rPr lang="nl-BE" dirty="0"/>
              <a:t>Enkele technische aspecten die ik heb bijgeleerd</a:t>
            </a:r>
          </a:p>
          <a:p>
            <a:r>
              <a:rPr lang="nl-BE" dirty="0"/>
              <a:t>Hoe ik het eind doel zag</a:t>
            </a:r>
          </a:p>
          <a:p>
            <a:r>
              <a:rPr lang="nl-BE" dirty="0"/>
              <a:t>Demo</a:t>
            </a:r>
          </a:p>
          <a:p>
            <a:r>
              <a:rPr lang="nl-BE" dirty="0"/>
              <a:t>Onderzoek met conclusie </a:t>
            </a:r>
          </a:p>
          <a:p>
            <a:r>
              <a:rPr lang="nl-BE" dirty="0"/>
              <a:t>Laatste een reflectie over het stageverloop</a:t>
            </a:r>
          </a:p>
        </p:txBody>
      </p:sp>
      <p:sp>
        <p:nvSpPr>
          <p:cNvPr id="4" name="Tijdelijke aanduiding voor dianummer 3"/>
          <p:cNvSpPr>
            <a:spLocks noGrp="1"/>
          </p:cNvSpPr>
          <p:nvPr>
            <p:ph type="sldNum" sz="quarter" idx="5"/>
          </p:nvPr>
        </p:nvSpPr>
        <p:spPr/>
        <p:txBody>
          <a:bodyPr/>
          <a:lstStyle/>
          <a:p>
            <a:fld id="{8894BEB4-3771-4FFD-B587-3A26CA6C0614}" type="slidenum">
              <a:rPr lang="nl-BE" smtClean="0"/>
              <a:t>2</a:t>
            </a:fld>
            <a:endParaRPr lang="nl-BE"/>
          </a:p>
        </p:txBody>
      </p:sp>
    </p:spTree>
    <p:extLst>
      <p:ext uri="{BB962C8B-B14F-4D97-AF65-F5344CB8AC3E}">
        <p14:creationId xmlns:p14="http://schemas.microsoft.com/office/powerpoint/2010/main" val="2975846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Unique dat ik nauw mocht samenwerken met Walid vanuit Tunesië als </a:t>
            </a:r>
            <a:r>
              <a:rPr lang="nl-BE" dirty="0" err="1"/>
              <a:t>nearshore</a:t>
            </a:r>
            <a:r>
              <a:rPr lang="nl-BE" dirty="0"/>
              <a:t> werknemer</a:t>
            </a:r>
          </a:p>
        </p:txBody>
      </p:sp>
      <p:sp>
        <p:nvSpPr>
          <p:cNvPr id="4" name="Tijdelijke aanduiding voor dianummer 3"/>
          <p:cNvSpPr>
            <a:spLocks noGrp="1"/>
          </p:cNvSpPr>
          <p:nvPr>
            <p:ph type="sldNum" sz="quarter" idx="5"/>
          </p:nvPr>
        </p:nvSpPr>
        <p:spPr/>
        <p:txBody>
          <a:bodyPr/>
          <a:lstStyle/>
          <a:p>
            <a:fld id="{8894BEB4-3771-4FFD-B587-3A26CA6C0614}" type="slidenum">
              <a:rPr lang="nl-BE" smtClean="0"/>
              <a:t>3</a:t>
            </a:fld>
            <a:endParaRPr lang="nl-BE"/>
          </a:p>
        </p:txBody>
      </p:sp>
    </p:spTree>
    <p:extLst>
      <p:ext uri="{BB962C8B-B14F-4D97-AF65-F5344CB8AC3E}">
        <p14:creationId xmlns:p14="http://schemas.microsoft.com/office/powerpoint/2010/main" val="293825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Acerta werkt met het HR programma Arno, zeer krachtig maar loopt achter in het huidige digitale landschap.</a:t>
            </a:r>
          </a:p>
          <a:p>
            <a:r>
              <a:rPr lang="nl-BE" dirty="0"/>
              <a:t>Niet altijd evident om nieuwe features toe te voegen.</a:t>
            </a:r>
          </a:p>
          <a:p>
            <a:r>
              <a:rPr lang="nl-BE" dirty="0"/>
              <a:t>Mpleo ander HR die zijn API deelt met anderen mits een overeenkomst.</a:t>
            </a:r>
          </a:p>
          <a:p>
            <a:r>
              <a:rPr lang="nl-BE" dirty="0"/>
              <a:t>Hiervoor moet de Connector module gemaakt worden.</a:t>
            </a:r>
          </a:p>
          <a:p>
            <a:r>
              <a:rPr lang="nl-BE" dirty="0"/>
              <a:t>Data van Mpleo kan dan gesynkroniseerd worden met de data van Arno.</a:t>
            </a:r>
          </a:p>
          <a:p>
            <a:r>
              <a:rPr lang="nl-BE" dirty="0"/>
              <a:t>Vorig jaar heeft een andere stagiair een mooie </a:t>
            </a:r>
            <a:r>
              <a:rPr lang="nl-BE" dirty="0" err="1"/>
              <a:t>PoC</a:t>
            </a:r>
            <a:r>
              <a:rPr lang="nl-BE" dirty="0"/>
              <a:t> front-end gemaakt zodat de gebruikers van Arno makkelijker kunnen werken ermee.</a:t>
            </a:r>
          </a:p>
          <a:p>
            <a:r>
              <a:rPr lang="nl-BE" dirty="0"/>
              <a:t>Graag zouden de nieuwe functies hier ook in verwerkt worden.</a:t>
            </a:r>
          </a:p>
        </p:txBody>
      </p:sp>
      <p:sp>
        <p:nvSpPr>
          <p:cNvPr id="4" name="Tijdelijke aanduiding voor dianummer 3"/>
          <p:cNvSpPr>
            <a:spLocks noGrp="1"/>
          </p:cNvSpPr>
          <p:nvPr>
            <p:ph type="sldNum" sz="quarter" idx="5"/>
          </p:nvPr>
        </p:nvSpPr>
        <p:spPr/>
        <p:txBody>
          <a:bodyPr/>
          <a:lstStyle/>
          <a:p>
            <a:fld id="{8894BEB4-3771-4FFD-B587-3A26CA6C0614}" type="slidenum">
              <a:rPr lang="nl-BE" smtClean="0"/>
              <a:t>4</a:t>
            </a:fld>
            <a:endParaRPr lang="nl-BE"/>
          </a:p>
        </p:txBody>
      </p:sp>
    </p:spTree>
    <p:extLst>
      <p:ext uri="{BB962C8B-B14F-4D97-AF65-F5344CB8AC3E}">
        <p14:creationId xmlns:p14="http://schemas.microsoft.com/office/powerpoint/2010/main" val="3666486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Enkele technische aspecten waarmee ik in contact ben gekomen tijdens de stage.</a:t>
            </a:r>
          </a:p>
          <a:p>
            <a:r>
              <a:rPr lang="nl-BE" dirty="0"/>
              <a:t>Natuurlijk .NET alle code die ik heb geschreven was in .NET.</a:t>
            </a:r>
          </a:p>
          <a:p>
            <a:r>
              <a:rPr lang="nl-BE" dirty="0"/>
              <a:t>Ik heb leren werken met het CQRS pattern, dit houd in dat er met </a:t>
            </a:r>
            <a:r>
              <a:rPr lang="nl-BE" dirty="0" err="1"/>
              <a:t>commands</a:t>
            </a:r>
            <a:r>
              <a:rPr lang="nl-BE" dirty="0"/>
              <a:t> en </a:t>
            </a:r>
            <a:r>
              <a:rPr lang="nl-BE" dirty="0" err="1"/>
              <a:t>queries</a:t>
            </a:r>
            <a:r>
              <a:rPr lang="nl-BE" dirty="0"/>
              <a:t> </a:t>
            </a:r>
            <a:r>
              <a:rPr lang="nl-BE" dirty="0" err="1"/>
              <a:t>gewertk</a:t>
            </a:r>
            <a:r>
              <a:rPr lang="nl-BE" dirty="0"/>
              <a:t> wordt om data op te halen uit Arno en weg te schrijven in Arno</a:t>
            </a:r>
          </a:p>
          <a:p>
            <a:r>
              <a:rPr lang="nl-BE" dirty="0" err="1"/>
              <a:t>Nuget</a:t>
            </a:r>
            <a:r>
              <a:rPr lang="nl-BE" dirty="0"/>
              <a:t> package </a:t>
            </a:r>
            <a:r>
              <a:rPr lang="nl-BE" dirty="0" err="1"/>
              <a:t>Automapper</a:t>
            </a:r>
            <a:r>
              <a:rPr lang="nl-BE" dirty="0"/>
              <a:t> omdat de data die uit Arno komt niet zomaar om te zetten is naar een standaard formaat.</a:t>
            </a:r>
          </a:p>
          <a:p>
            <a:r>
              <a:rPr lang="nl-BE" dirty="0"/>
              <a:t>Er is ook beslist om te werken met Azure API management om de Mpleo API door te leiden.</a:t>
            </a:r>
          </a:p>
          <a:p>
            <a:r>
              <a:rPr lang="nl-BE" dirty="0"/>
              <a:t>Dit maakt het makkelijker om het project te </a:t>
            </a:r>
            <a:r>
              <a:rPr lang="nl-BE" dirty="0" err="1"/>
              <a:t>scalen</a:t>
            </a:r>
            <a:r>
              <a:rPr lang="nl-BE" dirty="0"/>
              <a:t> wanneer er met meerdere API’s zal gewerkt worden maar ook is dit interessanter voor beheer en observatie.</a:t>
            </a:r>
          </a:p>
          <a:p>
            <a:r>
              <a:rPr lang="nl-BE" dirty="0"/>
              <a:t>Task Manager werkt met een </a:t>
            </a:r>
            <a:r>
              <a:rPr lang="nl-BE" dirty="0" err="1"/>
              <a:t>Hangfire</a:t>
            </a:r>
            <a:r>
              <a:rPr lang="nl-BE" dirty="0"/>
              <a:t> server die het mogelijk maakt om een </a:t>
            </a:r>
            <a:r>
              <a:rPr lang="nl-BE" dirty="0" err="1"/>
              <a:t>task</a:t>
            </a:r>
            <a:r>
              <a:rPr lang="nl-BE" dirty="0"/>
              <a:t> in te stellen elke bv maand/week uit te voeren tijdschema</a:t>
            </a:r>
          </a:p>
          <a:p>
            <a:r>
              <a:rPr lang="nl-BE" dirty="0"/>
              <a:t>Task Scheduler is gemaakt in WPF</a:t>
            </a:r>
          </a:p>
        </p:txBody>
      </p:sp>
      <p:sp>
        <p:nvSpPr>
          <p:cNvPr id="4" name="Tijdelijke aanduiding voor dianummer 3"/>
          <p:cNvSpPr>
            <a:spLocks noGrp="1"/>
          </p:cNvSpPr>
          <p:nvPr>
            <p:ph type="sldNum" sz="quarter" idx="5"/>
          </p:nvPr>
        </p:nvSpPr>
        <p:spPr/>
        <p:txBody>
          <a:bodyPr/>
          <a:lstStyle/>
          <a:p>
            <a:fld id="{8894BEB4-3771-4FFD-B587-3A26CA6C0614}" type="slidenum">
              <a:rPr lang="nl-BE" smtClean="0"/>
              <a:t>5</a:t>
            </a:fld>
            <a:endParaRPr lang="nl-BE"/>
          </a:p>
        </p:txBody>
      </p:sp>
    </p:spTree>
    <p:extLst>
      <p:ext uri="{BB962C8B-B14F-4D97-AF65-F5344CB8AC3E}">
        <p14:creationId xmlns:p14="http://schemas.microsoft.com/office/powerpoint/2010/main" val="2732039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Met dit schema kan ik beter uitleggen wat het doel is.</a:t>
            </a:r>
          </a:p>
          <a:p>
            <a:r>
              <a:rPr lang="nl-BE" dirty="0"/>
              <a:t>Als gebruiken begin je bij de Task Scheduler App (WPF) je zal een taak kunnen opstellen en aangeven wanneer deze uitgevoerd moet worden. Dus bv elke maand op de eerste maandag.</a:t>
            </a:r>
          </a:p>
          <a:p>
            <a:r>
              <a:rPr lang="nl-BE" dirty="0"/>
              <a:t>De Task Scheduler zal deze taak doorsturen naar de </a:t>
            </a:r>
            <a:r>
              <a:rPr lang="nl-BE" dirty="0" err="1"/>
              <a:t>Hangfire</a:t>
            </a:r>
            <a:r>
              <a:rPr lang="nl-BE" dirty="0"/>
              <a:t> server deze zal dan een op het juiste moment een http </a:t>
            </a:r>
            <a:r>
              <a:rPr lang="nl-BE" dirty="0" err="1"/>
              <a:t>request</a:t>
            </a:r>
            <a:r>
              <a:rPr lang="nl-BE" dirty="0"/>
              <a:t> sturen naar de Azure APIM die dan de juiste data zal opvragen bij Mpleo API.</a:t>
            </a:r>
          </a:p>
          <a:p>
            <a:r>
              <a:rPr lang="nl-BE" dirty="0"/>
              <a:t>Mpleo antwoord met zijn data, in dit geval zal dit Werknemers data zijn.</a:t>
            </a:r>
          </a:p>
          <a:p>
            <a:r>
              <a:rPr lang="nl-BE" dirty="0"/>
              <a:t>De data zal terug door de APIM gaan en zo via de </a:t>
            </a:r>
            <a:r>
              <a:rPr lang="nl-BE" dirty="0" err="1"/>
              <a:t>hangfire</a:t>
            </a:r>
            <a:r>
              <a:rPr lang="nl-BE" dirty="0"/>
              <a:t> server zijn response doorsturen naar Arno die de data zal mappen en processen.</a:t>
            </a:r>
          </a:p>
        </p:txBody>
      </p:sp>
      <p:sp>
        <p:nvSpPr>
          <p:cNvPr id="4" name="Tijdelijke aanduiding voor dianummer 3"/>
          <p:cNvSpPr>
            <a:spLocks noGrp="1"/>
          </p:cNvSpPr>
          <p:nvPr>
            <p:ph type="sldNum" sz="quarter" idx="5"/>
          </p:nvPr>
        </p:nvSpPr>
        <p:spPr/>
        <p:txBody>
          <a:bodyPr/>
          <a:lstStyle/>
          <a:p>
            <a:fld id="{8894BEB4-3771-4FFD-B587-3A26CA6C0614}" type="slidenum">
              <a:rPr lang="nl-BE" smtClean="0"/>
              <a:t>6</a:t>
            </a:fld>
            <a:endParaRPr lang="nl-BE"/>
          </a:p>
        </p:txBody>
      </p:sp>
    </p:spTree>
    <p:extLst>
      <p:ext uri="{BB962C8B-B14F-4D97-AF65-F5344CB8AC3E}">
        <p14:creationId xmlns:p14="http://schemas.microsoft.com/office/powerpoint/2010/main" val="3201430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Voorproefje van hoe Task Scheduler eruit ziet, met een voorbeeld taak die elke eerste maandag van de maand zou uitgevoerd worden.</a:t>
            </a:r>
          </a:p>
        </p:txBody>
      </p:sp>
      <p:sp>
        <p:nvSpPr>
          <p:cNvPr id="4" name="Tijdelijke aanduiding voor dianummer 3"/>
          <p:cNvSpPr>
            <a:spLocks noGrp="1"/>
          </p:cNvSpPr>
          <p:nvPr>
            <p:ph type="sldNum" sz="quarter" idx="5"/>
          </p:nvPr>
        </p:nvSpPr>
        <p:spPr/>
        <p:txBody>
          <a:bodyPr/>
          <a:lstStyle/>
          <a:p>
            <a:fld id="{8894BEB4-3771-4FFD-B587-3A26CA6C0614}" type="slidenum">
              <a:rPr lang="nl-BE" smtClean="0"/>
              <a:t>8</a:t>
            </a:fld>
            <a:endParaRPr lang="nl-BE"/>
          </a:p>
        </p:txBody>
      </p:sp>
    </p:spTree>
    <p:extLst>
      <p:ext uri="{BB962C8B-B14F-4D97-AF65-F5344CB8AC3E}">
        <p14:creationId xmlns:p14="http://schemas.microsoft.com/office/powerpoint/2010/main" val="417256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Vervolgens ga ik mijn onderzoek topic bespreken. Ik heb al verschillende keren aangehaald dat er met Azure APIM gewerkt wordt maar ik vroeg me af of dit de enige APIM was die hiervoor zou werken.</a:t>
            </a:r>
          </a:p>
          <a:p>
            <a:r>
              <a:rPr lang="nl-BE" dirty="0"/>
              <a:t>Na wat opzoeken ben ik nog op </a:t>
            </a:r>
            <a:r>
              <a:rPr lang="nl-BE" dirty="0" err="1"/>
              <a:t>apigee</a:t>
            </a:r>
            <a:r>
              <a:rPr lang="nl-BE" dirty="0"/>
              <a:t> uitgekomen dit is  de APIM van google. Het leek me wel interessant om de twee eens met elkaar te vergelijken.</a:t>
            </a:r>
          </a:p>
          <a:p>
            <a:r>
              <a:rPr lang="nl-BE" dirty="0"/>
              <a:t>Tobania had Azure voorgesteld omdat ze al andere functies van Azure </a:t>
            </a:r>
            <a:r>
              <a:rPr lang="nl-BE" dirty="0" err="1"/>
              <a:t>gebuiken</a:t>
            </a:r>
            <a:r>
              <a:rPr lang="nl-BE" dirty="0"/>
              <a:t> en Azure is van Microsoft dus omdat we in .NET werken is de stap snel </a:t>
            </a:r>
            <a:r>
              <a:rPr lang="nl-BE" dirty="0" err="1"/>
              <a:t>gezegt</a:t>
            </a:r>
            <a:r>
              <a:rPr lang="nl-BE" dirty="0"/>
              <a:t>.</a:t>
            </a:r>
          </a:p>
        </p:txBody>
      </p:sp>
      <p:sp>
        <p:nvSpPr>
          <p:cNvPr id="4" name="Tijdelijke aanduiding voor dianummer 3"/>
          <p:cNvSpPr>
            <a:spLocks noGrp="1"/>
          </p:cNvSpPr>
          <p:nvPr>
            <p:ph type="sldNum" sz="quarter" idx="5"/>
          </p:nvPr>
        </p:nvSpPr>
        <p:spPr/>
        <p:txBody>
          <a:bodyPr/>
          <a:lstStyle/>
          <a:p>
            <a:fld id="{8894BEB4-3771-4FFD-B587-3A26CA6C0614}" type="slidenum">
              <a:rPr lang="nl-BE" smtClean="0"/>
              <a:t>9</a:t>
            </a:fld>
            <a:endParaRPr lang="nl-BE"/>
          </a:p>
        </p:txBody>
      </p:sp>
    </p:spTree>
    <p:extLst>
      <p:ext uri="{BB962C8B-B14F-4D97-AF65-F5344CB8AC3E}">
        <p14:creationId xmlns:p14="http://schemas.microsoft.com/office/powerpoint/2010/main" val="567305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Onderzoek nog niet gedaan</a:t>
            </a:r>
          </a:p>
        </p:txBody>
      </p:sp>
      <p:sp>
        <p:nvSpPr>
          <p:cNvPr id="4" name="Tijdelijke aanduiding voor dianummer 3"/>
          <p:cNvSpPr>
            <a:spLocks noGrp="1"/>
          </p:cNvSpPr>
          <p:nvPr>
            <p:ph type="sldNum" sz="quarter" idx="5"/>
          </p:nvPr>
        </p:nvSpPr>
        <p:spPr/>
        <p:txBody>
          <a:bodyPr/>
          <a:lstStyle/>
          <a:p>
            <a:fld id="{8894BEB4-3771-4FFD-B587-3A26CA6C0614}" type="slidenum">
              <a:rPr lang="nl-BE" smtClean="0"/>
              <a:t>10</a:t>
            </a:fld>
            <a:endParaRPr lang="nl-BE"/>
          </a:p>
        </p:txBody>
      </p:sp>
    </p:spTree>
    <p:extLst>
      <p:ext uri="{BB962C8B-B14F-4D97-AF65-F5344CB8AC3E}">
        <p14:creationId xmlns:p14="http://schemas.microsoft.com/office/powerpoint/2010/main" val="2529067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nl-NL"/>
              <a:t>Klik om stijl te bewerken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7" name="Date Placeholder 6"/>
          <p:cNvSpPr>
            <a:spLocks noGrp="1"/>
          </p:cNvSpPr>
          <p:nvPr>
            <p:ph type="dt" sz="half" idx="10"/>
          </p:nvPr>
        </p:nvSpPr>
        <p:spPr/>
        <p:txBody>
          <a:bodyPr/>
          <a:lstStyle/>
          <a:p>
            <a:fld id="{4FB949D0-174A-4342-959F-3BF937C4BFE7}" type="datetimeFigureOut">
              <a:rPr lang="nl-BE" smtClean="0"/>
              <a:t>20/04/2022</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EAEBD7D0-AB7D-4FD7-A6D5-571B6E077F1E}" type="slidenum">
              <a:rPr lang="nl-BE" smtClean="0"/>
              <a:t>‹nr.›</a:t>
            </a:fld>
            <a:endParaRPr lang="nl-BE"/>
          </a:p>
        </p:txBody>
      </p:sp>
    </p:spTree>
    <p:extLst>
      <p:ext uri="{BB962C8B-B14F-4D97-AF65-F5344CB8AC3E}">
        <p14:creationId xmlns:p14="http://schemas.microsoft.com/office/powerpoint/2010/main" val="31328843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FB949D0-174A-4342-959F-3BF937C4BFE7}" type="datetimeFigureOut">
              <a:rPr lang="nl-BE" smtClean="0"/>
              <a:t>20/04/2022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AEBD7D0-AB7D-4FD7-A6D5-571B6E077F1E}" type="slidenum">
              <a:rPr lang="nl-BE" smtClean="0"/>
              <a:t>‹nr.›</a:t>
            </a:fld>
            <a:endParaRPr lang="nl-BE"/>
          </a:p>
        </p:txBody>
      </p:sp>
    </p:spTree>
    <p:extLst>
      <p:ext uri="{BB962C8B-B14F-4D97-AF65-F5344CB8AC3E}">
        <p14:creationId xmlns:p14="http://schemas.microsoft.com/office/powerpoint/2010/main" val="3682640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FB949D0-174A-4342-959F-3BF937C4BFE7}" type="datetimeFigureOut">
              <a:rPr lang="nl-BE" smtClean="0"/>
              <a:t>20/04/2022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AEBD7D0-AB7D-4FD7-A6D5-571B6E077F1E}" type="slidenum">
              <a:rPr lang="nl-BE" smtClean="0"/>
              <a:t>‹nr.›</a:t>
            </a:fld>
            <a:endParaRPr lang="nl-BE"/>
          </a:p>
        </p:txBody>
      </p:sp>
    </p:spTree>
    <p:extLst>
      <p:ext uri="{BB962C8B-B14F-4D97-AF65-F5344CB8AC3E}">
        <p14:creationId xmlns:p14="http://schemas.microsoft.com/office/powerpoint/2010/main" val="260995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4FB949D0-174A-4342-959F-3BF937C4BFE7}" type="datetimeFigureOut">
              <a:rPr lang="nl-BE" smtClean="0"/>
              <a:t>20/04/2022</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EAEBD7D0-AB7D-4FD7-A6D5-571B6E077F1E}" type="slidenum">
              <a:rPr lang="nl-BE" smtClean="0"/>
              <a:t>‹nr.›</a:t>
            </a:fld>
            <a:endParaRPr lang="nl-BE"/>
          </a:p>
        </p:txBody>
      </p:sp>
    </p:spTree>
    <p:extLst>
      <p:ext uri="{BB962C8B-B14F-4D97-AF65-F5344CB8AC3E}">
        <p14:creationId xmlns:p14="http://schemas.microsoft.com/office/powerpoint/2010/main" val="163523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nl-NL"/>
              <a:t>Klik om stijl te bewerken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7" name="Date Placeholder 6"/>
          <p:cNvSpPr>
            <a:spLocks noGrp="1"/>
          </p:cNvSpPr>
          <p:nvPr>
            <p:ph type="dt" sz="half" idx="10"/>
          </p:nvPr>
        </p:nvSpPr>
        <p:spPr/>
        <p:txBody>
          <a:bodyPr/>
          <a:lstStyle/>
          <a:p>
            <a:fld id="{4FB949D0-174A-4342-959F-3BF937C4BFE7}" type="datetimeFigureOut">
              <a:rPr lang="nl-BE" smtClean="0"/>
              <a:t>20/04/2022</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EAEBD7D0-AB7D-4FD7-A6D5-571B6E077F1E}" type="slidenum">
              <a:rPr lang="nl-BE" smtClean="0"/>
              <a:t>‹nr.›</a:t>
            </a:fld>
            <a:endParaRPr lang="nl-BE"/>
          </a:p>
        </p:txBody>
      </p:sp>
    </p:spTree>
    <p:extLst>
      <p:ext uri="{BB962C8B-B14F-4D97-AF65-F5344CB8AC3E}">
        <p14:creationId xmlns:p14="http://schemas.microsoft.com/office/powerpoint/2010/main" val="25896779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8" name="Date Placeholder 7"/>
          <p:cNvSpPr>
            <a:spLocks noGrp="1"/>
          </p:cNvSpPr>
          <p:nvPr>
            <p:ph type="dt" sz="half" idx="10"/>
          </p:nvPr>
        </p:nvSpPr>
        <p:spPr/>
        <p:txBody>
          <a:bodyPr/>
          <a:lstStyle/>
          <a:p>
            <a:fld id="{4FB949D0-174A-4342-959F-3BF937C4BFE7}" type="datetimeFigureOut">
              <a:rPr lang="nl-BE" smtClean="0"/>
              <a:t>20/04/2022</a:t>
            </a:fld>
            <a:endParaRPr lang="nl-BE"/>
          </a:p>
        </p:txBody>
      </p:sp>
      <p:sp>
        <p:nvSpPr>
          <p:cNvPr id="9" name="Footer Placeholder 8"/>
          <p:cNvSpPr>
            <a:spLocks noGrp="1"/>
          </p:cNvSpPr>
          <p:nvPr>
            <p:ph type="ftr" sz="quarter" idx="11"/>
          </p:nvPr>
        </p:nvSpPr>
        <p:spPr/>
        <p:txBody>
          <a:bodyPr/>
          <a:lstStyle/>
          <a:p>
            <a:endParaRPr lang="nl-BE"/>
          </a:p>
        </p:txBody>
      </p:sp>
      <p:sp>
        <p:nvSpPr>
          <p:cNvPr id="10" name="Slide Number Placeholder 9"/>
          <p:cNvSpPr>
            <a:spLocks noGrp="1"/>
          </p:cNvSpPr>
          <p:nvPr>
            <p:ph type="sldNum" sz="quarter" idx="12"/>
          </p:nvPr>
        </p:nvSpPr>
        <p:spPr/>
        <p:txBody>
          <a:bodyPr/>
          <a:lstStyle/>
          <a:p>
            <a:fld id="{EAEBD7D0-AB7D-4FD7-A6D5-571B6E077F1E}" type="slidenum">
              <a:rPr lang="nl-BE" smtClean="0"/>
              <a:t>‹nr.›</a:t>
            </a:fld>
            <a:endParaRPr lang="nl-BE"/>
          </a:p>
        </p:txBody>
      </p:sp>
    </p:spTree>
    <p:extLst>
      <p:ext uri="{BB962C8B-B14F-4D97-AF65-F5344CB8AC3E}">
        <p14:creationId xmlns:p14="http://schemas.microsoft.com/office/powerpoint/2010/main" val="898412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583436" y="3143250"/>
            <a:ext cx="4270248" cy="2596776"/>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7" name="Date Placeholder 6"/>
          <p:cNvSpPr>
            <a:spLocks noGrp="1"/>
          </p:cNvSpPr>
          <p:nvPr>
            <p:ph type="dt" sz="half" idx="10"/>
          </p:nvPr>
        </p:nvSpPr>
        <p:spPr/>
        <p:txBody>
          <a:bodyPr/>
          <a:lstStyle/>
          <a:p>
            <a:fld id="{4FB949D0-174A-4342-959F-3BF937C4BFE7}" type="datetimeFigureOut">
              <a:rPr lang="nl-BE" smtClean="0"/>
              <a:t>20/04/2022</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EAEBD7D0-AB7D-4FD7-A6D5-571B6E077F1E}" type="slidenum">
              <a:rPr lang="nl-BE" smtClean="0"/>
              <a:t>‹nr.›</a:t>
            </a:fld>
            <a:endParaRPr lang="nl-BE"/>
          </a:p>
        </p:txBody>
      </p:sp>
      <p:sp>
        <p:nvSpPr>
          <p:cNvPr id="10" name="Title 9"/>
          <p:cNvSpPr>
            <a:spLocks noGrp="1"/>
          </p:cNvSpPr>
          <p:nvPr>
            <p:ph type="title"/>
          </p:nvPr>
        </p:nvSpPr>
        <p:spPr/>
        <p:txBody>
          <a:bodyPr/>
          <a:lstStyle/>
          <a:p>
            <a:r>
              <a:rPr lang="nl-NL"/>
              <a:t>Klik om stijl te bewerken</a:t>
            </a:r>
            <a:endParaRPr lang="en-US" dirty="0"/>
          </a:p>
        </p:txBody>
      </p:sp>
    </p:spTree>
    <p:extLst>
      <p:ext uri="{BB962C8B-B14F-4D97-AF65-F5344CB8AC3E}">
        <p14:creationId xmlns:p14="http://schemas.microsoft.com/office/powerpoint/2010/main" val="3258120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4FB949D0-174A-4342-959F-3BF937C4BFE7}" type="datetimeFigureOut">
              <a:rPr lang="nl-BE" smtClean="0"/>
              <a:t>20/04/2022</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EAEBD7D0-AB7D-4FD7-A6D5-571B6E077F1E}" type="slidenum">
              <a:rPr lang="nl-BE" smtClean="0"/>
              <a:t>‹nr.›</a:t>
            </a:fld>
            <a:endParaRPr lang="nl-BE"/>
          </a:p>
        </p:txBody>
      </p:sp>
    </p:spTree>
    <p:extLst>
      <p:ext uri="{BB962C8B-B14F-4D97-AF65-F5344CB8AC3E}">
        <p14:creationId xmlns:p14="http://schemas.microsoft.com/office/powerpoint/2010/main" val="182648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949D0-174A-4342-959F-3BF937C4BFE7}" type="datetimeFigureOut">
              <a:rPr lang="nl-BE" smtClean="0"/>
              <a:t>20/04/2022</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EAEBD7D0-AB7D-4FD7-A6D5-571B6E077F1E}" type="slidenum">
              <a:rPr lang="nl-BE" smtClean="0"/>
              <a:t>‹nr.›</a:t>
            </a:fld>
            <a:endParaRPr lang="nl-BE"/>
          </a:p>
        </p:txBody>
      </p:sp>
    </p:spTree>
    <p:extLst>
      <p:ext uri="{BB962C8B-B14F-4D97-AF65-F5344CB8AC3E}">
        <p14:creationId xmlns:p14="http://schemas.microsoft.com/office/powerpoint/2010/main" val="38150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nl-NL"/>
              <a:t>Klik om stijl te bewerken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9" name="Date Placeholder 8"/>
          <p:cNvSpPr>
            <a:spLocks noGrp="1"/>
          </p:cNvSpPr>
          <p:nvPr>
            <p:ph type="dt" sz="half" idx="10"/>
          </p:nvPr>
        </p:nvSpPr>
        <p:spPr/>
        <p:txBody>
          <a:bodyPr/>
          <a:lstStyle/>
          <a:p>
            <a:fld id="{4FB949D0-174A-4342-959F-3BF937C4BFE7}" type="datetimeFigureOut">
              <a:rPr lang="nl-BE" smtClean="0"/>
              <a:t>20/04/2022</a:t>
            </a:fld>
            <a:endParaRPr lang="nl-BE"/>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nl-BE"/>
          </a:p>
        </p:txBody>
      </p:sp>
      <p:sp>
        <p:nvSpPr>
          <p:cNvPr id="11" name="Slide Number Placeholder 10"/>
          <p:cNvSpPr>
            <a:spLocks noGrp="1"/>
          </p:cNvSpPr>
          <p:nvPr>
            <p:ph type="sldNum" sz="quarter" idx="12"/>
          </p:nvPr>
        </p:nvSpPr>
        <p:spPr/>
        <p:txBody>
          <a:bodyPr/>
          <a:lstStyle/>
          <a:p>
            <a:fld id="{EAEBD7D0-AB7D-4FD7-A6D5-571B6E077F1E}" type="slidenum">
              <a:rPr lang="nl-BE" smtClean="0"/>
              <a:t>‹nr.›</a:t>
            </a:fld>
            <a:endParaRPr lang="nl-BE"/>
          </a:p>
        </p:txBody>
      </p:sp>
    </p:spTree>
    <p:extLst>
      <p:ext uri="{BB962C8B-B14F-4D97-AF65-F5344CB8AC3E}">
        <p14:creationId xmlns:p14="http://schemas.microsoft.com/office/powerpoint/2010/main" val="184878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nl-NL"/>
              <a:t>Klik om stijl te bewerken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FB949D0-174A-4342-959F-3BF937C4BFE7}" type="datetimeFigureOut">
              <a:rPr lang="nl-BE" smtClean="0"/>
              <a:t>20/04/2022</a:t>
            </a:fld>
            <a:endParaRPr lang="nl-BE"/>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nl-BE"/>
          </a:p>
        </p:txBody>
      </p:sp>
      <p:sp>
        <p:nvSpPr>
          <p:cNvPr id="10" name="Slide Number Placeholder 9"/>
          <p:cNvSpPr>
            <a:spLocks noGrp="1"/>
          </p:cNvSpPr>
          <p:nvPr>
            <p:ph type="sldNum" sz="quarter" idx="12"/>
          </p:nvPr>
        </p:nvSpPr>
        <p:spPr/>
        <p:txBody>
          <a:bodyPr/>
          <a:lstStyle/>
          <a:p>
            <a:fld id="{EAEBD7D0-AB7D-4FD7-A6D5-571B6E077F1E}" type="slidenum">
              <a:rPr lang="nl-BE" smtClean="0"/>
              <a:t>‹nr.›</a:t>
            </a:fld>
            <a:endParaRPr lang="nl-BE"/>
          </a:p>
        </p:txBody>
      </p:sp>
    </p:spTree>
    <p:extLst>
      <p:ext uri="{BB962C8B-B14F-4D97-AF65-F5344CB8AC3E}">
        <p14:creationId xmlns:p14="http://schemas.microsoft.com/office/powerpoint/2010/main" val="3672226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FB949D0-174A-4342-959F-3BF937C4BFE7}" type="datetimeFigureOut">
              <a:rPr lang="nl-BE" smtClean="0"/>
              <a:t>20/04/2022</a:t>
            </a:fld>
            <a:endParaRPr lang="nl-BE"/>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nl-BE"/>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AEBD7D0-AB7D-4FD7-A6D5-571B6E077F1E}" type="slidenum">
              <a:rPr lang="nl-BE" smtClean="0"/>
              <a:t>‹nr.›</a:t>
            </a:fld>
            <a:endParaRPr lang="nl-BE"/>
          </a:p>
        </p:txBody>
      </p:sp>
    </p:spTree>
    <p:extLst>
      <p:ext uri="{BB962C8B-B14F-4D97-AF65-F5344CB8AC3E}">
        <p14:creationId xmlns:p14="http://schemas.microsoft.com/office/powerpoint/2010/main" val="946381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48B4EB9-3CF6-4031-8A4D-D75F93526BF4}"/>
              </a:ext>
            </a:extLst>
          </p:cNvPr>
          <p:cNvSpPr>
            <a:spLocks noGrp="1"/>
          </p:cNvSpPr>
          <p:nvPr>
            <p:ph type="ctrTitle"/>
          </p:nvPr>
        </p:nvSpPr>
        <p:spPr>
          <a:xfrm>
            <a:off x="1600200" y="3419855"/>
            <a:ext cx="8991600" cy="1645920"/>
          </a:xfrm>
        </p:spPr>
        <p:txBody>
          <a:bodyPr>
            <a:normAutofit/>
          </a:bodyPr>
          <a:lstStyle/>
          <a:p>
            <a:r>
              <a:rPr lang="nl-NL" dirty="0"/>
              <a:t>Connector Module</a:t>
            </a:r>
            <a:endParaRPr lang="nl-BE" dirty="0"/>
          </a:p>
        </p:txBody>
      </p:sp>
      <p:sp>
        <p:nvSpPr>
          <p:cNvPr id="3" name="Ondertitel 2">
            <a:extLst>
              <a:ext uri="{FF2B5EF4-FFF2-40B4-BE49-F238E27FC236}">
                <a16:creationId xmlns:a16="http://schemas.microsoft.com/office/drawing/2014/main" id="{82CC62B5-FBB9-4B3E-8624-F37E72D3D3E7}"/>
              </a:ext>
            </a:extLst>
          </p:cNvPr>
          <p:cNvSpPr>
            <a:spLocks noGrp="1"/>
          </p:cNvSpPr>
          <p:nvPr>
            <p:ph type="subTitle" idx="1"/>
          </p:nvPr>
        </p:nvSpPr>
        <p:spPr>
          <a:xfrm>
            <a:off x="2695194" y="5384691"/>
            <a:ext cx="6801612" cy="736976"/>
          </a:xfrm>
        </p:spPr>
        <p:txBody>
          <a:bodyPr>
            <a:normAutofit fontScale="92500" lnSpcReduction="20000"/>
          </a:bodyPr>
          <a:lstStyle/>
          <a:p>
            <a:r>
              <a:rPr lang="nl-NL" dirty="0">
                <a:solidFill>
                  <a:srgbClr val="FFFFFF"/>
                </a:solidFill>
              </a:rPr>
              <a:t>Stage 2021-2022</a:t>
            </a:r>
          </a:p>
          <a:p>
            <a:r>
              <a:rPr lang="nl-NL" dirty="0">
                <a:solidFill>
                  <a:srgbClr val="FFFFFF"/>
                </a:solidFill>
              </a:rPr>
              <a:t>Jonathan Godeyne</a:t>
            </a:r>
            <a:endParaRPr lang="nl-BE" dirty="0">
              <a:solidFill>
                <a:srgbClr val="FFFFFF"/>
              </a:solidFill>
            </a:endParaRPr>
          </a:p>
        </p:txBody>
      </p:sp>
      <p:pic>
        <p:nvPicPr>
          <p:cNvPr id="6" name="Afbeelding 5">
            <a:extLst>
              <a:ext uri="{FF2B5EF4-FFF2-40B4-BE49-F238E27FC236}">
                <a16:creationId xmlns:a16="http://schemas.microsoft.com/office/drawing/2014/main" id="{9DED24C6-3138-46CA-9AB2-A016518FF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367" y="736333"/>
            <a:ext cx="2733266" cy="2015784"/>
          </a:xfrm>
          <a:prstGeom prst="rect">
            <a:avLst/>
          </a:prstGeom>
        </p:spPr>
      </p:pic>
      <p:pic>
        <p:nvPicPr>
          <p:cNvPr id="1026" name="Picture 2" descr="Logo Hogeschool PXL variant">
            <a:extLst>
              <a:ext uri="{FF2B5EF4-FFF2-40B4-BE49-F238E27FC236}">
                <a16:creationId xmlns:a16="http://schemas.microsoft.com/office/drawing/2014/main" id="{C3FD75E0-A8F5-48D2-B06C-F9794BB0BB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5197" y="6112563"/>
            <a:ext cx="3149600" cy="603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12026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8F1B54FD-53D2-4F73-9257-D7C7E668618F}"/>
              </a:ext>
            </a:extLst>
          </p:cNvPr>
          <p:cNvSpPr>
            <a:spLocks noGrp="1"/>
          </p:cNvSpPr>
          <p:nvPr>
            <p:ph type="title"/>
          </p:nvPr>
        </p:nvSpPr>
        <p:spPr/>
        <p:txBody>
          <a:bodyPr/>
          <a:lstStyle/>
          <a:p>
            <a:r>
              <a:rPr lang="nl-NL" dirty="0"/>
              <a:t>Azure API management</a:t>
            </a:r>
            <a:endParaRPr lang="nl-BE" dirty="0"/>
          </a:p>
        </p:txBody>
      </p:sp>
      <p:sp>
        <p:nvSpPr>
          <p:cNvPr id="8" name="Tijdelijke aanduiding voor inhoud 7">
            <a:extLst>
              <a:ext uri="{FF2B5EF4-FFF2-40B4-BE49-F238E27FC236}">
                <a16:creationId xmlns:a16="http://schemas.microsoft.com/office/drawing/2014/main" id="{6CF1DCE9-35E9-43E2-80D6-A8948627E89E}"/>
              </a:ext>
            </a:extLst>
          </p:cNvPr>
          <p:cNvSpPr>
            <a:spLocks noGrp="1"/>
          </p:cNvSpPr>
          <p:nvPr>
            <p:ph idx="1"/>
          </p:nvPr>
        </p:nvSpPr>
        <p:spPr/>
        <p:txBody>
          <a:bodyPr/>
          <a:lstStyle/>
          <a:p>
            <a:r>
              <a:rPr lang="nl-NL" dirty="0"/>
              <a:t>Microsoft</a:t>
            </a:r>
          </a:p>
          <a:p>
            <a:r>
              <a:rPr lang="nl-NL" dirty="0"/>
              <a:t>Voor- en nadelen</a:t>
            </a:r>
          </a:p>
          <a:p>
            <a:r>
              <a:rPr lang="nl-NL" dirty="0"/>
              <a:t>Prijs</a:t>
            </a:r>
          </a:p>
          <a:p>
            <a:r>
              <a:rPr lang="nl-NL" dirty="0"/>
              <a:t>Privacy</a:t>
            </a:r>
          </a:p>
        </p:txBody>
      </p:sp>
      <p:pic>
        <p:nvPicPr>
          <p:cNvPr id="9" name="Picture 2" descr="Releases · Azure/API-Management · GitHub">
            <a:extLst>
              <a:ext uri="{FF2B5EF4-FFF2-40B4-BE49-F238E27FC236}">
                <a16:creationId xmlns:a16="http://schemas.microsoft.com/office/drawing/2014/main" id="{AD2F072A-8444-4840-BFF1-4D9C8A918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5220" y="5009113"/>
            <a:ext cx="3536780" cy="176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3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9EBBCE9-8762-4508-8301-84E646A12633}"/>
              </a:ext>
            </a:extLst>
          </p:cNvPr>
          <p:cNvSpPr>
            <a:spLocks noGrp="1"/>
          </p:cNvSpPr>
          <p:nvPr>
            <p:ph type="title"/>
          </p:nvPr>
        </p:nvSpPr>
        <p:spPr>
          <a:xfrm>
            <a:off x="2231136" y="467418"/>
            <a:ext cx="7729728" cy="1188720"/>
          </a:xfrm>
          <a:solidFill>
            <a:srgbClr val="FFFFFF"/>
          </a:solidFill>
        </p:spPr>
        <p:txBody>
          <a:bodyPr>
            <a:normAutofit/>
          </a:bodyPr>
          <a:lstStyle/>
          <a:p>
            <a:r>
              <a:rPr lang="nl-NL" dirty="0"/>
              <a:t>Demo/Screenshots </a:t>
            </a:r>
            <a:r>
              <a:rPr lang="nl-NL" dirty="0" err="1"/>
              <a:t>PoC</a:t>
            </a:r>
            <a:endParaRPr lang="nl-BE" dirty="0"/>
          </a:p>
        </p:txBody>
      </p:sp>
      <p:sp>
        <p:nvSpPr>
          <p:cNvPr id="7" name="Tijdelijke aanduiding voor inhoud 6">
            <a:extLst>
              <a:ext uri="{FF2B5EF4-FFF2-40B4-BE49-F238E27FC236}">
                <a16:creationId xmlns:a16="http://schemas.microsoft.com/office/drawing/2014/main" id="{9AE29CC5-2A55-4F4C-A3F7-E0455E6A7AEE}"/>
              </a:ext>
            </a:extLst>
          </p:cNvPr>
          <p:cNvSpPr>
            <a:spLocks noGrp="1"/>
          </p:cNvSpPr>
          <p:nvPr>
            <p:ph idx="1"/>
          </p:nvPr>
        </p:nvSpPr>
        <p:spPr>
          <a:xfrm>
            <a:off x="1706062" y="2291262"/>
            <a:ext cx="8779512" cy="2879256"/>
          </a:xfrm>
        </p:spPr>
        <p:txBody>
          <a:bodyPr>
            <a:normAutofit/>
          </a:bodyPr>
          <a:lstStyle/>
          <a:p>
            <a:endParaRPr lang="nl-BE" dirty="0">
              <a:solidFill>
                <a:srgbClr val="404040"/>
              </a:solidFill>
            </a:endParaRPr>
          </a:p>
        </p:txBody>
      </p:sp>
      <p:pic>
        <p:nvPicPr>
          <p:cNvPr id="8" name="Picture 2" descr="Releases · Azure/API-Management · GitHub">
            <a:extLst>
              <a:ext uri="{FF2B5EF4-FFF2-40B4-BE49-F238E27FC236}">
                <a16:creationId xmlns:a16="http://schemas.microsoft.com/office/drawing/2014/main" id="{17A8DDAB-F47F-4B5A-82DF-85F5F01812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5574" y="5824453"/>
            <a:ext cx="2012780" cy="1006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155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5733C7-CBFF-4D79-BB16-7785EB9C4789}"/>
              </a:ext>
            </a:extLst>
          </p:cNvPr>
          <p:cNvSpPr>
            <a:spLocks noGrp="1"/>
          </p:cNvSpPr>
          <p:nvPr>
            <p:ph type="title"/>
          </p:nvPr>
        </p:nvSpPr>
        <p:spPr/>
        <p:txBody>
          <a:bodyPr/>
          <a:lstStyle/>
          <a:p>
            <a:r>
              <a:rPr lang="nl-NL" dirty="0"/>
              <a:t>Apigee </a:t>
            </a:r>
            <a:r>
              <a:rPr lang="nl-NL" dirty="0" err="1"/>
              <a:t>api</a:t>
            </a:r>
            <a:r>
              <a:rPr lang="nl-NL" dirty="0"/>
              <a:t> management</a:t>
            </a:r>
            <a:endParaRPr lang="nl-BE" dirty="0"/>
          </a:p>
        </p:txBody>
      </p:sp>
      <p:sp>
        <p:nvSpPr>
          <p:cNvPr id="3" name="Tijdelijke aanduiding voor inhoud 2">
            <a:extLst>
              <a:ext uri="{FF2B5EF4-FFF2-40B4-BE49-F238E27FC236}">
                <a16:creationId xmlns:a16="http://schemas.microsoft.com/office/drawing/2014/main" id="{2B796C95-B46E-4690-9F43-9EA7EC61B98C}"/>
              </a:ext>
            </a:extLst>
          </p:cNvPr>
          <p:cNvSpPr>
            <a:spLocks noGrp="1"/>
          </p:cNvSpPr>
          <p:nvPr>
            <p:ph idx="1"/>
          </p:nvPr>
        </p:nvSpPr>
        <p:spPr/>
        <p:txBody>
          <a:bodyPr/>
          <a:lstStyle/>
          <a:p>
            <a:r>
              <a:rPr lang="nl-NL" dirty="0"/>
              <a:t>Google</a:t>
            </a:r>
          </a:p>
          <a:p>
            <a:r>
              <a:rPr lang="nl-NL" dirty="0"/>
              <a:t>Voor- en nadelen</a:t>
            </a:r>
          </a:p>
          <a:p>
            <a:r>
              <a:rPr lang="nl-NL" dirty="0"/>
              <a:t>Prijs</a:t>
            </a:r>
          </a:p>
          <a:p>
            <a:r>
              <a:rPr lang="nl-NL" dirty="0"/>
              <a:t>Privacy</a:t>
            </a:r>
          </a:p>
          <a:p>
            <a:endParaRPr lang="nl-BE" dirty="0"/>
          </a:p>
        </p:txBody>
      </p:sp>
      <p:pic>
        <p:nvPicPr>
          <p:cNvPr id="5" name="Afbeelding 4">
            <a:extLst>
              <a:ext uri="{FF2B5EF4-FFF2-40B4-BE49-F238E27FC236}">
                <a16:creationId xmlns:a16="http://schemas.microsoft.com/office/drawing/2014/main" id="{0237FD53-EC06-4898-AE6E-0ED8A4201131}"/>
              </a:ext>
            </a:extLst>
          </p:cNvPr>
          <p:cNvPicPr>
            <a:picLocks noChangeAspect="1"/>
          </p:cNvPicPr>
          <p:nvPr/>
        </p:nvPicPr>
        <p:blipFill>
          <a:blip r:embed="rId2"/>
          <a:stretch>
            <a:fillRect/>
          </a:stretch>
        </p:blipFill>
        <p:spPr>
          <a:xfrm>
            <a:off x="8985226" y="5083910"/>
            <a:ext cx="3206774" cy="1774090"/>
          </a:xfrm>
          <a:prstGeom prst="rect">
            <a:avLst/>
          </a:prstGeom>
        </p:spPr>
      </p:pic>
    </p:spTree>
    <p:extLst>
      <p:ext uri="{BB962C8B-B14F-4D97-AF65-F5344CB8AC3E}">
        <p14:creationId xmlns:p14="http://schemas.microsoft.com/office/powerpoint/2010/main" val="3242041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B132311-AF9E-4184-93B0-D7DFD883770B}"/>
              </a:ext>
            </a:extLst>
          </p:cNvPr>
          <p:cNvSpPr>
            <a:spLocks noGrp="1"/>
          </p:cNvSpPr>
          <p:nvPr>
            <p:ph type="title"/>
          </p:nvPr>
        </p:nvSpPr>
        <p:spPr>
          <a:xfrm>
            <a:off x="2231136" y="467418"/>
            <a:ext cx="7729728" cy="1188720"/>
          </a:xfrm>
          <a:solidFill>
            <a:srgbClr val="FFFFFF"/>
          </a:solidFill>
        </p:spPr>
        <p:txBody>
          <a:bodyPr>
            <a:normAutofit/>
          </a:bodyPr>
          <a:lstStyle/>
          <a:p>
            <a:r>
              <a:rPr lang="nl-NL" dirty="0"/>
              <a:t>Demo/Screenshots </a:t>
            </a:r>
            <a:r>
              <a:rPr lang="nl-NL" dirty="0" err="1"/>
              <a:t>PoC</a:t>
            </a:r>
            <a:endParaRPr lang="nl-BE" dirty="0"/>
          </a:p>
        </p:txBody>
      </p:sp>
      <p:sp>
        <p:nvSpPr>
          <p:cNvPr id="3" name="Tijdelijke aanduiding voor inhoud 2">
            <a:extLst>
              <a:ext uri="{FF2B5EF4-FFF2-40B4-BE49-F238E27FC236}">
                <a16:creationId xmlns:a16="http://schemas.microsoft.com/office/drawing/2014/main" id="{D83C7622-76D8-42C0-B371-2B7625B917D5}"/>
              </a:ext>
            </a:extLst>
          </p:cNvPr>
          <p:cNvSpPr>
            <a:spLocks noGrp="1"/>
          </p:cNvSpPr>
          <p:nvPr>
            <p:ph idx="1"/>
          </p:nvPr>
        </p:nvSpPr>
        <p:spPr>
          <a:xfrm>
            <a:off x="1706062" y="2291262"/>
            <a:ext cx="8779512" cy="2879256"/>
          </a:xfrm>
        </p:spPr>
        <p:txBody>
          <a:bodyPr>
            <a:normAutofit/>
          </a:bodyPr>
          <a:lstStyle/>
          <a:p>
            <a:endParaRPr lang="nl-BE" dirty="0">
              <a:solidFill>
                <a:srgbClr val="404040"/>
              </a:solidFill>
            </a:endParaRPr>
          </a:p>
        </p:txBody>
      </p:sp>
      <p:pic>
        <p:nvPicPr>
          <p:cNvPr id="7" name="Afbeelding 6">
            <a:extLst>
              <a:ext uri="{FF2B5EF4-FFF2-40B4-BE49-F238E27FC236}">
                <a16:creationId xmlns:a16="http://schemas.microsoft.com/office/drawing/2014/main" id="{476FE655-2F08-406A-8E75-6A80195EAD0A}"/>
              </a:ext>
            </a:extLst>
          </p:cNvPr>
          <p:cNvPicPr>
            <a:picLocks noChangeAspect="1"/>
          </p:cNvPicPr>
          <p:nvPr/>
        </p:nvPicPr>
        <p:blipFill>
          <a:blip r:embed="rId2"/>
          <a:stretch>
            <a:fillRect/>
          </a:stretch>
        </p:blipFill>
        <p:spPr>
          <a:xfrm>
            <a:off x="10485574" y="5953956"/>
            <a:ext cx="1578455" cy="873252"/>
          </a:xfrm>
          <a:prstGeom prst="rect">
            <a:avLst/>
          </a:prstGeom>
        </p:spPr>
      </p:pic>
    </p:spTree>
    <p:extLst>
      <p:ext uri="{BB962C8B-B14F-4D97-AF65-F5344CB8AC3E}">
        <p14:creationId xmlns:p14="http://schemas.microsoft.com/office/powerpoint/2010/main" val="2430017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45C9C52-9921-4F47-8E30-C7B5F02B6E4B}"/>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nl-NL">
                <a:solidFill>
                  <a:srgbClr val="FFFFFF"/>
                </a:solidFill>
              </a:rPr>
              <a:t>Conclusie</a:t>
            </a:r>
            <a:endParaRPr lang="nl-BE">
              <a:solidFill>
                <a:srgbClr val="FFFFFF"/>
              </a:solidFill>
            </a:endParaRPr>
          </a:p>
        </p:txBody>
      </p:sp>
      <p:pic>
        <p:nvPicPr>
          <p:cNvPr id="7" name="Picture 2" descr="Releases · Azure/API-Management · GitHub">
            <a:extLst>
              <a:ext uri="{FF2B5EF4-FFF2-40B4-BE49-F238E27FC236}">
                <a16:creationId xmlns:a16="http://schemas.microsoft.com/office/drawing/2014/main" id="{AD5980A0-B8A4-4F2F-8E53-6E9D63842C4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94623" y="1333500"/>
            <a:ext cx="2965451" cy="1482725"/>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9BAB1E83-94F1-4C3F-9AAA-21FCFB0C9E74}"/>
              </a:ext>
            </a:extLst>
          </p:cNvPr>
          <p:cNvSpPr txBox="1"/>
          <p:nvPr/>
        </p:nvSpPr>
        <p:spPr>
          <a:xfrm>
            <a:off x="8219719" y="3136612"/>
            <a:ext cx="715260" cy="584775"/>
          </a:xfrm>
          <a:prstGeom prst="rect">
            <a:avLst/>
          </a:prstGeom>
          <a:noFill/>
        </p:spPr>
        <p:txBody>
          <a:bodyPr wrap="none" rtlCol="0">
            <a:spAutoFit/>
          </a:bodyPr>
          <a:lstStyle/>
          <a:p>
            <a:r>
              <a:rPr lang="nl-BE" sz="3200" dirty="0"/>
              <a:t>OF</a:t>
            </a:r>
          </a:p>
        </p:txBody>
      </p:sp>
      <p:pic>
        <p:nvPicPr>
          <p:cNvPr id="9" name="Afbeelding 8">
            <a:extLst>
              <a:ext uri="{FF2B5EF4-FFF2-40B4-BE49-F238E27FC236}">
                <a16:creationId xmlns:a16="http://schemas.microsoft.com/office/drawing/2014/main" id="{3E9D0390-7D88-4700-94E9-3A2848145B5E}"/>
              </a:ext>
            </a:extLst>
          </p:cNvPr>
          <p:cNvPicPr>
            <a:picLocks noChangeAspect="1"/>
          </p:cNvPicPr>
          <p:nvPr/>
        </p:nvPicPr>
        <p:blipFill>
          <a:blip r:embed="rId4"/>
          <a:stretch>
            <a:fillRect/>
          </a:stretch>
        </p:blipFill>
        <p:spPr>
          <a:xfrm>
            <a:off x="7245522" y="3788791"/>
            <a:ext cx="2680114" cy="1482725"/>
          </a:xfrm>
          <a:prstGeom prst="rect">
            <a:avLst/>
          </a:prstGeom>
        </p:spPr>
      </p:pic>
    </p:spTree>
    <p:extLst>
      <p:ext uri="{BB962C8B-B14F-4D97-AF65-F5344CB8AC3E}">
        <p14:creationId xmlns:p14="http://schemas.microsoft.com/office/powerpoint/2010/main" val="120648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698430-45E5-4C1D-83E7-43E4D2B2B3DA}"/>
              </a:ext>
            </a:extLst>
          </p:cNvPr>
          <p:cNvSpPr>
            <a:spLocks noGrp="1"/>
          </p:cNvSpPr>
          <p:nvPr>
            <p:ph type="title"/>
          </p:nvPr>
        </p:nvSpPr>
        <p:spPr/>
        <p:txBody>
          <a:bodyPr/>
          <a:lstStyle/>
          <a:p>
            <a:r>
              <a:rPr lang="nl-NL"/>
              <a:t>Reflectie</a:t>
            </a:r>
            <a:endParaRPr lang="nl-BE" dirty="0"/>
          </a:p>
        </p:txBody>
      </p:sp>
      <p:sp>
        <p:nvSpPr>
          <p:cNvPr id="3" name="Tijdelijke aanduiding voor inhoud 2">
            <a:extLst>
              <a:ext uri="{FF2B5EF4-FFF2-40B4-BE49-F238E27FC236}">
                <a16:creationId xmlns:a16="http://schemas.microsoft.com/office/drawing/2014/main" id="{5274D6C2-E1F0-4E20-9379-3F7CD1DBCD55}"/>
              </a:ext>
            </a:extLst>
          </p:cNvPr>
          <p:cNvSpPr>
            <a:spLocks noGrp="1"/>
          </p:cNvSpPr>
          <p:nvPr>
            <p:ph idx="1"/>
          </p:nvPr>
        </p:nvSpPr>
        <p:spPr/>
        <p:txBody>
          <a:bodyPr/>
          <a:lstStyle/>
          <a:p>
            <a:pPr marL="0" indent="0">
              <a:buNone/>
            </a:pPr>
            <a:endParaRPr lang="nl-BE" dirty="0"/>
          </a:p>
        </p:txBody>
      </p:sp>
    </p:spTree>
    <p:extLst>
      <p:ext uri="{BB962C8B-B14F-4D97-AF65-F5344CB8AC3E}">
        <p14:creationId xmlns:p14="http://schemas.microsoft.com/office/powerpoint/2010/main" val="3381810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BA271C-68DC-427F-BF19-0E0E65BE6BF0}"/>
              </a:ext>
            </a:extLst>
          </p:cNvPr>
          <p:cNvSpPr>
            <a:spLocks noGrp="1"/>
          </p:cNvSpPr>
          <p:nvPr>
            <p:ph type="title"/>
          </p:nvPr>
        </p:nvSpPr>
        <p:spPr>
          <a:xfrm>
            <a:off x="5498590" y="988741"/>
            <a:ext cx="5888754" cy="4880518"/>
          </a:xfrm>
          <a:noFill/>
          <a:ln>
            <a:noFill/>
          </a:ln>
        </p:spPr>
        <p:txBody>
          <a:bodyPr vert="horz" wrap="square" lIns="274320" tIns="182880" rIns="274320" bIns="182880" rtlCol="0" anchor="ctr" anchorCtr="1">
            <a:normAutofit/>
          </a:bodyPr>
          <a:lstStyle/>
          <a:p>
            <a:pPr algn="l"/>
            <a:r>
              <a:rPr lang="en-US" sz="4800" kern="1200" cap="all" spc="200" baseline="0" dirty="0" err="1">
                <a:solidFill>
                  <a:schemeClr val="tx1"/>
                </a:solidFill>
                <a:latin typeface="+mj-lt"/>
                <a:ea typeface="+mj-ea"/>
                <a:cs typeface="+mj-cs"/>
              </a:rPr>
              <a:t>Vragen</a:t>
            </a:r>
            <a:r>
              <a:rPr lang="en-US" sz="4800" kern="1200" cap="all" spc="200" baseline="0" dirty="0">
                <a:solidFill>
                  <a:schemeClr val="tx1"/>
                </a:solidFill>
                <a:latin typeface="+mj-lt"/>
                <a:ea typeface="+mj-ea"/>
                <a:cs typeface="+mj-cs"/>
              </a:rPr>
              <a:t>?</a:t>
            </a:r>
          </a:p>
        </p:txBody>
      </p:sp>
      <p:sp>
        <p:nvSpPr>
          <p:cNvPr id="8" name="Rectangle 7">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879846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F3AF8A0-E477-440B-9776-48F029D87BBD}"/>
              </a:ext>
            </a:extLst>
          </p:cNvPr>
          <p:cNvSpPr>
            <a:spLocks noGrp="1"/>
          </p:cNvSpPr>
          <p:nvPr>
            <p:ph type="title"/>
          </p:nvPr>
        </p:nvSpPr>
        <p:spPr>
          <a:xfrm>
            <a:off x="1600200" y="3418891"/>
            <a:ext cx="8991600" cy="1645920"/>
          </a:xfrm>
        </p:spPr>
        <p:txBody>
          <a:bodyPr vert="horz" lIns="274320" tIns="182880" rIns="274320" bIns="182880" rtlCol="0" anchor="ctr" anchorCtr="1">
            <a:normAutofit/>
          </a:bodyPr>
          <a:lstStyle/>
          <a:p>
            <a:r>
              <a:rPr lang="en-US" sz="3800"/>
              <a:t>Bedankt voor jullie tijd en aandacht</a:t>
            </a:r>
          </a:p>
        </p:txBody>
      </p:sp>
      <p:pic>
        <p:nvPicPr>
          <p:cNvPr id="14" name="Graphic 13" descr="Winking Face with No Fill">
            <a:extLst>
              <a:ext uri="{FF2B5EF4-FFF2-40B4-BE49-F238E27FC236}">
                <a16:creationId xmlns:a16="http://schemas.microsoft.com/office/drawing/2014/main" id="{D97CC4A3-AED5-B524-E92F-54DD1EB21E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7820" y="640079"/>
            <a:ext cx="2456360" cy="2456360"/>
          </a:xfrm>
          <a:prstGeom prst="rect">
            <a:avLst/>
          </a:prstGeom>
        </p:spPr>
      </p:pic>
    </p:spTree>
    <p:extLst>
      <p:ext uri="{BB962C8B-B14F-4D97-AF65-F5344CB8AC3E}">
        <p14:creationId xmlns:p14="http://schemas.microsoft.com/office/powerpoint/2010/main" val="306029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5690F7D-93BC-4C91-B5E9-91E696A589A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nl-NL" sz="3000">
                <a:solidFill>
                  <a:srgbClr val="FFFFFF"/>
                </a:solidFill>
              </a:rPr>
              <a:t>Inhoud</a:t>
            </a:r>
            <a:endParaRPr lang="nl-BE" sz="3000">
              <a:solidFill>
                <a:srgbClr val="FFFFFF"/>
              </a:solidFill>
            </a:endParaRPr>
          </a:p>
        </p:txBody>
      </p:sp>
      <p:sp>
        <p:nvSpPr>
          <p:cNvPr id="3" name="Tijdelijke aanduiding voor inhoud 2">
            <a:extLst>
              <a:ext uri="{FF2B5EF4-FFF2-40B4-BE49-F238E27FC236}">
                <a16:creationId xmlns:a16="http://schemas.microsoft.com/office/drawing/2014/main" id="{E86F10F3-E8C5-4A70-8ADD-7654128BE309}"/>
              </a:ext>
            </a:extLst>
          </p:cNvPr>
          <p:cNvSpPr>
            <a:spLocks noGrp="1"/>
          </p:cNvSpPr>
          <p:nvPr>
            <p:ph idx="1"/>
          </p:nvPr>
        </p:nvSpPr>
        <p:spPr>
          <a:xfrm>
            <a:off x="5591695" y="1402080"/>
            <a:ext cx="5320696" cy="4053840"/>
          </a:xfrm>
        </p:spPr>
        <p:txBody>
          <a:bodyPr anchor="ctr">
            <a:normAutofit/>
          </a:bodyPr>
          <a:lstStyle/>
          <a:p>
            <a:r>
              <a:rPr lang="nl-NL" sz="2400" dirty="0"/>
              <a:t>Bedrijfsvoorstelling</a:t>
            </a:r>
          </a:p>
          <a:p>
            <a:r>
              <a:rPr lang="nl-NL" sz="2400" dirty="0"/>
              <a:t>Situering project</a:t>
            </a:r>
            <a:endParaRPr lang="nl-BE" sz="2400" dirty="0"/>
          </a:p>
          <a:p>
            <a:r>
              <a:rPr lang="nl-BE" sz="2400" dirty="0"/>
              <a:t>Technische aspecten</a:t>
            </a:r>
          </a:p>
          <a:p>
            <a:r>
              <a:rPr lang="nl-BE" sz="2400" dirty="0"/>
              <a:t>Ontwerp opdracht</a:t>
            </a:r>
          </a:p>
          <a:p>
            <a:r>
              <a:rPr lang="nl-BE" sz="2400" dirty="0"/>
              <a:t>Demo</a:t>
            </a:r>
          </a:p>
          <a:p>
            <a:r>
              <a:rPr lang="nl-BE" sz="2400" dirty="0"/>
              <a:t>Onderzoek topic</a:t>
            </a:r>
          </a:p>
          <a:p>
            <a:r>
              <a:rPr lang="nl-BE" sz="2400" dirty="0"/>
              <a:t>Conclusie</a:t>
            </a:r>
          </a:p>
          <a:p>
            <a:r>
              <a:rPr lang="nl-BE" sz="2400" dirty="0"/>
              <a:t>Reflectie</a:t>
            </a:r>
            <a:endParaRPr lang="nl-NL" sz="2400" dirty="0"/>
          </a:p>
        </p:txBody>
      </p:sp>
    </p:spTree>
    <p:extLst>
      <p:ext uri="{BB962C8B-B14F-4D97-AF65-F5344CB8AC3E}">
        <p14:creationId xmlns:p14="http://schemas.microsoft.com/office/powerpoint/2010/main" val="98166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8AA392-BF79-4E7D-9455-13F6CAC35547}"/>
              </a:ext>
            </a:extLst>
          </p:cNvPr>
          <p:cNvSpPr>
            <a:spLocks noGrp="1"/>
          </p:cNvSpPr>
          <p:nvPr>
            <p:ph type="title"/>
          </p:nvPr>
        </p:nvSpPr>
        <p:spPr/>
        <p:txBody>
          <a:bodyPr/>
          <a:lstStyle/>
          <a:p>
            <a:r>
              <a:rPr lang="nl-NL" dirty="0"/>
              <a:t>Bedrijfsvoorstelling</a:t>
            </a:r>
            <a:endParaRPr lang="nl-BE" dirty="0"/>
          </a:p>
        </p:txBody>
      </p:sp>
      <p:pic>
        <p:nvPicPr>
          <p:cNvPr id="4" name="Tijdelijke aanduiding voor inhoud 3">
            <a:extLst>
              <a:ext uri="{FF2B5EF4-FFF2-40B4-BE49-F238E27FC236}">
                <a16:creationId xmlns:a16="http://schemas.microsoft.com/office/drawing/2014/main" id="{5730EA2C-CC40-4B5A-A52A-FC5B996F47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9912" y="2638425"/>
            <a:ext cx="4212177" cy="3101975"/>
          </a:xfrm>
          <a:prstGeom prst="rect">
            <a:avLst/>
          </a:prstGeom>
        </p:spPr>
      </p:pic>
    </p:spTree>
    <p:extLst>
      <p:ext uri="{BB962C8B-B14F-4D97-AF65-F5344CB8AC3E}">
        <p14:creationId xmlns:p14="http://schemas.microsoft.com/office/powerpoint/2010/main" val="278306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D8B21-0D3E-4F9E-B688-7CD801020F52}"/>
              </a:ext>
            </a:extLst>
          </p:cNvPr>
          <p:cNvSpPr>
            <a:spLocks noGrp="1"/>
          </p:cNvSpPr>
          <p:nvPr>
            <p:ph type="title"/>
          </p:nvPr>
        </p:nvSpPr>
        <p:spPr/>
        <p:txBody>
          <a:bodyPr/>
          <a:lstStyle/>
          <a:p>
            <a:r>
              <a:rPr lang="nl-NL" dirty="0"/>
              <a:t>Situering project</a:t>
            </a:r>
            <a:endParaRPr lang="nl-BE" dirty="0"/>
          </a:p>
        </p:txBody>
      </p:sp>
      <p:sp>
        <p:nvSpPr>
          <p:cNvPr id="3" name="Tijdelijke aanduiding voor inhoud 2">
            <a:extLst>
              <a:ext uri="{FF2B5EF4-FFF2-40B4-BE49-F238E27FC236}">
                <a16:creationId xmlns:a16="http://schemas.microsoft.com/office/drawing/2014/main" id="{1B9C28D8-2785-4FA1-AEB1-BD7A60696256}"/>
              </a:ext>
            </a:extLst>
          </p:cNvPr>
          <p:cNvSpPr>
            <a:spLocks noGrp="1"/>
          </p:cNvSpPr>
          <p:nvPr>
            <p:ph idx="1"/>
          </p:nvPr>
        </p:nvSpPr>
        <p:spPr/>
        <p:txBody>
          <a:bodyPr>
            <a:normAutofit fontScale="92500" lnSpcReduction="10000"/>
          </a:bodyPr>
          <a:lstStyle/>
          <a:p>
            <a:pPr>
              <a:lnSpc>
                <a:spcPct val="200000"/>
              </a:lnSpc>
            </a:pPr>
            <a:r>
              <a:rPr lang="nl-NL" dirty="0"/>
              <a:t>Acerta project</a:t>
            </a:r>
          </a:p>
          <a:p>
            <a:pPr>
              <a:lnSpc>
                <a:spcPct val="200000"/>
              </a:lnSpc>
            </a:pPr>
            <a:r>
              <a:rPr lang="nl-NL" dirty="0"/>
              <a:t>Arno</a:t>
            </a:r>
          </a:p>
          <a:p>
            <a:pPr>
              <a:lnSpc>
                <a:spcPct val="200000"/>
              </a:lnSpc>
            </a:pPr>
            <a:r>
              <a:rPr lang="nl-NL" dirty="0"/>
              <a:t>Mpleo API</a:t>
            </a:r>
          </a:p>
          <a:p>
            <a:pPr>
              <a:lnSpc>
                <a:spcPct val="200000"/>
              </a:lnSpc>
            </a:pPr>
            <a:r>
              <a:rPr lang="nl-NL" dirty="0"/>
              <a:t>Connector Module</a:t>
            </a:r>
          </a:p>
          <a:p>
            <a:pPr>
              <a:lnSpc>
                <a:spcPct val="200000"/>
              </a:lnSpc>
            </a:pPr>
            <a:r>
              <a:rPr lang="nl-NL" dirty="0"/>
              <a:t>Task Scheduler</a:t>
            </a:r>
          </a:p>
          <a:p>
            <a:endParaRPr lang="nl-BE" dirty="0"/>
          </a:p>
        </p:txBody>
      </p:sp>
      <p:pic>
        <p:nvPicPr>
          <p:cNvPr id="2050" name="Picture 2" descr="Acerta | Remarkable">
            <a:extLst>
              <a:ext uri="{FF2B5EF4-FFF2-40B4-BE49-F238E27FC236}">
                <a16:creationId xmlns:a16="http://schemas.microsoft.com/office/drawing/2014/main" id="{FA7F673A-4D1C-4AA6-A2CE-62299C0A1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4763" y="5638018"/>
            <a:ext cx="2636550" cy="91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7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D38BB9B-A131-4390-9106-FDCB5795BD6F}"/>
              </a:ext>
            </a:extLst>
          </p:cNvPr>
          <p:cNvSpPr>
            <a:spLocks noGrp="1"/>
          </p:cNvSpPr>
          <p:nvPr>
            <p:ph type="title"/>
          </p:nvPr>
        </p:nvSpPr>
        <p:spPr>
          <a:xfrm>
            <a:off x="804671" y="1290025"/>
            <a:ext cx="5291327" cy="1188720"/>
          </a:xfrm>
          <a:solidFill>
            <a:srgbClr val="FFFFFF"/>
          </a:solidFill>
          <a:ln>
            <a:solidFill>
              <a:srgbClr val="404040"/>
            </a:solidFill>
          </a:ln>
        </p:spPr>
        <p:txBody>
          <a:bodyPr>
            <a:normAutofit/>
          </a:bodyPr>
          <a:lstStyle/>
          <a:p>
            <a:r>
              <a:rPr lang="nl-BE"/>
              <a:t>Technische aspecten</a:t>
            </a:r>
            <a:endParaRPr lang="nl-BE" dirty="0"/>
          </a:p>
        </p:txBody>
      </p:sp>
      <p:sp>
        <p:nvSpPr>
          <p:cNvPr id="3" name="Tijdelijke aanduiding voor inhoud 2">
            <a:extLst>
              <a:ext uri="{FF2B5EF4-FFF2-40B4-BE49-F238E27FC236}">
                <a16:creationId xmlns:a16="http://schemas.microsoft.com/office/drawing/2014/main" id="{FD6554A4-307E-40D9-8843-AA4AD9B9FB6F}"/>
              </a:ext>
            </a:extLst>
          </p:cNvPr>
          <p:cNvSpPr>
            <a:spLocks noGrp="1"/>
          </p:cNvSpPr>
          <p:nvPr>
            <p:ph idx="1"/>
          </p:nvPr>
        </p:nvSpPr>
        <p:spPr>
          <a:xfrm>
            <a:off x="804671" y="2858703"/>
            <a:ext cx="5285791" cy="3042547"/>
          </a:xfrm>
        </p:spPr>
        <p:txBody>
          <a:bodyPr>
            <a:normAutofit lnSpcReduction="10000"/>
          </a:bodyPr>
          <a:lstStyle/>
          <a:p>
            <a:pPr>
              <a:lnSpc>
                <a:spcPct val="150000"/>
              </a:lnSpc>
              <a:buClrTx/>
            </a:pPr>
            <a:r>
              <a:rPr lang="nl-NL" dirty="0">
                <a:solidFill>
                  <a:srgbClr val="FFFFFF"/>
                </a:solidFill>
              </a:rPr>
              <a:t>.NET</a:t>
            </a:r>
          </a:p>
          <a:p>
            <a:pPr>
              <a:lnSpc>
                <a:spcPct val="150000"/>
              </a:lnSpc>
              <a:buClrTx/>
            </a:pPr>
            <a:r>
              <a:rPr lang="nl-NL" dirty="0">
                <a:solidFill>
                  <a:srgbClr val="FFFFFF"/>
                </a:solidFill>
              </a:rPr>
              <a:t>WPF</a:t>
            </a:r>
          </a:p>
          <a:p>
            <a:pPr>
              <a:lnSpc>
                <a:spcPct val="150000"/>
              </a:lnSpc>
              <a:buClrTx/>
            </a:pPr>
            <a:r>
              <a:rPr lang="nl-NL" dirty="0">
                <a:solidFill>
                  <a:srgbClr val="FFFFFF"/>
                </a:solidFill>
              </a:rPr>
              <a:t>CQRS pattern</a:t>
            </a:r>
          </a:p>
          <a:p>
            <a:pPr>
              <a:lnSpc>
                <a:spcPct val="150000"/>
              </a:lnSpc>
              <a:buClrTx/>
            </a:pPr>
            <a:r>
              <a:rPr lang="nl-NL" dirty="0" err="1">
                <a:solidFill>
                  <a:srgbClr val="FFFFFF"/>
                </a:solidFill>
              </a:rPr>
              <a:t>Automapper</a:t>
            </a:r>
            <a:endParaRPr lang="nl-NL" dirty="0">
              <a:solidFill>
                <a:srgbClr val="FFFFFF"/>
              </a:solidFill>
            </a:endParaRPr>
          </a:p>
          <a:p>
            <a:pPr>
              <a:lnSpc>
                <a:spcPct val="150000"/>
              </a:lnSpc>
              <a:buClrTx/>
            </a:pPr>
            <a:r>
              <a:rPr lang="nl-NL" dirty="0">
                <a:solidFill>
                  <a:srgbClr val="FFFFFF"/>
                </a:solidFill>
              </a:rPr>
              <a:t>Azure API Management</a:t>
            </a:r>
          </a:p>
          <a:p>
            <a:pPr>
              <a:lnSpc>
                <a:spcPct val="150000"/>
              </a:lnSpc>
              <a:buClrTx/>
            </a:pPr>
            <a:r>
              <a:rPr lang="nl-NL" dirty="0" err="1">
                <a:solidFill>
                  <a:srgbClr val="FFFFFF"/>
                </a:solidFill>
              </a:rPr>
              <a:t>Hangfire</a:t>
            </a:r>
            <a:endParaRPr lang="nl-NL" dirty="0">
              <a:solidFill>
                <a:srgbClr val="FFFFFF"/>
              </a:solidFill>
            </a:endParaRPr>
          </a:p>
        </p:txBody>
      </p:sp>
      <p:sp>
        <p:nvSpPr>
          <p:cNvPr id="73" name="Rectangle 72">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68F12888-3CAD-4A93-A82D-6D7C89816F3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17824" y="1228165"/>
            <a:ext cx="1250927" cy="12509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ogo">
            <a:extLst>
              <a:ext uri="{FF2B5EF4-FFF2-40B4-BE49-F238E27FC236}">
                <a16:creationId xmlns:a16="http://schemas.microsoft.com/office/drawing/2014/main" id="{0B9CBB22-F069-4C7E-A714-F15BB6276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8878" y="3124587"/>
            <a:ext cx="3132151" cy="304413"/>
          </a:xfrm>
          <a:prstGeom prst="rect">
            <a:avLst/>
          </a:prstGeom>
          <a:solidFill>
            <a:schemeClr val="tx1"/>
          </a:solidFill>
        </p:spPr>
      </p:pic>
      <p:pic>
        <p:nvPicPr>
          <p:cNvPr id="9" name="Picture 2" descr="Releases · Azure/API-Management · GitHub">
            <a:extLst>
              <a:ext uri="{FF2B5EF4-FFF2-40B4-BE49-F238E27FC236}">
                <a16:creationId xmlns:a16="http://schemas.microsoft.com/office/drawing/2014/main" id="{B3148FBC-8E85-4601-AC0A-15F48FE73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23" y="4253502"/>
            <a:ext cx="2627328" cy="131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48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52A81C2-1BCD-49A8-A4BD-37AEF4203D6B}"/>
              </a:ext>
            </a:extLst>
          </p:cNvPr>
          <p:cNvSpPr>
            <a:spLocks noGrp="1"/>
          </p:cNvSpPr>
          <p:nvPr>
            <p:ph type="title"/>
          </p:nvPr>
        </p:nvSpPr>
        <p:spPr>
          <a:xfrm>
            <a:off x="608454" y="2533213"/>
            <a:ext cx="3437389" cy="1476866"/>
          </a:xfrm>
        </p:spPr>
        <p:txBody>
          <a:bodyPr vert="horz" lIns="274320" tIns="182880" rIns="274320" bIns="182880" rtlCol="0" anchor="ctr" anchorCtr="1">
            <a:normAutofit/>
          </a:bodyPr>
          <a:lstStyle/>
          <a:p>
            <a:r>
              <a:rPr lang="nl-BE" dirty="0"/>
              <a:t>Implementatie opdracht</a:t>
            </a:r>
          </a:p>
        </p:txBody>
      </p:sp>
      <p:sp>
        <p:nvSpPr>
          <p:cNvPr id="12" name="Rectangle 11">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Tijdelijke aanduiding voor inhoud 4">
            <a:extLst>
              <a:ext uri="{FF2B5EF4-FFF2-40B4-BE49-F238E27FC236}">
                <a16:creationId xmlns:a16="http://schemas.microsoft.com/office/drawing/2014/main" id="{C2CF4F84-E71B-4EAA-9432-01C48644FC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40452" y="1168161"/>
            <a:ext cx="5925312" cy="4206971"/>
          </a:xfrm>
          <a:prstGeom prst="rect">
            <a:avLst/>
          </a:prstGeom>
        </p:spPr>
      </p:pic>
    </p:spTree>
    <p:extLst>
      <p:ext uri="{BB962C8B-B14F-4D97-AF65-F5344CB8AC3E}">
        <p14:creationId xmlns:p14="http://schemas.microsoft.com/office/powerpoint/2010/main" val="14178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3E1C3D-633C-4756-B09B-9AD08071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295DAF8-54BC-4834-A4B1-7DD2F7AFE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E86A1B-3F11-47D8-B414-34B9F96BBDBE}"/>
              </a:ext>
            </a:extLst>
          </p:cNvPr>
          <p:cNvSpPr>
            <a:spLocks noGrp="1"/>
          </p:cNvSpPr>
          <p:nvPr>
            <p:ph type="title"/>
          </p:nvPr>
        </p:nvSpPr>
        <p:spPr>
          <a:xfrm>
            <a:off x="1120624" y="1122807"/>
            <a:ext cx="9954443" cy="4297680"/>
          </a:xfrm>
          <a:noFill/>
          <a:ln>
            <a:noFill/>
          </a:ln>
        </p:spPr>
        <p:txBody>
          <a:bodyPr vert="horz" lIns="182880" tIns="182880" rIns="182880" bIns="182880" rtlCol="0" anchor="ctr">
            <a:normAutofit/>
          </a:bodyPr>
          <a:lstStyle/>
          <a:p>
            <a:r>
              <a:rPr lang="en-US" sz="6000" kern="1200" cap="all" spc="200" baseline="0">
                <a:solidFill>
                  <a:srgbClr val="FFFFFF"/>
                </a:solidFill>
                <a:latin typeface="+mj-lt"/>
                <a:ea typeface="+mj-ea"/>
                <a:cs typeface="+mj-cs"/>
              </a:rPr>
              <a:t>Demo</a:t>
            </a:r>
          </a:p>
        </p:txBody>
      </p:sp>
    </p:spTree>
    <p:extLst>
      <p:ext uri="{BB962C8B-B14F-4D97-AF65-F5344CB8AC3E}">
        <p14:creationId xmlns:p14="http://schemas.microsoft.com/office/powerpoint/2010/main" val="284636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FAEC4544-75FD-4103-8A9E-492217021C18}"/>
              </a:ext>
            </a:extLst>
          </p:cNvPr>
          <p:cNvPicPr>
            <a:picLocks noChangeAspect="1"/>
          </p:cNvPicPr>
          <p:nvPr/>
        </p:nvPicPr>
        <p:blipFill>
          <a:blip r:embed="rId3"/>
          <a:stretch>
            <a:fillRect/>
          </a:stretch>
        </p:blipFill>
        <p:spPr>
          <a:xfrm>
            <a:off x="2031269" y="752763"/>
            <a:ext cx="8129462" cy="5352473"/>
          </a:xfrm>
          <a:prstGeom prst="rect">
            <a:avLst/>
          </a:prstGeom>
        </p:spPr>
      </p:pic>
    </p:spTree>
    <p:extLst>
      <p:ext uri="{BB962C8B-B14F-4D97-AF65-F5344CB8AC3E}">
        <p14:creationId xmlns:p14="http://schemas.microsoft.com/office/powerpoint/2010/main" val="147877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52947AD7-CF42-4C5B-840C-F8D3E27C491B}"/>
              </a:ext>
            </a:extLst>
          </p:cNvPr>
          <p:cNvSpPr>
            <a:spLocks noGrp="1"/>
          </p:cNvSpPr>
          <p:nvPr>
            <p:ph type="body" idx="1"/>
          </p:nvPr>
        </p:nvSpPr>
        <p:spPr/>
        <p:txBody>
          <a:bodyPr/>
          <a:lstStyle/>
          <a:p>
            <a:r>
              <a:rPr lang="nl-NL" dirty="0"/>
              <a:t>Azure API Management</a:t>
            </a:r>
            <a:endParaRPr lang="nl-BE" dirty="0"/>
          </a:p>
        </p:txBody>
      </p:sp>
      <p:sp>
        <p:nvSpPr>
          <p:cNvPr id="5" name="Tijdelijke aanduiding voor inhoud 4">
            <a:extLst>
              <a:ext uri="{FF2B5EF4-FFF2-40B4-BE49-F238E27FC236}">
                <a16:creationId xmlns:a16="http://schemas.microsoft.com/office/drawing/2014/main" id="{0CDFD0D5-5BE5-49AA-9C73-31E19F9E4926}"/>
              </a:ext>
            </a:extLst>
          </p:cNvPr>
          <p:cNvSpPr>
            <a:spLocks noGrp="1"/>
          </p:cNvSpPr>
          <p:nvPr>
            <p:ph sz="half" idx="2"/>
          </p:nvPr>
        </p:nvSpPr>
        <p:spPr/>
        <p:txBody>
          <a:bodyPr/>
          <a:lstStyle/>
          <a:p>
            <a:r>
              <a:rPr lang="nl-NL" dirty="0"/>
              <a:t>Microsoft</a:t>
            </a:r>
          </a:p>
        </p:txBody>
      </p:sp>
      <p:sp>
        <p:nvSpPr>
          <p:cNvPr id="6" name="Tijdelijke aanduiding voor inhoud 5">
            <a:extLst>
              <a:ext uri="{FF2B5EF4-FFF2-40B4-BE49-F238E27FC236}">
                <a16:creationId xmlns:a16="http://schemas.microsoft.com/office/drawing/2014/main" id="{981C97BE-5292-473B-827E-C27EFDED0AE1}"/>
              </a:ext>
            </a:extLst>
          </p:cNvPr>
          <p:cNvSpPr>
            <a:spLocks noGrp="1"/>
          </p:cNvSpPr>
          <p:nvPr>
            <p:ph sz="quarter" idx="4"/>
          </p:nvPr>
        </p:nvSpPr>
        <p:spPr/>
        <p:txBody>
          <a:bodyPr/>
          <a:lstStyle/>
          <a:p>
            <a:r>
              <a:rPr lang="nl-NL" dirty="0"/>
              <a:t>Google</a:t>
            </a:r>
            <a:endParaRPr lang="nl-BE" dirty="0"/>
          </a:p>
        </p:txBody>
      </p:sp>
      <p:sp>
        <p:nvSpPr>
          <p:cNvPr id="7" name="Tijdelijke aanduiding voor tekst 6">
            <a:extLst>
              <a:ext uri="{FF2B5EF4-FFF2-40B4-BE49-F238E27FC236}">
                <a16:creationId xmlns:a16="http://schemas.microsoft.com/office/drawing/2014/main" id="{C0DE8440-1F62-4482-88F3-7E3AB2DB711D}"/>
              </a:ext>
            </a:extLst>
          </p:cNvPr>
          <p:cNvSpPr>
            <a:spLocks noGrp="1"/>
          </p:cNvSpPr>
          <p:nvPr>
            <p:ph type="body" sz="quarter" idx="13"/>
          </p:nvPr>
        </p:nvSpPr>
        <p:spPr/>
        <p:txBody>
          <a:bodyPr/>
          <a:lstStyle/>
          <a:p>
            <a:r>
              <a:rPr lang="nl-NL" dirty="0"/>
              <a:t>Apigee API management</a:t>
            </a:r>
            <a:endParaRPr lang="nl-BE" dirty="0"/>
          </a:p>
        </p:txBody>
      </p:sp>
      <p:sp>
        <p:nvSpPr>
          <p:cNvPr id="2" name="Titel 1">
            <a:extLst>
              <a:ext uri="{FF2B5EF4-FFF2-40B4-BE49-F238E27FC236}">
                <a16:creationId xmlns:a16="http://schemas.microsoft.com/office/drawing/2014/main" id="{8BECBC70-352E-42F8-9BD6-D24DBB73E185}"/>
              </a:ext>
            </a:extLst>
          </p:cNvPr>
          <p:cNvSpPr>
            <a:spLocks noGrp="1"/>
          </p:cNvSpPr>
          <p:nvPr>
            <p:ph type="title"/>
          </p:nvPr>
        </p:nvSpPr>
        <p:spPr/>
        <p:txBody>
          <a:bodyPr/>
          <a:lstStyle/>
          <a:p>
            <a:r>
              <a:rPr lang="nl-NL" dirty="0"/>
              <a:t>Onderzoek topic</a:t>
            </a:r>
            <a:endParaRPr lang="nl-BE" dirty="0"/>
          </a:p>
        </p:txBody>
      </p:sp>
      <p:pic>
        <p:nvPicPr>
          <p:cNvPr id="4098" name="Picture 2" descr="Releases · Azure/API-Management · GitHub">
            <a:extLst>
              <a:ext uri="{FF2B5EF4-FFF2-40B4-BE49-F238E27FC236}">
                <a16:creationId xmlns:a16="http://schemas.microsoft.com/office/drawing/2014/main" id="{8CBA9168-2E90-46C5-AED8-7229137B0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869" y="3553792"/>
            <a:ext cx="3551382" cy="177569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PI Management | Apigee | Google Cloud | Nordic APIs">
            <a:extLst>
              <a:ext uri="{FF2B5EF4-FFF2-40B4-BE49-F238E27FC236}">
                <a16:creationId xmlns:a16="http://schemas.microsoft.com/office/drawing/2014/main" id="{62C6C1CF-A4D7-4EDC-9BA6-F6977713F5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0935" y="3553792"/>
            <a:ext cx="3205009" cy="1775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490403"/>
      </p:ext>
    </p:extLst>
  </p:cSld>
  <p:clrMapOvr>
    <a:masterClrMapping/>
  </p:clrMapOvr>
</p:sld>
</file>

<file path=ppt/theme/theme1.xml><?xml version="1.0" encoding="utf-8"?>
<a:theme xmlns:a="http://schemas.openxmlformats.org/drawingml/2006/main" name="Pakket">
  <a:themeElements>
    <a:clrScheme name="Gro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k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TM10001114[[fn=Galerie]]</Template>
  <TotalTime>378</TotalTime>
  <Words>738</Words>
  <Application>Microsoft Office PowerPoint</Application>
  <PresentationFormat>Breedbeeld</PresentationFormat>
  <Paragraphs>103</Paragraphs>
  <Slides>17</Slides>
  <Notes>12</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17</vt:i4>
      </vt:variant>
    </vt:vector>
  </HeadingPairs>
  <TitlesOfParts>
    <vt:vector size="21" baseType="lpstr">
      <vt:lpstr>Arial</vt:lpstr>
      <vt:lpstr>Calibri</vt:lpstr>
      <vt:lpstr>Gill Sans MT</vt:lpstr>
      <vt:lpstr>Pakket</vt:lpstr>
      <vt:lpstr>Connector Module</vt:lpstr>
      <vt:lpstr>Inhoud</vt:lpstr>
      <vt:lpstr>Bedrijfsvoorstelling</vt:lpstr>
      <vt:lpstr>Situering project</vt:lpstr>
      <vt:lpstr>Technische aspecten</vt:lpstr>
      <vt:lpstr>Implementatie opdracht</vt:lpstr>
      <vt:lpstr>Demo</vt:lpstr>
      <vt:lpstr>PowerPoint-presentatie</vt:lpstr>
      <vt:lpstr>Onderzoek topic</vt:lpstr>
      <vt:lpstr>Azure API management</vt:lpstr>
      <vt:lpstr>Demo/Screenshots PoC</vt:lpstr>
      <vt:lpstr>Apigee api management</vt:lpstr>
      <vt:lpstr>Demo/Screenshots PoC</vt:lpstr>
      <vt:lpstr>Conclusie</vt:lpstr>
      <vt:lpstr>Reflectie</vt:lpstr>
      <vt:lpstr>Vragen?</vt:lpstr>
      <vt:lpstr>Bedankt voor jullie tijd en aandacht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Jonathan Godeyne</dc:creator>
  <cp:lastModifiedBy>Jonathan Godeyne</cp:lastModifiedBy>
  <cp:revision>12</cp:revision>
  <dcterms:created xsi:type="dcterms:W3CDTF">2022-04-19T08:46:39Z</dcterms:created>
  <dcterms:modified xsi:type="dcterms:W3CDTF">2022-04-20T11:34:12Z</dcterms:modified>
</cp:coreProperties>
</file>