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87" r:id="rId2"/>
    <p:sldId id="388" r:id="rId3"/>
    <p:sldId id="389" r:id="rId4"/>
    <p:sldId id="426" r:id="rId5"/>
    <p:sldId id="41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419" r:id="rId16"/>
    <p:sldId id="422" r:id="rId17"/>
    <p:sldId id="423" r:id="rId18"/>
    <p:sldId id="424" r:id="rId19"/>
    <p:sldId id="425" r:id="rId20"/>
    <p:sldId id="399" r:id="rId21"/>
    <p:sldId id="400" r:id="rId22"/>
    <p:sldId id="401" r:id="rId23"/>
    <p:sldId id="402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03" r:id="rId38"/>
    <p:sldId id="427" r:id="rId39"/>
    <p:sldId id="417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99"/>
    <a:srgbClr val="FF33CC"/>
    <a:srgbClr val="24CA93"/>
    <a:srgbClr val="06E892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2734" autoAdjust="0"/>
  </p:normalViewPr>
  <p:slideViewPr>
    <p:cSldViewPr snapToGrid="0" showGuides="1">
      <p:cViewPr varScale="1">
        <p:scale>
          <a:sx n="92" d="100"/>
          <a:sy n="92" d="100"/>
        </p:scale>
        <p:origin x="7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14-2-2022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647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753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292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261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61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0255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20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97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838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Onderzoeksvraag voor meeste opdrachten al ingevuld</a:t>
            </a:r>
          </a:p>
          <a:p>
            <a:pPr marL="228600" indent="-228600">
              <a:buAutoNum type="arabicParenR"/>
            </a:pPr>
            <a:r>
              <a:rPr lang="nl-BE" dirty="0"/>
              <a:t>Doel van onderzoek </a:t>
            </a:r>
            <a:r>
              <a:rPr lang="nl-BE" dirty="0">
                <a:sym typeface="Wingdings" panose="05000000000000000000" pitchFamily="2" charset="2"/>
              </a:rPr>
              <a:t> aan het einde van het onderzoek antwoord kunnen geven op de onderzoeksvraag (en deelvragen)  niet zomaar een antwoord dat je hebt </a:t>
            </a:r>
            <a:r>
              <a:rPr lang="nl-BE" dirty="0" err="1">
                <a:sym typeface="Wingdings" panose="05000000000000000000" pitchFamily="2" charset="2"/>
              </a:rPr>
              <a:t>gegoogeled</a:t>
            </a:r>
            <a:r>
              <a:rPr lang="nl-BE" dirty="0">
                <a:sym typeface="Wingdings" panose="05000000000000000000" pitchFamily="2" charset="2"/>
              </a:rPr>
              <a:t>  gemotiveerd antwoord op basis van je literatuurstudie en POC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Probleem schetsen  wat is precies het probleem, waarom moet er een antwoord worden gegeven op deze onderzoeksvraag, waarom heeft het bedrijf nood aan dit onderzoek, duidelijk de context schetsen = Probleemstelling uitschrijven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Bronnen zoeken over het onderwerp van je onderzoeksvraag (minstens 3) om te helpen om te komen tot antwoord op je onderzoeksvraag  Zo veel mogelijk lezen in literatuur over je onderzoeksprobleem. Deze bronnen moeten herwerkt worden tot een eigen geschreven tekst.  HEEL belangrijk  duidelijke bronvermelding !! + Zorg dat dit geschikte / gerenommeerde bronnen zijn (geen Wikipedia, blog …),  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POC: </a:t>
            </a:r>
            <a:r>
              <a:rPr lang="nl-BE" dirty="0" err="1">
                <a:sym typeface="Wingdings" panose="05000000000000000000" pitchFamily="2" charset="2"/>
              </a:rPr>
              <a:t>cfr</a:t>
            </a:r>
            <a:r>
              <a:rPr lang="nl-BE" dirty="0">
                <a:sym typeface="Wingdings" panose="05000000000000000000" pitchFamily="2" charset="2"/>
              </a:rPr>
              <a:t> proef Chemie  vertrekken van vraag  hypothese  opstelling maken  OOK beschrijven !!  proef uitvoeren  conclusies trekken  Ook zo bij POC onderzoek.  Opstelling beschrijven  Op welke manier ga je onderzoek doen  onderzoek uitvoeren  conclusies trekken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Aftoetsen met je literatuurstudie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Conclusies trekken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Tot welk antwoord kom je?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Reflectie!</a:t>
            </a:r>
          </a:p>
          <a:p>
            <a:pPr marL="228600" indent="-228600">
              <a:buAutoNum type="arabicParenR"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Onderzoeksvraag voor meeste opdrachten al ingevuld</a:t>
            </a:r>
          </a:p>
          <a:p>
            <a:pPr marL="228600" indent="-228600">
              <a:buAutoNum type="arabicParenR"/>
            </a:pPr>
            <a:r>
              <a:rPr lang="nl-BE" dirty="0"/>
              <a:t>Doel van onderzoek </a:t>
            </a:r>
            <a:r>
              <a:rPr lang="nl-BE" dirty="0">
                <a:sym typeface="Wingdings" panose="05000000000000000000" pitchFamily="2" charset="2"/>
              </a:rPr>
              <a:t> aan het einde van het onderzoek antwoord kunnen geven op de onderzoeksvraag (en deelvragen)  niet zomaar een antwoord dat je hebt </a:t>
            </a:r>
            <a:r>
              <a:rPr lang="nl-BE" dirty="0" err="1">
                <a:sym typeface="Wingdings" panose="05000000000000000000" pitchFamily="2" charset="2"/>
              </a:rPr>
              <a:t>gegoogeled</a:t>
            </a:r>
            <a:r>
              <a:rPr lang="nl-BE" dirty="0">
                <a:sym typeface="Wingdings" panose="05000000000000000000" pitchFamily="2" charset="2"/>
              </a:rPr>
              <a:t>  gemotiveerd antwoord op basis van je literatuurstudie en POC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Probleem schetsen  wat is precies het probleem, waarom moet er een antwoord worden gegeven op deze onderzoeksvraag, waarom heeft het bedrijf nood aan dit onderzoek, duidelijk de context schetsen = Probleemstelling uitschrijven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Bronnen zoeken over het onderwerp van je onderzoeksvraag (minstens 3) om te helpen om te komen tot antwoord op je onderzoeksvraag  Zo veel mogelijk lezen in literatuur over je onderzoeksprobleem. Deze bronnen moeten herwerkt worden tot een eigen geschreven tekst.  HEEL belangrijk  duidelijke bronvermelding !! + Zorg dat dit geschikte / gerenommeerde bronnen zijn (geen Wikipedia, blog …),  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POC: </a:t>
            </a:r>
            <a:r>
              <a:rPr lang="nl-BE" dirty="0" err="1">
                <a:sym typeface="Wingdings" panose="05000000000000000000" pitchFamily="2" charset="2"/>
              </a:rPr>
              <a:t>cfr</a:t>
            </a:r>
            <a:r>
              <a:rPr lang="nl-BE" dirty="0">
                <a:sym typeface="Wingdings" panose="05000000000000000000" pitchFamily="2" charset="2"/>
              </a:rPr>
              <a:t> proef Chemie  vertrekken van vraag  hypothese  opstelling maken  OOK beschrijven !!  proef uitvoeren  conclusies trekken  Ook zo bij POC onderzoek.  Opstelling beschrijven  Op welke manier ga je onderzoek doen  onderzoek uitvoeren  conclusies trekken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Aftoetsen met je literatuurstudie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Conclusies trekken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Tot welk antwoord kom je?</a:t>
            </a:r>
          </a:p>
          <a:p>
            <a:pPr marL="228600" indent="-228600">
              <a:buAutoNum type="arabicParenR"/>
            </a:pPr>
            <a:r>
              <a:rPr lang="nl-BE" dirty="0">
                <a:sym typeface="Wingdings" panose="05000000000000000000" pitchFamily="2" charset="2"/>
              </a:rPr>
              <a:t>Reflectie!</a:t>
            </a:r>
          </a:p>
          <a:p>
            <a:pPr marL="228600" indent="-228600">
              <a:buAutoNum type="arabicParenR"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477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21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75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0968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09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D714-CD51-CB44-B8E3-B61CCFEF6695}" type="slidenum">
              <a:rPr lang="nl-NL" smtClean="0"/>
              <a:pPr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791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59318"/>
            <a:ext cx="3607160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onenote:OnderzoeksItem.one#Gerenommeerde%20bron&amp;section-id={C48CF214-B6C2-44E9-A847-D953CA843840}&amp;page-id={DEB4A6B6-D8AF-46BA-9A09-AB2AB76C91BD}&amp;base-path=https://hogeschoolpxl-my.sharepoint.com/personal/20002650_pxl_be/Documents/Klasnotitieblokken/Stages 2015/1.StageBibliothee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blackboard.pxl.be/ultra/organizations/_24399_1/cl/outline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vscan.eu/pxljobevent" TargetMode="External"/><Relationship Id="rId2" Type="http://schemas.openxmlformats.org/officeDocument/2006/relationships/hyperlink" Target="https://www.pxl.be/Pub/Congress/Congress-Events/Jobevent/Bezoeken.html?utm_source=flexmail&amp;utm_medium=e-mail&amp;utm_campaign=bezoekhetpxljobevent2022&amp;utm_content=gtgtgt+meer+info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Bachelor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7" y="3429000"/>
            <a:ext cx="4718535" cy="22120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l-BE" dirty="0"/>
              <a:t>28 februari 2022 – 3 juni 2022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138949"/>
            <a:ext cx="10440988" cy="3813982"/>
          </a:xfrm>
        </p:spPr>
        <p:txBody>
          <a:bodyPr numCol="1"/>
          <a:lstStyle/>
          <a:p>
            <a:pPr marL="685800">
              <a:buFont typeface="Arial" panose="020B0604020202020204" pitchFamily="34" charset="0"/>
              <a:buChar char="•"/>
            </a:pPr>
            <a:r>
              <a:rPr lang="nl-BE" altLang="en-US" b="1" dirty="0"/>
              <a:t>TIJDENS</a:t>
            </a:r>
            <a:r>
              <a:rPr lang="nl-BE" altLang="en-US" dirty="0"/>
              <a:t> de stage (deadline = vrijdagavond 22.00u): </a:t>
            </a:r>
          </a:p>
          <a:p>
            <a:pPr indent="0">
              <a:buNone/>
            </a:pPr>
            <a:endParaRPr lang="nl-BE" altLang="en-US" dirty="0"/>
          </a:p>
          <a:p>
            <a:pPr marL="685800">
              <a:buFont typeface="Wingdings" panose="05000000000000000000" pitchFamily="2" charset="2"/>
              <a:buChar char="ü"/>
            </a:pPr>
            <a:r>
              <a:rPr lang="nl-BE" altLang="en-US" sz="2000" dirty="0"/>
              <a:t>Einde week 1: planning + weekverslag week 1 </a:t>
            </a:r>
            <a:br>
              <a:rPr lang="nl-BE" altLang="en-US" sz="2000" dirty="0"/>
            </a:br>
            <a:r>
              <a:rPr lang="nl-BE" altLang="en-US" sz="2000" dirty="0"/>
              <a:t>onderdelen tem 2.4 mogen </a:t>
            </a:r>
            <a:r>
              <a:rPr lang="nl-BE" sz="2000" dirty="0"/>
              <a:t>geüpdatet</a:t>
            </a:r>
            <a:r>
              <a:rPr lang="nl-BE" altLang="en-US" sz="2000" dirty="0"/>
              <a:t> worden</a:t>
            </a:r>
          </a:p>
          <a:p>
            <a:pPr marL="685800" lvl="1" indent="-342900" algn="l">
              <a:spcBef>
                <a:spcPts val="1000"/>
              </a:spcBef>
              <a:buClr>
                <a:schemeClr val="tx1"/>
              </a:buClr>
              <a:buSzPct val="131000"/>
              <a:buFont typeface="Wingdings" panose="05000000000000000000" pitchFamily="2" charset="2"/>
              <a:buChar char="ü"/>
            </a:pPr>
            <a:r>
              <a:rPr lang="nl-BE" altLang="en-US" dirty="0"/>
              <a:t>Elke week aanvullen met weekverslag van betreffende week (steeds </a:t>
            </a:r>
            <a:br>
              <a:rPr lang="nl-BE" altLang="en-US" dirty="0"/>
            </a:br>
            <a:r>
              <a:rPr lang="nl-BE" altLang="en-US" dirty="0"/>
              <a:t>volledige portfolio posten (vorige post niet overschrijven))</a:t>
            </a:r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6975864" cy="579048"/>
          </a:xfrm>
        </p:spPr>
        <p:txBody>
          <a:bodyPr/>
          <a:lstStyle/>
          <a:p>
            <a:r>
              <a:rPr lang="nl-BE" dirty="0"/>
              <a:t>Stageverloop - Stageportfolio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DF657425-F3CE-4867-BED1-2C0A07069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27" y="843407"/>
            <a:ext cx="2337555" cy="239120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013332E-CD54-4E40-879F-04D07F894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967" y="4270218"/>
            <a:ext cx="3133215" cy="19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6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138949"/>
            <a:ext cx="10440988" cy="3813982"/>
          </a:xfrm>
        </p:spPr>
        <p:txBody>
          <a:bodyPr numCol="1"/>
          <a:lstStyle/>
          <a:p>
            <a:pPr marL="685800">
              <a:buFont typeface="Arial" panose="020B0604020202020204" pitchFamily="34" charset="0"/>
              <a:buChar char="•"/>
            </a:pPr>
            <a:r>
              <a:rPr lang="nl-BE" b="1" dirty="0"/>
              <a:t>LAATSTE WEEK </a:t>
            </a:r>
            <a:r>
              <a:rPr lang="nl-BE" dirty="0"/>
              <a:t>van de stage</a:t>
            </a:r>
          </a:p>
          <a:p>
            <a:pPr lvl="1" algn="l"/>
            <a:r>
              <a:rPr lang="nl-BE" dirty="0"/>
              <a:t>	Eindrapportage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dirty="0"/>
              <a:t>Opgedane ervaring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dirty="0"/>
              <a:t>Verloop van het project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dirty="0"/>
              <a:t>Gesignaleerde problemen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dirty="0"/>
              <a:t>Gekozen oplossing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dirty="0"/>
              <a:t>Persoonlijke reflectie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dirty="0"/>
              <a:t>Eindbesluit (het eindresultaat)</a:t>
            </a:r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7003856" cy="579048"/>
          </a:xfrm>
        </p:spPr>
        <p:txBody>
          <a:bodyPr/>
          <a:lstStyle/>
          <a:p>
            <a:r>
              <a:rPr lang="nl-BE"/>
              <a:t>Stageverloop - Stageportfolio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B5125D1F-4513-46E5-991B-B65BB4E51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27" y="905069"/>
            <a:ext cx="2337555" cy="23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9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047343"/>
            <a:ext cx="10440988" cy="3905588"/>
          </a:xfrm>
        </p:spPr>
        <p:txBody>
          <a:bodyPr numCol="1"/>
          <a:lstStyle/>
          <a:p>
            <a:r>
              <a:rPr lang="nl-BE" altLang="en-US" sz="2200" dirty="0"/>
              <a:t>Bondige omschrijving van stageopdracht + </a:t>
            </a:r>
            <a:r>
              <a:rPr lang="nl-BE" altLang="en-US" sz="2200" dirty="0" err="1"/>
              <a:t>onderzoeksitem</a:t>
            </a:r>
            <a:endParaRPr lang="nl-BE" altLang="en-US" sz="2200" dirty="0"/>
          </a:p>
          <a:p>
            <a:r>
              <a:rPr lang="nl-BE" altLang="en-US" sz="2200" dirty="0"/>
              <a:t>Ter voorbereiding juryexamen : projectomschrijvingen </a:t>
            </a:r>
            <a:br>
              <a:rPr lang="nl-BE" altLang="en-US" sz="2200" dirty="0"/>
            </a:br>
            <a:r>
              <a:rPr lang="nl-BE" altLang="en-US" sz="2200" dirty="0"/>
              <a:t>g</a:t>
            </a:r>
            <a:r>
              <a:rPr lang="nl-BE" altLang="en-US" sz="2200" dirty="0">
                <a:sym typeface="Wingdings" panose="05000000000000000000" pitchFamily="2" charset="2"/>
              </a:rPr>
              <a:t>ebundeld + op voorhand bezorgd aan alle juryleden </a:t>
            </a:r>
          </a:p>
          <a:p>
            <a:r>
              <a:rPr lang="nl-BE" altLang="en-US" sz="2200" b="1" dirty="0"/>
              <a:t>Sjabloon in OneNote</a:t>
            </a:r>
          </a:p>
          <a:p>
            <a:r>
              <a:rPr lang="nl-BE" altLang="en-US" sz="2200" b="1" dirty="0"/>
              <a:t>MAX</a:t>
            </a:r>
            <a:r>
              <a:rPr lang="nl-BE" altLang="en-US" sz="2200" dirty="0"/>
              <a:t> 1 A4 pagina</a:t>
            </a:r>
          </a:p>
          <a:p>
            <a:r>
              <a:rPr lang="nl-BE" altLang="en-US" sz="2200" b="1" dirty="0"/>
              <a:t>Hoofding</a:t>
            </a:r>
            <a:r>
              <a:rPr lang="nl-BE" altLang="en-US" sz="2200" dirty="0"/>
              <a:t> behouden !</a:t>
            </a:r>
          </a:p>
          <a:p>
            <a:r>
              <a:rPr lang="nl-BE" altLang="en-US" sz="2200" dirty="0"/>
              <a:t>Logo bedrijf onderaan</a:t>
            </a:r>
          </a:p>
          <a:p>
            <a:r>
              <a:rPr lang="nl-BE" altLang="en-US" sz="2200" b="1" dirty="0"/>
              <a:t>2 </a:t>
            </a:r>
            <a:r>
              <a:rPr lang="nl-BE" altLang="en-US" sz="2200" dirty="0"/>
              <a:t>opdrachten in </a:t>
            </a:r>
            <a:r>
              <a:rPr lang="nl-BE" altLang="en-US" sz="2200" b="1" dirty="0"/>
              <a:t>EPOS: Taak 3A Projectomschrijving </a:t>
            </a:r>
            <a:r>
              <a:rPr lang="nl-BE" altLang="en-US" sz="2200" dirty="0"/>
              <a:t>en</a:t>
            </a:r>
            <a:r>
              <a:rPr lang="nl-BE" altLang="en-US" sz="2200" b="1" dirty="0"/>
              <a:t> Taak 3B Projectomschrijving voor Taal</a:t>
            </a:r>
          </a:p>
          <a:p>
            <a:r>
              <a:rPr lang="nl-BE" altLang="en-US" sz="2200" b="1" dirty="0"/>
              <a:t>Naamgeving</a:t>
            </a:r>
            <a:r>
              <a:rPr lang="nl-BE" altLang="en-US" sz="2200" dirty="0"/>
              <a:t>: </a:t>
            </a:r>
            <a:r>
              <a:rPr lang="nl-BE" altLang="en-US" sz="2200" dirty="0" err="1"/>
              <a:t>AchternaamVoornaamVersieX</a:t>
            </a:r>
            <a:endParaRPr lang="nl-BE" altLang="en-US" sz="2200" dirty="0"/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7003856" cy="579048"/>
          </a:xfrm>
        </p:spPr>
        <p:txBody>
          <a:bodyPr/>
          <a:lstStyle/>
          <a:p>
            <a:r>
              <a:rPr lang="nl-BE" dirty="0"/>
              <a:t>Projectomschrijving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B738C46-3105-42E0-9C00-E784ACCE2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303" y="749156"/>
            <a:ext cx="2070656" cy="30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047343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EPOS: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Week 5 (Maandag): student post ontwerp voor </a:t>
            </a:r>
            <a:br>
              <a:rPr lang="nl-BE" altLang="en-US" dirty="0"/>
            </a:br>
            <a:r>
              <a:rPr lang="nl-BE" altLang="en-US" b="1" dirty="0"/>
              <a:t>hogeschoolpromotor</a:t>
            </a:r>
            <a:r>
              <a:rPr lang="nl-BE" altLang="en-US" dirty="0"/>
              <a:t> onder taak </a:t>
            </a:r>
            <a:r>
              <a:rPr lang="nl-BE" altLang="en-US" b="1" dirty="0">
                <a:solidFill>
                  <a:srgbClr val="FF0000"/>
                </a:solidFill>
              </a:rPr>
              <a:t>3A Projectomschrijving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Week 5 (Vrijdag): student ontvangt feedback van </a:t>
            </a:r>
            <a:br>
              <a:rPr lang="nl-BE" altLang="en-US" dirty="0"/>
            </a:br>
            <a:r>
              <a:rPr lang="nl-BE" altLang="en-US" b="1" dirty="0"/>
              <a:t>hogeschoolpromotor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Week 6 (Woensdag): student post </a:t>
            </a:r>
            <a:r>
              <a:rPr lang="nl-BE" altLang="en-US" dirty="0" err="1"/>
              <a:t>taalversie</a:t>
            </a:r>
            <a:r>
              <a:rPr lang="nl-BE" altLang="en-US" dirty="0"/>
              <a:t> voor taallectoren </a:t>
            </a:r>
            <a:br>
              <a:rPr lang="nl-BE" altLang="en-US" dirty="0"/>
            </a:br>
            <a:r>
              <a:rPr lang="nl-BE" altLang="en-US" dirty="0"/>
              <a:t>onder taak </a:t>
            </a:r>
            <a:r>
              <a:rPr lang="nl-BE" altLang="en-US" b="1" dirty="0">
                <a:solidFill>
                  <a:srgbClr val="FF0000"/>
                </a:solidFill>
              </a:rPr>
              <a:t>3B Projectomschrijving voor Taal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Week 7 (Vrijdag): student ontvangt feedback van </a:t>
            </a:r>
            <a:r>
              <a:rPr lang="nl-BE" altLang="en-US" b="1" dirty="0"/>
              <a:t>taallector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Week 8 (Dinsdag): student post definitieve versie onder taak </a:t>
            </a:r>
            <a:br>
              <a:rPr lang="nl-BE" altLang="en-US" dirty="0"/>
            </a:br>
            <a:r>
              <a:rPr lang="nl-BE" altLang="en-US" b="1" dirty="0">
                <a:solidFill>
                  <a:srgbClr val="FF0000"/>
                </a:solidFill>
              </a:rPr>
              <a:t>3A</a:t>
            </a:r>
            <a:r>
              <a:rPr lang="nl-BE" altLang="en-US" dirty="0">
                <a:solidFill>
                  <a:srgbClr val="FF0000"/>
                </a:solidFill>
              </a:rPr>
              <a:t> </a:t>
            </a:r>
            <a:r>
              <a:rPr lang="nl-BE" altLang="en-US" b="1" dirty="0">
                <a:solidFill>
                  <a:srgbClr val="FF0000"/>
                </a:solidFill>
              </a:rPr>
              <a:t>Projectomschrijving</a:t>
            </a:r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7003856" cy="579048"/>
          </a:xfrm>
        </p:spPr>
        <p:txBody>
          <a:bodyPr/>
          <a:lstStyle/>
          <a:p>
            <a:r>
              <a:rPr lang="nl-BE" dirty="0"/>
              <a:t>Projectomschrijving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B738C46-3105-42E0-9C00-E784ACCE2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303" y="749156"/>
            <a:ext cx="2070656" cy="30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047343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Technisch topic, als verbreding ofwel als verdieping van de stageopdracht, dat relevant is voor het stagebedrijf</a:t>
            </a:r>
          </a:p>
          <a:p>
            <a:r>
              <a:rPr lang="nl-BE" dirty="0"/>
              <a:t>Meeste bedrijven al aanzet gegeven voor onderwerp (zie document stageopdracht)</a:t>
            </a:r>
          </a:p>
          <a:p>
            <a:r>
              <a:rPr lang="nl-BE" altLang="en-US" b="1" dirty="0">
                <a:sym typeface="Wingdings" panose="05000000000000000000" pitchFamily="2" charset="2"/>
              </a:rPr>
              <a:t>Tijdens 1</a:t>
            </a:r>
            <a:r>
              <a:rPr lang="nl-BE" altLang="en-US" b="1" baseline="30000" dirty="0">
                <a:sym typeface="Wingdings" panose="05000000000000000000" pitchFamily="2" charset="2"/>
              </a:rPr>
              <a:t>ste</a:t>
            </a:r>
            <a:r>
              <a:rPr lang="nl-BE" altLang="en-US" b="1" dirty="0">
                <a:sym typeface="Wingdings" panose="05000000000000000000" pitchFamily="2" charset="2"/>
              </a:rPr>
              <a:t> stageweek</a:t>
            </a:r>
            <a:r>
              <a:rPr lang="nl-BE" altLang="en-US" dirty="0">
                <a:sym typeface="Wingdings" panose="05000000000000000000" pitchFamily="2" charset="2"/>
              </a:rPr>
              <a:t>: </a:t>
            </a:r>
            <a:r>
              <a:rPr lang="nl-BE" altLang="en-US" dirty="0" err="1">
                <a:sym typeface="Wingdings" panose="05000000000000000000" pitchFamily="2" charset="2"/>
              </a:rPr>
              <a:t>onderzoeksitem</a:t>
            </a:r>
            <a:r>
              <a:rPr lang="nl-BE" altLang="en-US" dirty="0">
                <a:sym typeface="Wingdings" panose="05000000000000000000" pitchFamily="2" charset="2"/>
              </a:rPr>
              <a:t> bespreken met bedrijfs- en hogeschoolpromotor  definitief </a:t>
            </a:r>
            <a:r>
              <a:rPr lang="nl-BE" altLang="en-US" dirty="0" err="1">
                <a:sym typeface="Wingdings" panose="05000000000000000000" pitchFamily="2" charset="2"/>
              </a:rPr>
              <a:t>onderzoeksitem</a:t>
            </a:r>
            <a:r>
              <a:rPr lang="nl-BE" altLang="en-US" dirty="0">
                <a:sym typeface="Wingdings" panose="05000000000000000000" pitchFamily="2" charset="2"/>
              </a:rPr>
              <a:t> vastleggen</a:t>
            </a:r>
          </a:p>
          <a:p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 err="1"/>
              <a:t>Onderzoekstopic</a:t>
            </a:r>
            <a:r>
              <a:rPr lang="nl-BE" dirty="0"/>
              <a:t> – Deel II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>
            <a:extLst>
              <a:ext uri="{FF2B5EF4-FFF2-40B4-BE49-F238E27FC236}">
                <a16:creationId xmlns:a16="http://schemas.microsoft.com/office/drawing/2014/main" id="{8600D9F3-8780-4629-ACAC-078DDF34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67" y="1413163"/>
            <a:ext cx="6587625" cy="4935682"/>
          </a:xfrm>
          <a:prstGeom prst="rect">
            <a:avLst/>
          </a:pr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AB1DA9-AE6A-4C8E-9C06-52540BBE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067" y="395578"/>
            <a:ext cx="8531225" cy="579048"/>
          </a:xfrm>
        </p:spPr>
        <p:txBody>
          <a:bodyPr/>
          <a:lstStyle/>
          <a:p>
            <a:r>
              <a:rPr lang="nl-BE" dirty="0"/>
              <a:t>Onderzoeksproces Bachelor Project</a:t>
            </a:r>
          </a:p>
        </p:txBody>
      </p:sp>
    </p:spTree>
    <p:extLst>
      <p:ext uri="{BB962C8B-B14F-4D97-AF65-F5344CB8AC3E}">
        <p14:creationId xmlns:p14="http://schemas.microsoft.com/office/powerpoint/2010/main" val="321274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A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550C3B28-48F4-4CA2-AC48-40448E30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184815"/>
            <a:ext cx="10440988" cy="2784424"/>
          </a:xfrm>
        </p:spPr>
        <p:txBody>
          <a:bodyPr numCol="1"/>
          <a:lstStyle/>
          <a:p>
            <a:r>
              <a:rPr lang="nl-BE" dirty="0"/>
              <a:t>Het onderwerp kiezen (ligt voor de meeste opdrachten vast)</a:t>
            </a:r>
          </a:p>
          <a:p>
            <a:pPr marL="0" indent="0">
              <a:buNone/>
            </a:pPr>
            <a:r>
              <a:rPr lang="nl-BE" dirty="0"/>
              <a:t>Verwachtingen met begeleiders bespreken</a:t>
            </a:r>
          </a:p>
          <a:p>
            <a:r>
              <a:rPr lang="nl-BE" dirty="0"/>
              <a:t>Aanleiding van je onderzoek achterhalen en formuleren</a:t>
            </a:r>
          </a:p>
          <a:p>
            <a:r>
              <a:rPr lang="nl-BE" dirty="0"/>
              <a:t>Probleemstelling en doelstelling formuleren + deelvragen maken</a:t>
            </a:r>
          </a:p>
          <a:p>
            <a:r>
              <a:rPr lang="nl-BE" dirty="0"/>
              <a:t>Definitief onderzoeksvoorstel</a:t>
            </a:r>
          </a:p>
          <a:p>
            <a:r>
              <a:rPr lang="nl-BE" dirty="0"/>
              <a:t>Vastleggen op welke manier je onderzoek gaat uitvoeren (wat ga je precies meten en op welke manier ga je dat doen)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9B53D1-435C-4ACA-9A2B-354120D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620348"/>
          </a:xfrm>
        </p:spPr>
        <p:txBody>
          <a:bodyPr/>
          <a:lstStyle/>
          <a:p>
            <a:r>
              <a:rPr lang="nl-BE" dirty="0"/>
              <a:t>Deel 1: Ontwerpen</a:t>
            </a:r>
          </a:p>
        </p:txBody>
      </p:sp>
    </p:spTree>
    <p:extLst>
      <p:ext uri="{BB962C8B-B14F-4D97-AF65-F5344CB8AC3E}">
        <p14:creationId xmlns:p14="http://schemas.microsoft.com/office/powerpoint/2010/main" val="123541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550C3B28-48F4-4CA2-AC48-40448E30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184815"/>
            <a:ext cx="10440988" cy="2268539"/>
          </a:xfrm>
        </p:spPr>
        <p:txBody>
          <a:bodyPr numCol="1"/>
          <a:lstStyle/>
          <a:p>
            <a:r>
              <a:rPr lang="nl-BE" dirty="0"/>
              <a:t>Literatuurstudie: zoek gerenommeerde bronnen over je onderwerp</a:t>
            </a:r>
          </a:p>
          <a:p>
            <a:r>
              <a:rPr lang="nl-BE" dirty="0"/>
              <a:t>Minstens 3 bronnen</a:t>
            </a:r>
          </a:p>
          <a:p>
            <a:r>
              <a:rPr lang="nl-BE" dirty="0"/>
              <a:t>Duidelijke bronvermelding !! (</a:t>
            </a:r>
            <a:r>
              <a:rPr lang="nl-BE" dirty="0">
                <a:sym typeface="Wingdings" panose="05000000000000000000" pitchFamily="2" charset="2"/>
              </a:rPr>
              <a:t>Plagiaat)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Opzetten POC</a:t>
            </a:r>
          </a:p>
          <a:p>
            <a:r>
              <a:rPr lang="nl-BE" dirty="0">
                <a:sym typeface="Wingdings" panose="05000000000000000000" pitchFamily="2" charset="2"/>
              </a:rPr>
              <a:t>Opstelling POC beschrijven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9B53D1-435C-4ACA-9A2B-354120D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7863955" cy="620348"/>
          </a:xfrm>
        </p:spPr>
        <p:txBody>
          <a:bodyPr/>
          <a:lstStyle/>
          <a:p>
            <a:r>
              <a:rPr lang="nl-BE" dirty="0"/>
              <a:t>Deel 2: Gegevens verzamelen</a:t>
            </a:r>
          </a:p>
        </p:txBody>
      </p:sp>
    </p:spTree>
    <p:extLst>
      <p:ext uri="{BB962C8B-B14F-4D97-AF65-F5344CB8AC3E}">
        <p14:creationId xmlns:p14="http://schemas.microsoft.com/office/powerpoint/2010/main" val="89452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3A7EEF36-93C4-4DB5-8F43-03110E8F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294730"/>
            <a:ext cx="10440988" cy="2268539"/>
          </a:xfrm>
        </p:spPr>
        <p:txBody>
          <a:bodyPr numCol="1"/>
          <a:lstStyle/>
          <a:p>
            <a:r>
              <a:rPr lang="nl-BE" dirty="0"/>
              <a:t>Bronnen uit literatuurstudie verwerken tot je eigen tekst</a:t>
            </a:r>
          </a:p>
          <a:p>
            <a:r>
              <a:rPr lang="nl-BE" dirty="0"/>
              <a:t>Vergelijken bevindingen literatuurstudie met resultaten POC: Komen je bevindingen uit je literatuurstudie overeen met de resultaten uit je POC?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15234E-B859-48C4-B502-7BE9F7EF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7159417" cy="740269"/>
          </a:xfrm>
        </p:spPr>
        <p:txBody>
          <a:bodyPr/>
          <a:lstStyle/>
          <a:p>
            <a:r>
              <a:rPr lang="nl-BE" dirty="0"/>
              <a:t>Deel 3: Analyseren</a:t>
            </a:r>
          </a:p>
        </p:txBody>
      </p:sp>
    </p:spTree>
    <p:extLst>
      <p:ext uri="{BB962C8B-B14F-4D97-AF65-F5344CB8AC3E}">
        <p14:creationId xmlns:p14="http://schemas.microsoft.com/office/powerpoint/2010/main" val="295101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A9759D21-90CB-4220-860E-118E61D6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294730"/>
            <a:ext cx="10440988" cy="2268539"/>
          </a:xfrm>
        </p:spPr>
        <p:txBody>
          <a:bodyPr numCol="1"/>
          <a:lstStyle/>
          <a:p>
            <a:r>
              <a:rPr lang="nl-BE" dirty="0"/>
              <a:t>Conclusies, discussies en aanbevelingen: conclusies trekken op basis van resultaten</a:t>
            </a:r>
          </a:p>
          <a:p>
            <a:r>
              <a:rPr lang="nl-BE" dirty="0"/>
              <a:t>Conclusies in breder perspectief plaatsen (discussie)</a:t>
            </a:r>
          </a:p>
          <a:p>
            <a:r>
              <a:rPr lang="nl-BE" dirty="0"/>
              <a:t>Aanbevelingen opstellen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E9500C-7132-46A7-A263-12D358E8C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3"/>
            <a:ext cx="6245017" cy="590367"/>
          </a:xfrm>
        </p:spPr>
        <p:txBody>
          <a:bodyPr/>
          <a:lstStyle/>
          <a:p>
            <a:r>
              <a:rPr lang="nl-BE" dirty="0"/>
              <a:t>Evalueren en adviseren</a:t>
            </a:r>
          </a:p>
        </p:txBody>
      </p:sp>
    </p:spTree>
    <p:extLst>
      <p:ext uri="{BB962C8B-B14F-4D97-AF65-F5344CB8AC3E}">
        <p14:creationId xmlns:p14="http://schemas.microsoft.com/office/powerpoint/2010/main" val="13555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322787"/>
            <a:ext cx="10440988" cy="3374752"/>
          </a:xfrm>
        </p:spPr>
        <p:txBody>
          <a:bodyPr numCol="1"/>
          <a:lstStyle/>
          <a:p>
            <a:r>
              <a:rPr lang="nl-BE" altLang="en-US" dirty="0"/>
              <a:t>Praktische afspraken</a:t>
            </a:r>
          </a:p>
          <a:p>
            <a:r>
              <a:rPr lang="nl-BE" altLang="en-US" dirty="0"/>
              <a:t>Onderdelen stage en op te leveren documenten</a:t>
            </a:r>
          </a:p>
          <a:p>
            <a:r>
              <a:rPr lang="nl-BE" altLang="en-US" dirty="0"/>
              <a:t>Stageverloop (Stageportfolio)</a:t>
            </a:r>
          </a:p>
          <a:p>
            <a:r>
              <a:rPr lang="nl-BE" altLang="en-US" dirty="0" err="1"/>
              <a:t>Onderzoekstopic</a:t>
            </a:r>
            <a:r>
              <a:rPr lang="nl-BE" altLang="en-US" dirty="0"/>
              <a:t> (Deel II eindwerk)</a:t>
            </a:r>
          </a:p>
          <a:p>
            <a:r>
              <a:rPr lang="nl-BE" altLang="en-US" dirty="0"/>
              <a:t>Eindwerk</a:t>
            </a:r>
          </a:p>
          <a:p>
            <a:r>
              <a:rPr lang="nl-BE" altLang="en-US" dirty="0"/>
              <a:t>Juryexamen</a:t>
            </a:r>
          </a:p>
          <a:p>
            <a:r>
              <a:rPr lang="nl-BE" altLang="en-US" dirty="0"/>
              <a:t>Evaluatie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Bachelor Project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 marL="0" indent="0" fontAlgn="ctr">
              <a:buNone/>
              <a:defRPr/>
            </a:pPr>
            <a:r>
              <a:rPr lang="nl-BE" dirty="0"/>
              <a:t>1. Probleemstelling of vraagstelling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Een duidelijke omschrijving van de </a:t>
            </a:r>
            <a:r>
              <a:rPr lang="nl-BE" b="1" dirty="0"/>
              <a:t>onderzoeksvraag</a:t>
            </a:r>
            <a:endParaRPr lang="nl-BE" sz="3600" dirty="0"/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De onderzoeksvraag heeft een relevante link met de stageopdracht en/of met het stagebedrijf</a:t>
            </a:r>
            <a:endParaRPr lang="en-US" dirty="0"/>
          </a:p>
          <a:p>
            <a:pPr marL="0" indent="0" fontAlgn="ctr">
              <a:buFont typeface="Arial" panose="020B0604020202020204" pitchFamily="34" charset="0"/>
              <a:buNone/>
              <a:defRPr/>
            </a:pPr>
            <a:r>
              <a:rPr lang="nl-BE" dirty="0"/>
              <a:t>2. Methode van onderzoek</a:t>
            </a:r>
            <a:endParaRPr lang="nl-BE" sz="4000" dirty="0"/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Beschrijving van de aanpak van de studie, de analyse, de vergelijking of de test.</a:t>
            </a:r>
            <a:endParaRPr lang="nl-BE" sz="3600" dirty="0"/>
          </a:p>
          <a:p>
            <a:pPr marL="0" indent="0" fontAlgn="ctr">
              <a:buNone/>
              <a:defRPr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 err="1"/>
              <a:t>Onderzoekstopic</a:t>
            </a:r>
            <a:r>
              <a:rPr lang="nl-BE" dirty="0"/>
              <a:t> – Deel II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2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 marL="0" indent="0" fontAlgn="ctr">
              <a:buNone/>
              <a:defRPr/>
            </a:pPr>
            <a:r>
              <a:rPr lang="nl-BE" dirty="0"/>
              <a:t>3. Resultaten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Literatuurstudie met minstens drie </a:t>
            </a:r>
            <a:r>
              <a:rPr lang="nl-BE" dirty="0">
                <a:hlinkClick r:id="rId4"/>
              </a:rPr>
              <a:t>gerenommeerde</a:t>
            </a:r>
            <a:r>
              <a:rPr lang="nl-BE" dirty="0"/>
              <a:t> bronnen </a:t>
            </a:r>
            <a:endParaRPr lang="nl-BE" sz="3600" dirty="0"/>
          </a:p>
          <a:p>
            <a:pPr marL="1257300" lvl="2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Herwerken naar een persoonlijke tekst. </a:t>
            </a:r>
            <a:br>
              <a:rPr lang="nl-BE" dirty="0"/>
            </a:br>
            <a:r>
              <a:rPr lang="nl-BE" dirty="0"/>
              <a:t>Let op!  duidelijk de referentie aangeven, en met eigen woorden omschrijven.</a:t>
            </a:r>
          </a:p>
          <a:p>
            <a:pPr marL="1257300" lvl="2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3 bronnen naast elkaar leggen en met elkaar gaan vergelijken. Spreken deze bronnen elkaar tegen ? Vertellen deze bronnen hetzelfde ? </a:t>
            </a:r>
          </a:p>
          <a:p>
            <a:pPr marL="1257300" lvl="2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Persoonlijke reflectie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Uitwerken prototype, een model, een vergelijkingsmatrix en/of testresultaten </a:t>
            </a:r>
            <a:r>
              <a:rPr lang="nl-BE" dirty="0">
                <a:sym typeface="Wingdings" panose="05000000000000000000" pitchFamily="2" charset="2"/>
              </a:rPr>
              <a:t> aantonen</a:t>
            </a:r>
            <a:r>
              <a:rPr lang="nl-BE" dirty="0"/>
              <a:t> dat de materie grondig onderzocht werd 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Op welke manier zijn de bevindingen van het onderzoeksthema toegepast in de stageopdracht.</a:t>
            </a:r>
          </a:p>
          <a:p>
            <a:pPr lvl="1" fontAlgn="ctr">
              <a:defRPr/>
            </a:pPr>
            <a:r>
              <a:rPr lang="nl-BE" dirty="0"/>
              <a:t>Welke meerwaarde heeft het onderzoek gehad voor je stageopdracht? </a:t>
            </a:r>
            <a:endParaRPr lang="nl-BE" sz="3600" dirty="0"/>
          </a:p>
          <a:p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 err="1"/>
              <a:t>Onderzoekstopic</a:t>
            </a:r>
            <a:r>
              <a:rPr lang="nl-BE" dirty="0"/>
              <a:t> – Deel II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 marL="0" indent="0" fontAlgn="ctr">
              <a:buFont typeface="Arial" panose="020B0604020202020204" pitchFamily="34" charset="0"/>
              <a:buNone/>
              <a:defRPr/>
            </a:pPr>
            <a:r>
              <a:rPr lang="nl-BE" dirty="0"/>
              <a:t>4. Discussie, aanbevelingen en conclusie</a:t>
            </a:r>
            <a:endParaRPr lang="nl-BE" sz="4000" dirty="0"/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Bespreking van de onderzoeksresultaten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Aanbevelingen</a:t>
            </a:r>
          </a:p>
          <a:p>
            <a:pPr lvl="2" algn="l" fontAlgn="ctr">
              <a:defRPr/>
            </a:pPr>
            <a:r>
              <a:rPr lang="nl-BE" dirty="0"/>
              <a:t>Wat lijkt een logische volgende onderzoeksvraag?</a:t>
            </a:r>
            <a:endParaRPr lang="nl-BE" sz="3200" dirty="0"/>
          </a:p>
          <a:p>
            <a:pPr lvl="2" algn="l" fontAlgn="ctr">
              <a:defRPr/>
            </a:pPr>
            <a:r>
              <a:rPr lang="nl-BE" dirty="0"/>
              <a:t>Welke resultaten zijn zeer relevant voor het stagebedrijf?</a:t>
            </a:r>
            <a:endParaRPr lang="nl-BE" sz="3200" dirty="0"/>
          </a:p>
          <a:p>
            <a:pPr marL="800100" lvl="1" indent="-342900" algn="l" fontAlgn="ctr">
              <a:buFont typeface="Wingdings" panose="05000000000000000000" pitchFamily="2" charset="2"/>
              <a:buChar char="ü"/>
              <a:defRPr/>
            </a:pPr>
            <a:r>
              <a:rPr lang="nl-BE" dirty="0"/>
              <a:t>Persoonlijke reflectie</a:t>
            </a:r>
          </a:p>
          <a:p>
            <a:pPr marL="0" indent="0" fontAlgn="ctr">
              <a:buNone/>
              <a:defRPr/>
            </a:pPr>
            <a:r>
              <a:rPr lang="nl-BE" dirty="0"/>
              <a:t> </a:t>
            </a:r>
            <a:endParaRPr lang="nl-BE" sz="3600" dirty="0"/>
          </a:p>
          <a:p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 err="1"/>
              <a:t>Onderzoekstopic</a:t>
            </a:r>
            <a:r>
              <a:rPr lang="nl-BE" dirty="0"/>
              <a:t> – Deel II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In de even weken: posten van Eindwerk (Deel 2) op Epos</a:t>
            </a:r>
          </a:p>
          <a:p>
            <a:pPr lvl="1" algn="l"/>
            <a:r>
              <a:rPr lang="nl-BE" altLang="en-US" dirty="0"/>
              <a:t>Week 2: formulering onderzoeksvraag / stand van zaken </a:t>
            </a:r>
          </a:p>
          <a:p>
            <a:pPr lvl="1" algn="l"/>
            <a:r>
              <a:rPr lang="nl-BE" altLang="en-US" dirty="0"/>
              <a:t>Week 4: Methode van Onderzoek</a:t>
            </a:r>
          </a:p>
          <a:p>
            <a:pPr lvl="1" algn="l"/>
            <a:r>
              <a:rPr lang="nl-BE" altLang="en-US" dirty="0"/>
              <a:t>Week 6: Literatuurstudie</a:t>
            </a:r>
          </a:p>
          <a:p>
            <a:pPr lvl="1" algn="l"/>
            <a:r>
              <a:rPr lang="nl-BE" altLang="en-US" dirty="0"/>
              <a:t>Week 10: POC</a:t>
            </a:r>
          </a:p>
          <a:p>
            <a:pPr lvl="1" algn="l"/>
            <a:r>
              <a:rPr lang="nl-BE" altLang="en-US" dirty="0"/>
              <a:t>Week 12: Resultaten + Reflectie</a:t>
            </a:r>
          </a:p>
          <a:p>
            <a:r>
              <a:rPr lang="nl-BE" altLang="en-US" dirty="0"/>
              <a:t>Hogeschoolpromotor geeft feedback</a:t>
            </a:r>
            <a:endParaRPr lang="en-US" altLang="en-US" dirty="0"/>
          </a:p>
          <a:p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 err="1"/>
              <a:t>Onderzoekstopic</a:t>
            </a:r>
            <a:r>
              <a:rPr lang="nl-BE" dirty="0"/>
              <a:t> – Deel II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96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 lvl="1" algn="l">
              <a:defRPr/>
            </a:pPr>
            <a:r>
              <a:rPr lang="nl-BE" sz="2200" dirty="0"/>
              <a:t>Stageverslag met reflectie: geen copy-paste van portfolio ! 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  <a:defRPr/>
            </a:pPr>
            <a:r>
              <a:rPr lang="nl-BE" dirty="0"/>
              <a:t>Bedrijfsvoorstelling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  <a:defRPr/>
            </a:pPr>
            <a:r>
              <a:rPr lang="nl-BE" dirty="0"/>
              <a:t>Voorstelling stageopdracht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  <a:defRPr/>
            </a:pPr>
            <a:r>
              <a:rPr lang="nl-BE" dirty="0"/>
              <a:t>Uitwerking stageopdracht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  <a:defRPr/>
            </a:pPr>
            <a:r>
              <a:rPr lang="nl-BE" dirty="0"/>
              <a:t>Besluit met persoonlijke reflectie: </a:t>
            </a:r>
            <a:r>
              <a:rPr lang="nl-BE" sz="1600" dirty="0"/>
              <a:t>Wat ging goed, wat ging minder goed, wat heb je geleerd, , welke waren je valkuilen? Wat is de meerwaarde voor het bedrijf? Wat is de meerwaarde voor het team (stageteam en bedrijfsteam)? Welke </a:t>
            </a:r>
            <a:r>
              <a:rPr lang="nl-BE" sz="1600" dirty="0" err="1"/>
              <a:t>softskills</a:t>
            </a:r>
            <a:r>
              <a:rPr lang="nl-BE" sz="1600" dirty="0"/>
              <a:t> heb je bijgeleerd? Wat zou je anders doen als je de stage opnieuw zou beginnen? Wat zou beter gekund hebben? Welke lessen heb je geleerd ? Op welke punten ga je je de volgende keer focussen en hoe ga je dit aanpakken? </a:t>
            </a:r>
            <a:endParaRPr lang="en-US" sz="1600" dirty="0"/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/>
              <a:t>Stageverloop: Deel I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Opgegeven vormgeving strikt te volgen (sjabloon op Blackboard course voor taal)</a:t>
            </a:r>
          </a:p>
          <a:p>
            <a:r>
              <a:rPr lang="nl-BE" altLang="en-US" dirty="0"/>
              <a:t>Praktische afspraken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Begeleid en opgevolgd door hogeschoolpromotor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Week 8 (Maandag): </a:t>
            </a:r>
            <a:r>
              <a:rPr lang="nl-BE" altLang="en-US" sz="1800" dirty="0" err="1"/>
              <a:t>taalversie</a:t>
            </a:r>
            <a:r>
              <a:rPr lang="nl-BE" altLang="en-US" sz="1800" dirty="0"/>
              <a:t> posten op EPOS (zie richtlijnen Blackboard course </a:t>
            </a:r>
            <a:r>
              <a:rPr lang="nl-BE" altLang="en-US" sz="1800" dirty="0" err="1"/>
              <a:t>Commskills</a:t>
            </a:r>
            <a:r>
              <a:rPr lang="nl-BE" altLang="en-US" sz="1800" dirty="0"/>
              <a:t>): Taak 4B </a:t>
            </a:r>
            <a:r>
              <a:rPr lang="nl-BE" altLang="en-US" sz="1800" dirty="0">
                <a:sym typeface="Wingdings" panose="05000000000000000000" pitchFamily="2" charset="2"/>
              </a:rPr>
              <a:t> dit is het enige moment dat het eindwerk op taal wordt geëvalueerd  score is definitief !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 err="1">
                <a:sym typeface="Wingdings" panose="05000000000000000000" pitchFamily="2" charset="2"/>
              </a:rPr>
              <a:t>Commskills</a:t>
            </a:r>
            <a:r>
              <a:rPr lang="nl-BE" altLang="en-US" sz="1800" dirty="0">
                <a:sym typeface="Wingdings" panose="05000000000000000000" pitchFamily="2" charset="2"/>
              </a:rPr>
              <a:t> course op Blackboard: </a:t>
            </a:r>
            <a:r>
              <a:rPr lang="nl-BE" altLang="en-US" sz="1600" dirty="0">
                <a:sym typeface="Wingdings" panose="05000000000000000000" pitchFamily="2" charset="2"/>
                <a:hlinkClick r:id="rId5"/>
              </a:rPr>
              <a:t>https://blackboard.pxl.be/ultra/organizations/_24399_1/cl</a:t>
            </a:r>
            <a:r>
              <a:rPr lang="nl-BE" altLang="en-US" sz="1600">
                <a:sym typeface="Wingdings" panose="05000000000000000000" pitchFamily="2" charset="2"/>
                <a:hlinkClick r:id="rId5"/>
              </a:rPr>
              <a:t>/outline</a:t>
            </a:r>
            <a:endParaRPr lang="nl-BE" altLang="en-US" sz="1600" dirty="0"/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Week 10 (Dinsdag): posten voorlopige versie eindwerk voor hogeschoolpromotor op EPOS: Taak 4A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Week 11 (Maandag): student ontvangt feedback </a:t>
            </a:r>
            <a:r>
              <a:rPr lang="nl-BE" altLang="en-US" sz="1800" dirty="0" err="1"/>
              <a:t>taalversie</a:t>
            </a:r>
            <a:r>
              <a:rPr lang="nl-BE" altLang="en-US" sz="1800" dirty="0"/>
              <a:t> eindwerk 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Week 11 (Vrijdag) student ontvangt feedback voorlopige versie van hogeschoolpromotor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Student implementeert alle feedback</a:t>
            </a:r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/>
              <a:t>Eindwerk: richtlijnen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>
              <a:defRPr/>
            </a:pPr>
            <a:r>
              <a:rPr lang="nl-BE" altLang="en-US" dirty="0"/>
              <a:t>Met meerdere studenten aan eenzelfde project werken: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  <a:defRPr/>
            </a:pPr>
            <a:r>
              <a:rPr lang="nl-BE" altLang="en-US" dirty="0"/>
              <a:t>Elke student EIGEN eindwerk (kan gerefereerd worden naar eindwerk van andere student, maar focus op eigen taken binnen project)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  <a:defRPr/>
            </a:pPr>
            <a:r>
              <a:rPr lang="nl-BE" altLang="en-US" dirty="0"/>
              <a:t>Eigen persoonlijke reflectie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  <a:defRPr/>
            </a:pPr>
            <a:r>
              <a:rPr lang="nl-BE" altLang="en-US" dirty="0"/>
              <a:t>Eigen </a:t>
            </a:r>
            <a:r>
              <a:rPr lang="nl-BE" altLang="en-US" dirty="0" err="1"/>
              <a:t>onderzoekstopic</a:t>
            </a:r>
            <a:endParaRPr lang="nl-BE" altLang="en-US" dirty="0"/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8531225" cy="579048"/>
          </a:xfrm>
        </p:spPr>
        <p:txBody>
          <a:bodyPr/>
          <a:lstStyle/>
          <a:p>
            <a:r>
              <a:rPr lang="nl-BE" dirty="0"/>
              <a:t>Eindwerk: richtlijnen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>
              <a:defRPr/>
            </a:pPr>
            <a:r>
              <a:rPr lang="nl-BE" altLang="en-US" dirty="0"/>
              <a:t>Indien Online </a:t>
            </a:r>
            <a:r>
              <a:rPr lang="nl-BE" altLang="en-US" dirty="0">
                <a:sym typeface="Wingdings" panose="05000000000000000000" pitchFamily="2" charset="2"/>
              </a:rPr>
              <a:t> enkel via EPOS</a:t>
            </a:r>
          </a:p>
          <a:p>
            <a:pPr>
              <a:defRPr/>
            </a:pPr>
            <a:r>
              <a:rPr lang="nl-BE" altLang="en-US" sz="2400" dirty="0">
                <a:sym typeface="Wingdings" panose="05000000000000000000" pitchFamily="2" charset="2"/>
              </a:rPr>
              <a:t>Indien On Campus  </a:t>
            </a:r>
            <a:r>
              <a:rPr lang="nl-BE" altLang="en-US" dirty="0">
                <a:sym typeface="Wingdings" panose="05000000000000000000" pitchFamily="2" charset="2"/>
              </a:rPr>
              <a:t>ingebonden volgens vooropgestelde richtlijnen</a:t>
            </a:r>
            <a:endParaRPr lang="nl-BE" altLang="en-US" sz="2400" dirty="0">
              <a:sym typeface="Wingdings" panose="05000000000000000000" pitchFamily="2" charset="2"/>
            </a:endParaRP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sz="2400" dirty="0"/>
              <a:t>1 exemplaar voor het archief (*)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sz="2400" dirty="0"/>
              <a:t>1 exemplaar voor de hogeschoolpromotor (te bezorgen op juryexamen)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sz="2400" dirty="0"/>
              <a:t>1 exemplaar voor de bedrijfspromotor (Student bezorgt dit zelf !)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sz="2400" dirty="0"/>
              <a:t>1 exemplaar voor de student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endParaRPr lang="nl-BE" altLang="en-US" sz="2400" dirty="0"/>
          </a:p>
          <a:p>
            <a:pPr lvl="1" algn="l" fontAlgn="ctr"/>
            <a:r>
              <a:rPr lang="nl-BE" altLang="en-US" sz="2400" dirty="0"/>
              <a:t>(*) Student bezorgt dag van het juryexamen het exemplaar aan het onthaal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endParaRPr lang="nl-BE" altLang="en-US" sz="2400" dirty="0"/>
          </a:p>
          <a:p>
            <a:pPr>
              <a:defRPr/>
            </a:pPr>
            <a:endParaRPr lang="nl-BE" altLang="en-US" dirty="0"/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Inleveren definitieve versie eindwerk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7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sz="2200" dirty="0"/>
              <a:t>Publicatie op Doks.pxl.be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/>
              <a:t>Eindwerk + Abstract + Titel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/>
              <a:t>Enkel Abstract + Titel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/>
              <a:t>Enkel Titel</a:t>
            </a:r>
          </a:p>
          <a:p>
            <a:r>
              <a:rPr lang="nl-BE" sz="2200" dirty="0"/>
              <a:t>In OneNote </a:t>
            </a:r>
            <a:r>
              <a:rPr lang="nl-BE" sz="2200" dirty="0">
                <a:sym typeface="Wingdings" panose="05000000000000000000" pitchFamily="2" charset="2"/>
              </a:rPr>
              <a:t> Toelatingsformulier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>
                <a:sym typeface="Wingdings" panose="05000000000000000000" pitchFamily="2" charset="2"/>
              </a:rPr>
              <a:t>Invullen + ondertekenen door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nl-BE" dirty="0">
                <a:sym typeface="Wingdings" panose="05000000000000000000" pitchFamily="2" charset="2"/>
              </a:rPr>
              <a:t>Student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nl-BE" dirty="0">
                <a:sym typeface="Wingdings" panose="05000000000000000000" pitchFamily="2" charset="2"/>
              </a:rPr>
              <a:t>Stagebedrijf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nl-BE" dirty="0">
                <a:sym typeface="Wingdings" panose="05000000000000000000" pitchFamily="2" charset="2"/>
              </a:rPr>
              <a:t>Hogeschoolpromotor (eindbeslissing)</a:t>
            </a:r>
          </a:p>
          <a:p>
            <a:r>
              <a:rPr lang="nl-BE" sz="2200" dirty="0">
                <a:sym typeface="Wingdings" panose="05000000000000000000" pitchFamily="2" charset="2"/>
              </a:rPr>
              <a:t>Taak 4C in EPOS: uploaden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 err="1">
                <a:sym typeface="Wingdings" panose="05000000000000000000" pitchFamily="2" charset="2"/>
              </a:rPr>
              <a:t>Docx</a:t>
            </a:r>
            <a:r>
              <a:rPr lang="nl-BE" sz="1800" dirty="0">
                <a:sym typeface="Wingdings" panose="05000000000000000000" pitchFamily="2" charset="2"/>
              </a:rPr>
              <a:t> van Abstract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>
                <a:sym typeface="Wingdings" panose="05000000000000000000" pitchFamily="2" charset="2"/>
              </a:rPr>
              <a:t>PDF van eindwerk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sz="1800" dirty="0" err="1">
                <a:sym typeface="Wingdings" panose="05000000000000000000" pitchFamily="2" charset="2"/>
              </a:rPr>
              <a:t>Toelagingsformulier</a:t>
            </a:r>
            <a:endParaRPr lang="nl-BE" altLang="en-US" sz="1800" dirty="0"/>
          </a:p>
          <a:p>
            <a:pPr>
              <a:defRPr/>
            </a:pPr>
            <a:endParaRPr lang="nl-BE" alt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Publicatie op Doks.pxl.be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5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sz="2400" dirty="0"/>
              <a:t>Publieke presentatie voor jury (docenten, promotoren, experts uit wetenschappelijke instellingen, deskundigen uit het bedrijfsleven …)</a:t>
            </a:r>
          </a:p>
          <a:p>
            <a:r>
              <a:rPr lang="nl-BE" altLang="en-US" sz="2400" dirty="0"/>
              <a:t>Studenten opgedeeld in groepen (5 tot 7 studenten) </a:t>
            </a:r>
            <a:r>
              <a:rPr lang="nl-BE" altLang="en-US" sz="2400" dirty="0">
                <a:sym typeface="Wingdings" panose="05000000000000000000" pitchFamily="2" charset="2"/>
              </a:rPr>
              <a:t> Studenten binnen 1 groep presenteren in blok (voor- of namiddag)</a:t>
            </a:r>
          </a:p>
          <a:p>
            <a:r>
              <a:rPr lang="nl-BE" altLang="en-US" sz="2400" dirty="0">
                <a:sym typeface="Wingdings" panose="05000000000000000000" pitchFamily="2" charset="2"/>
              </a:rPr>
              <a:t>Alle bedrijfspromotoren worden verwacht op juryexamen</a:t>
            </a:r>
          </a:p>
          <a:p>
            <a:r>
              <a:rPr lang="nl-BE" altLang="en-US" sz="2400" dirty="0">
                <a:sym typeface="Wingdings" panose="05000000000000000000" pitchFamily="2" charset="2"/>
              </a:rPr>
              <a:t>On Campus of Online via MS Teams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nl-BE" alt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547257"/>
            <a:ext cx="10440988" cy="3150281"/>
          </a:xfrm>
        </p:spPr>
        <p:txBody>
          <a:bodyPr numCol="1"/>
          <a:lstStyle/>
          <a:p>
            <a:r>
              <a:rPr lang="nl-BE" altLang="en-US" dirty="0"/>
              <a:t>Duur: 12 weken</a:t>
            </a:r>
          </a:p>
          <a:p>
            <a:r>
              <a:rPr lang="nl-BE" altLang="en-US" dirty="0"/>
              <a:t>Locatie stage: </a:t>
            </a:r>
          </a:p>
          <a:p>
            <a:pPr lvl="1" algn="l"/>
            <a:r>
              <a:rPr lang="nl-BE" dirty="0"/>
              <a:t>Opstart van de stage op het bedrijf conform de veiligheidsmaatregelen</a:t>
            </a:r>
          </a:p>
          <a:p>
            <a:pPr lvl="1" algn="l"/>
            <a:r>
              <a:rPr lang="nl-BE" dirty="0"/>
              <a:t>Combinatie telewerk – on site werken mogelijk (bepaald door stagebedrijf)</a:t>
            </a:r>
          </a:p>
          <a:p>
            <a:pPr lvl="1" algn="l"/>
            <a:r>
              <a:rPr lang="nl-BE" dirty="0"/>
              <a:t>100% telewerk niet toegelaten</a:t>
            </a:r>
          </a:p>
          <a:p>
            <a:r>
              <a:rPr lang="nl-BE" altLang="en-US" dirty="0"/>
              <a:t>Werkregime wordt bepaald door stagebedrijf</a:t>
            </a:r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579048"/>
          </a:xfrm>
        </p:spPr>
        <p:txBody>
          <a:bodyPr/>
          <a:lstStyle/>
          <a:p>
            <a:r>
              <a:rPr lang="nl-BE" dirty="0"/>
              <a:t>Praktische afspraken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1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sz="2400" dirty="0"/>
              <a:t>Voorbereiding: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sz="2400" dirty="0">
                <a:sym typeface="Wingdings" panose="05000000000000000000" pitchFamily="2" charset="2"/>
              </a:rPr>
              <a:t>Woe na stageperiode: uploaden presentatie op EPOS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sz="2400" dirty="0">
                <a:sym typeface="Wingdings" panose="05000000000000000000" pitchFamily="2" charset="2"/>
              </a:rPr>
              <a:t>Verwerken feedback hogeschoolpromotor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sz="2400" dirty="0">
                <a:sym typeface="Wingdings" panose="05000000000000000000" pitchFamily="2" charset="2"/>
              </a:rPr>
              <a:t>Uittesten presentatie/demo mogelijk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sz="2400" dirty="0">
                <a:sym typeface="Wingdings" panose="05000000000000000000" pitchFamily="2" charset="2"/>
              </a:rPr>
              <a:t>Indien On Campus: extra materiaal nodig ?</a:t>
            </a:r>
            <a:br>
              <a:rPr lang="nl-BE" altLang="en-US" sz="2400" dirty="0">
                <a:sym typeface="Wingdings" panose="05000000000000000000" pitchFamily="2" charset="2"/>
              </a:rPr>
            </a:br>
            <a:r>
              <a:rPr lang="nl-BE" altLang="en-US" sz="2400" dirty="0">
                <a:sym typeface="Wingdings" panose="05000000000000000000" pitchFamily="2" charset="2"/>
              </a:rPr>
              <a:t>(laptop, internetverbinding en beamer: standaard aanwezig)  tijdig doorgeven aan stagecoördinator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endParaRPr lang="en-US" altLang="en-US" sz="2400" dirty="0">
              <a:sym typeface="Wingdings" panose="05000000000000000000" pitchFamily="2" charset="2"/>
            </a:endParaRPr>
          </a:p>
          <a:p>
            <a:pPr>
              <a:defRPr/>
            </a:pPr>
            <a:endParaRPr lang="nl-BE" alt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nl-BE" dirty="0"/>
          </a:p>
          <a:p>
            <a:endParaRPr lang="nl-BE" dirty="0"/>
          </a:p>
          <a:p>
            <a:endParaRPr lang="nl-BE" altLang="en-US" dirty="0"/>
          </a:p>
          <a:p>
            <a:pPr lvl="1" algn="l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5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altLang="en-US" dirty="0"/>
              <a:t>Laatste examenweek in juni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altLang="en-US" dirty="0"/>
              <a:t>Planning juryexamen naar alle juryleden doorgestuurd + via OneNote naar jullie gecommuniceerd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altLang="en-US" b="1" dirty="0"/>
              <a:t>Niet geslaagd op eindwerk of stageverloop? </a:t>
            </a:r>
            <a:r>
              <a:rPr lang="nl-BE" altLang="en-US" dirty="0">
                <a:sym typeface="Wingdings" panose="05000000000000000000" pitchFamily="2" charset="2"/>
              </a:rPr>
              <a:t> </a:t>
            </a:r>
            <a:r>
              <a:rPr lang="nl-BE" altLang="en-US" b="1" dirty="0">
                <a:sym typeface="Wingdings" panose="05000000000000000000" pitchFamily="2" charset="2"/>
              </a:rPr>
              <a:t>kan niet deelnemen aan juryexamen</a:t>
            </a:r>
            <a:r>
              <a:rPr lang="nl-BE" altLang="en-US" dirty="0">
                <a:sym typeface="Wingdings" panose="05000000000000000000" pitchFamily="2" charset="2"/>
              </a:rPr>
              <a:t> </a:t>
            </a:r>
            <a:endParaRPr lang="nl-BE" altLang="en-US" b="1" dirty="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altLang="en-US" b="1" dirty="0">
                <a:sym typeface="Wingdings" panose="05000000000000000000" pitchFamily="2" charset="2"/>
              </a:rPr>
              <a:t>Niet geslaagd op enkel eindwerk </a:t>
            </a:r>
            <a:r>
              <a:rPr lang="nl-BE" altLang="en-US" dirty="0">
                <a:sym typeface="Wingdings" panose="05000000000000000000" pitchFamily="2" charset="2"/>
              </a:rPr>
              <a:t> eindwerk herwerken tijdens groot verlof + juryexamen in 2</a:t>
            </a:r>
            <a:r>
              <a:rPr lang="nl-BE" altLang="en-US" baseline="30000" dirty="0">
                <a:sym typeface="Wingdings" panose="05000000000000000000" pitchFamily="2" charset="2"/>
              </a:rPr>
              <a:t>de</a:t>
            </a:r>
            <a:r>
              <a:rPr lang="nl-BE" altLang="en-US" dirty="0">
                <a:sym typeface="Wingdings" panose="05000000000000000000" pitchFamily="2" charset="2"/>
              </a:rPr>
              <a:t> zittijd  vrijdag voor juryexamen wordt toestemming gegeven door hogeschoolpromotor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6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Tijdschema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Voor een individueel project : </a:t>
            </a:r>
            <a:endParaRPr lang="nl-BE" altLang="en-US" sz="2400" dirty="0"/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Presentatie : 20 minuten </a:t>
            </a:r>
            <a:endParaRPr lang="nl-BE" altLang="en-US" sz="2000" dirty="0"/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Vragenronde : 5-10 minuten </a:t>
            </a:r>
            <a:endParaRPr lang="nl-BE" altLang="en-US" sz="2000" dirty="0"/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Opstart en afsluiting : 5 minuten </a:t>
            </a:r>
            <a:endParaRPr lang="nl-BE" altLang="en-US" sz="2000" dirty="0"/>
          </a:p>
          <a:p>
            <a:pPr lvl="3" algn="l"/>
            <a:r>
              <a:rPr lang="nl-BE" altLang="en-US" dirty="0">
                <a:sym typeface="Wingdings" panose="05000000000000000000" pitchFamily="2" charset="2"/>
              </a:rPr>
              <a:t> </a:t>
            </a:r>
            <a:r>
              <a:rPr lang="nl-BE" altLang="en-US" dirty="0"/>
              <a:t>Totaal 30 min in planning 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Voor een project met meerdere studenten:     </a:t>
            </a:r>
            <a:endParaRPr lang="nl-BE" altLang="en-US" sz="2400" dirty="0"/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Presentatie : 20 min + 10 min. per student (va 2</a:t>
            </a:r>
            <a:r>
              <a:rPr lang="nl-BE" altLang="en-US" baseline="30000" dirty="0"/>
              <a:t>de</a:t>
            </a:r>
            <a:r>
              <a:rPr lang="nl-BE" altLang="en-US" dirty="0"/>
              <a:t> student)</a:t>
            </a:r>
            <a:endParaRPr lang="nl-BE" altLang="en-US" sz="2000" dirty="0"/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Vragenronde : 5-10 min + 5 min. per student (va 2</a:t>
            </a:r>
            <a:r>
              <a:rPr lang="nl-BE" altLang="en-US" baseline="30000" dirty="0"/>
              <a:t>de</a:t>
            </a:r>
            <a:r>
              <a:rPr lang="nl-BE" altLang="en-US" dirty="0"/>
              <a:t> student)</a:t>
            </a:r>
            <a:endParaRPr lang="nl-BE" altLang="en-US" sz="2000" dirty="0"/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Opstart en afsluiting : 5 minuten </a:t>
            </a:r>
            <a:endParaRPr lang="nl-BE" altLang="en-US" sz="2000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0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Inhoud presentatie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Deel 1: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bedrijfsvoorstelling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voorstelling/situering project of opdracht a.d.h.v. probleemstelling en doelstellingen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Deel 2: 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altLang="en-US" dirty="0"/>
              <a:t>voorstelling stagewerkzaamheden: hoe heeft de student project aangepakt?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Deel 3: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bespreking (nieuwe) technologieën/technische aspecten 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voorstelling/toelichting research topic 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ontwerp/implementatie opdracht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demo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Deel 4: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altLang="en-US" dirty="0"/>
              <a:t>Conclusie en reflectie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7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Team van meerdere studenten</a:t>
            </a:r>
          </a:p>
          <a:p>
            <a:pPr marL="742950" lvl="1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Alle teamleden </a:t>
            </a:r>
            <a:r>
              <a:rPr lang="nl-BE" altLang="en-US" sz="1800" b="1" dirty="0"/>
              <a:t>zelfde aandeel </a:t>
            </a:r>
            <a:r>
              <a:rPr lang="nl-BE" altLang="en-US" sz="1800" dirty="0"/>
              <a:t>in presentatie</a:t>
            </a:r>
          </a:p>
          <a:p>
            <a:pPr marL="742950" lvl="1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Elk teamlid stelt het deel voor </a:t>
            </a:r>
            <a:r>
              <a:rPr lang="nl-BE" altLang="en-US" sz="1800" b="1" dirty="0"/>
              <a:t>waaraan hij/zij gewerkt </a:t>
            </a:r>
            <a:r>
              <a:rPr lang="nl-BE" altLang="en-US" sz="1800" dirty="0"/>
              <a:t>heeft </a:t>
            </a:r>
          </a:p>
          <a:p>
            <a:pPr marL="742950" lvl="1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Elke teamlid stelt een </a:t>
            </a:r>
            <a:r>
              <a:rPr lang="nl-BE" altLang="en-US" sz="1800" b="1" dirty="0"/>
              <a:t>technisch aspect </a:t>
            </a:r>
            <a:r>
              <a:rPr lang="nl-BE" altLang="en-US" sz="1800" dirty="0"/>
              <a:t>van zijn/haar stagewerkzaamheden voor</a:t>
            </a:r>
          </a:p>
          <a:p>
            <a:pPr marL="742950" lvl="1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Elke teamlid stelt zijn/haar </a:t>
            </a:r>
            <a:r>
              <a:rPr lang="nl-BE" altLang="en-US" sz="1800" b="1" dirty="0"/>
              <a:t>research topic </a:t>
            </a:r>
            <a:r>
              <a:rPr lang="nl-BE" altLang="en-US" sz="1800" dirty="0"/>
              <a:t>voor of een aspect van het research topic</a:t>
            </a:r>
          </a:p>
          <a:p>
            <a:pPr marL="742950" lvl="1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Elk teamlid geeft zijn </a:t>
            </a:r>
            <a:r>
              <a:rPr lang="nl-BE" altLang="en-US" sz="1800" b="1" dirty="0"/>
              <a:t>eigen reflectie </a:t>
            </a:r>
            <a:r>
              <a:rPr lang="nl-BE" altLang="en-US" sz="1800" dirty="0"/>
              <a:t>op het project/de stage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nl-BE" altLang="en-US" sz="1800" dirty="0"/>
              <a:t>Vragenronde : 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De vragen kunnen gericht worden aan alle teamleden. 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De vragen m.b.t. de technische aspecten en/of het research topic worden gericht naar de student die zich hierin verdiept heeft. </a:t>
            </a:r>
          </a:p>
          <a:p>
            <a:pPr marL="1200150" lvl="2" indent="-285750" algn="l" fontAlgn="ctr">
              <a:buFont typeface="Wingdings" panose="05000000000000000000" pitchFamily="2" charset="2"/>
              <a:buChar char="ü"/>
            </a:pPr>
            <a:r>
              <a:rPr lang="nl-BE" altLang="en-US" sz="1800" dirty="0"/>
              <a:t>Bij de open vragen dienen de teamleden mekaar de kans te geven om te antwoorden.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1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Advies:</a:t>
            </a:r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Maak de presentatie tijdens je stage </a:t>
            </a:r>
            <a:endParaRPr lang="nl-BE" altLang="en-US" sz="2400" dirty="0"/>
          </a:p>
          <a:p>
            <a:pPr marL="800100" lvl="1" indent="-342900" algn="l" fontAlgn="ctr">
              <a:buFont typeface="Wingdings" panose="05000000000000000000" pitchFamily="2" charset="2"/>
              <a:buChar char="ü"/>
            </a:pPr>
            <a:r>
              <a:rPr lang="nl-BE" altLang="en-US" dirty="0"/>
              <a:t>Geef een presentatie aan de medewerkers van het stagebedrijf + tijdens laatste stagebezoek van hogeschoolpromotor</a:t>
            </a:r>
            <a:endParaRPr lang="nl-BE" altLang="en-US" sz="2400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0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847462"/>
            <a:ext cx="10440988" cy="3905588"/>
          </a:xfrm>
        </p:spPr>
        <p:txBody>
          <a:bodyPr numCol="1"/>
          <a:lstStyle/>
          <a:p>
            <a:r>
              <a:rPr lang="nl-BE" altLang="en-US" dirty="0"/>
              <a:t>Je dient te slagen voor </a:t>
            </a:r>
            <a:r>
              <a:rPr lang="nl-BE" altLang="en-US" b="1" dirty="0"/>
              <a:t>ELK</a:t>
            </a:r>
            <a:r>
              <a:rPr lang="nl-BE" altLang="en-US" dirty="0"/>
              <a:t> onderdeel apart: 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altLang="en-US" dirty="0"/>
              <a:t>Stageverloop (incl. portfolio) 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altLang="en-US" dirty="0"/>
              <a:t>Eindwerk 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nl-BE" altLang="en-US" dirty="0"/>
              <a:t>Juryexamen</a:t>
            </a:r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1268414"/>
            <a:ext cx="10241108" cy="579048"/>
          </a:xfrm>
        </p:spPr>
        <p:txBody>
          <a:bodyPr/>
          <a:lstStyle/>
          <a:p>
            <a:r>
              <a:rPr lang="nl-BE" dirty="0"/>
              <a:t>Juryexamen: Evaluatie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8983B9D7-C3C4-4EB3-9B2A-801788025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4532"/>
              </p:ext>
            </p:extLst>
          </p:nvPr>
        </p:nvGraphicFramePr>
        <p:xfrm>
          <a:off x="4451985" y="2566601"/>
          <a:ext cx="5803583" cy="3608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36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Eindscore : op 20 punten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 dirty="0">
                          <a:effectLst/>
                        </a:rPr>
                        <a:t>Onderdeel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 dirty="0">
                          <a:effectLst/>
                        </a:rPr>
                        <a:t>% aandeel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 dirty="0">
                          <a:effectLst/>
                        </a:rPr>
                        <a:t>portfolio (= wekelijkse verslaggeving)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stageverloop in het bedrijf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eindwerk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411"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bachelorproef/onderzoeksitem (inhoudelijke beoordeling)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verslaggeving/stage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taalbeoordeling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verdediging/juryexamen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6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>
                          <a:effectLst/>
                        </a:rPr>
                        <a:t>Totaal in %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BE" sz="1000" dirty="0">
                          <a:effectLst/>
                        </a:rPr>
                        <a:t>100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4" marR="4445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518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E18BD839-8600-45A8-A39A-B0A063F3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971551"/>
            <a:ext cx="10440988" cy="4725988"/>
          </a:xfrm>
        </p:spPr>
        <p:txBody>
          <a:bodyPr numCol="1"/>
          <a:lstStyle/>
          <a:p>
            <a:r>
              <a:rPr lang="nl-BE" altLang="en-US" dirty="0"/>
              <a:t>Heel veel succes en werkplezier !!</a:t>
            </a:r>
          </a:p>
          <a:p>
            <a:r>
              <a:rPr lang="nl-BE" altLang="en-US" dirty="0"/>
              <a:t>Meld problemen tijdig !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Bespreek eerst met bedrijfspromotor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Licht hogeschoolpromotor in 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Eventueel tussenkomst van stagecoördinator</a:t>
            </a:r>
          </a:p>
          <a:p>
            <a:r>
              <a:rPr lang="nl-BE" altLang="en-US" dirty="0"/>
              <a:t>Indien vragen of onduidelijkheden: mail hogeschoolpromotor of stagecoördinator !!</a:t>
            </a:r>
          </a:p>
          <a:p>
            <a:endParaRPr lang="nl-BE" altLang="en-US" dirty="0"/>
          </a:p>
          <a:p>
            <a:endParaRPr lang="nl-BE" dirty="0"/>
          </a:p>
        </p:txBody>
      </p:sp>
      <p:pic>
        <p:nvPicPr>
          <p:cNvPr id="4" name="Picture 2" descr="Afbeeldingsresultaat voor succes">
            <a:extLst>
              <a:ext uri="{FF2B5EF4-FFF2-40B4-BE49-F238E27FC236}">
                <a16:creationId xmlns:a16="http://schemas.microsoft.com/office/drawing/2014/main" id="{E00EC4E9-0330-47A7-8EE3-E7D1EC003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26110"/>
          <a:stretch/>
        </p:blipFill>
        <p:spPr bwMode="auto">
          <a:xfrm>
            <a:off x="5686424" y="3199292"/>
            <a:ext cx="6505575" cy="36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9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9EFEF2B2-D517-4103-AB26-ADAF68F2A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384" y="1309254"/>
            <a:ext cx="10440988" cy="2268539"/>
          </a:xfrm>
        </p:spPr>
        <p:txBody>
          <a:bodyPr numCol="1"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Alle laatstejaarsstudenten worden geacht aanwezig te zijn.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Waarom deelnemen?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Netwerken: eerste contact leggen en verkennen van opportuniteiten in functie van tewerkstelling.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 verder denken dan je stage.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Met 170 deelnemende bedrijven waarvan de meesten op zoek zijn naar IT-talent biedt het </a:t>
            </a:r>
            <a:r>
              <a:rPr lang="nl-BE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Jobevent</a:t>
            </a: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dus heel wat mogelijkheden.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Uitnodiging ontvangen via de cursus van het IT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BE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 </a:t>
            </a: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voorhand te registreren: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Meer info: </a:t>
            </a:r>
            <a:r>
              <a:rPr lang="nl-BE" b="0" i="0" u="none" strike="noStrike" dirty="0">
                <a:solidFill>
                  <a:srgbClr val="5B5FC7"/>
                </a:solidFill>
                <a:effectLst/>
                <a:latin typeface="Segoe UI" panose="020B0502040204020203" pitchFamily="34" charset="0"/>
                <a:hlinkClick r:id="rId2" tooltip="https://www.pxl.be/pub/congress/congress-events/jobevent/bezoeken.html?utm_source=flexmail&amp;utm_medium=e-mail&amp;utm_campaign=bezoekhetpxljobevent2022&amp;utm_content=gtgtgt+meer+info"/>
              </a:rPr>
              <a:t>https://www.pxl.be/Pub/Congress/Congress-Events/Jobevent/Bezoeken.html?utm_source=flexmail&amp;utm_medium=e-mail&amp;utm_campaign=bezoekhetpxljobevent2022&amp;utm_content=gtgtgt+meer+info</a:t>
            </a:r>
            <a:b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nl-BE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nl-B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Registreren: </a:t>
            </a:r>
            <a:r>
              <a:rPr lang="nl-BE" b="0" i="0" u="none" strike="noStrike" dirty="0">
                <a:solidFill>
                  <a:srgbClr val="5B5FC7"/>
                </a:solidFill>
                <a:effectLst/>
                <a:latin typeface="Segoe UI" panose="020B0502040204020203" pitchFamily="34" charset="0"/>
                <a:hlinkClick r:id="rId3" tooltip="https://cvscan.eu/pxljobevent"/>
              </a:rPr>
              <a:t>https://cvscan.eu/pxljobevent</a:t>
            </a:r>
            <a:endParaRPr lang="nl-BE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029416B4-68C7-40CC-81B0-936C054B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01" y="561832"/>
            <a:ext cx="10241108" cy="579048"/>
          </a:xfrm>
        </p:spPr>
        <p:txBody>
          <a:bodyPr/>
          <a:lstStyle/>
          <a:p>
            <a:r>
              <a:rPr lang="nl-BE" dirty="0" err="1"/>
              <a:t>Jobdays</a:t>
            </a:r>
            <a:r>
              <a:rPr lang="nl-BE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683305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98C77-EC37-4000-AB80-447FA80AE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Vragen ?</a:t>
            </a:r>
          </a:p>
        </p:txBody>
      </p:sp>
    </p:spTree>
    <p:extLst>
      <p:ext uri="{BB962C8B-B14F-4D97-AF65-F5344CB8AC3E}">
        <p14:creationId xmlns:p14="http://schemas.microsoft.com/office/powerpoint/2010/main" val="359795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547257"/>
            <a:ext cx="10440988" cy="3150281"/>
          </a:xfrm>
        </p:spPr>
        <p:txBody>
          <a:bodyPr numCol="1"/>
          <a:lstStyle/>
          <a:p>
            <a:r>
              <a:rPr lang="nl-BE" altLang="en-US" dirty="0"/>
              <a:t>Terugkomdag: </a:t>
            </a:r>
            <a:r>
              <a:rPr lang="nl-BE" altLang="en-US" b="1" dirty="0"/>
              <a:t>donderdagnamiddag 05/05</a:t>
            </a:r>
          </a:p>
          <a:p>
            <a:r>
              <a:rPr lang="nl-BE" altLang="en-US" dirty="0"/>
              <a:t>Niet voor stagiairs in het buitenland</a:t>
            </a:r>
          </a:p>
          <a:p>
            <a:r>
              <a:rPr lang="nl-BE" dirty="0"/>
              <a:t>Aantal workshops met info over mogelijkheden na afstuderen</a:t>
            </a:r>
          </a:p>
          <a:p>
            <a:r>
              <a:rPr lang="nl-BE" dirty="0"/>
              <a:t>Bespreking met hogeschoolpromotor over evolutie stage- en onderzoeksopdracht, praktische afspraken, …</a:t>
            </a:r>
          </a:p>
          <a:p>
            <a:endParaRPr lang="nl-BE" altLang="en-US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579048"/>
          </a:xfrm>
        </p:spPr>
        <p:txBody>
          <a:bodyPr/>
          <a:lstStyle/>
          <a:p>
            <a:r>
              <a:rPr lang="nl-BE" dirty="0"/>
              <a:t>Praktische afspraken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2246901"/>
            <a:ext cx="10440988" cy="3450637"/>
          </a:xfrm>
        </p:spPr>
        <p:txBody>
          <a:bodyPr numCol="1"/>
          <a:lstStyle/>
          <a:p>
            <a:r>
              <a:rPr lang="nl-BE" altLang="en-US" dirty="0"/>
              <a:t>Hogeschoolpromotor: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Terug te vinden in OneNote onder tabblad Hogeschoolpromotor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Minstens 2 (online) stagebezoeken: week 3 à 4 + einde stageperiode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nl-BE" altLang="en-US" dirty="0"/>
              <a:t>Meer regelmatige afstemming mogelijk indien nodig via MS Teams : wordt afgestemd met hogeschoolpromotor zelf !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endParaRPr lang="nl-BE" altLang="en-US" dirty="0"/>
          </a:p>
          <a:p>
            <a:r>
              <a:rPr lang="nl-BE" altLang="en-US" dirty="0"/>
              <a:t>Alle deadlines: stagekalender in OneNote (tabblad Stageverloop) </a:t>
            </a:r>
            <a:r>
              <a:rPr lang="nl-BE" altLang="en-US" dirty="0">
                <a:sym typeface="Wingdings" panose="05000000000000000000" pitchFamily="2" charset="2"/>
              </a:rPr>
              <a:t> hier krijg je geen notificaties van  plan deze zelf in je agenda !</a:t>
            </a:r>
            <a:endParaRPr lang="nl-BE" altLang="en-US" dirty="0"/>
          </a:p>
          <a:p>
            <a:r>
              <a:rPr lang="nl-BE" altLang="en-US" dirty="0"/>
              <a:t>Tijdens het ganse verloop van je stage: hou zeker je PXL mail in het oog !</a:t>
            </a:r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579048"/>
          </a:xfrm>
        </p:spPr>
        <p:txBody>
          <a:bodyPr/>
          <a:lstStyle/>
          <a:p>
            <a:r>
              <a:rPr lang="nl-BE" dirty="0"/>
              <a:t>Praktische afspraken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138949"/>
            <a:ext cx="10440988" cy="3813982"/>
          </a:xfrm>
        </p:spPr>
        <p:txBody>
          <a:bodyPr numCol="1"/>
          <a:lstStyle/>
          <a:p>
            <a:r>
              <a:rPr lang="nl-BE" altLang="en-US" dirty="0"/>
              <a:t>(Online) afwezigheid tijdens de stage</a:t>
            </a:r>
          </a:p>
          <a:p>
            <a:pPr lvl="1" algn="l">
              <a:defRPr/>
            </a:pPr>
            <a:r>
              <a:rPr lang="nl-BE" dirty="0"/>
              <a:t>Stagiair verwittigt de dag zelf</a:t>
            </a:r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r>
              <a:rPr lang="nl-BE" dirty="0"/>
              <a:t>Bedrijf</a:t>
            </a:r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r>
              <a:rPr lang="nl-BE" dirty="0"/>
              <a:t>Hogeschool (dienst Studentenadministratie) via </a:t>
            </a:r>
            <a:r>
              <a:rPr lang="nl-BE" dirty="0" err="1"/>
              <a:t>MijnPXL</a:t>
            </a:r>
            <a:endParaRPr lang="nl-BE" dirty="0"/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r>
              <a:rPr lang="nl-BE" dirty="0"/>
              <a:t>Hogeschoolpromotor: per mail</a:t>
            </a:r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endParaRPr lang="nl-BE" dirty="0"/>
          </a:p>
          <a:p>
            <a:pPr lvl="1" algn="l">
              <a:defRPr/>
            </a:pPr>
            <a:r>
              <a:rPr lang="nl-BE" dirty="0"/>
              <a:t>In geval van ziekte: </a:t>
            </a:r>
            <a:r>
              <a:rPr lang="nl-BE" altLang="en-US" dirty="0"/>
              <a:t>Stagiair stuurt per post binnen de 4 kalenderdagen: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r>
              <a:rPr lang="nl-BE" altLang="en-US" dirty="0"/>
              <a:t>Origineel doktersattest naar dienst Studentenadministratie / opladen via </a:t>
            </a:r>
            <a:r>
              <a:rPr lang="nl-BE" altLang="en-US" dirty="0" err="1"/>
              <a:t>mijnPXL</a:t>
            </a:r>
            <a:endParaRPr lang="nl-BE" altLang="en-US" dirty="0"/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r>
              <a:rPr lang="nl-BE" altLang="en-US" dirty="0"/>
              <a:t>Gescand doktersattest naar Hogeschoolpromotor</a:t>
            </a:r>
          </a:p>
          <a:p>
            <a:pPr marL="1200150" lvl="2" indent="-285750" algn="l">
              <a:buFont typeface="Arial" panose="020B0604020202020204" pitchFamily="34" charset="0"/>
              <a:buChar char="•"/>
              <a:defRPr/>
            </a:pPr>
            <a:endParaRPr lang="nl-BE" altLang="en-US" dirty="0"/>
          </a:p>
          <a:p>
            <a:pPr>
              <a:defRPr/>
            </a:pPr>
            <a:r>
              <a:rPr lang="nl-BE" altLang="en-US" dirty="0"/>
              <a:t>Afwezige stagedagen dienen te worden ingehaald</a:t>
            </a:r>
          </a:p>
          <a:p>
            <a:pPr marL="628650" indent="-285750">
              <a:buFont typeface="Arial" panose="020B0604020202020204" pitchFamily="34" charset="0"/>
              <a:buChar char="•"/>
              <a:defRPr/>
            </a:pPr>
            <a:endParaRPr lang="nl-BE" altLang="en-US" dirty="0"/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4860925" cy="579048"/>
          </a:xfrm>
        </p:spPr>
        <p:txBody>
          <a:bodyPr/>
          <a:lstStyle/>
          <a:p>
            <a:r>
              <a:rPr lang="nl-BE" dirty="0"/>
              <a:t>Praktische afspraken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3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138949"/>
            <a:ext cx="10440988" cy="3813982"/>
          </a:xfrm>
        </p:spPr>
        <p:txBody>
          <a:bodyPr numCol="1"/>
          <a:lstStyle/>
          <a:p>
            <a:r>
              <a:rPr lang="nl-BE" altLang="en-US" dirty="0"/>
              <a:t>Uitwerken Stageopdracht (Portfolio)</a:t>
            </a:r>
          </a:p>
          <a:p>
            <a:r>
              <a:rPr lang="nl-BE" altLang="en-US" dirty="0"/>
              <a:t>Uitwerken Onderzoek (Deel II Eindwerk)</a:t>
            </a:r>
          </a:p>
          <a:p>
            <a:r>
              <a:rPr lang="nl-BE" altLang="en-US" dirty="0"/>
              <a:t>Schrijven Eindwerk</a:t>
            </a:r>
          </a:p>
          <a:p>
            <a:r>
              <a:rPr lang="nl-BE" altLang="en-US" dirty="0"/>
              <a:t>Juryexamen</a:t>
            </a:r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10049452" cy="579048"/>
          </a:xfrm>
        </p:spPr>
        <p:txBody>
          <a:bodyPr/>
          <a:lstStyle/>
          <a:p>
            <a:r>
              <a:rPr lang="nl-BE" dirty="0"/>
              <a:t>Onderdelen stage en op te leveren documenten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138949"/>
            <a:ext cx="10440988" cy="3813982"/>
          </a:xfrm>
        </p:spPr>
        <p:txBody>
          <a:bodyPr numCol="1"/>
          <a:lstStyle/>
          <a:p>
            <a:r>
              <a:rPr lang="nl-BE" altLang="en-US" dirty="0"/>
              <a:t>Beschrijving </a:t>
            </a:r>
            <a:r>
              <a:rPr lang="nl-BE" altLang="en-US" sz="2400" dirty="0"/>
              <a:t>activiteiten uitwerking stageopdracht</a:t>
            </a:r>
          </a:p>
          <a:p>
            <a:r>
              <a:rPr lang="nl-BE" altLang="en-US" sz="2400" dirty="0"/>
              <a:t>Individueel per student</a:t>
            </a:r>
          </a:p>
          <a:p>
            <a:r>
              <a:rPr lang="nl-BE" altLang="en-US" sz="2400" dirty="0"/>
              <a:t>Afstemmen met bedrijfspromotor (laten nalezen </a:t>
            </a:r>
          </a:p>
          <a:p>
            <a:pPr marL="0" indent="0">
              <a:buNone/>
            </a:pPr>
            <a:r>
              <a:rPr lang="nl-BE" altLang="en-US" dirty="0"/>
              <a:t>	</a:t>
            </a:r>
            <a:r>
              <a:rPr lang="nl-BE" altLang="en-US" sz="2400" dirty="0"/>
              <a:t>ter controle)</a:t>
            </a:r>
          </a:p>
          <a:p>
            <a:r>
              <a:rPr lang="nl-BE" altLang="en-US" sz="2400" dirty="0"/>
              <a:t>Wekelijks posten op Epos bij betreffende taak voor hogeschoolpromotor</a:t>
            </a:r>
          </a:p>
          <a:p>
            <a:pPr marL="0" indent="0">
              <a:buNone/>
            </a:pPr>
            <a:r>
              <a:rPr lang="nl-BE" altLang="en-US" dirty="0"/>
              <a:t>	(deadline = vrijdagavond 22.00u)</a:t>
            </a:r>
            <a:endParaRPr lang="nl-BE" altLang="en-US" sz="2400" dirty="0"/>
          </a:p>
          <a:p>
            <a:r>
              <a:rPr lang="nl-BE" altLang="en-US" sz="2400" dirty="0"/>
              <a:t>Feedback door hogeschoolpromotor</a:t>
            </a:r>
          </a:p>
          <a:p>
            <a:r>
              <a:rPr lang="nl-BE" altLang="en-US" sz="2400" dirty="0"/>
              <a:t>Sjabloon via OneNote</a:t>
            </a:r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7003856" cy="579048"/>
          </a:xfrm>
        </p:spPr>
        <p:txBody>
          <a:bodyPr/>
          <a:lstStyle/>
          <a:p>
            <a:r>
              <a:rPr lang="nl-BE"/>
              <a:t>Stageverloop - Stageportfolio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B5125D1F-4513-46E5-991B-B65BB4E51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27" y="905069"/>
            <a:ext cx="2337555" cy="23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8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06606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743" y="2138949"/>
            <a:ext cx="10440988" cy="3813982"/>
          </a:xfrm>
        </p:spPr>
        <p:txBody>
          <a:bodyPr numCol="1"/>
          <a:lstStyle/>
          <a:p>
            <a:r>
              <a:rPr lang="nl-BE" altLang="en-US" b="1" dirty="0"/>
              <a:t>VOOR</a:t>
            </a:r>
            <a:r>
              <a:rPr lang="nl-BE" altLang="en-US" dirty="0"/>
              <a:t> de aanvang van de stage (deadline = </a:t>
            </a:r>
            <a:br>
              <a:rPr lang="nl-BE" altLang="en-US" dirty="0"/>
            </a:br>
            <a:r>
              <a:rPr lang="nl-BE" altLang="en-US" dirty="0"/>
              <a:t>vrijdagavond 22.00u): invullen tem </a:t>
            </a:r>
            <a:br>
              <a:rPr lang="nl-BE" altLang="en-US" dirty="0"/>
            </a:br>
            <a:r>
              <a:rPr lang="nl-BE" altLang="en-US" dirty="0"/>
              <a:t>“Randvoorwaarden” (punt 2.4)</a:t>
            </a:r>
            <a:br>
              <a:rPr lang="nl-BE" altLang="en-US" dirty="0"/>
            </a:br>
            <a:endParaRPr lang="nl-BE" altLang="en-US" sz="1600" dirty="0"/>
          </a:p>
          <a:p>
            <a:pPr marL="800100" lvl="2" indent="0" algn="l">
              <a:buNone/>
            </a:pPr>
            <a:r>
              <a:rPr lang="nl-BE" altLang="en-US" dirty="0"/>
              <a:t>1.	Informatiefiche</a:t>
            </a:r>
          </a:p>
          <a:p>
            <a:pPr marL="800100" lvl="2" indent="0" algn="l">
              <a:buNone/>
            </a:pPr>
            <a:r>
              <a:rPr lang="nl-BE" altLang="en-US" dirty="0"/>
              <a:t>2.	Plan van aanpak</a:t>
            </a:r>
          </a:p>
          <a:p>
            <a:pPr marL="800100" lvl="2" indent="0" algn="l">
              <a:buNone/>
            </a:pPr>
            <a:r>
              <a:rPr lang="nl-BE" altLang="en-US" dirty="0"/>
              <a:t>2.1.		Situatieschets stagebedrijf + motivatie</a:t>
            </a:r>
          </a:p>
          <a:p>
            <a:pPr marL="800100" lvl="2" indent="0" algn="l">
              <a:buNone/>
            </a:pPr>
            <a:r>
              <a:rPr lang="nl-BE" altLang="en-US" dirty="0"/>
              <a:t>2.2.		Probleemstelling(en) - (Waarom?)</a:t>
            </a:r>
          </a:p>
          <a:p>
            <a:pPr marL="800100" lvl="2" indent="0" algn="l">
              <a:buNone/>
            </a:pPr>
            <a:r>
              <a:rPr lang="nl-BE" altLang="en-US" dirty="0"/>
              <a:t>2.3.		Doelstelling(en) - (Wat?)</a:t>
            </a:r>
          </a:p>
          <a:p>
            <a:pPr marL="800100" lvl="2" indent="0" algn="l">
              <a:buNone/>
            </a:pPr>
            <a:r>
              <a:rPr lang="nl-BE" altLang="en-US" dirty="0"/>
              <a:t>2.4.		Randvoorwaarden</a:t>
            </a:r>
          </a:p>
          <a:p>
            <a:pPr lvl="1" algn="l">
              <a:defRPr/>
            </a:pPr>
            <a:endParaRPr lang="nl-BE" dirty="0"/>
          </a:p>
          <a:p>
            <a:endParaRPr lang="nl-BE" altLang="en-US" dirty="0"/>
          </a:p>
          <a:p>
            <a:pPr lvl="1"/>
            <a:endParaRPr lang="nl-BE" altLang="en-US" dirty="0"/>
          </a:p>
          <a:p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1268414"/>
            <a:ext cx="6975864" cy="579048"/>
          </a:xfrm>
        </p:spPr>
        <p:txBody>
          <a:bodyPr/>
          <a:lstStyle/>
          <a:p>
            <a:r>
              <a:rPr lang="nl-BE" dirty="0"/>
              <a:t>Stageverloop - Stageportfolio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8" name="Afbeelding 7" descr="Afbeelding met tekst&#10;&#10;Automatisch gegenereerde beschrijving">
            <a:extLst>
              <a:ext uri="{FF2B5EF4-FFF2-40B4-BE49-F238E27FC236}">
                <a16:creationId xmlns:a16="http://schemas.microsoft.com/office/drawing/2014/main" id="{DF657425-F3CE-4867-BED1-2C0A07069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27" y="843407"/>
            <a:ext cx="2337555" cy="23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92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2507</Words>
  <Application>Microsoft Office PowerPoint</Application>
  <PresentationFormat>Breedbeeld</PresentationFormat>
  <Paragraphs>392</Paragraphs>
  <Slides>39</Slides>
  <Notes>16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Segoe UI</vt:lpstr>
      <vt:lpstr>Wingdings</vt:lpstr>
      <vt:lpstr>Kantoorthema</vt:lpstr>
      <vt:lpstr>Bachelor project</vt:lpstr>
      <vt:lpstr>Bachelor Project</vt:lpstr>
      <vt:lpstr>Praktische afspraken</vt:lpstr>
      <vt:lpstr>Praktische afspraken</vt:lpstr>
      <vt:lpstr>Praktische afspraken</vt:lpstr>
      <vt:lpstr>Praktische afspraken</vt:lpstr>
      <vt:lpstr>Onderdelen stage en op te leveren documenten </vt:lpstr>
      <vt:lpstr>Stageverloop - Stageportfolio</vt:lpstr>
      <vt:lpstr>Stageverloop - Stageportfolio</vt:lpstr>
      <vt:lpstr>Stageverloop - Stageportfolio</vt:lpstr>
      <vt:lpstr>Stageverloop - Stageportfolio</vt:lpstr>
      <vt:lpstr>Projectomschrijving</vt:lpstr>
      <vt:lpstr>Projectomschrijving</vt:lpstr>
      <vt:lpstr>Onderzoekstopic – Deel II eindwerk</vt:lpstr>
      <vt:lpstr>Onderzoeksproces Bachelor Project</vt:lpstr>
      <vt:lpstr>Deel 1: Ontwerpen</vt:lpstr>
      <vt:lpstr>Deel 2: Gegevens verzamelen</vt:lpstr>
      <vt:lpstr>Deel 3: Analyseren</vt:lpstr>
      <vt:lpstr>Evalueren en adviseren</vt:lpstr>
      <vt:lpstr>Onderzoekstopic – Deel II eindwerk</vt:lpstr>
      <vt:lpstr>Onderzoekstopic – Deel II eindwerk</vt:lpstr>
      <vt:lpstr>Onderzoekstopic – Deel II eindwerk</vt:lpstr>
      <vt:lpstr>Onderzoekstopic – Deel II eindwerk</vt:lpstr>
      <vt:lpstr>Stageverloop: Deel I Eindwerk</vt:lpstr>
      <vt:lpstr>Eindwerk: richtlijnen</vt:lpstr>
      <vt:lpstr>Eindwerk: richtlijnen</vt:lpstr>
      <vt:lpstr>Inleveren definitieve versie eindwerk</vt:lpstr>
      <vt:lpstr>Publicatie op Doks.pxl.be</vt:lpstr>
      <vt:lpstr>Juryexamen</vt:lpstr>
      <vt:lpstr>Juryexamen</vt:lpstr>
      <vt:lpstr>Juryexamen</vt:lpstr>
      <vt:lpstr>Juryexamen</vt:lpstr>
      <vt:lpstr>Juryexamen</vt:lpstr>
      <vt:lpstr>Juryexamen</vt:lpstr>
      <vt:lpstr>Juryexamen</vt:lpstr>
      <vt:lpstr>Juryexamen: Evaluatie</vt:lpstr>
      <vt:lpstr>PowerPoint-presentatie</vt:lpstr>
      <vt:lpstr>Jobdays 2022</vt:lpstr>
      <vt:lpstr>    Vragen ?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Marijke Willems</cp:lastModifiedBy>
  <cp:revision>489</cp:revision>
  <dcterms:created xsi:type="dcterms:W3CDTF">2017-10-12T15:08:04Z</dcterms:created>
  <dcterms:modified xsi:type="dcterms:W3CDTF">2022-02-14T09:08:19Z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20002650@PXL.BE</vt:lpwstr>
  </property>
  <property fmtid="{D5CDD505-2E9C-101B-9397-08002B2CF9AE}" pid="5" name="MSIP_Label_f95379a6-efcb-4855-97e0-03c6be785496_SetDate">
    <vt:lpwstr>2021-02-16T19:52:18.2080657Z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42376956-cc3c-42fc-9bad-7f79052341a9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