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90" r:id="rId5"/>
    <p:sldId id="294" r:id="rId6"/>
    <p:sldId id="262" r:id="rId7"/>
    <p:sldId id="263" r:id="rId8"/>
    <p:sldId id="266" r:id="rId9"/>
    <p:sldId id="267" r:id="rId10"/>
    <p:sldId id="268" r:id="rId11"/>
    <p:sldId id="270" r:id="rId12"/>
    <p:sldId id="295" r:id="rId13"/>
    <p:sldId id="296" r:id="rId14"/>
    <p:sldId id="276" r:id="rId15"/>
    <p:sldId id="277" r:id="rId16"/>
    <p:sldId id="297" r:id="rId17"/>
    <p:sldId id="305" r:id="rId18"/>
    <p:sldId id="306" r:id="rId19"/>
    <p:sldId id="279" r:id="rId20"/>
    <p:sldId id="298" r:id="rId21"/>
    <p:sldId id="301" r:id="rId22"/>
    <p:sldId id="299" r:id="rId23"/>
    <p:sldId id="302" r:id="rId24"/>
    <p:sldId id="300" r:id="rId25"/>
    <p:sldId id="303" r:id="rId26"/>
    <p:sldId id="304" r:id="rId27"/>
    <p:sldId id="308" r:id="rId28"/>
    <p:sldId id="309" r:id="rId29"/>
    <p:sldId id="307"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D76"/>
    <a:srgbClr val="FFFFFF"/>
    <a:srgbClr val="068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4660"/>
  </p:normalViewPr>
  <p:slideViewPr>
    <p:cSldViewPr snapToGrid="0">
      <p:cViewPr varScale="1">
        <p:scale>
          <a:sx n="90" d="100"/>
          <a:sy n="90" d="100"/>
        </p:scale>
        <p:origin x="12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102"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Escribe una cita aquí"/>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Escribe una cita aquí</a:t>
            </a:r>
          </a:p>
        </p:txBody>
      </p:sp>
      <p:sp>
        <p:nvSpPr>
          <p:cNvPr id="123" name="Juan Pérez"/>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Juan Pérez</a:t>
            </a:r>
          </a:p>
        </p:txBody>
      </p:sp>
      <p:sp>
        <p:nvSpPr>
          <p:cNvPr id="124" name="Tex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32" name="Escribe una cita aquí"/>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Escribe una cita aquí</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uan Pérez"/>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Juan Pérez</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2"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7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8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9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10.png"/><Relationship Id="rId4" Type="http://schemas.openxmlformats.org/officeDocument/2006/relationships/diagramQuickStyle" Target="../diagrams/quickStyle12.xml"/><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8" name="Picture 4" descr="Resultado de imagen para universidad ricardo palma">
            <a:extLst>
              <a:ext uri="{FF2B5EF4-FFF2-40B4-BE49-F238E27FC236}">
                <a16:creationId xmlns:a16="http://schemas.microsoft.com/office/drawing/2014/main" id="{EA5BF4E3-C515-4BE4-BAE5-15B800C2D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527" y="304800"/>
            <a:ext cx="2292350" cy="2263696"/>
          </a:xfrm>
          <a:prstGeom prst="rect">
            <a:avLst/>
          </a:prstGeom>
          <a:noFill/>
          <a:extLst>
            <a:ext uri="{909E8E84-426E-40DD-AFC4-6F175D3DCCD1}">
              <a14:hiddenFill xmlns:a14="http://schemas.microsoft.com/office/drawing/2010/main">
                <a:solidFill>
                  <a:srgbClr val="FFFFFF"/>
                </a:solidFill>
              </a14:hiddenFill>
            </a:ext>
          </a:extLst>
        </p:spPr>
      </p:pic>
      <p:sp>
        <p:nvSpPr>
          <p:cNvPr id="8" name="presentado por:…">
            <a:extLst>
              <a:ext uri="{FF2B5EF4-FFF2-40B4-BE49-F238E27FC236}">
                <a16:creationId xmlns:a16="http://schemas.microsoft.com/office/drawing/2014/main" id="{EB2D5F87-F72E-49C2-B2C2-F3A949B5C522}"/>
              </a:ext>
            </a:extLst>
          </p:cNvPr>
          <p:cNvSpPr txBox="1">
            <a:spLocks/>
          </p:cNvSpPr>
          <p:nvPr/>
        </p:nvSpPr>
        <p:spPr>
          <a:xfrm>
            <a:off x="406400" y="6426200"/>
            <a:ext cx="12192000" cy="302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lvl1pPr marL="0" marR="0" indent="0" algn="l" defTabSz="584200" rtl="0" latinLnBrk="0">
              <a:lnSpc>
                <a:spcPct val="80000"/>
              </a:lnSpc>
              <a:spcBef>
                <a:spcPts val="0"/>
              </a:spcBef>
              <a:spcAft>
                <a:spcPts val="0"/>
              </a:spcAft>
              <a:buClrTx/>
              <a:buSzTx/>
              <a:buFontTx/>
              <a:buNone/>
              <a:tabLst/>
              <a:defRPr sz="17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a:lstStyle>
          <a:p>
            <a:pPr hangingPunct="1">
              <a:defRPr sz="4600">
                <a:solidFill>
                  <a:srgbClr val="A6AAA9"/>
                </a:solidFill>
              </a:defRPr>
            </a:pPr>
            <a:r>
              <a:rPr lang="pt-BR" sz="4400" b="1" dirty="0">
                <a:solidFill>
                  <a:schemeClr val="bg1"/>
                </a:solidFill>
              </a:rPr>
              <a:t>presentado por:</a:t>
            </a:r>
          </a:p>
          <a:p>
            <a:pPr hangingPunct="1">
              <a:defRPr sz="4600">
                <a:solidFill>
                  <a:srgbClr val="A6AAA9"/>
                </a:solidFill>
              </a:defRPr>
            </a:pPr>
            <a:r>
              <a:rPr lang="pt-BR" sz="4400" b="1" dirty="0" smtClean="0">
                <a:solidFill>
                  <a:schemeClr val="bg1"/>
                </a:solidFill>
              </a:rPr>
              <a:t>joNATHAN GOMEZ MOROCHO</a:t>
            </a:r>
            <a:endParaRPr lang="pt-BR" sz="4400" b="1" dirty="0">
              <a:solidFill>
                <a:schemeClr val="bg1"/>
              </a:solidFill>
            </a:endParaRPr>
          </a:p>
        </p:txBody>
      </p:sp>
      <p:sp>
        <p:nvSpPr>
          <p:cNvPr id="10" name="DESARROLLO DE UNA RED SOCIAL PARA PARTIDOS DE FÚTBOL MEDIANTE HERRAMIENTA WEB">
            <a:extLst>
              <a:ext uri="{FF2B5EF4-FFF2-40B4-BE49-F238E27FC236}">
                <a16:creationId xmlns:a16="http://schemas.microsoft.com/office/drawing/2014/main" id="{DF961D6B-DA2A-4951-93CC-5ADECAE47B25}"/>
              </a:ext>
            </a:extLst>
          </p:cNvPr>
          <p:cNvSpPr txBox="1">
            <a:spLocks/>
          </p:cNvSpPr>
          <p:nvPr/>
        </p:nvSpPr>
        <p:spPr>
          <a:xfrm>
            <a:off x="406400" y="3225800"/>
            <a:ext cx="12192000" cy="2844800"/>
          </a:xfrm>
          <a:prstGeom prst="rect">
            <a:avLst/>
          </a:prstGeom>
          <a:ln w="25400">
            <a:solidFill>
              <a:srgbClr val="5B5854">
                <a:alpha val="0"/>
              </a:srgb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r" defTabSz="239522" latinLnBrk="0">
              <a:lnSpc>
                <a:spcPct val="80000"/>
              </a:lnSpc>
              <a:spcBef>
                <a:spcPts val="0"/>
              </a:spcBef>
              <a:spcAft>
                <a:spcPts val="0"/>
              </a:spcAft>
              <a:buClrTx/>
              <a:buSzTx/>
              <a:buFontTx/>
              <a:buNone/>
              <a:tabLst/>
              <a:defRPr sz="6969" b="0" i="0" u="none" strike="noStrike" cap="all" spc="0" baseline="0">
                <a:ln>
                  <a:noFill/>
                </a:ln>
                <a:solidFill>
                  <a:schemeClr val="accent6">
                    <a:hueOff val="-2153150"/>
                    <a:satOff val="-11264"/>
                    <a:lumOff val="-15786"/>
                  </a:schemeClr>
                </a:solidFill>
                <a:uFillTx/>
                <a:latin typeface="+mn-lt"/>
                <a:ea typeface="+mn-ea"/>
                <a:cs typeface="+mn-cs"/>
                <a:sym typeface="DIN Condensed"/>
              </a:defRPr>
            </a:lvl1pPr>
            <a:lvl2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2pPr>
            <a:lvl3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3pPr>
            <a:lvl4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4pPr>
            <a:lvl5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algn="ctr" hangingPunct="1"/>
            <a:r>
              <a:rPr lang="es-ES" sz="5400" b="1" dirty="0" smtClean="0">
                <a:solidFill>
                  <a:schemeClr val="accent1">
                    <a:lumMod val="75000"/>
                  </a:schemeClr>
                </a:solidFill>
              </a:rPr>
              <a:t>VUE.JS Y LOS BACKENDS CON LOS QUE PUEDE TRABAJAR</a:t>
            </a:r>
            <a:endParaRPr lang="es-ES" sz="5400" b="1" dirty="0">
              <a:solidFill>
                <a:schemeClr val="accent1">
                  <a:lumMod val="75000"/>
                </a:schemeClr>
              </a:solidFill>
            </a:endParaRPr>
          </a:p>
        </p:txBody>
      </p:sp>
      <p:sp>
        <p:nvSpPr>
          <p:cNvPr id="11" name="DESARROLLO DE UNA RED SOCIAL PARA PARTIDOS DE FÚTBOL MEDIANTE HERRAMIENTA WEB">
            <a:extLst>
              <a:ext uri="{FF2B5EF4-FFF2-40B4-BE49-F238E27FC236}">
                <a16:creationId xmlns:a16="http://schemas.microsoft.com/office/drawing/2014/main" id="{4E99C264-EF5D-42E2-A8BC-75C4D3CDE7F7}"/>
              </a:ext>
            </a:extLst>
          </p:cNvPr>
          <p:cNvSpPr txBox="1">
            <a:spLocks/>
          </p:cNvSpPr>
          <p:nvPr/>
        </p:nvSpPr>
        <p:spPr>
          <a:xfrm>
            <a:off x="406400" y="165100"/>
            <a:ext cx="9594127" cy="2844800"/>
          </a:xfrm>
          <a:prstGeom prst="rect">
            <a:avLst/>
          </a:prstGeom>
          <a:ln w="25400">
            <a:solidFill>
              <a:srgbClr val="5B5854">
                <a:alpha val="0"/>
              </a:srgb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r" defTabSz="239522" latinLnBrk="0">
              <a:lnSpc>
                <a:spcPct val="80000"/>
              </a:lnSpc>
              <a:spcBef>
                <a:spcPts val="0"/>
              </a:spcBef>
              <a:spcAft>
                <a:spcPts val="0"/>
              </a:spcAft>
              <a:buClrTx/>
              <a:buSzTx/>
              <a:buFontTx/>
              <a:buNone/>
              <a:tabLst/>
              <a:defRPr sz="6969" b="0" i="0" u="none" strike="noStrike" cap="all" spc="0" baseline="0">
                <a:ln>
                  <a:noFill/>
                </a:ln>
                <a:solidFill>
                  <a:schemeClr val="accent6">
                    <a:hueOff val="-2153150"/>
                    <a:satOff val="-11264"/>
                    <a:lumOff val="-15786"/>
                  </a:schemeClr>
                </a:solidFill>
                <a:uFillTx/>
                <a:latin typeface="+mn-lt"/>
                <a:ea typeface="+mn-ea"/>
                <a:cs typeface="+mn-cs"/>
                <a:sym typeface="DIN Condensed"/>
              </a:defRPr>
            </a:lvl1pPr>
            <a:lvl2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2pPr>
            <a:lvl3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3pPr>
            <a:lvl4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4pPr>
            <a:lvl5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algn="l" hangingPunct="1"/>
            <a:r>
              <a:rPr lang="es-ES" sz="6600" b="1" dirty="0">
                <a:solidFill>
                  <a:srgbClr val="068833"/>
                </a:solidFill>
              </a:rPr>
              <a:t>Facultad de ingeniería</a:t>
            </a:r>
          </a:p>
          <a:p>
            <a:pPr algn="l" hangingPunct="1"/>
            <a:r>
              <a:rPr lang="es-ES" sz="4400" b="1" dirty="0">
                <a:solidFill>
                  <a:srgbClr val="068833"/>
                </a:solidFill>
              </a:rPr>
              <a:t>Escuela de ingeniería informática</a:t>
            </a:r>
            <a:endParaRPr lang="es-ES" sz="4000" b="1" dirty="0">
              <a:solidFill>
                <a:srgbClr val="068833"/>
              </a:solidFill>
            </a:endParaRPr>
          </a:p>
        </p:txBody>
      </p:sp>
      <p:sp>
        <p:nvSpPr>
          <p:cNvPr id="12" name="presentado por:…">
            <a:extLst>
              <a:ext uri="{FF2B5EF4-FFF2-40B4-BE49-F238E27FC236}">
                <a16:creationId xmlns:a16="http://schemas.microsoft.com/office/drawing/2014/main" id="{3B322CF2-B783-4C21-8149-4BE9EF7687F9}"/>
              </a:ext>
            </a:extLst>
          </p:cNvPr>
          <p:cNvSpPr txBox="1">
            <a:spLocks/>
          </p:cNvSpPr>
          <p:nvPr/>
        </p:nvSpPr>
        <p:spPr>
          <a:xfrm>
            <a:off x="5522976" y="6426200"/>
            <a:ext cx="1623949" cy="828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fontScale="92500"/>
          </a:bodyPr>
          <a:lstStyle>
            <a:lvl1pPr marL="0" marR="0" indent="0" algn="l" defTabSz="584200" rtl="0" latinLnBrk="0">
              <a:lnSpc>
                <a:spcPct val="80000"/>
              </a:lnSpc>
              <a:spcBef>
                <a:spcPts val="0"/>
              </a:spcBef>
              <a:spcAft>
                <a:spcPts val="0"/>
              </a:spcAft>
              <a:buClrTx/>
              <a:buSzTx/>
              <a:buFontTx/>
              <a:buNone/>
              <a:tabLst/>
              <a:defRPr sz="17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a:lstStyle>
          <a:p>
            <a:pPr hangingPunct="1">
              <a:defRPr sz="4600">
                <a:solidFill>
                  <a:srgbClr val="A6AAA9"/>
                </a:solidFill>
              </a:defRPr>
            </a:pPr>
            <a:r>
              <a:rPr lang="pt-BR" sz="4400" b="1" dirty="0" smtClean="0">
                <a:solidFill>
                  <a:schemeClr val="bg1"/>
                </a:solidFill>
              </a:rPr>
              <a:t>2019-I</a:t>
            </a:r>
            <a:endParaRPr lang="pt-BR" sz="4400" b="1"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50797"/>
            <a:ext cx="11176000" cy="863604"/>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b="1" dirty="0">
                <a:solidFill>
                  <a:schemeClr val="accent1">
                    <a:lumMod val="75000"/>
                  </a:schemeClr>
                </a:solidFill>
              </a:rPr>
              <a:t>La instancia de </a:t>
            </a:r>
            <a:r>
              <a:rPr lang="es-ES" b="1" dirty="0" err="1">
                <a:solidFill>
                  <a:schemeClr val="accent1">
                    <a:lumMod val="75000"/>
                  </a:schemeClr>
                </a:solidFill>
              </a:rPr>
              <a:t>vue</a:t>
            </a:r>
            <a:endParaRPr lang="es-ES"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406400" y="1536700"/>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dirty="0">
                <a:solidFill>
                  <a:schemeClr val="bg1"/>
                </a:solidFill>
              </a:rPr>
              <a:t>Las directivas son atributos </a:t>
            </a:r>
            <a:r>
              <a:rPr lang="es-ES" dirty="0" err="1">
                <a:solidFill>
                  <a:schemeClr val="bg1"/>
                </a:solidFill>
              </a:rPr>
              <a:t>html</a:t>
            </a:r>
            <a:r>
              <a:rPr lang="es-ES" dirty="0">
                <a:solidFill>
                  <a:schemeClr val="bg1"/>
                </a:solidFill>
              </a:rPr>
              <a:t> que dirigen el comportamiento de la aplicación. Las directivas en Vue.js son muy similares a las de Angular 1. Por </a:t>
            </a:r>
            <a:r>
              <a:rPr lang="es-ES" dirty="0" smtClean="0">
                <a:solidFill>
                  <a:schemeClr val="bg1"/>
                </a:solidFill>
              </a:rPr>
              <a:t>ejemplo:</a:t>
            </a:r>
            <a:br>
              <a:rPr lang="es-ES" dirty="0" smtClean="0">
                <a:solidFill>
                  <a:schemeClr val="bg1"/>
                </a:solidFill>
              </a:rPr>
            </a:br>
            <a:r>
              <a:rPr lang="es-ES" dirty="0">
                <a:solidFill>
                  <a:schemeClr val="bg1"/>
                </a:solidFill>
              </a:rPr>
              <a:t/>
            </a:r>
            <a:br>
              <a:rPr lang="es-ES" dirty="0">
                <a:solidFill>
                  <a:schemeClr val="bg1"/>
                </a:solidFill>
              </a:rPr>
            </a:br>
            <a:r>
              <a:rPr lang="es-ES" dirty="0">
                <a:solidFill>
                  <a:schemeClr val="bg1"/>
                </a:solidFill>
              </a:rPr>
              <a:t/>
            </a:r>
            <a:br>
              <a:rPr lang="es-ES" dirty="0">
                <a:solidFill>
                  <a:schemeClr val="bg1"/>
                </a:solidFill>
              </a:rPr>
            </a:br>
            <a:r>
              <a:rPr lang="es-ES" dirty="0">
                <a:solidFill>
                  <a:schemeClr val="bg1"/>
                </a:solidFill>
              </a:rPr>
              <a:t>añade o no un </a:t>
            </a:r>
            <a:r>
              <a:rPr lang="es-ES" dirty="0" err="1">
                <a:solidFill>
                  <a:schemeClr val="bg1"/>
                </a:solidFill>
              </a:rPr>
              <a:t>tag</a:t>
            </a:r>
            <a:r>
              <a:rPr lang="es-ES" dirty="0">
                <a:solidFill>
                  <a:schemeClr val="bg1"/>
                </a:solidFill>
              </a:rPr>
              <a:t> al DOM en función del valor de algún campo, o</a:t>
            </a:r>
            <a:br>
              <a:rPr lang="es-ES" dirty="0">
                <a:solidFill>
                  <a:schemeClr val="bg1"/>
                </a:solidFill>
              </a:rPr>
            </a:br>
            <a:r>
              <a:rPr lang="es-ES" dirty="0">
                <a:solidFill>
                  <a:schemeClr val="bg1"/>
                </a:solidFill>
              </a:rPr>
              <a:t/>
            </a:r>
            <a:br>
              <a:rPr lang="es-ES" dirty="0">
                <a:solidFill>
                  <a:schemeClr val="bg1"/>
                </a:solidFill>
              </a:rPr>
            </a:br>
            <a:r>
              <a:rPr lang="es-ES" dirty="0" smtClean="0">
                <a:solidFill>
                  <a:schemeClr val="bg1"/>
                </a:solidFill>
              </a:rPr>
              <a:t/>
            </a:r>
            <a:br>
              <a:rPr lang="es-ES" dirty="0" smtClean="0">
                <a:solidFill>
                  <a:schemeClr val="bg1"/>
                </a:solidFill>
              </a:rPr>
            </a:br>
            <a:r>
              <a:rPr lang="es-ES" dirty="0" smtClean="0">
                <a:solidFill>
                  <a:schemeClr val="bg1"/>
                </a:solidFill>
              </a:rPr>
              <a:t>enlaza </a:t>
            </a:r>
            <a:r>
              <a:rPr lang="es-ES" dirty="0">
                <a:solidFill>
                  <a:schemeClr val="bg1"/>
                </a:solidFill>
              </a:rPr>
              <a:t>controles de formularios con variables de nuestro modelo de datos.</a:t>
            </a:r>
            <a:br>
              <a:rPr lang="es-ES" dirty="0">
                <a:solidFill>
                  <a:schemeClr val="bg1"/>
                </a:solidFill>
              </a:rPr>
            </a:br>
            <a:r>
              <a:rPr lang="es-ES" dirty="0">
                <a:solidFill>
                  <a:schemeClr val="bg1"/>
                </a:solidFill>
              </a:rPr>
              <a:t/>
            </a:r>
            <a:br>
              <a:rPr lang="es-ES" dirty="0">
                <a:solidFill>
                  <a:schemeClr val="bg1"/>
                </a:solidFill>
              </a:rPr>
            </a:br>
            <a:r>
              <a:rPr lang="es-ES" dirty="0">
                <a:solidFill>
                  <a:schemeClr val="bg1"/>
                </a:solidFill>
              </a:rPr>
              <a:t>Tanto los </a:t>
            </a:r>
            <a:r>
              <a:rPr lang="es-ES" dirty="0" err="1">
                <a:solidFill>
                  <a:schemeClr val="bg1"/>
                </a:solidFill>
              </a:rPr>
              <a:t>templates</a:t>
            </a:r>
            <a:r>
              <a:rPr lang="es-ES" dirty="0">
                <a:solidFill>
                  <a:schemeClr val="bg1"/>
                </a:solidFill>
              </a:rPr>
              <a:t> como las directivas están reactivamente enlazados con el modelo de datos: cuando uno cambia, el otro también lo hace. Esto es lo que se llama </a:t>
            </a:r>
            <a:r>
              <a:rPr lang="es-ES" dirty="0" err="1">
                <a:solidFill>
                  <a:schemeClr val="bg1"/>
                </a:solidFill>
              </a:rPr>
              <a:t>two</a:t>
            </a:r>
            <a:r>
              <a:rPr lang="es-ES" dirty="0">
                <a:solidFill>
                  <a:schemeClr val="bg1"/>
                </a:solidFill>
              </a:rPr>
              <a:t> </a:t>
            </a:r>
            <a:r>
              <a:rPr lang="es-ES" dirty="0" err="1">
                <a:solidFill>
                  <a:schemeClr val="bg1"/>
                </a:solidFill>
              </a:rPr>
              <a:t>way</a:t>
            </a:r>
            <a:r>
              <a:rPr lang="es-ES" dirty="0">
                <a:solidFill>
                  <a:schemeClr val="bg1"/>
                </a:solidFill>
              </a:rPr>
              <a:t> data </a:t>
            </a:r>
            <a:r>
              <a:rPr lang="es-ES" dirty="0" err="1">
                <a:solidFill>
                  <a:schemeClr val="bg1"/>
                </a:solidFill>
              </a:rPr>
              <a:t>binding</a:t>
            </a:r>
            <a:r>
              <a:rPr lang="es-ES" dirty="0">
                <a:solidFill>
                  <a:schemeClr val="bg1"/>
                </a:solidFill>
              </a:rPr>
              <a:t>, y hace que trabajar </a:t>
            </a:r>
            <a:r>
              <a:rPr lang="es-ES" dirty="0" smtClean="0">
                <a:solidFill>
                  <a:schemeClr val="bg1"/>
                </a:solidFill>
              </a:rPr>
              <a:t>con formularios </a:t>
            </a:r>
            <a:r>
              <a:rPr lang="es-ES" dirty="0">
                <a:solidFill>
                  <a:schemeClr val="bg1"/>
                </a:solidFill>
              </a:rPr>
              <a:t>usando Vue sea mucho más cómodo</a:t>
            </a:r>
            <a:endParaRPr dirty="0">
              <a:solidFill>
                <a:schemeClr val="bg1"/>
              </a:solidFill>
            </a:endParaRPr>
          </a:p>
        </p:txBody>
      </p:sp>
      <p:pic>
        <p:nvPicPr>
          <p:cNvPr id="6" name="Imagen 5"/>
          <p:cNvPicPr>
            <a:picLocks noChangeAspect="1"/>
          </p:cNvPicPr>
          <p:nvPr/>
        </p:nvPicPr>
        <p:blipFill>
          <a:blip r:embed="rId2"/>
          <a:stretch>
            <a:fillRect/>
          </a:stretch>
        </p:blipFill>
        <p:spPr>
          <a:xfrm>
            <a:off x="493648" y="3035871"/>
            <a:ext cx="1810639" cy="710055"/>
          </a:xfrm>
          <a:prstGeom prst="rect">
            <a:avLst/>
          </a:prstGeom>
        </p:spPr>
      </p:pic>
      <p:pic>
        <p:nvPicPr>
          <p:cNvPr id="7" name="Imagen 6"/>
          <p:cNvPicPr>
            <a:picLocks noChangeAspect="1"/>
          </p:cNvPicPr>
          <p:nvPr/>
        </p:nvPicPr>
        <p:blipFill>
          <a:blip r:embed="rId3"/>
          <a:stretch>
            <a:fillRect/>
          </a:stretch>
        </p:blipFill>
        <p:spPr>
          <a:xfrm>
            <a:off x="406400" y="4348170"/>
            <a:ext cx="1897887" cy="61397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desarrollo del produ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Propiedades de una instancia de </a:t>
            </a:r>
            <a:r>
              <a:rPr lang="es-ES" sz="6000" b="1" dirty="0" err="1" smtClean="0">
                <a:solidFill>
                  <a:schemeClr val="accent1">
                    <a:lumMod val="75000"/>
                  </a:schemeClr>
                </a:solidFill>
              </a:rPr>
              <a:t>vue</a:t>
            </a:r>
            <a:endParaRPr sz="6000" b="1" dirty="0">
              <a:solidFill>
                <a:schemeClr val="accent1">
                  <a:lumMod val="75000"/>
                </a:schemeClr>
              </a:solidFill>
            </a:endParaRPr>
          </a:p>
        </p:txBody>
      </p:sp>
      <p:graphicFrame>
        <p:nvGraphicFramePr>
          <p:cNvPr id="4" name="Diagrama 3">
            <a:extLst>
              <a:ext uri="{FF2B5EF4-FFF2-40B4-BE49-F238E27FC236}">
                <a16:creationId xmlns:a16="http://schemas.microsoft.com/office/drawing/2014/main" id="{B9B52C29-0204-4AB3-9D57-37E10D288405}"/>
              </a:ext>
            </a:extLst>
          </p:cNvPr>
          <p:cNvGraphicFramePr/>
          <p:nvPr>
            <p:extLst>
              <p:ext uri="{D42A27DB-BD31-4B8C-83A1-F6EECF244321}">
                <p14:modId xmlns:p14="http://schemas.microsoft.com/office/powerpoint/2010/main" val="3566153479"/>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Propiedades de una instancia de </a:t>
            </a:r>
            <a:r>
              <a:rPr lang="es-ES" sz="4000" b="1" dirty="0" err="1" smtClean="0">
                <a:solidFill>
                  <a:schemeClr val="accent1">
                    <a:lumMod val="75000"/>
                  </a:schemeClr>
                </a:solidFill>
              </a:rPr>
              <a:t>vue</a:t>
            </a:r>
            <a:endParaRPr lang="es-ES" sz="4000"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503936" y="1548892"/>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dirty="0">
                <a:solidFill>
                  <a:schemeClr val="bg1"/>
                </a:solidFill>
              </a:rPr>
              <a:t>Hay varias opciones que podemos especificar al crear una instancia de Vue. Un pequeño ejemplo más o menos completo sería como el que sigue:</a:t>
            </a:r>
            <a:r>
              <a:rPr lang="es-ES" dirty="0" smtClean="0">
                <a:solidFill>
                  <a:schemeClr val="bg1"/>
                </a:solidFill>
              </a:rPr>
              <a:t/>
            </a:r>
            <a:br>
              <a:rPr lang="es-ES" dirty="0" smtClean="0">
                <a:solidFill>
                  <a:schemeClr val="bg1"/>
                </a:solidFill>
              </a:rPr>
            </a:br>
            <a:endParaRPr dirty="0">
              <a:solidFill>
                <a:schemeClr val="bg1"/>
              </a:solidFill>
            </a:endParaRPr>
          </a:p>
        </p:txBody>
      </p:sp>
      <p:pic>
        <p:nvPicPr>
          <p:cNvPr id="2" name="Imagen 1"/>
          <p:cNvPicPr>
            <a:picLocks noChangeAspect="1"/>
          </p:cNvPicPr>
          <p:nvPr/>
        </p:nvPicPr>
        <p:blipFill>
          <a:blip r:embed="rId2"/>
          <a:stretch>
            <a:fillRect/>
          </a:stretch>
        </p:blipFill>
        <p:spPr>
          <a:xfrm>
            <a:off x="623188" y="3098108"/>
            <a:ext cx="10520299" cy="5081607"/>
          </a:xfrm>
          <a:prstGeom prst="rect">
            <a:avLst/>
          </a:prstGeom>
        </p:spPr>
      </p:pic>
    </p:spTree>
    <p:extLst>
      <p:ext uri="{BB962C8B-B14F-4D97-AF65-F5344CB8AC3E}">
        <p14:creationId xmlns:p14="http://schemas.microsoft.com/office/powerpoint/2010/main" val="6001682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Propiedades de una instancia de </a:t>
            </a:r>
            <a:r>
              <a:rPr lang="es-ES" sz="4000" b="1" dirty="0" err="1" smtClean="0">
                <a:solidFill>
                  <a:schemeClr val="accent1">
                    <a:lumMod val="75000"/>
                  </a:schemeClr>
                </a:solidFill>
              </a:rPr>
              <a:t>vue</a:t>
            </a:r>
            <a:endParaRPr lang="es-ES" sz="4000"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503936" y="1548892"/>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b="1" dirty="0" err="1" smtClean="0">
                <a:solidFill>
                  <a:schemeClr val="bg1"/>
                </a:solidFill>
              </a:rPr>
              <a:t>Template</a:t>
            </a:r>
            <a:r>
              <a:rPr lang="es-ES" b="1" dirty="0">
                <a:solidFill>
                  <a:schemeClr val="bg1"/>
                </a:solidFill>
              </a:rPr>
              <a:t>: </a:t>
            </a:r>
            <a:r>
              <a:rPr lang="es-ES" dirty="0" smtClean="0">
                <a:solidFill>
                  <a:schemeClr val="bg1"/>
                </a:solidFill>
              </a:rPr>
              <a:t>Se </a:t>
            </a:r>
            <a:r>
              <a:rPr lang="es-ES" dirty="0">
                <a:solidFill>
                  <a:schemeClr val="bg1"/>
                </a:solidFill>
              </a:rPr>
              <a:t>indica una cadena con </a:t>
            </a:r>
            <a:r>
              <a:rPr lang="es-ES" dirty="0" err="1">
                <a:solidFill>
                  <a:schemeClr val="bg1"/>
                </a:solidFill>
              </a:rPr>
              <a:t>html</a:t>
            </a:r>
            <a:r>
              <a:rPr lang="es-ES" dirty="0">
                <a:solidFill>
                  <a:schemeClr val="bg1"/>
                </a:solidFill>
              </a:rPr>
              <a:t> que reemplazará el </a:t>
            </a:r>
            <a:r>
              <a:rPr lang="es-ES" dirty="0" err="1">
                <a:solidFill>
                  <a:schemeClr val="bg1"/>
                </a:solidFill>
              </a:rPr>
              <a:t>html</a:t>
            </a:r>
            <a:r>
              <a:rPr lang="es-ES" dirty="0">
                <a:solidFill>
                  <a:schemeClr val="bg1"/>
                </a:solidFill>
              </a:rPr>
              <a:t> que hemos fijado </a:t>
            </a:r>
            <a:r>
              <a:rPr lang="es-ES" dirty="0" smtClean="0">
                <a:solidFill>
                  <a:schemeClr val="bg1"/>
                </a:solidFill>
              </a:rPr>
              <a:t>como “el”.</a:t>
            </a:r>
            <a:br>
              <a:rPr lang="es-ES" dirty="0" smtClean="0">
                <a:solidFill>
                  <a:schemeClr val="bg1"/>
                </a:solidFill>
              </a:rPr>
            </a:br>
            <a:r>
              <a:rPr lang="es-ES" dirty="0">
                <a:solidFill>
                  <a:schemeClr val="bg1"/>
                </a:solidFill>
              </a:rPr>
              <a:t/>
            </a:r>
            <a:br>
              <a:rPr lang="es-ES" dirty="0">
                <a:solidFill>
                  <a:schemeClr val="bg1"/>
                </a:solidFill>
              </a:rPr>
            </a:br>
            <a:r>
              <a:rPr lang="es-ES" b="1" dirty="0" smtClean="0">
                <a:solidFill>
                  <a:schemeClr val="bg1"/>
                </a:solidFill>
              </a:rPr>
              <a:t>Data: </a:t>
            </a:r>
            <a:r>
              <a:rPr lang="es-ES" dirty="0" smtClean="0">
                <a:solidFill>
                  <a:schemeClr val="bg1"/>
                </a:solidFill>
              </a:rPr>
              <a:t>Es </a:t>
            </a:r>
            <a:r>
              <a:rPr lang="es-ES" dirty="0">
                <a:solidFill>
                  <a:schemeClr val="bg1"/>
                </a:solidFill>
              </a:rPr>
              <a:t>un objeto con propiedades que podemos utilizar en nuestra instancia. En este caso, tanto la </a:t>
            </a:r>
            <a:r>
              <a:rPr lang="es-ES" dirty="0" smtClean="0">
                <a:solidFill>
                  <a:schemeClr val="bg1"/>
                </a:solidFill>
              </a:rPr>
              <a:t>directiva v-</a:t>
            </a:r>
            <a:r>
              <a:rPr lang="es-ES" dirty="0" err="1" smtClean="0">
                <a:solidFill>
                  <a:schemeClr val="bg1"/>
                </a:solidFill>
              </a:rPr>
              <a:t>bind</a:t>
            </a:r>
            <a:r>
              <a:rPr lang="es-ES" dirty="0" smtClean="0">
                <a:solidFill>
                  <a:schemeClr val="bg1"/>
                </a:solidFill>
              </a:rPr>
              <a:t> como </a:t>
            </a:r>
            <a:r>
              <a:rPr lang="es-ES" dirty="0">
                <a:solidFill>
                  <a:schemeClr val="bg1"/>
                </a:solidFill>
              </a:rPr>
              <a:t>el método</a:t>
            </a:r>
            <a:br>
              <a:rPr lang="es-ES" dirty="0">
                <a:solidFill>
                  <a:schemeClr val="bg1"/>
                </a:solidFill>
              </a:rPr>
            </a:br>
            <a:r>
              <a:rPr lang="es-ES" dirty="0" err="1">
                <a:solidFill>
                  <a:schemeClr val="bg1"/>
                </a:solidFill>
              </a:rPr>
              <a:t>area</a:t>
            </a:r>
            <a:r>
              <a:rPr lang="es-ES" dirty="0" smtClean="0">
                <a:solidFill>
                  <a:schemeClr val="bg1"/>
                </a:solidFill>
              </a:rPr>
              <a:t>() refieren </a:t>
            </a:r>
            <a:r>
              <a:rPr lang="es-ES" dirty="0">
                <a:solidFill>
                  <a:schemeClr val="bg1"/>
                </a:solidFill>
              </a:rPr>
              <a:t>estas propiedades. </a:t>
            </a:r>
            <a:r>
              <a:rPr lang="es-ES" dirty="0" smtClean="0">
                <a:solidFill>
                  <a:schemeClr val="bg1"/>
                </a:solidFill>
              </a:rPr>
              <a:t/>
            </a:r>
            <a:br>
              <a:rPr lang="es-ES" dirty="0" smtClean="0">
                <a:solidFill>
                  <a:schemeClr val="bg1"/>
                </a:solidFill>
              </a:rPr>
            </a:br>
            <a:r>
              <a:rPr lang="es-ES" dirty="0">
                <a:solidFill>
                  <a:schemeClr val="bg1"/>
                </a:solidFill>
              </a:rPr>
              <a:t/>
            </a:r>
            <a:br>
              <a:rPr lang="es-ES" dirty="0">
                <a:solidFill>
                  <a:schemeClr val="bg1"/>
                </a:solidFill>
              </a:rPr>
            </a:br>
            <a:r>
              <a:rPr lang="es-ES" b="1" dirty="0" err="1" smtClean="0">
                <a:solidFill>
                  <a:schemeClr val="bg1"/>
                </a:solidFill>
              </a:rPr>
              <a:t>Computed</a:t>
            </a:r>
            <a:r>
              <a:rPr lang="es-ES" b="1" dirty="0" smtClean="0">
                <a:solidFill>
                  <a:schemeClr val="bg1"/>
                </a:solidFill>
              </a:rPr>
              <a:t>: </a:t>
            </a:r>
            <a:r>
              <a:rPr lang="es-ES" dirty="0" smtClean="0">
                <a:solidFill>
                  <a:schemeClr val="bg1"/>
                </a:solidFill>
              </a:rPr>
              <a:t>Es </a:t>
            </a:r>
            <a:r>
              <a:rPr lang="es-ES" dirty="0">
                <a:solidFill>
                  <a:schemeClr val="bg1"/>
                </a:solidFill>
              </a:rPr>
              <a:t>un objeto que contiene una serie de métodos que devuelven valores calculados a partir de las propiedades del objeto. En nuestro ejemplo, valores derivados como el área, o el perímetro del rectángulo son los típicos casos en los que </a:t>
            </a:r>
            <a:r>
              <a:rPr lang="es-ES" dirty="0" smtClean="0">
                <a:solidFill>
                  <a:schemeClr val="bg1"/>
                </a:solidFill>
              </a:rPr>
              <a:t>usaríamos</a:t>
            </a:r>
            <a:br>
              <a:rPr lang="es-ES" dirty="0" smtClean="0">
                <a:solidFill>
                  <a:schemeClr val="bg1"/>
                </a:solidFill>
              </a:rPr>
            </a:br>
            <a:r>
              <a:rPr lang="es-ES" dirty="0" smtClean="0">
                <a:solidFill>
                  <a:schemeClr val="bg1"/>
                </a:solidFill>
              </a:rPr>
              <a:t/>
            </a:r>
            <a:br>
              <a:rPr lang="es-ES" dirty="0" smtClean="0">
                <a:solidFill>
                  <a:schemeClr val="bg1"/>
                </a:solidFill>
              </a:rPr>
            </a:br>
            <a:r>
              <a:rPr lang="es-ES" b="1" dirty="0" err="1" smtClean="0">
                <a:solidFill>
                  <a:schemeClr val="bg1"/>
                </a:solidFill>
              </a:rPr>
              <a:t>Methods</a:t>
            </a:r>
            <a:r>
              <a:rPr lang="es-ES" b="1" dirty="0" smtClean="0">
                <a:solidFill>
                  <a:schemeClr val="bg1"/>
                </a:solidFill>
              </a:rPr>
              <a:t>: </a:t>
            </a:r>
            <a:r>
              <a:rPr lang="es-ES" dirty="0">
                <a:solidFill>
                  <a:schemeClr val="bg1"/>
                </a:solidFill>
              </a:rPr>
              <a:t>E</a:t>
            </a:r>
            <a:r>
              <a:rPr lang="es-ES" dirty="0" smtClean="0">
                <a:solidFill>
                  <a:schemeClr val="bg1"/>
                </a:solidFill>
              </a:rPr>
              <a:t>s </a:t>
            </a:r>
            <a:r>
              <a:rPr lang="es-ES" dirty="0">
                <a:solidFill>
                  <a:schemeClr val="bg1"/>
                </a:solidFill>
              </a:rPr>
              <a:t>un objeto con funciones que podemos invocar, y cuyo contexto está enlazado con el propio objeto. Cuando queramos modificar las propiedades de nuestro objeto, o enviar eventos a otros componentes o instancias de la página, lo haremos desde alguno de estos métodos.</a:t>
            </a:r>
            <a:r>
              <a:rPr lang="es-ES" dirty="0" smtClean="0">
                <a:solidFill>
                  <a:schemeClr val="bg1"/>
                </a:solidFill>
              </a:rPr>
              <a:t/>
            </a:r>
            <a:br>
              <a:rPr lang="es-ES" dirty="0" smtClean="0">
                <a:solidFill>
                  <a:schemeClr val="bg1"/>
                </a:solidFill>
              </a:rPr>
            </a:br>
            <a:endParaRPr dirty="0">
              <a:solidFill>
                <a:schemeClr val="bg1"/>
              </a:solidFill>
            </a:endParaRPr>
          </a:p>
        </p:txBody>
      </p:sp>
      <p:graphicFrame>
        <p:nvGraphicFramePr>
          <p:cNvPr id="14" name="Diagrama 13">
            <a:extLst>
              <a:ext uri="{FF2B5EF4-FFF2-40B4-BE49-F238E27FC236}">
                <a16:creationId xmlns:a16="http://schemas.microsoft.com/office/drawing/2014/main" id="{B858C1E6-9F00-4082-AF72-5AF164131A57}"/>
              </a:ext>
            </a:extLst>
          </p:cNvPr>
          <p:cNvGraphicFramePr/>
          <p:nvPr>
            <p:extLst>
              <p:ext uri="{D42A27DB-BD31-4B8C-83A1-F6EECF244321}">
                <p14:modId xmlns:p14="http://schemas.microsoft.com/office/powerpoint/2010/main" val="3323103485"/>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5335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demostración"/>
          <p:cNvSpPr txBox="1">
            <a:spLocks noGrp="1"/>
          </p:cNvSpPr>
          <p:nvPr>
            <p:ph type="body" sz="quarter" idx="1"/>
          </p:nvPr>
        </p:nvSpPr>
        <p:spPr>
          <a:prstGeom prst="rect">
            <a:avLst/>
          </a:prstGeom>
        </p:spPr>
        <p:txBody>
          <a:bodyPr>
            <a:noAutofit/>
          </a:bodyPr>
          <a:lstStyle>
            <a:lvl1pPr defTabSz="455675">
              <a:spcBef>
                <a:spcPts val="0"/>
              </a:spcBef>
              <a:defRPr sz="13259">
                <a:solidFill>
                  <a:schemeClr val="accent6">
                    <a:hueOff val="-2153150"/>
                    <a:satOff val="-11264"/>
                    <a:lumOff val="-15786"/>
                  </a:schemeClr>
                </a:solidFill>
                <a:latin typeface="+mn-lt"/>
                <a:ea typeface="+mn-ea"/>
                <a:cs typeface="+mn-cs"/>
                <a:sym typeface="DIN Condensed"/>
              </a:defRPr>
            </a:lvl1pPr>
          </a:lstStyle>
          <a:p>
            <a:r>
              <a:rPr lang="es-ES" sz="7200" b="1" dirty="0" smtClean="0">
                <a:solidFill>
                  <a:schemeClr val="accent1">
                    <a:lumMod val="75000"/>
                  </a:schemeClr>
                </a:solidFill>
              </a:rPr>
              <a:t>Lo malo y lo bueno de </a:t>
            </a:r>
            <a:r>
              <a:rPr lang="es-ES" sz="7200" b="1" dirty="0" err="1" smtClean="0">
                <a:solidFill>
                  <a:schemeClr val="accent1">
                    <a:lumMod val="75000"/>
                  </a:schemeClr>
                </a:solidFill>
              </a:rPr>
              <a:t>vue</a:t>
            </a:r>
            <a:endParaRPr sz="7200" b="1" dirty="0">
              <a:solidFill>
                <a:schemeClr val="accent1">
                  <a:lumMod val="75000"/>
                </a:schemeClr>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Lo malo y lo bueno de </a:t>
            </a:r>
            <a:r>
              <a:rPr lang="es-ES" sz="4000" b="1" dirty="0" err="1" smtClean="0">
                <a:solidFill>
                  <a:schemeClr val="accent1">
                    <a:lumMod val="75000"/>
                  </a:schemeClr>
                </a:solidFill>
              </a:rPr>
              <a:t>vue</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1933999960"/>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buClr>
                <a:srgbClr val="771D76"/>
              </a:buClr>
              <a:buNone/>
            </a:pPr>
            <a:r>
              <a:rPr lang="es-ES" b="1" dirty="0" smtClean="0">
                <a:solidFill>
                  <a:schemeClr val="bg1"/>
                </a:solidFill>
              </a:rPr>
              <a:t>Lo Malo:</a:t>
            </a:r>
          </a:p>
          <a:p>
            <a:pPr lvl="0" algn="just">
              <a:buClr>
                <a:srgbClr val="771D76"/>
              </a:buClr>
              <a:buFont typeface="Arial" panose="020B0604020202020204" pitchFamily="34" charset="0"/>
              <a:buChar char="•"/>
            </a:pPr>
            <a:r>
              <a:rPr lang="es-ES" dirty="0">
                <a:solidFill>
                  <a:schemeClr val="bg1"/>
                </a:solidFill>
              </a:rPr>
              <a:t>A veces, los mensajes de error de Vue no son todo lo informativos que uno desearía: </a:t>
            </a:r>
            <a:r>
              <a:rPr lang="es-ES" dirty="0" smtClean="0">
                <a:solidFill>
                  <a:schemeClr val="bg1"/>
                </a:solidFill>
              </a:rPr>
              <a:t>eventualmente </a:t>
            </a:r>
            <a:r>
              <a:rPr lang="es-ES" dirty="0">
                <a:solidFill>
                  <a:schemeClr val="bg1"/>
                </a:solidFill>
              </a:rPr>
              <a:t>el motor no puede renderizar un componente por algún error de sintaxis y falla </a:t>
            </a:r>
            <a:r>
              <a:rPr lang="es-ES" dirty="0" smtClean="0">
                <a:solidFill>
                  <a:schemeClr val="bg1"/>
                </a:solidFill>
              </a:rPr>
              <a:t>silenciosamente</a:t>
            </a:r>
          </a:p>
          <a:p>
            <a:pPr lvl="0" algn="just">
              <a:buClr>
                <a:srgbClr val="771D76"/>
              </a:buClr>
              <a:buFont typeface="Arial" panose="020B0604020202020204" pitchFamily="34" charset="0"/>
              <a:buChar char="•"/>
            </a:pPr>
            <a:r>
              <a:rPr lang="es-ES" dirty="0">
                <a:solidFill>
                  <a:schemeClr val="bg1"/>
                </a:solidFill>
              </a:rPr>
              <a:t>Vue no tiene el apoyo de gigantes como Google o Facebook, que es un motivo que muchas compañías utilizan para decidirse por Angular o </a:t>
            </a:r>
            <a:r>
              <a:rPr lang="es-ES" dirty="0" err="1">
                <a:solidFill>
                  <a:schemeClr val="bg1"/>
                </a:solidFill>
              </a:rPr>
              <a:t>React</a:t>
            </a:r>
            <a:r>
              <a:rPr lang="es-ES" dirty="0">
                <a:solidFill>
                  <a:schemeClr val="bg1"/>
                </a:solidFill>
              </a:rPr>
              <a:t>, dado que temen que Vue sea abandonado por sus </a:t>
            </a:r>
            <a:r>
              <a:rPr lang="es-ES" dirty="0" smtClean="0">
                <a:solidFill>
                  <a:schemeClr val="bg1"/>
                </a:solidFill>
              </a:rPr>
              <a:t>desarrolladores.</a:t>
            </a:r>
            <a:endParaRPr lang="es-ES" dirty="0">
              <a:solidFill>
                <a:schemeClr val="bg1"/>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Lo malo y lo bueno de </a:t>
            </a:r>
            <a:r>
              <a:rPr lang="es-ES" sz="4000" b="1" dirty="0" err="1" smtClean="0">
                <a:solidFill>
                  <a:schemeClr val="accent1">
                    <a:lumMod val="75000"/>
                  </a:schemeClr>
                </a:solidFill>
              </a:rPr>
              <a:t>vue</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3518729553"/>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buClr>
                <a:srgbClr val="771D76"/>
              </a:buClr>
              <a:buNone/>
            </a:pPr>
            <a:r>
              <a:rPr lang="es-ES" b="1" dirty="0" smtClean="0">
                <a:solidFill>
                  <a:schemeClr val="bg1"/>
                </a:solidFill>
              </a:rPr>
              <a:t>Lo Bueno:</a:t>
            </a:r>
          </a:p>
          <a:p>
            <a:pPr lvl="0" algn="just">
              <a:buClr>
                <a:srgbClr val="771D76"/>
              </a:buClr>
              <a:buFont typeface="Arial" panose="020B0604020202020204" pitchFamily="34" charset="0"/>
              <a:buChar char="•"/>
            </a:pPr>
            <a:r>
              <a:rPr lang="es-ES" dirty="0">
                <a:solidFill>
                  <a:schemeClr val="bg1"/>
                </a:solidFill>
              </a:rPr>
              <a:t>Vue tiene una gran documentación, lo que junto con la simplicidad de su diseño hace que aprenderlo y empezar a ser productivos con él sea muy </a:t>
            </a:r>
            <a:r>
              <a:rPr lang="es-ES" dirty="0" smtClean="0">
                <a:solidFill>
                  <a:schemeClr val="bg1"/>
                </a:solidFill>
              </a:rPr>
              <a:t>sencillo</a:t>
            </a:r>
          </a:p>
          <a:p>
            <a:pPr lvl="0" algn="just">
              <a:buClr>
                <a:srgbClr val="771D76"/>
              </a:buClr>
              <a:buFont typeface="Arial" panose="020B0604020202020204" pitchFamily="34" charset="0"/>
              <a:buChar char="•"/>
            </a:pPr>
            <a:r>
              <a:rPr lang="es-ES" dirty="0">
                <a:solidFill>
                  <a:schemeClr val="bg1"/>
                </a:solidFill>
              </a:rPr>
              <a:t>Vue tiene de los mejores rendimientos entre </a:t>
            </a:r>
            <a:r>
              <a:rPr lang="es-ES" dirty="0" err="1">
                <a:solidFill>
                  <a:schemeClr val="bg1"/>
                </a:solidFill>
              </a:rPr>
              <a:t>frameworks</a:t>
            </a:r>
            <a:r>
              <a:rPr lang="es-ES" dirty="0">
                <a:solidFill>
                  <a:schemeClr val="bg1"/>
                </a:solidFill>
              </a:rPr>
              <a:t> </a:t>
            </a:r>
            <a:r>
              <a:rPr lang="es-ES" dirty="0" err="1">
                <a:solidFill>
                  <a:schemeClr val="bg1"/>
                </a:solidFill>
              </a:rPr>
              <a:t>js</a:t>
            </a:r>
            <a:r>
              <a:rPr lang="es-ES" dirty="0">
                <a:solidFill>
                  <a:schemeClr val="bg1"/>
                </a:solidFill>
              </a:rPr>
              <a:t> que hay en el mercado: esto es algo que en el </a:t>
            </a:r>
            <a:r>
              <a:rPr lang="es-ES" dirty="0" err="1">
                <a:solidFill>
                  <a:schemeClr val="bg1"/>
                </a:solidFill>
              </a:rPr>
              <a:t>front-end</a:t>
            </a:r>
            <a:r>
              <a:rPr lang="es-ES" dirty="0">
                <a:solidFill>
                  <a:schemeClr val="bg1"/>
                </a:solidFill>
              </a:rPr>
              <a:t> no es tan crítico como en el back-</a:t>
            </a:r>
            <a:r>
              <a:rPr lang="es-ES" dirty="0" err="1">
                <a:solidFill>
                  <a:schemeClr val="bg1"/>
                </a:solidFill>
              </a:rPr>
              <a:t>end</a:t>
            </a:r>
            <a:r>
              <a:rPr lang="es-ES" dirty="0">
                <a:solidFill>
                  <a:schemeClr val="bg1"/>
                </a:solidFill>
              </a:rPr>
              <a:t>, pero siempre es un punto a favor.</a:t>
            </a:r>
          </a:p>
        </p:txBody>
      </p:sp>
    </p:spTree>
    <p:extLst>
      <p:ext uri="{BB962C8B-B14F-4D97-AF65-F5344CB8AC3E}">
        <p14:creationId xmlns:p14="http://schemas.microsoft.com/office/powerpoint/2010/main" val="5704074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¿Qué es </a:t>
            </a:r>
            <a:r>
              <a:rPr lang="es-ES" sz="6000" b="1" dirty="0" err="1" smtClean="0">
                <a:solidFill>
                  <a:schemeClr val="accent1">
                    <a:lumMod val="75000"/>
                  </a:schemeClr>
                </a:solidFill>
              </a:rPr>
              <a:t>ruby</a:t>
            </a:r>
            <a:r>
              <a:rPr lang="es-ES" sz="6000" b="1" dirty="0" smtClean="0">
                <a:solidFill>
                  <a:schemeClr val="accent1">
                    <a:lumMod val="75000"/>
                  </a:schemeClr>
                </a:solidFill>
              </a:rPr>
              <a:t> y porque fue creado?</a:t>
            </a:r>
            <a:endParaRPr sz="6000" b="1" dirty="0">
              <a:solidFill>
                <a:schemeClr val="accent1">
                  <a:lumMod val="75000"/>
                </a:schemeClr>
              </a:solidFill>
            </a:endParaRPr>
          </a:p>
        </p:txBody>
      </p:sp>
    </p:spTree>
    <p:extLst>
      <p:ext uri="{BB962C8B-B14F-4D97-AF65-F5344CB8AC3E}">
        <p14:creationId xmlns:p14="http://schemas.microsoft.com/office/powerpoint/2010/main" val="8825244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¿Qué es </a:t>
            </a:r>
            <a:r>
              <a:rPr lang="es-ES" sz="4000" b="1" dirty="0" err="1" smtClean="0">
                <a:solidFill>
                  <a:schemeClr val="accent1">
                    <a:lumMod val="75000"/>
                  </a:schemeClr>
                </a:solidFill>
              </a:rPr>
              <a:t>ruby</a:t>
            </a:r>
            <a:r>
              <a:rPr lang="es-ES" sz="4000" b="1" dirty="0" smtClean="0">
                <a:solidFill>
                  <a:schemeClr val="accent1">
                    <a:lumMod val="75000"/>
                  </a:schemeClr>
                </a:solidFill>
              </a:rPr>
              <a:t> y porque fue creado?</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414381587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Es un lenguaje de programación dinámico, </a:t>
            </a:r>
            <a:r>
              <a:rPr lang="es-ES" dirty="0" err="1">
                <a:solidFill>
                  <a:schemeClr val="bg1"/>
                </a:solidFill>
              </a:rPr>
              <a:t>reflectivo</a:t>
            </a:r>
            <a:r>
              <a:rPr lang="es-ES" dirty="0">
                <a:solidFill>
                  <a:schemeClr val="bg1"/>
                </a:solidFill>
              </a:rPr>
              <a:t>, orientado a objeto y </a:t>
            </a:r>
            <a:r>
              <a:rPr lang="es-ES" dirty="0" err="1">
                <a:solidFill>
                  <a:schemeClr val="bg1"/>
                </a:solidFill>
              </a:rPr>
              <a:t>multi</a:t>
            </a:r>
            <a:r>
              <a:rPr lang="es-ES" dirty="0">
                <a:solidFill>
                  <a:schemeClr val="bg1"/>
                </a:solidFill>
              </a:rPr>
              <a:t> propósitos. Fue diseñado y desarrollado a mediados de los 90 por </a:t>
            </a:r>
            <a:r>
              <a:rPr lang="es-ES" dirty="0" err="1" smtClean="0">
                <a:solidFill>
                  <a:schemeClr val="bg1"/>
                </a:solidFill>
              </a:rPr>
              <a:t>Yukihiro</a:t>
            </a:r>
            <a:r>
              <a:rPr lang="es-ES" dirty="0" smtClean="0">
                <a:solidFill>
                  <a:schemeClr val="bg1"/>
                </a:solidFill>
              </a:rPr>
              <a:t> </a:t>
            </a:r>
            <a:r>
              <a:rPr lang="es-ES" dirty="0" err="1">
                <a:solidFill>
                  <a:schemeClr val="bg1"/>
                </a:solidFill>
              </a:rPr>
              <a:t>Matsumoto</a:t>
            </a:r>
            <a:r>
              <a:rPr lang="es-ES" dirty="0">
                <a:solidFill>
                  <a:schemeClr val="bg1"/>
                </a:solidFill>
              </a:rPr>
              <a:t> en Japón. La primera versión de Ruby fue la 0.95, la cual fue anunciada en el 21 de diciembre de 1995</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err="1" smtClean="0">
                <a:solidFill>
                  <a:schemeClr val="bg1"/>
                </a:solidFill>
              </a:rPr>
              <a:t>Matsumoto</a:t>
            </a:r>
            <a:r>
              <a:rPr lang="es-ES" dirty="0">
                <a:solidFill>
                  <a:schemeClr val="bg1"/>
                </a:solidFill>
              </a:rPr>
              <a:t>, contó que el objetivo de la creación de Ruby es para aumentar la productividad de los programadores y su diversión</a:t>
            </a:r>
          </a:p>
        </p:txBody>
      </p:sp>
    </p:spTree>
    <p:extLst>
      <p:ext uri="{BB962C8B-B14F-4D97-AF65-F5344CB8AC3E}">
        <p14:creationId xmlns:p14="http://schemas.microsoft.com/office/powerpoint/2010/main" val="8544538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¿Qué es </a:t>
            </a:r>
            <a:r>
              <a:rPr lang="es-ES" sz="6000" b="1" dirty="0" err="1" smtClean="0">
                <a:solidFill>
                  <a:schemeClr val="accent1">
                    <a:lumMod val="75000"/>
                  </a:schemeClr>
                </a:solidFill>
              </a:rPr>
              <a:t>ruby</a:t>
            </a:r>
            <a:r>
              <a:rPr lang="es-ES" sz="6000" b="1" dirty="0" smtClean="0">
                <a:solidFill>
                  <a:schemeClr val="accent1">
                    <a:lumMod val="75000"/>
                  </a:schemeClr>
                </a:solidFill>
              </a:rPr>
              <a:t> </a:t>
            </a:r>
            <a:r>
              <a:rPr lang="es-ES" sz="6000" b="1" dirty="0" err="1" smtClean="0">
                <a:solidFill>
                  <a:schemeClr val="accent1">
                    <a:lumMod val="75000"/>
                  </a:schemeClr>
                </a:solidFill>
              </a:rPr>
              <a:t>on</a:t>
            </a:r>
            <a:r>
              <a:rPr lang="es-ES" sz="6000" b="1" dirty="0" smtClean="0">
                <a:solidFill>
                  <a:schemeClr val="accent1">
                    <a:lumMod val="75000"/>
                  </a:schemeClr>
                </a:solidFill>
              </a:rPr>
              <a:t>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Visión del Proyecto…"/>
          <p:cNvSpPr txBox="1">
            <a:spLocks noGrp="1"/>
          </p:cNvSpPr>
          <p:nvPr>
            <p:ph type="body" idx="1"/>
          </p:nvPr>
        </p:nvSpPr>
        <p:spPr>
          <a:xfrm>
            <a:off x="406400" y="1320800"/>
            <a:ext cx="12192000" cy="6108700"/>
          </a:xfrm>
          <a:prstGeom prst="rect">
            <a:avLst/>
          </a:prstGeom>
        </p:spPr>
        <p:txBody>
          <a:bodyPr>
            <a:normAutofit fontScale="47500" lnSpcReduction="20000"/>
          </a:bodyPr>
          <a:lstStyle/>
          <a:p>
            <a:pPr marL="0" indent="0">
              <a:buClr>
                <a:srgbClr val="771D76"/>
              </a:buClr>
              <a:buNone/>
            </a:pPr>
            <a:r>
              <a:rPr lang="es-ES" sz="4400" b="1" dirty="0" smtClean="0">
                <a:solidFill>
                  <a:schemeClr val="accent1">
                    <a:lumMod val="75000"/>
                  </a:schemeClr>
                </a:solidFill>
              </a:rPr>
              <a:t>1.</a:t>
            </a:r>
            <a:r>
              <a:rPr lang="es-ES" sz="4400" b="1" dirty="0" smtClean="0">
                <a:solidFill>
                  <a:schemeClr val="bg1"/>
                </a:solidFill>
              </a:rPr>
              <a:t>¿Que es Vue.js?</a:t>
            </a:r>
            <a:endParaRPr sz="4400" b="1" dirty="0">
              <a:solidFill>
                <a:schemeClr val="bg1"/>
              </a:solidFill>
            </a:endParaRPr>
          </a:p>
          <a:p>
            <a:pPr marL="0" indent="0">
              <a:buClr>
                <a:srgbClr val="771D76"/>
              </a:buClr>
              <a:buNone/>
            </a:pPr>
            <a:r>
              <a:rPr lang="es-ES" sz="4400" b="1" dirty="0" smtClean="0">
                <a:solidFill>
                  <a:schemeClr val="accent1">
                    <a:lumMod val="75000"/>
                  </a:schemeClr>
                </a:solidFill>
              </a:rPr>
              <a:t>2.</a:t>
            </a:r>
            <a:r>
              <a:rPr lang="es-ES" sz="4400" b="1" dirty="0" smtClean="0">
                <a:solidFill>
                  <a:schemeClr val="bg1"/>
                </a:solidFill>
              </a:rPr>
              <a:t>Introduccion a los </a:t>
            </a:r>
            <a:r>
              <a:rPr lang="es-ES" sz="4400" b="1" dirty="0" err="1" smtClean="0">
                <a:solidFill>
                  <a:schemeClr val="bg1"/>
                </a:solidFill>
              </a:rPr>
              <a:t>view-models</a:t>
            </a:r>
            <a:endParaRPr sz="4400" b="1" dirty="0" smtClean="0">
              <a:solidFill>
                <a:schemeClr val="bg1"/>
              </a:solidFill>
            </a:endParaRPr>
          </a:p>
          <a:p>
            <a:pPr marL="0" indent="0">
              <a:buClr>
                <a:srgbClr val="771D76"/>
              </a:buClr>
              <a:buNone/>
            </a:pPr>
            <a:r>
              <a:rPr lang="es-ES" sz="4400" b="1" dirty="0" smtClean="0">
                <a:solidFill>
                  <a:schemeClr val="accent1">
                    <a:lumMod val="75000"/>
                  </a:schemeClr>
                </a:solidFill>
              </a:rPr>
              <a:t>3.</a:t>
            </a:r>
            <a:r>
              <a:rPr lang="es-ES" sz="4400" b="1" dirty="0" smtClean="0">
                <a:solidFill>
                  <a:schemeClr val="bg1"/>
                </a:solidFill>
              </a:rPr>
              <a:t>La instancia de Vue</a:t>
            </a:r>
            <a:endParaRPr sz="4400" b="1" dirty="0" smtClean="0">
              <a:solidFill>
                <a:schemeClr val="bg1"/>
              </a:solidFill>
            </a:endParaRPr>
          </a:p>
          <a:p>
            <a:pPr marL="0" indent="0">
              <a:buClr>
                <a:srgbClr val="771D76"/>
              </a:buClr>
              <a:buNone/>
            </a:pPr>
            <a:r>
              <a:rPr lang="es-ES" sz="4400" b="1" dirty="0" smtClean="0">
                <a:solidFill>
                  <a:schemeClr val="accent1">
                    <a:lumMod val="75000"/>
                  </a:schemeClr>
                </a:solidFill>
              </a:rPr>
              <a:t>4.</a:t>
            </a:r>
            <a:r>
              <a:rPr lang="es-ES" sz="4400" b="1" dirty="0" smtClean="0">
                <a:solidFill>
                  <a:schemeClr val="bg1"/>
                </a:solidFill>
              </a:rPr>
              <a:t>Propiedades de una </a:t>
            </a:r>
            <a:r>
              <a:rPr lang="es-ES" sz="4400" b="1" dirty="0" err="1" smtClean="0">
                <a:solidFill>
                  <a:schemeClr val="bg1"/>
                </a:solidFill>
              </a:rPr>
              <a:t>instacia</a:t>
            </a:r>
            <a:r>
              <a:rPr lang="es-ES" sz="4400" b="1" dirty="0" smtClean="0">
                <a:solidFill>
                  <a:schemeClr val="bg1"/>
                </a:solidFill>
              </a:rPr>
              <a:t> de </a:t>
            </a:r>
            <a:r>
              <a:rPr lang="es-ES" sz="4400" b="1" dirty="0" err="1" smtClean="0">
                <a:solidFill>
                  <a:schemeClr val="bg1"/>
                </a:solidFill>
              </a:rPr>
              <a:t>vue</a:t>
            </a:r>
            <a:endParaRPr sz="4400" b="1" dirty="0">
              <a:solidFill>
                <a:schemeClr val="bg1"/>
              </a:solidFill>
            </a:endParaRPr>
          </a:p>
          <a:p>
            <a:pPr marL="0" indent="0">
              <a:buClr>
                <a:srgbClr val="771D76"/>
              </a:buClr>
              <a:buNone/>
            </a:pPr>
            <a:r>
              <a:rPr lang="es-ES" sz="4400" b="1" dirty="0" smtClean="0">
                <a:solidFill>
                  <a:schemeClr val="accent1">
                    <a:lumMod val="75000"/>
                  </a:schemeClr>
                </a:solidFill>
              </a:rPr>
              <a:t>5.</a:t>
            </a:r>
            <a:r>
              <a:rPr lang="es-ES" sz="4400" b="1" dirty="0" smtClean="0">
                <a:solidFill>
                  <a:schemeClr val="bg1"/>
                </a:solidFill>
              </a:rPr>
              <a:t>Lo malo y lo bueno de </a:t>
            </a:r>
            <a:r>
              <a:rPr lang="es-ES" sz="4400" b="1" dirty="0" err="1" smtClean="0">
                <a:solidFill>
                  <a:schemeClr val="bg1"/>
                </a:solidFill>
              </a:rPr>
              <a:t>vue</a:t>
            </a:r>
            <a:endParaRPr sz="4400" b="1" dirty="0">
              <a:solidFill>
                <a:schemeClr val="bg1"/>
              </a:solidFill>
            </a:endParaRPr>
          </a:p>
          <a:p>
            <a:pPr marL="0" indent="0">
              <a:buClr>
                <a:srgbClr val="771D76"/>
              </a:buClr>
              <a:buNone/>
            </a:pPr>
            <a:r>
              <a:rPr lang="es-ES" sz="4400" b="1" dirty="0">
                <a:solidFill>
                  <a:schemeClr val="accent1">
                    <a:lumMod val="75000"/>
                  </a:schemeClr>
                </a:solidFill>
              </a:rPr>
              <a:t>7</a:t>
            </a:r>
            <a:r>
              <a:rPr lang="es-ES" sz="4400" b="1" dirty="0" smtClean="0">
                <a:solidFill>
                  <a:schemeClr val="accent1">
                    <a:lumMod val="75000"/>
                  </a:schemeClr>
                </a:solidFill>
              </a:rPr>
              <a:t>.</a:t>
            </a:r>
            <a:r>
              <a:rPr lang="es-ES" sz="4400" b="1" dirty="0" smtClean="0">
                <a:solidFill>
                  <a:schemeClr val="bg1"/>
                </a:solidFill>
              </a:rPr>
              <a:t>¿</a:t>
            </a:r>
            <a:r>
              <a:rPr lang="es-ES" sz="4400" b="1" dirty="0" smtClean="0">
                <a:solidFill>
                  <a:schemeClr val="bg1"/>
                </a:solidFill>
              </a:rPr>
              <a:t>Que es Ruby </a:t>
            </a:r>
            <a:r>
              <a:rPr lang="es-ES" sz="4400" b="1" dirty="0">
                <a:solidFill>
                  <a:schemeClr val="bg1"/>
                </a:solidFill>
              </a:rPr>
              <a:t> </a:t>
            </a:r>
            <a:r>
              <a:rPr lang="es-ES" sz="4400" b="1" dirty="0" smtClean="0">
                <a:solidFill>
                  <a:schemeClr val="bg1"/>
                </a:solidFill>
              </a:rPr>
              <a:t>y porque fue creado</a:t>
            </a:r>
            <a:r>
              <a:rPr lang="es-ES" sz="4400" b="1" dirty="0" smtClean="0">
                <a:solidFill>
                  <a:schemeClr val="bg1"/>
                </a:solidFill>
              </a:rPr>
              <a:t>?</a:t>
            </a:r>
          </a:p>
          <a:p>
            <a:pPr marL="0" indent="0">
              <a:buClr>
                <a:srgbClr val="771D76"/>
              </a:buClr>
              <a:buNone/>
            </a:pPr>
            <a:r>
              <a:rPr lang="en-US" sz="4400" b="1" dirty="0">
                <a:solidFill>
                  <a:schemeClr val="accent1">
                    <a:lumMod val="75000"/>
                  </a:schemeClr>
                </a:solidFill>
              </a:rPr>
              <a:t>6.</a:t>
            </a:r>
            <a:r>
              <a:rPr lang="en-US" sz="4400" b="1" dirty="0">
                <a:solidFill>
                  <a:schemeClr val="bg1"/>
                </a:solidFill>
              </a:rPr>
              <a:t>¿Que </a:t>
            </a:r>
            <a:r>
              <a:rPr lang="en-US" sz="4400" b="1" dirty="0" err="1">
                <a:solidFill>
                  <a:schemeClr val="bg1"/>
                </a:solidFill>
              </a:rPr>
              <a:t>es</a:t>
            </a:r>
            <a:r>
              <a:rPr lang="en-US" sz="4400" b="1" dirty="0">
                <a:solidFill>
                  <a:schemeClr val="bg1"/>
                </a:solidFill>
              </a:rPr>
              <a:t> Ruby on Rails?</a:t>
            </a:r>
          </a:p>
          <a:p>
            <a:pPr marL="0" indent="0">
              <a:buClr>
                <a:srgbClr val="771D76"/>
              </a:buClr>
              <a:buNone/>
            </a:pPr>
            <a:r>
              <a:rPr lang="en-US" sz="4400" b="1" dirty="0">
                <a:solidFill>
                  <a:schemeClr val="accent1">
                    <a:lumMod val="75000"/>
                  </a:schemeClr>
                </a:solidFill>
              </a:rPr>
              <a:t>6</a:t>
            </a:r>
            <a:r>
              <a:rPr lang="en-US" sz="4400" b="1" dirty="0" smtClean="0">
                <a:solidFill>
                  <a:schemeClr val="accent1">
                    <a:lumMod val="75000"/>
                  </a:schemeClr>
                </a:solidFill>
              </a:rPr>
              <a:t>.</a:t>
            </a:r>
            <a:r>
              <a:rPr lang="en-US" sz="4400" b="1" dirty="0" smtClean="0">
                <a:solidFill>
                  <a:schemeClr val="bg1"/>
                </a:solidFill>
              </a:rPr>
              <a:t>¿Cuales son </a:t>
            </a:r>
            <a:r>
              <a:rPr lang="en-US" sz="4400" b="1" dirty="0" err="1" smtClean="0">
                <a:solidFill>
                  <a:schemeClr val="bg1"/>
                </a:solidFill>
              </a:rPr>
              <a:t>los</a:t>
            </a:r>
            <a:r>
              <a:rPr lang="en-US" sz="4400" b="1" dirty="0" smtClean="0">
                <a:solidFill>
                  <a:schemeClr val="bg1"/>
                </a:solidFill>
              </a:rPr>
              <a:t> </a:t>
            </a:r>
            <a:r>
              <a:rPr lang="en-US" sz="4400" b="1" dirty="0" err="1" smtClean="0">
                <a:solidFill>
                  <a:schemeClr val="bg1"/>
                </a:solidFill>
              </a:rPr>
              <a:t>principios</a:t>
            </a:r>
            <a:r>
              <a:rPr lang="en-US" sz="4400" b="1" dirty="0" smtClean="0">
                <a:solidFill>
                  <a:schemeClr val="bg1"/>
                </a:solidFill>
              </a:rPr>
              <a:t> de Rails?</a:t>
            </a:r>
            <a:endParaRPr lang="en-US" sz="4400" b="1" dirty="0">
              <a:solidFill>
                <a:schemeClr val="bg1"/>
              </a:solidFill>
            </a:endParaRPr>
          </a:p>
          <a:p>
            <a:pPr marL="0" indent="0">
              <a:buClr>
                <a:srgbClr val="771D76"/>
              </a:buClr>
              <a:buNone/>
            </a:pPr>
            <a:r>
              <a:rPr lang="en-US" sz="4400" b="1" dirty="0">
                <a:solidFill>
                  <a:schemeClr val="accent1">
                    <a:lumMod val="75000"/>
                  </a:schemeClr>
                </a:solidFill>
              </a:rPr>
              <a:t>6.</a:t>
            </a:r>
            <a:r>
              <a:rPr lang="en-US" sz="4400" b="1" dirty="0">
                <a:solidFill>
                  <a:schemeClr val="bg1"/>
                </a:solidFill>
              </a:rPr>
              <a:t>¿Que </a:t>
            </a:r>
            <a:r>
              <a:rPr lang="en-US" sz="4400" b="1" dirty="0" err="1" smtClean="0">
                <a:solidFill>
                  <a:schemeClr val="bg1"/>
                </a:solidFill>
              </a:rPr>
              <a:t>puedo</a:t>
            </a:r>
            <a:r>
              <a:rPr lang="en-US" sz="4400" b="1" dirty="0" smtClean="0">
                <a:solidFill>
                  <a:schemeClr val="bg1"/>
                </a:solidFill>
              </a:rPr>
              <a:t> </a:t>
            </a:r>
            <a:r>
              <a:rPr lang="en-US" sz="4400" b="1" dirty="0" err="1" smtClean="0">
                <a:solidFill>
                  <a:schemeClr val="bg1"/>
                </a:solidFill>
              </a:rPr>
              <a:t>construir</a:t>
            </a:r>
            <a:r>
              <a:rPr lang="en-US" sz="4400" b="1" dirty="0" smtClean="0">
                <a:solidFill>
                  <a:schemeClr val="bg1"/>
                </a:solidFill>
              </a:rPr>
              <a:t> con rails?</a:t>
            </a:r>
            <a:endParaRPr lang="en-US" sz="4400" b="1" dirty="0">
              <a:solidFill>
                <a:schemeClr val="bg1"/>
              </a:solidFill>
            </a:endParaRPr>
          </a:p>
          <a:p>
            <a:pPr marL="0" indent="0">
              <a:buClr>
                <a:srgbClr val="771D76"/>
              </a:buClr>
              <a:buNone/>
            </a:pPr>
            <a:r>
              <a:rPr lang="en-US" sz="4400" b="1" dirty="0">
                <a:solidFill>
                  <a:schemeClr val="accent1">
                    <a:lumMod val="75000"/>
                  </a:schemeClr>
                </a:solidFill>
              </a:rPr>
              <a:t>6</a:t>
            </a:r>
            <a:r>
              <a:rPr lang="en-US" sz="4400" b="1" dirty="0" smtClean="0">
                <a:solidFill>
                  <a:schemeClr val="accent1">
                    <a:lumMod val="75000"/>
                  </a:schemeClr>
                </a:solidFill>
              </a:rPr>
              <a:t>.</a:t>
            </a:r>
            <a:r>
              <a:rPr lang="en-US" sz="4400" b="1" dirty="0" smtClean="0">
                <a:solidFill>
                  <a:schemeClr val="bg1"/>
                </a:solidFill>
              </a:rPr>
              <a:t>¿Puedo construer </a:t>
            </a:r>
            <a:r>
              <a:rPr lang="en-US" sz="4400" b="1" dirty="0" err="1" smtClean="0">
                <a:solidFill>
                  <a:schemeClr val="bg1"/>
                </a:solidFill>
              </a:rPr>
              <a:t>aplicaciones</a:t>
            </a:r>
            <a:r>
              <a:rPr lang="en-US" sz="4400" b="1" dirty="0" smtClean="0">
                <a:solidFill>
                  <a:schemeClr val="bg1"/>
                </a:solidFill>
              </a:rPr>
              <a:t> </a:t>
            </a:r>
            <a:r>
              <a:rPr lang="en-US" sz="4400" b="1" dirty="0" err="1" smtClean="0">
                <a:solidFill>
                  <a:schemeClr val="bg1"/>
                </a:solidFill>
              </a:rPr>
              <a:t>movil</a:t>
            </a:r>
            <a:r>
              <a:rPr lang="en-US" sz="4400" b="1" dirty="0" smtClean="0">
                <a:solidFill>
                  <a:schemeClr val="bg1"/>
                </a:solidFill>
              </a:rPr>
              <a:t> con Rails?</a:t>
            </a:r>
            <a:endParaRPr lang="en-US" sz="4400" b="1" dirty="0">
              <a:solidFill>
                <a:schemeClr val="bg1"/>
              </a:solidFill>
            </a:endParaRPr>
          </a:p>
          <a:p>
            <a:pPr marL="0" indent="0">
              <a:buClr>
                <a:srgbClr val="771D76"/>
              </a:buClr>
              <a:buNone/>
            </a:pPr>
            <a:endParaRPr lang="es-ES" sz="4400" b="1" dirty="0" smtClean="0">
              <a:solidFill>
                <a:schemeClr val="bg1"/>
              </a:solidFill>
            </a:endParaRPr>
          </a:p>
          <a:p>
            <a:pPr marL="0" indent="0">
              <a:buClr>
                <a:srgbClr val="771D76"/>
              </a:buClr>
              <a:buNone/>
            </a:pPr>
            <a:endParaRPr sz="4400" b="1" dirty="0">
              <a:solidFill>
                <a:schemeClr val="bg1"/>
              </a:solidFill>
            </a:endParaRPr>
          </a:p>
        </p:txBody>
      </p:sp>
      <p:sp>
        <p:nvSpPr>
          <p:cNvPr id="170" name="agenda"/>
          <p:cNvSpPr txBox="1"/>
          <p:nvPr/>
        </p:nvSpPr>
        <p:spPr>
          <a:xfrm>
            <a:off x="406400" y="50797"/>
            <a:ext cx="11176000" cy="863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spAutoFit/>
          </a:bodyPr>
          <a:lstStyle>
            <a:lvl1pPr>
              <a:lnSpc>
                <a:spcPct val="80000"/>
              </a:lnSpc>
              <a:spcBef>
                <a:spcPts val="2800"/>
              </a:spcBef>
              <a:defRPr sz="6000" cap="all">
                <a:solidFill>
                  <a:schemeClr val="accent6">
                    <a:hueOff val="-2153150"/>
                    <a:satOff val="-11264"/>
                    <a:lumOff val="-15786"/>
                  </a:schemeClr>
                </a:solidFill>
                <a:latin typeface="+mn-lt"/>
                <a:ea typeface="+mn-ea"/>
                <a:cs typeface="+mn-cs"/>
                <a:sym typeface="DIN Condensed"/>
              </a:defRPr>
            </a:lvl1pPr>
          </a:lstStyle>
          <a:p>
            <a:r>
              <a:rPr b="1" dirty="0">
                <a:solidFill>
                  <a:schemeClr val="accent1">
                    <a:lumMod val="75000"/>
                  </a:schemeClr>
                </a:solidFill>
              </a:rPr>
              <a:t>agenda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a:t>
            </a:r>
            <a:r>
              <a:rPr lang="es-ES" sz="4000" b="1" dirty="0" err="1" smtClean="0">
                <a:solidFill>
                  <a:schemeClr val="accent1">
                    <a:lumMod val="75000"/>
                  </a:schemeClr>
                </a:solidFill>
              </a:rPr>
              <a:t>ques</a:t>
            </a:r>
            <a:r>
              <a:rPr lang="es-ES" sz="4000" b="1" dirty="0" smtClean="0">
                <a:solidFill>
                  <a:schemeClr val="accent1">
                    <a:lumMod val="75000"/>
                  </a:schemeClr>
                </a:solidFill>
              </a:rPr>
              <a:t> </a:t>
            </a:r>
            <a:r>
              <a:rPr lang="es-ES" sz="4000" b="1" dirty="0" err="1" smtClean="0">
                <a:solidFill>
                  <a:schemeClr val="accent1">
                    <a:lumMod val="75000"/>
                  </a:schemeClr>
                </a:solidFill>
              </a:rPr>
              <a:t>ruby</a:t>
            </a:r>
            <a:r>
              <a:rPr lang="es-ES" sz="4000" b="1" dirty="0" smtClean="0">
                <a:solidFill>
                  <a:schemeClr val="accent1">
                    <a:lumMod val="75000"/>
                  </a:schemeClr>
                </a:solidFill>
              </a:rPr>
              <a:t> </a:t>
            </a:r>
            <a:r>
              <a:rPr lang="es-ES" sz="4000" b="1" dirty="0" err="1" smtClean="0">
                <a:solidFill>
                  <a:schemeClr val="accent1">
                    <a:lumMod val="75000"/>
                  </a:schemeClr>
                </a:solidFill>
              </a:rPr>
              <a:t>on</a:t>
            </a:r>
            <a:r>
              <a:rPr lang="es-ES" sz="4000" b="1" dirty="0" smtClean="0">
                <a:solidFill>
                  <a:schemeClr val="accent1">
                    <a:lumMod val="75000"/>
                  </a:schemeClr>
                </a:solidFill>
              </a:rPr>
              <a:t> </a:t>
            </a:r>
            <a:r>
              <a:rPr lang="es-ES" sz="4000" b="1" dirty="0" err="1" smtClean="0">
                <a:solidFill>
                  <a:schemeClr val="accent1">
                    <a:lumMod val="75000"/>
                  </a:schemeClr>
                </a:solidFill>
              </a:rPr>
              <a:t>rails</a:t>
            </a:r>
            <a:r>
              <a:rPr lang="es-ES" sz="4000" b="1" dirty="0" smtClean="0">
                <a:solidFill>
                  <a:schemeClr val="accent1">
                    <a:lumMod val="75000"/>
                  </a:schemeClr>
                </a:solidFill>
              </a:rPr>
              <a:t>?</a:t>
            </a:r>
            <a:endParaRPr sz="4000" b="1" dirty="0">
              <a:solidFill>
                <a:schemeClr val="accent1">
                  <a:lumMod val="75000"/>
                </a:schemeClr>
              </a:solidFill>
            </a:endParaRPr>
          </a:p>
        </p:txBody>
      </p:sp>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Es un </a:t>
            </a:r>
            <a:r>
              <a:rPr lang="es-ES" dirty="0" err="1">
                <a:solidFill>
                  <a:schemeClr val="bg1"/>
                </a:solidFill>
              </a:rPr>
              <a:t>framework</a:t>
            </a:r>
            <a:r>
              <a:rPr lang="es-ES" dirty="0">
                <a:solidFill>
                  <a:schemeClr val="bg1"/>
                </a:solidFill>
              </a:rPr>
              <a:t> de programación creado por David </a:t>
            </a:r>
            <a:r>
              <a:rPr lang="es-ES" dirty="0" err="1">
                <a:solidFill>
                  <a:schemeClr val="bg1"/>
                </a:solidFill>
              </a:rPr>
              <a:t>Heinemeier</a:t>
            </a:r>
            <a:r>
              <a:rPr lang="es-ES" dirty="0">
                <a:solidFill>
                  <a:schemeClr val="bg1"/>
                </a:solidFill>
              </a:rPr>
              <a:t> </a:t>
            </a:r>
            <a:r>
              <a:rPr lang="es-ES" dirty="0" err="1">
                <a:solidFill>
                  <a:schemeClr val="bg1"/>
                </a:solidFill>
              </a:rPr>
              <a:t>Hansson</a:t>
            </a:r>
            <a:r>
              <a:rPr lang="es-ES" dirty="0">
                <a:solidFill>
                  <a:schemeClr val="bg1"/>
                </a:solidFill>
              </a:rPr>
              <a:t>, quien le dio el nombre de 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que usualmente es llamando simplemente </a:t>
            </a:r>
            <a:r>
              <a:rPr lang="es-ES" dirty="0" err="1">
                <a:solidFill>
                  <a:schemeClr val="bg1"/>
                </a:solidFill>
              </a:rPr>
              <a:t>Rails</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err="1">
                <a:solidFill>
                  <a:schemeClr val="bg1"/>
                </a:solidFill>
              </a:rPr>
              <a:t>Rails</a:t>
            </a:r>
            <a:r>
              <a:rPr lang="es-ES" dirty="0">
                <a:solidFill>
                  <a:schemeClr val="bg1"/>
                </a:solidFill>
              </a:rPr>
              <a:t> está enfocado en crear sitios web y combina Ruby con HTML, CSS y JavaScript para crear aplicaciones web que corren en un servidor web. Dado lo anterior, es considerado server-</a:t>
            </a:r>
            <a:r>
              <a:rPr lang="es-ES" dirty="0" err="1">
                <a:solidFill>
                  <a:schemeClr val="bg1"/>
                </a:solidFill>
              </a:rPr>
              <a:t>side</a:t>
            </a:r>
            <a:r>
              <a:rPr lang="es-ES" dirty="0">
                <a:solidFill>
                  <a:schemeClr val="bg1"/>
                </a:solidFill>
              </a:rPr>
              <a:t> o Back-</a:t>
            </a:r>
            <a:r>
              <a:rPr lang="es-ES" dirty="0" err="1">
                <a:solidFill>
                  <a:schemeClr val="bg1"/>
                </a:solidFill>
              </a:rPr>
              <a:t>end</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a:solidFill>
                  <a:schemeClr val="bg1"/>
                </a:solidFill>
              </a:rPr>
              <a:t>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más que un </a:t>
            </a:r>
            <a:r>
              <a:rPr lang="es-ES" dirty="0" err="1">
                <a:solidFill>
                  <a:schemeClr val="bg1"/>
                </a:solidFill>
              </a:rPr>
              <a:t>framework</a:t>
            </a:r>
            <a:r>
              <a:rPr lang="es-ES" dirty="0">
                <a:solidFill>
                  <a:schemeClr val="bg1"/>
                </a:solidFill>
              </a:rPr>
              <a:t> es el proyecto central de una comunidad gigante que produce de manera constante librerías para simplificar las tareas de crear complejas aplicaciones web.</a:t>
            </a:r>
          </a:p>
        </p:txBody>
      </p:sp>
    </p:spTree>
    <p:extLst>
      <p:ext uri="{BB962C8B-B14F-4D97-AF65-F5344CB8AC3E}">
        <p14:creationId xmlns:p14="http://schemas.microsoft.com/office/powerpoint/2010/main" val="41448624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¿Cuáles son los principios de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35372536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¿Cuáles son los principios de </a:t>
            </a:r>
            <a:r>
              <a:rPr lang="es-ES" sz="4000" b="1" dirty="0" err="1" smtClean="0">
                <a:solidFill>
                  <a:schemeClr val="accent1">
                    <a:lumMod val="75000"/>
                  </a:schemeClr>
                </a:solidFill>
              </a:rPr>
              <a:t>rails</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4467960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70000" lnSpcReduction="20000"/>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b="1" dirty="0" err="1">
                <a:solidFill>
                  <a:schemeClr val="bg1"/>
                </a:solidFill>
              </a:rPr>
              <a:t>Rails</a:t>
            </a:r>
            <a:r>
              <a:rPr lang="es-ES" b="1" dirty="0">
                <a:solidFill>
                  <a:schemeClr val="bg1"/>
                </a:solidFill>
              </a:rPr>
              <a:t> es dogmático</a:t>
            </a:r>
          </a:p>
          <a:p>
            <a:pPr marL="0" lvl="0" indent="0" algn="just">
              <a:buClr>
                <a:srgbClr val="771D76"/>
              </a:buClr>
              <a:buNone/>
            </a:pPr>
            <a:r>
              <a:rPr lang="es-ES" dirty="0">
                <a:solidFill>
                  <a:schemeClr val="bg1"/>
                </a:solidFill>
              </a:rPr>
              <a:t>Esto se refiere que a diferencia de Perl, por ejemplo, que es un lenguaje de programación en donde hay más de una forma de hacer cada cosa y no hay la manera correcta ni la mejor forma. En </a:t>
            </a:r>
            <a:r>
              <a:rPr lang="es-ES" dirty="0" err="1">
                <a:solidFill>
                  <a:schemeClr val="bg1"/>
                </a:solidFill>
              </a:rPr>
              <a:t>Rails</a:t>
            </a:r>
            <a:r>
              <a:rPr lang="es-ES" dirty="0">
                <a:solidFill>
                  <a:schemeClr val="bg1"/>
                </a:solidFill>
              </a:rPr>
              <a:t> se dice que un «</a:t>
            </a:r>
            <a:r>
              <a:rPr lang="es-ES" dirty="0" err="1">
                <a:solidFill>
                  <a:schemeClr val="bg1"/>
                </a:solidFill>
              </a:rPr>
              <a:t>Rails</a:t>
            </a:r>
            <a:r>
              <a:rPr lang="es-ES" dirty="0">
                <a:solidFill>
                  <a:schemeClr val="bg1"/>
                </a:solidFill>
              </a:rPr>
              <a:t> </a:t>
            </a:r>
            <a:r>
              <a:rPr lang="es-ES" dirty="0" err="1">
                <a:solidFill>
                  <a:schemeClr val="bg1"/>
                </a:solidFill>
              </a:rPr>
              <a:t>way</a:t>
            </a:r>
            <a:r>
              <a:rPr lang="es-ES" dirty="0">
                <a:solidFill>
                  <a:schemeClr val="bg1"/>
                </a:solidFill>
              </a:rPr>
              <a:t>» de hecho para muchos problemas. El beneficio de esto es que puedes </a:t>
            </a:r>
            <a:r>
              <a:rPr lang="es-ES" dirty="0" err="1">
                <a:solidFill>
                  <a:schemeClr val="bg1"/>
                </a:solidFill>
              </a:rPr>
              <a:t>desarrollamar</a:t>
            </a:r>
            <a:r>
              <a:rPr lang="es-ES" dirty="0">
                <a:solidFill>
                  <a:schemeClr val="bg1"/>
                </a:solidFill>
              </a:rPr>
              <a:t> más rápido, mejorar la colaboración y es más fácil de mantener.</a:t>
            </a:r>
          </a:p>
          <a:p>
            <a:pPr marL="0" lvl="0" indent="0" algn="just">
              <a:buClr>
                <a:srgbClr val="771D76"/>
              </a:buClr>
              <a:buNone/>
            </a:pPr>
            <a:r>
              <a:rPr lang="es-ES" b="1" dirty="0" err="1" smtClean="0">
                <a:solidFill>
                  <a:schemeClr val="bg1"/>
                </a:solidFill>
              </a:rPr>
              <a:t>Convention</a:t>
            </a:r>
            <a:r>
              <a:rPr lang="es-ES" b="1" dirty="0" smtClean="0">
                <a:solidFill>
                  <a:schemeClr val="bg1"/>
                </a:solidFill>
              </a:rPr>
              <a:t> </a:t>
            </a:r>
            <a:r>
              <a:rPr lang="es-ES" b="1" dirty="0" err="1">
                <a:solidFill>
                  <a:schemeClr val="bg1"/>
                </a:solidFill>
              </a:rPr>
              <a:t>Over</a:t>
            </a:r>
            <a:r>
              <a:rPr lang="es-ES" b="1" dirty="0">
                <a:solidFill>
                  <a:schemeClr val="bg1"/>
                </a:solidFill>
              </a:rPr>
              <a:t> </a:t>
            </a:r>
            <a:r>
              <a:rPr lang="es-ES" b="1" dirty="0" err="1">
                <a:solidFill>
                  <a:schemeClr val="bg1"/>
                </a:solidFill>
              </a:rPr>
              <a:t>Configuration</a:t>
            </a:r>
            <a:endParaRPr lang="es-ES" b="1" dirty="0">
              <a:solidFill>
                <a:schemeClr val="bg1"/>
              </a:solidFill>
            </a:endParaRPr>
          </a:p>
          <a:p>
            <a:pPr marL="0" lvl="0" indent="0" algn="just">
              <a:buClr>
                <a:srgbClr val="771D76"/>
              </a:buClr>
              <a:buNone/>
            </a:pPr>
            <a:r>
              <a:rPr lang="es-ES" dirty="0">
                <a:solidFill>
                  <a:schemeClr val="bg1"/>
                </a:solidFill>
              </a:rPr>
              <a:t>Algunos </a:t>
            </a:r>
            <a:r>
              <a:rPr lang="es-ES" dirty="0" err="1">
                <a:solidFill>
                  <a:schemeClr val="bg1"/>
                </a:solidFill>
              </a:rPr>
              <a:t>frameworks</a:t>
            </a:r>
            <a:r>
              <a:rPr lang="es-ES" dirty="0">
                <a:solidFill>
                  <a:schemeClr val="bg1"/>
                </a:solidFill>
              </a:rPr>
              <a:t>, como los de Java para aplicaciones web necesitan hacer una múltiple cantidad de configuraciones en archivos y cada una con muchos ajustes. </a:t>
            </a:r>
            <a:r>
              <a:rPr lang="es-ES" dirty="0" err="1">
                <a:solidFill>
                  <a:schemeClr val="bg1"/>
                </a:solidFill>
              </a:rPr>
              <a:t>Rails</a:t>
            </a:r>
            <a:r>
              <a:rPr lang="es-ES" dirty="0">
                <a:solidFill>
                  <a:schemeClr val="bg1"/>
                </a:solidFill>
              </a:rPr>
              <a:t> esto te lo hace mucho más fácil, asumiendo cosas, así por ejemplo si tu creas por convención un modelo en </a:t>
            </a:r>
            <a:r>
              <a:rPr lang="es-ES" dirty="0" err="1">
                <a:solidFill>
                  <a:schemeClr val="bg1"/>
                </a:solidFill>
              </a:rPr>
              <a:t>Rails</a:t>
            </a:r>
            <a:r>
              <a:rPr lang="es-ES" dirty="0">
                <a:solidFill>
                  <a:schemeClr val="bg1"/>
                </a:solidFill>
              </a:rPr>
              <a:t> llamado «</a:t>
            </a:r>
            <a:r>
              <a:rPr lang="es-ES" dirty="0" err="1">
                <a:solidFill>
                  <a:schemeClr val="bg1"/>
                </a:solidFill>
              </a:rPr>
              <a:t>User</a:t>
            </a:r>
            <a:r>
              <a:rPr lang="es-ES" dirty="0">
                <a:solidFill>
                  <a:schemeClr val="bg1"/>
                </a:solidFill>
              </a:rPr>
              <a:t>», te creará una tabla en tu base de datos llamada «</a:t>
            </a:r>
            <a:r>
              <a:rPr lang="es-ES" dirty="0" err="1">
                <a:solidFill>
                  <a:schemeClr val="bg1"/>
                </a:solidFill>
              </a:rPr>
              <a:t>Users</a:t>
            </a:r>
            <a:r>
              <a:rPr lang="es-ES" dirty="0">
                <a:solidFill>
                  <a:schemeClr val="bg1"/>
                </a:solidFill>
              </a:rPr>
              <a:t>» sin ninguna configuración requerida y además </a:t>
            </a:r>
            <a:r>
              <a:rPr lang="es-ES" dirty="0" err="1">
                <a:solidFill>
                  <a:schemeClr val="bg1"/>
                </a:solidFill>
              </a:rPr>
              <a:t>Rails</a:t>
            </a:r>
            <a:r>
              <a:rPr lang="es-ES" dirty="0">
                <a:solidFill>
                  <a:schemeClr val="bg1"/>
                </a:solidFill>
              </a:rPr>
              <a:t> asumirá que si el nombre de la tabla es plural si el nombre de la clase es singular.</a:t>
            </a:r>
          </a:p>
          <a:p>
            <a:pPr marL="0" lvl="0" indent="0" algn="just">
              <a:buClr>
                <a:srgbClr val="771D76"/>
              </a:buClr>
              <a:buNone/>
            </a:pPr>
            <a:r>
              <a:rPr lang="es-ES" b="1" dirty="0" err="1" smtClean="0">
                <a:solidFill>
                  <a:schemeClr val="bg1"/>
                </a:solidFill>
              </a:rPr>
              <a:t>Don’t</a:t>
            </a:r>
            <a:r>
              <a:rPr lang="es-ES" b="1" dirty="0" smtClean="0">
                <a:solidFill>
                  <a:schemeClr val="bg1"/>
                </a:solidFill>
              </a:rPr>
              <a:t> </a:t>
            </a:r>
            <a:r>
              <a:rPr lang="es-ES" b="1" dirty="0" err="1">
                <a:solidFill>
                  <a:schemeClr val="bg1"/>
                </a:solidFill>
              </a:rPr>
              <a:t>Repeat</a:t>
            </a:r>
            <a:r>
              <a:rPr lang="es-ES" b="1" dirty="0">
                <a:solidFill>
                  <a:schemeClr val="bg1"/>
                </a:solidFill>
              </a:rPr>
              <a:t> </a:t>
            </a:r>
            <a:r>
              <a:rPr lang="es-ES" b="1" dirty="0" err="1">
                <a:solidFill>
                  <a:schemeClr val="bg1"/>
                </a:solidFill>
              </a:rPr>
              <a:t>Your</a:t>
            </a:r>
            <a:r>
              <a:rPr lang="es-ES" b="1" dirty="0">
                <a:solidFill>
                  <a:schemeClr val="bg1"/>
                </a:solidFill>
              </a:rPr>
              <a:t> </a:t>
            </a:r>
            <a:r>
              <a:rPr lang="es-ES" b="1" dirty="0" err="1">
                <a:solidFill>
                  <a:schemeClr val="bg1"/>
                </a:solidFill>
              </a:rPr>
              <a:t>Self</a:t>
            </a:r>
            <a:endParaRPr lang="es-ES" b="1" dirty="0">
              <a:solidFill>
                <a:schemeClr val="bg1"/>
              </a:solidFill>
            </a:endParaRPr>
          </a:p>
          <a:p>
            <a:pPr marL="0" lvl="0" indent="0" algn="just">
              <a:buClr>
                <a:srgbClr val="771D76"/>
              </a:buClr>
              <a:buNone/>
            </a:pPr>
            <a:r>
              <a:rPr lang="es-ES" dirty="0">
                <a:solidFill>
                  <a:schemeClr val="bg1"/>
                </a:solidFill>
              </a:rPr>
              <a:t>Conocido por el acrónimo DRYS, es un principio de desarrollo de software. Tal como su nombre lo dice trata en evitar los duplicados, ya que los duplicados hacen el código más complejo, difícil de mantener y más vulnerable a errores</a:t>
            </a:r>
            <a:r>
              <a:rPr lang="es-ES" dirty="0" smtClean="0">
                <a:solidFill>
                  <a:schemeClr val="bg1"/>
                </a:solidFill>
              </a:rPr>
              <a:t>.</a:t>
            </a:r>
            <a:endParaRPr lang="es-ES" dirty="0">
              <a:solidFill>
                <a:schemeClr val="bg1"/>
              </a:solidFill>
            </a:endParaRPr>
          </a:p>
        </p:txBody>
      </p:sp>
    </p:spTree>
    <p:extLst>
      <p:ext uri="{BB962C8B-B14F-4D97-AF65-F5344CB8AC3E}">
        <p14:creationId xmlns:p14="http://schemas.microsoft.com/office/powerpoint/2010/main" val="28530148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¿Qué puedo construir con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29096075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¿Qué puedo construir con </a:t>
            </a:r>
            <a:r>
              <a:rPr lang="es-ES" sz="4000" b="1" dirty="0" err="1" smtClean="0">
                <a:solidFill>
                  <a:schemeClr val="accent1">
                    <a:lumMod val="75000"/>
                  </a:schemeClr>
                </a:solidFill>
              </a:rPr>
              <a:t>rails</a:t>
            </a:r>
            <a:r>
              <a:rPr lang="es-ES" sz="4000" b="1" dirty="0" smtClean="0">
                <a:solidFill>
                  <a:schemeClr val="accent1">
                    <a:lumMod val="75000"/>
                  </a:schemeClr>
                </a:solidFill>
              </a:rPr>
              <a:t>?</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356421849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Lo que sea que tengas en mente y sea una aplicación web lo puedes hacer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Sólo dale un vistazo a algunos grandes que construyeron sus sitios con </a:t>
            </a:r>
            <a:r>
              <a:rPr lang="es-ES" dirty="0" err="1">
                <a:solidFill>
                  <a:schemeClr val="bg1"/>
                </a:solidFill>
              </a:rPr>
              <a:t>Rails</a:t>
            </a:r>
            <a:r>
              <a:rPr lang="es-ES" dirty="0">
                <a:solidFill>
                  <a:schemeClr val="bg1"/>
                </a:solidFill>
              </a:rPr>
              <a:t>: </a:t>
            </a:r>
            <a:r>
              <a:rPr lang="es-ES" dirty="0" err="1">
                <a:solidFill>
                  <a:schemeClr val="bg1"/>
                </a:solidFill>
              </a:rPr>
              <a:t>BaseCamp</a:t>
            </a:r>
            <a:r>
              <a:rPr lang="es-ES" dirty="0">
                <a:solidFill>
                  <a:schemeClr val="bg1"/>
                </a:solidFill>
              </a:rPr>
              <a:t>, 500px, </a:t>
            </a:r>
            <a:r>
              <a:rPr lang="es-ES" dirty="0" err="1">
                <a:solidFill>
                  <a:schemeClr val="bg1"/>
                </a:solidFill>
              </a:rPr>
              <a:t>Airbnb</a:t>
            </a:r>
            <a:r>
              <a:rPr lang="es-ES" dirty="0">
                <a:solidFill>
                  <a:schemeClr val="bg1"/>
                </a:solidFill>
              </a:rPr>
              <a:t>, </a:t>
            </a:r>
            <a:r>
              <a:rPr lang="es-ES" dirty="0" err="1">
                <a:solidFill>
                  <a:schemeClr val="bg1"/>
                </a:solidFill>
              </a:rPr>
              <a:t>Couchsurfing</a:t>
            </a:r>
            <a:r>
              <a:rPr lang="es-ES" dirty="0">
                <a:solidFill>
                  <a:schemeClr val="bg1"/>
                </a:solidFill>
              </a:rPr>
              <a:t>, </a:t>
            </a:r>
            <a:r>
              <a:rPr lang="es-ES" dirty="0" err="1">
                <a:solidFill>
                  <a:schemeClr val="bg1"/>
                </a:solidFill>
              </a:rPr>
              <a:t>Fiverr</a:t>
            </a:r>
            <a:r>
              <a:rPr lang="es-ES" dirty="0">
                <a:solidFill>
                  <a:schemeClr val="bg1"/>
                </a:solidFill>
              </a:rPr>
              <a:t>, </a:t>
            </a:r>
            <a:r>
              <a:rPr lang="es-ES" dirty="0" err="1">
                <a:solidFill>
                  <a:schemeClr val="bg1"/>
                </a:solidFill>
              </a:rPr>
              <a:t>Github</a:t>
            </a:r>
            <a:r>
              <a:rPr lang="es-ES" dirty="0">
                <a:solidFill>
                  <a:schemeClr val="bg1"/>
                </a:solidFill>
              </a:rPr>
              <a:t>, </a:t>
            </a:r>
            <a:r>
              <a:rPr lang="es-ES" dirty="0" err="1">
                <a:solidFill>
                  <a:schemeClr val="bg1"/>
                </a:solidFill>
              </a:rPr>
              <a:t>Hulu</a:t>
            </a:r>
            <a:r>
              <a:rPr lang="es-ES" dirty="0">
                <a:solidFill>
                  <a:schemeClr val="bg1"/>
                </a:solidFill>
              </a:rPr>
              <a:t>, </a:t>
            </a:r>
            <a:r>
              <a:rPr lang="es-ES" dirty="0" err="1">
                <a:solidFill>
                  <a:schemeClr val="bg1"/>
                </a:solidFill>
              </a:rPr>
              <a:t>Indiegogo</a:t>
            </a:r>
            <a:r>
              <a:rPr lang="es-ES" dirty="0">
                <a:solidFill>
                  <a:schemeClr val="bg1"/>
                </a:solidFill>
              </a:rPr>
              <a:t>, </a:t>
            </a:r>
            <a:r>
              <a:rPr lang="es-ES" dirty="0" err="1">
                <a:solidFill>
                  <a:schemeClr val="bg1"/>
                </a:solidFill>
              </a:rPr>
              <a:t>KickStarter</a:t>
            </a:r>
            <a:r>
              <a:rPr lang="es-ES" dirty="0">
                <a:solidFill>
                  <a:schemeClr val="bg1"/>
                </a:solidFill>
              </a:rPr>
              <a:t>, </a:t>
            </a:r>
            <a:r>
              <a:rPr lang="es-ES" dirty="0" err="1">
                <a:solidFill>
                  <a:schemeClr val="bg1"/>
                </a:solidFill>
              </a:rPr>
              <a:t>Pixlr</a:t>
            </a:r>
            <a:r>
              <a:rPr lang="es-ES" dirty="0">
                <a:solidFill>
                  <a:schemeClr val="bg1"/>
                </a:solidFill>
              </a:rPr>
              <a:t>, </a:t>
            </a:r>
            <a:r>
              <a:rPr lang="es-ES" dirty="0" err="1">
                <a:solidFill>
                  <a:schemeClr val="bg1"/>
                </a:solidFill>
              </a:rPr>
              <a:t>Shopify</a:t>
            </a:r>
            <a:r>
              <a:rPr lang="es-ES" dirty="0">
                <a:solidFill>
                  <a:schemeClr val="bg1"/>
                </a:solidFill>
              </a:rPr>
              <a:t>, </a:t>
            </a:r>
            <a:r>
              <a:rPr lang="es-ES" dirty="0" err="1">
                <a:solidFill>
                  <a:schemeClr val="bg1"/>
                </a:solidFill>
              </a:rPr>
              <a:t>Square</a:t>
            </a:r>
            <a:r>
              <a:rPr lang="es-ES" dirty="0">
                <a:solidFill>
                  <a:schemeClr val="bg1"/>
                </a:solidFill>
              </a:rPr>
              <a:t>, </a:t>
            </a:r>
            <a:r>
              <a:rPr lang="es-ES" dirty="0" err="1">
                <a:solidFill>
                  <a:schemeClr val="bg1"/>
                </a:solidFill>
              </a:rPr>
              <a:t>ThemeForest</a:t>
            </a:r>
            <a:r>
              <a:rPr lang="es-ES" dirty="0">
                <a:solidFill>
                  <a:schemeClr val="bg1"/>
                </a:solidFill>
              </a:rPr>
              <a:t>, </a:t>
            </a:r>
            <a:r>
              <a:rPr lang="es-ES" dirty="0" err="1">
                <a:solidFill>
                  <a:schemeClr val="bg1"/>
                </a:solidFill>
              </a:rPr>
              <a:t>Zendesk</a:t>
            </a:r>
            <a:r>
              <a:rPr lang="es-ES" dirty="0">
                <a:solidFill>
                  <a:schemeClr val="bg1"/>
                </a:solidFill>
              </a:rPr>
              <a:t>, entre otros</a:t>
            </a:r>
            <a:r>
              <a:rPr lang="es-ES" dirty="0" smtClean="0">
                <a:solidFill>
                  <a:schemeClr val="bg1"/>
                </a:solidFill>
              </a:rPr>
              <a:t>.</a:t>
            </a:r>
          </a:p>
          <a:p>
            <a:pPr marL="0" lvl="0" indent="0" algn="just">
              <a:buClr>
                <a:srgbClr val="771D76"/>
              </a:buClr>
              <a:buNone/>
            </a:pPr>
            <a:endParaRPr lang="es-ES" dirty="0">
              <a:solidFill>
                <a:schemeClr val="bg1"/>
              </a:solidFill>
            </a:endParaRPr>
          </a:p>
          <a:p>
            <a:pPr marL="0" lvl="0" indent="0" algn="just">
              <a:buClr>
                <a:srgbClr val="771D76"/>
              </a:buClr>
              <a:buNone/>
            </a:pPr>
            <a:endParaRPr lang="es-ES" dirty="0">
              <a:solidFill>
                <a:schemeClr val="bg1"/>
              </a:solidFill>
            </a:endParaRPr>
          </a:p>
        </p:txBody>
      </p:sp>
      <p:pic>
        <p:nvPicPr>
          <p:cNvPr id="2" name="Imagen 1"/>
          <p:cNvPicPr>
            <a:picLocks noChangeAspect="1"/>
          </p:cNvPicPr>
          <p:nvPr/>
        </p:nvPicPr>
        <p:blipFill>
          <a:blip r:embed="rId7"/>
          <a:stretch>
            <a:fillRect/>
          </a:stretch>
        </p:blipFill>
        <p:spPr>
          <a:xfrm>
            <a:off x="577089" y="4803648"/>
            <a:ext cx="2690368" cy="1835616"/>
          </a:xfrm>
          <a:prstGeom prst="rect">
            <a:avLst/>
          </a:prstGeom>
        </p:spPr>
      </p:pic>
      <p:pic>
        <p:nvPicPr>
          <p:cNvPr id="3" name="Imagen 2"/>
          <p:cNvPicPr>
            <a:picLocks noChangeAspect="1"/>
          </p:cNvPicPr>
          <p:nvPr/>
        </p:nvPicPr>
        <p:blipFill>
          <a:blip r:embed="rId8"/>
          <a:stretch>
            <a:fillRect/>
          </a:stretch>
        </p:blipFill>
        <p:spPr>
          <a:xfrm>
            <a:off x="4291584" y="4925567"/>
            <a:ext cx="1575162" cy="1560577"/>
          </a:xfrm>
          <a:prstGeom prst="rect">
            <a:avLst/>
          </a:prstGeom>
        </p:spPr>
      </p:pic>
      <p:pic>
        <p:nvPicPr>
          <p:cNvPr id="4" name="Imagen 3"/>
          <p:cNvPicPr>
            <a:picLocks noChangeAspect="1"/>
          </p:cNvPicPr>
          <p:nvPr/>
        </p:nvPicPr>
        <p:blipFill>
          <a:blip r:embed="rId9"/>
          <a:stretch>
            <a:fillRect/>
          </a:stretch>
        </p:blipFill>
        <p:spPr>
          <a:xfrm>
            <a:off x="6518973" y="4812437"/>
            <a:ext cx="2271459" cy="1673707"/>
          </a:xfrm>
          <a:prstGeom prst="rect">
            <a:avLst/>
          </a:prstGeom>
        </p:spPr>
      </p:pic>
      <p:pic>
        <p:nvPicPr>
          <p:cNvPr id="7" name="Imagen 6"/>
          <p:cNvPicPr>
            <a:picLocks noChangeAspect="1"/>
          </p:cNvPicPr>
          <p:nvPr/>
        </p:nvPicPr>
        <p:blipFill>
          <a:blip r:embed="rId10"/>
          <a:stretch>
            <a:fillRect/>
          </a:stretch>
        </p:blipFill>
        <p:spPr>
          <a:xfrm>
            <a:off x="8758427" y="4920361"/>
            <a:ext cx="3848100" cy="1552575"/>
          </a:xfrm>
          <a:prstGeom prst="rect">
            <a:avLst/>
          </a:prstGeom>
        </p:spPr>
      </p:pic>
    </p:spTree>
    <p:extLst>
      <p:ext uri="{BB962C8B-B14F-4D97-AF65-F5344CB8AC3E}">
        <p14:creationId xmlns:p14="http://schemas.microsoft.com/office/powerpoint/2010/main" val="13586629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¿Puedo construir aplicaciones móvil con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28780653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270598"/>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a:t>
            </a:r>
            <a:r>
              <a:rPr lang="es-ES" sz="2800" b="1" dirty="0" smtClean="0">
                <a:solidFill>
                  <a:schemeClr val="accent1">
                    <a:lumMod val="75000"/>
                  </a:schemeClr>
                </a:solidFill>
              </a:rPr>
              <a:t>Puedo construir aplicaciones móvil con </a:t>
            </a:r>
            <a:r>
              <a:rPr lang="es-ES" sz="2800" b="1" dirty="0" err="1" smtClean="0">
                <a:solidFill>
                  <a:schemeClr val="accent1">
                    <a:lumMod val="75000"/>
                  </a:schemeClr>
                </a:solidFill>
              </a:rPr>
              <a:t>rails</a:t>
            </a:r>
            <a:r>
              <a:rPr lang="es-ES" sz="2800" b="1" dirty="0" smtClean="0">
                <a:solidFill>
                  <a:schemeClr val="accent1">
                    <a:lumMod val="75000"/>
                  </a:schemeClr>
                </a:solidFill>
              </a:rPr>
              <a:t>?</a:t>
            </a:r>
            <a:endParaRPr sz="2800" b="1" dirty="0">
              <a:solidFill>
                <a:schemeClr val="accent1">
                  <a:lumMod val="75000"/>
                </a:schemeClr>
              </a:solidFill>
            </a:endParaRPr>
          </a:p>
        </p:txBody>
      </p:sp>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Sólo en 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no puedes construir una aplicación móvil, pero sí puedes construir una aplicación web y esta funcionar como </a:t>
            </a:r>
            <a:r>
              <a:rPr lang="es-ES" dirty="0" err="1">
                <a:solidFill>
                  <a:schemeClr val="bg1"/>
                </a:solidFill>
              </a:rPr>
              <a:t>backend</a:t>
            </a:r>
            <a:r>
              <a:rPr lang="es-ES" dirty="0">
                <a:solidFill>
                  <a:schemeClr val="bg1"/>
                </a:solidFill>
              </a:rPr>
              <a:t> de una aplicación móvil.</a:t>
            </a:r>
          </a:p>
          <a:p>
            <a:pPr marL="0" lvl="0" indent="0" algn="just">
              <a:buClr>
                <a:srgbClr val="771D76"/>
              </a:buClr>
              <a:buNone/>
            </a:pPr>
            <a:r>
              <a:rPr lang="es-ES" dirty="0" smtClean="0">
                <a:solidFill>
                  <a:schemeClr val="bg1"/>
                </a:solidFill>
              </a:rPr>
              <a:t>Además </a:t>
            </a:r>
            <a:r>
              <a:rPr lang="es-ES" dirty="0">
                <a:solidFill>
                  <a:schemeClr val="bg1"/>
                </a:solidFill>
              </a:rPr>
              <a:t>hay un herramienta llamada </a:t>
            </a:r>
            <a:r>
              <a:rPr lang="es-ES" dirty="0" err="1">
                <a:solidFill>
                  <a:schemeClr val="bg1"/>
                </a:solidFill>
              </a:rPr>
              <a:t>RubyMotion</a:t>
            </a:r>
            <a:r>
              <a:rPr lang="es-ES" dirty="0">
                <a:solidFill>
                  <a:schemeClr val="bg1"/>
                </a:solidFill>
              </a:rPr>
              <a:t> que te permite construir con Ruby de manera muy fácil aplicaciones nativas para IOS y Android</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a:solidFill>
                  <a:schemeClr val="bg1"/>
                </a:solidFill>
              </a:rPr>
              <a:t>Es así que como conclusión literalmente con </a:t>
            </a:r>
            <a:r>
              <a:rPr lang="es-ES" dirty="0" err="1">
                <a:solidFill>
                  <a:schemeClr val="bg1"/>
                </a:solidFill>
              </a:rPr>
              <a:t>Rails</a:t>
            </a:r>
            <a:r>
              <a:rPr lang="es-ES" dirty="0">
                <a:solidFill>
                  <a:schemeClr val="bg1"/>
                </a:solidFill>
              </a:rPr>
              <a:t> no podrías crear aplicaciones móviles, pero de seguro puede ser una parte importante de un proyecto móvil.</a:t>
            </a:r>
          </a:p>
          <a:p>
            <a:pPr marL="0" lvl="0" indent="0" algn="just">
              <a:buClr>
                <a:srgbClr val="771D76"/>
              </a:buClr>
              <a:buNone/>
            </a:pPr>
            <a:endParaRPr lang="es-ES" dirty="0">
              <a:solidFill>
                <a:schemeClr val="bg1"/>
              </a:solidFill>
            </a:endParaRPr>
          </a:p>
        </p:txBody>
      </p:sp>
    </p:spTree>
    <p:extLst>
      <p:ext uri="{BB962C8B-B14F-4D97-AF65-F5344CB8AC3E}">
        <p14:creationId xmlns:p14="http://schemas.microsoft.com/office/powerpoint/2010/main" val="341399515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a:t>
            </a:r>
            <a:r>
              <a:rPr lang="es-ES" sz="4800" b="1" dirty="0" smtClean="0">
                <a:solidFill>
                  <a:schemeClr val="accent1">
                    <a:lumMod val="75000"/>
                  </a:schemeClr>
                </a:solidFill>
              </a:rPr>
              <a:t>Debo aprender </a:t>
            </a:r>
            <a:r>
              <a:rPr lang="es-ES" sz="4800" b="1" dirty="0" err="1" smtClean="0">
                <a:solidFill>
                  <a:schemeClr val="accent1">
                    <a:lumMod val="75000"/>
                  </a:schemeClr>
                </a:solidFill>
              </a:rPr>
              <a:t>rails</a:t>
            </a:r>
            <a:r>
              <a:rPr lang="es-ES" sz="4800" b="1" dirty="0" smtClean="0">
                <a:solidFill>
                  <a:schemeClr val="accent1">
                    <a:lumMod val="75000"/>
                  </a:schemeClr>
                </a:solidFill>
              </a:rPr>
              <a:t> en lugar de </a:t>
            </a:r>
            <a:r>
              <a:rPr lang="es-ES" sz="4800" b="1" dirty="0" err="1" smtClean="0">
                <a:solidFill>
                  <a:schemeClr val="accent1">
                    <a:lumMod val="75000"/>
                  </a:schemeClr>
                </a:solidFill>
              </a:rPr>
              <a:t>javascript</a:t>
            </a:r>
            <a:r>
              <a:rPr lang="es-ES" sz="4800" b="1" dirty="0" smtClean="0">
                <a:solidFill>
                  <a:schemeClr val="accent1">
                    <a:lumMod val="75000"/>
                  </a:schemeClr>
                </a:solidFill>
              </a:rPr>
              <a:t>?</a:t>
            </a:r>
            <a:endParaRPr sz="4800" b="1" dirty="0">
              <a:solidFill>
                <a:schemeClr val="accent1">
                  <a:lumMod val="75000"/>
                </a:schemeClr>
              </a:solidFill>
            </a:endParaRPr>
          </a:p>
        </p:txBody>
      </p:sp>
    </p:spTree>
    <p:extLst>
      <p:ext uri="{BB962C8B-B14F-4D97-AF65-F5344CB8AC3E}">
        <p14:creationId xmlns:p14="http://schemas.microsoft.com/office/powerpoint/2010/main" val="222312527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270598"/>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a:t>
            </a:r>
            <a:r>
              <a:rPr lang="es-ES" sz="2800" b="1" dirty="0" smtClean="0">
                <a:solidFill>
                  <a:schemeClr val="accent1">
                    <a:lumMod val="75000"/>
                  </a:schemeClr>
                </a:solidFill>
              </a:rPr>
              <a:t>debo aprender </a:t>
            </a:r>
            <a:r>
              <a:rPr lang="es-ES" sz="2800" b="1" dirty="0" err="1" smtClean="0">
                <a:solidFill>
                  <a:schemeClr val="accent1">
                    <a:lumMod val="75000"/>
                  </a:schemeClr>
                </a:solidFill>
              </a:rPr>
              <a:t>rails</a:t>
            </a:r>
            <a:r>
              <a:rPr lang="es-ES" sz="2800" b="1" dirty="0" smtClean="0">
                <a:solidFill>
                  <a:schemeClr val="accent1">
                    <a:lumMod val="75000"/>
                  </a:schemeClr>
                </a:solidFill>
              </a:rPr>
              <a:t> en lugar de </a:t>
            </a:r>
            <a:r>
              <a:rPr lang="es-ES" sz="2800" b="1" dirty="0" err="1" smtClean="0">
                <a:solidFill>
                  <a:schemeClr val="accent1">
                    <a:lumMod val="75000"/>
                  </a:schemeClr>
                </a:solidFill>
              </a:rPr>
              <a:t>javascript</a:t>
            </a:r>
            <a:r>
              <a:rPr lang="es-ES" sz="2800" b="1" dirty="0" smtClean="0">
                <a:solidFill>
                  <a:schemeClr val="accent1">
                    <a:lumMod val="75000"/>
                  </a:schemeClr>
                </a:solidFill>
              </a:rPr>
              <a:t>?</a:t>
            </a:r>
            <a:endParaRPr sz="2800" b="1" dirty="0">
              <a:solidFill>
                <a:schemeClr val="accent1">
                  <a:lumMod val="75000"/>
                </a:schemeClr>
              </a:solidFill>
            </a:endParaRPr>
          </a:p>
        </p:txBody>
      </p:sp>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Como desarrollador 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a:t>
            </a:r>
            <a:r>
              <a:rPr lang="es-ES" dirty="0" smtClean="0">
                <a:solidFill>
                  <a:schemeClr val="bg1"/>
                </a:solidFill>
              </a:rPr>
              <a:t>vamos </a:t>
            </a:r>
            <a:r>
              <a:rPr lang="es-ES" dirty="0">
                <a:solidFill>
                  <a:schemeClr val="bg1"/>
                </a:solidFill>
              </a:rPr>
              <a:t>a necesitar saber JavaScript. No es un pre-requisito para aprender </a:t>
            </a:r>
            <a:r>
              <a:rPr lang="es-ES" dirty="0" err="1">
                <a:solidFill>
                  <a:schemeClr val="bg1"/>
                </a:solidFill>
              </a:rPr>
              <a:t>Rails</a:t>
            </a:r>
            <a:r>
              <a:rPr lang="es-ES" dirty="0">
                <a:solidFill>
                  <a:schemeClr val="bg1"/>
                </a:solidFill>
              </a:rPr>
              <a:t> pero si es una habilidad que </a:t>
            </a:r>
            <a:r>
              <a:rPr lang="es-ES" dirty="0" smtClean="0">
                <a:solidFill>
                  <a:schemeClr val="bg1"/>
                </a:solidFill>
              </a:rPr>
              <a:t>necesitaremos </a:t>
            </a:r>
            <a:r>
              <a:rPr lang="es-ES" dirty="0">
                <a:solidFill>
                  <a:schemeClr val="bg1"/>
                </a:solidFill>
              </a:rPr>
              <a:t>aprender desarrollando con </a:t>
            </a:r>
            <a:r>
              <a:rPr lang="es-ES" dirty="0" err="1">
                <a:solidFill>
                  <a:schemeClr val="bg1"/>
                </a:solidFill>
              </a:rPr>
              <a:t>Rails</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a:solidFill>
                  <a:schemeClr val="bg1"/>
                </a:solidFill>
              </a:rPr>
              <a:t>A medida que </a:t>
            </a:r>
            <a:r>
              <a:rPr lang="es-ES" dirty="0" smtClean="0">
                <a:solidFill>
                  <a:schemeClr val="bg1"/>
                </a:solidFill>
              </a:rPr>
              <a:t>nos vamos sumergiendo </a:t>
            </a:r>
            <a:r>
              <a:rPr lang="es-ES" dirty="0">
                <a:solidFill>
                  <a:schemeClr val="bg1"/>
                </a:solidFill>
              </a:rPr>
              <a:t>más en el mundo de la tecnología, </a:t>
            </a:r>
            <a:r>
              <a:rPr lang="es-ES" dirty="0" smtClean="0">
                <a:solidFill>
                  <a:schemeClr val="bg1"/>
                </a:solidFill>
              </a:rPr>
              <a:t>nos vamos a dar </a:t>
            </a:r>
            <a:r>
              <a:rPr lang="es-ES" dirty="0">
                <a:solidFill>
                  <a:schemeClr val="bg1"/>
                </a:solidFill>
              </a:rPr>
              <a:t>cuenta que </a:t>
            </a:r>
            <a:r>
              <a:rPr lang="es-ES" dirty="0" smtClean="0">
                <a:solidFill>
                  <a:schemeClr val="bg1"/>
                </a:solidFill>
              </a:rPr>
              <a:t>necesitamos </a:t>
            </a:r>
            <a:r>
              <a:rPr lang="es-ES" dirty="0">
                <a:solidFill>
                  <a:schemeClr val="bg1"/>
                </a:solidFill>
              </a:rPr>
              <a:t>saber diferentes </a:t>
            </a:r>
            <a:r>
              <a:rPr lang="es-ES" dirty="0" smtClean="0">
                <a:solidFill>
                  <a:schemeClr val="bg1"/>
                </a:solidFill>
              </a:rPr>
              <a:t>técnicas. </a:t>
            </a:r>
            <a:r>
              <a:rPr lang="es-ES" dirty="0">
                <a:solidFill>
                  <a:schemeClr val="bg1"/>
                </a:solidFill>
              </a:rPr>
              <a:t>Afortunadamente, a medida que </a:t>
            </a:r>
            <a:r>
              <a:rPr lang="es-ES" dirty="0" smtClean="0">
                <a:solidFill>
                  <a:schemeClr val="bg1"/>
                </a:solidFill>
              </a:rPr>
              <a:t>ganamos </a:t>
            </a:r>
            <a:r>
              <a:rPr lang="es-ES" dirty="0">
                <a:solidFill>
                  <a:schemeClr val="bg1"/>
                </a:solidFill>
              </a:rPr>
              <a:t>experiencia, aprender un nuevo lenguaje y </a:t>
            </a:r>
            <a:r>
              <a:rPr lang="es-ES" dirty="0" err="1">
                <a:solidFill>
                  <a:schemeClr val="bg1"/>
                </a:solidFill>
              </a:rPr>
              <a:t>framework</a:t>
            </a:r>
            <a:r>
              <a:rPr lang="es-ES" dirty="0">
                <a:solidFill>
                  <a:schemeClr val="bg1"/>
                </a:solidFill>
              </a:rPr>
              <a:t>, se hace todo un poco más fácil.</a:t>
            </a:r>
            <a:endParaRPr lang="es-ES" dirty="0">
              <a:solidFill>
                <a:schemeClr val="bg1"/>
              </a:solidFill>
            </a:endParaRPr>
          </a:p>
        </p:txBody>
      </p:sp>
    </p:spTree>
    <p:extLst>
      <p:ext uri="{BB962C8B-B14F-4D97-AF65-F5344CB8AC3E}">
        <p14:creationId xmlns:p14="http://schemas.microsoft.com/office/powerpoint/2010/main" val="2019986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DEMOSTRACION</a:t>
            </a:r>
            <a:endParaRPr sz="6000" b="1" dirty="0">
              <a:solidFill>
                <a:schemeClr val="accent1">
                  <a:lumMod val="75000"/>
                </a:schemeClr>
              </a:solidFill>
            </a:endParaRPr>
          </a:p>
        </p:txBody>
      </p:sp>
    </p:spTree>
    <p:extLst>
      <p:ext uri="{BB962C8B-B14F-4D97-AF65-F5344CB8AC3E}">
        <p14:creationId xmlns:p14="http://schemas.microsoft.com/office/powerpoint/2010/main" val="7596279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visión del proye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¿Que es vue.js?</a:t>
            </a:r>
            <a:endParaRPr sz="6000" b="1" dirty="0">
              <a:solidFill>
                <a:schemeClr val="accent1">
                  <a:lumMod val="75000"/>
                </a:schemeClr>
              </a:solidFill>
            </a:endParaRPr>
          </a:p>
        </p:txBody>
      </p:sp>
      <p:graphicFrame>
        <p:nvGraphicFramePr>
          <p:cNvPr id="2" name="Diagrama 1">
            <a:extLst>
              <a:ext uri="{FF2B5EF4-FFF2-40B4-BE49-F238E27FC236}">
                <a16:creationId xmlns:a16="http://schemas.microsoft.com/office/drawing/2014/main" id="{99E8BB7E-4852-4F6F-BB0F-1440E7AE419F}"/>
              </a:ext>
            </a:extLst>
          </p:cNvPr>
          <p:cNvGraphicFramePr/>
          <p:nvPr>
            <p:extLst>
              <p:ext uri="{D42A27DB-BD31-4B8C-83A1-F6EECF244321}">
                <p14:modId xmlns:p14="http://schemas.microsoft.com/office/powerpoint/2010/main" val="56375474"/>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0F0A73-C8EC-4D83-96E9-6AA0FDA2A7F6}"/>
              </a:ext>
            </a:extLst>
          </p:cNvPr>
          <p:cNvSpPr>
            <a:spLocks noGrp="1"/>
          </p:cNvSpPr>
          <p:nvPr>
            <p:ph type="body" sz="quarter" idx="13"/>
          </p:nvPr>
        </p:nvSpPr>
        <p:spPr>
          <a:xfrm>
            <a:off x="406399" y="186312"/>
            <a:ext cx="12126382" cy="1011111"/>
          </a:xfrm>
        </p:spPr>
        <p:txBody>
          <a:bodyPr/>
          <a:lstStyle/>
          <a:p>
            <a:r>
              <a:rPr lang="es-PE" sz="7200" b="1" dirty="0" smtClean="0">
                <a:solidFill>
                  <a:schemeClr val="accent1">
                    <a:lumMod val="75000"/>
                  </a:schemeClr>
                </a:solidFill>
              </a:rPr>
              <a:t>VUE.JS</a:t>
            </a:r>
            <a:endParaRPr lang="es-ES" sz="7200" b="1" dirty="0">
              <a:solidFill>
                <a:schemeClr val="accent1">
                  <a:lumMod val="75000"/>
                </a:schemeClr>
              </a:solidFill>
            </a:endParaRPr>
          </a:p>
        </p:txBody>
      </p:sp>
      <p:sp>
        <p:nvSpPr>
          <p:cNvPr id="6" name="CuadroTexto 5"/>
          <p:cNvSpPr txBox="1"/>
          <p:nvPr/>
        </p:nvSpPr>
        <p:spPr>
          <a:xfrm>
            <a:off x="219456" y="2055515"/>
            <a:ext cx="12472416"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800" dirty="0" smtClean="0">
                <a:solidFill>
                  <a:schemeClr val="bg1"/>
                </a:solidFill>
              </a:rPr>
              <a:t>El creador de Vue.js es el chino </a:t>
            </a:r>
            <a:r>
              <a:rPr lang="es-ES" sz="2800" dirty="0" err="1" smtClean="0">
                <a:solidFill>
                  <a:schemeClr val="bg1"/>
                </a:solidFill>
              </a:rPr>
              <a:t>Evan</a:t>
            </a:r>
            <a:r>
              <a:rPr lang="es-ES" sz="2800" dirty="0" smtClean="0">
                <a:solidFill>
                  <a:schemeClr val="bg1"/>
                </a:solidFill>
              </a:rPr>
              <a:t> </a:t>
            </a:r>
            <a:r>
              <a:rPr lang="es-ES" sz="2800" dirty="0" err="1" smtClean="0">
                <a:solidFill>
                  <a:schemeClr val="bg1"/>
                </a:solidFill>
              </a:rPr>
              <a:t>you</a:t>
            </a:r>
            <a:r>
              <a:rPr lang="es-ES" sz="2800" dirty="0" smtClean="0">
                <a:solidFill>
                  <a:schemeClr val="bg1"/>
                </a:solidFill>
              </a:rPr>
              <a:t>.</a:t>
            </a:r>
            <a:endParaRPr lang="es-ES" sz="2800" dirty="0">
              <a:solidFill>
                <a:schemeClr val="bg1"/>
              </a:solidFill>
            </a:endParaRPr>
          </a:p>
          <a:p>
            <a:pPr algn="just"/>
            <a:r>
              <a:rPr lang="es-ES" sz="2800" dirty="0" smtClean="0">
                <a:solidFill>
                  <a:schemeClr val="bg1"/>
                </a:solidFill>
              </a:rPr>
              <a:t>Vue.js es un </a:t>
            </a:r>
            <a:r>
              <a:rPr lang="es-ES" sz="2800" dirty="0" err="1">
                <a:solidFill>
                  <a:schemeClr val="bg1"/>
                </a:solidFill>
              </a:rPr>
              <a:t>framework</a:t>
            </a:r>
            <a:r>
              <a:rPr lang="es-ES" sz="2800" dirty="0">
                <a:solidFill>
                  <a:schemeClr val="bg1"/>
                </a:solidFill>
              </a:rPr>
              <a:t> progresivo para crear interfaces de usuario.</a:t>
            </a:r>
          </a:p>
          <a:p>
            <a:pPr algn="just"/>
            <a:r>
              <a:rPr lang="es-ES" sz="2800" dirty="0" smtClean="0">
                <a:solidFill>
                  <a:schemeClr val="bg1"/>
                </a:solidFill>
              </a:rPr>
              <a:t>Vue </a:t>
            </a:r>
            <a:r>
              <a:rPr lang="es-ES" sz="2800" dirty="0">
                <a:solidFill>
                  <a:schemeClr val="bg1"/>
                </a:solidFill>
              </a:rPr>
              <a:t>se basa en una implementación muy ligera del patrón </a:t>
            </a:r>
            <a:r>
              <a:rPr lang="es-ES" sz="2800" dirty="0" err="1">
                <a:solidFill>
                  <a:schemeClr val="bg1"/>
                </a:solidFill>
              </a:rPr>
              <a:t>view-model</a:t>
            </a:r>
            <a:r>
              <a:rPr lang="es-ES" sz="2800" dirty="0">
                <a:solidFill>
                  <a:schemeClr val="bg1"/>
                </a:solidFill>
              </a:rPr>
              <a:t> que nos ayudará a relacionar nuestra capa de presentación con nuestra capa de negocio de forma sencilla y eficiente.</a:t>
            </a:r>
          </a:p>
          <a:p>
            <a:pPr algn="just"/>
            <a:r>
              <a:rPr lang="es-ES" sz="2800" dirty="0" smtClean="0">
                <a:solidFill>
                  <a:schemeClr val="bg1"/>
                </a:solidFill>
              </a:rPr>
              <a:t>Nos referimos que es progresivo ya que </a:t>
            </a:r>
            <a:r>
              <a:rPr lang="es-ES" sz="2800" dirty="0">
                <a:solidFill>
                  <a:schemeClr val="bg1"/>
                </a:solidFill>
              </a:rPr>
              <a:t>es muy fácil añadir Vue.js a cualquier proyecto ya existente y poder aprovechar su funcionalidad casi sin complicaciones. Por el contrario, otros </a:t>
            </a:r>
            <a:r>
              <a:rPr lang="es-ES" sz="2800" dirty="0" err="1">
                <a:solidFill>
                  <a:schemeClr val="bg1"/>
                </a:solidFill>
              </a:rPr>
              <a:t>frameworks</a:t>
            </a:r>
            <a:r>
              <a:rPr lang="es-ES" sz="2800" dirty="0">
                <a:solidFill>
                  <a:schemeClr val="bg1"/>
                </a:solidFill>
              </a:rPr>
              <a:t> como </a:t>
            </a:r>
            <a:r>
              <a:rPr lang="es-ES" sz="2800" dirty="0" smtClean="0">
                <a:solidFill>
                  <a:schemeClr val="bg1"/>
                </a:solidFill>
              </a:rPr>
              <a:t>Angular </a:t>
            </a:r>
            <a:r>
              <a:rPr lang="es-ES" sz="2800" dirty="0">
                <a:solidFill>
                  <a:schemeClr val="bg1"/>
                </a:solidFill>
              </a:rPr>
              <a:t>están más orientados a comenzar proyectos desde cero, y con una arquitectura predeterminada que viene dirigida por el </a:t>
            </a:r>
            <a:r>
              <a:rPr lang="es-ES" sz="2800" dirty="0" err="1">
                <a:solidFill>
                  <a:schemeClr val="bg1"/>
                </a:solidFill>
              </a:rPr>
              <a:t>framework</a:t>
            </a:r>
            <a:r>
              <a:rPr lang="es-ES" sz="2800" dirty="0">
                <a:solidFill>
                  <a:schemeClr val="bg1"/>
                </a:solidFill>
              </a:rPr>
              <a:t>.</a:t>
            </a:r>
            <a:endParaRPr kumimoji="0" lang="en-US" sz="2800" b="0" i="0" u="none" strike="noStrike" cap="none" spc="0" normalizeH="0" baseline="0" dirty="0">
              <a:ln>
                <a:noFill/>
              </a:ln>
              <a:solidFill>
                <a:srgbClr val="838787"/>
              </a:solidFill>
              <a:effectLst/>
              <a:uFillTx/>
              <a:sym typeface="Avenir Next Medium"/>
            </a:endParaRPr>
          </a:p>
        </p:txBody>
      </p:sp>
    </p:spTree>
    <p:extLst>
      <p:ext uri="{BB962C8B-B14F-4D97-AF65-F5344CB8AC3E}">
        <p14:creationId xmlns:p14="http://schemas.microsoft.com/office/powerpoint/2010/main" val="21450296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0F0A73-C8EC-4D83-96E9-6AA0FDA2A7F6}"/>
              </a:ext>
            </a:extLst>
          </p:cNvPr>
          <p:cNvSpPr>
            <a:spLocks noGrp="1"/>
          </p:cNvSpPr>
          <p:nvPr>
            <p:ph type="body" sz="quarter" idx="13"/>
          </p:nvPr>
        </p:nvSpPr>
        <p:spPr>
          <a:xfrm>
            <a:off x="406399" y="186312"/>
            <a:ext cx="12126382" cy="1011111"/>
          </a:xfrm>
        </p:spPr>
        <p:txBody>
          <a:bodyPr/>
          <a:lstStyle/>
          <a:p>
            <a:r>
              <a:rPr lang="es-PE" sz="7200" b="1" dirty="0" smtClean="0">
                <a:solidFill>
                  <a:schemeClr val="accent1">
                    <a:lumMod val="75000"/>
                  </a:schemeClr>
                </a:solidFill>
              </a:rPr>
              <a:t>VUE.JS</a:t>
            </a:r>
            <a:endParaRPr lang="es-ES" sz="7200" b="1" dirty="0">
              <a:solidFill>
                <a:schemeClr val="accent1">
                  <a:lumMod val="75000"/>
                </a:schemeClr>
              </a:solidFill>
            </a:endParaRPr>
          </a:p>
        </p:txBody>
      </p:sp>
      <p:graphicFrame>
        <p:nvGraphicFramePr>
          <p:cNvPr id="5" name="Diagrama 4">
            <a:extLst>
              <a:ext uri="{FF2B5EF4-FFF2-40B4-BE49-F238E27FC236}">
                <a16:creationId xmlns:a16="http://schemas.microsoft.com/office/drawing/2014/main" id="{E58BC52D-E4A3-4F32-AA6F-D8C76044386A}"/>
              </a:ext>
            </a:extLst>
          </p:cNvPr>
          <p:cNvGraphicFramePr/>
          <p:nvPr>
            <p:extLst>
              <p:ext uri="{D42A27DB-BD31-4B8C-83A1-F6EECF244321}">
                <p14:modId xmlns:p14="http://schemas.microsoft.com/office/powerpoint/2010/main" val="3072308104"/>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266192" y="828091"/>
            <a:ext cx="12472416" cy="4780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800" dirty="0">
                <a:solidFill>
                  <a:schemeClr val="bg1"/>
                </a:solidFill>
              </a:rPr>
              <a:t>Actualmente Vue ha tenido un gran impacto y hay varias compañías de renombre que utilizan Vue en su </a:t>
            </a:r>
            <a:r>
              <a:rPr lang="es-ES" sz="2800" dirty="0" err="1">
                <a:solidFill>
                  <a:schemeClr val="bg1"/>
                </a:solidFill>
              </a:rPr>
              <a:t>front-end</a:t>
            </a:r>
            <a:r>
              <a:rPr lang="es-ES" sz="2800" dirty="0">
                <a:solidFill>
                  <a:schemeClr val="bg1"/>
                </a:solidFill>
              </a:rPr>
              <a:t>, como </a:t>
            </a:r>
            <a:r>
              <a:rPr lang="es-ES" sz="2800" dirty="0" err="1">
                <a:solidFill>
                  <a:schemeClr val="bg1"/>
                </a:solidFill>
              </a:rPr>
              <a:t>Gitlab</a:t>
            </a:r>
            <a:r>
              <a:rPr lang="es-ES" sz="2800" dirty="0">
                <a:solidFill>
                  <a:schemeClr val="bg1"/>
                </a:solidFill>
              </a:rPr>
              <a:t>, </a:t>
            </a:r>
            <a:r>
              <a:rPr lang="es-ES" sz="2800" dirty="0" err="1">
                <a:solidFill>
                  <a:schemeClr val="bg1"/>
                </a:solidFill>
              </a:rPr>
              <a:t>Alibaba</a:t>
            </a:r>
            <a:r>
              <a:rPr lang="es-ES" sz="2800" dirty="0">
                <a:solidFill>
                  <a:schemeClr val="bg1"/>
                </a:solidFill>
              </a:rPr>
              <a:t> o Nintendo. Vue, seguramente debido a que </a:t>
            </a:r>
            <a:r>
              <a:rPr lang="es-ES" sz="2800" dirty="0" err="1">
                <a:solidFill>
                  <a:schemeClr val="bg1"/>
                </a:solidFill>
              </a:rPr>
              <a:t>Evan</a:t>
            </a:r>
            <a:r>
              <a:rPr lang="es-ES" sz="2800" dirty="0">
                <a:solidFill>
                  <a:schemeClr val="bg1"/>
                </a:solidFill>
              </a:rPr>
              <a:t> </a:t>
            </a:r>
            <a:r>
              <a:rPr lang="es-ES" sz="2800" dirty="0" err="1">
                <a:solidFill>
                  <a:schemeClr val="bg1"/>
                </a:solidFill>
              </a:rPr>
              <a:t>You</a:t>
            </a:r>
            <a:r>
              <a:rPr lang="es-ES" sz="2800" dirty="0">
                <a:solidFill>
                  <a:schemeClr val="bg1"/>
                </a:solidFill>
              </a:rPr>
              <a:t> es chino, ha tenido mucho impacto en compañías asiáticas</a:t>
            </a:r>
            <a:r>
              <a:rPr lang="es-ES" sz="2800" dirty="0" smtClean="0">
                <a:solidFill>
                  <a:schemeClr val="bg1"/>
                </a:solidFill>
              </a:rPr>
              <a:t>.</a:t>
            </a:r>
            <a:endParaRPr lang="es-ES" sz="2800" dirty="0">
              <a:solidFill>
                <a:schemeClr val="bg1"/>
              </a:solidFill>
            </a:endParaRPr>
          </a:p>
          <a:p>
            <a:pPr algn="just"/>
            <a:r>
              <a:rPr lang="es-ES" sz="2800" dirty="0">
                <a:solidFill>
                  <a:schemeClr val="bg1"/>
                </a:solidFill>
              </a:rPr>
              <a:t>Vue.js se caracteriza por ser uno de los </a:t>
            </a:r>
            <a:r>
              <a:rPr lang="es-ES" sz="2800" dirty="0" err="1">
                <a:solidFill>
                  <a:schemeClr val="bg1"/>
                </a:solidFill>
              </a:rPr>
              <a:t>frameworks</a:t>
            </a:r>
            <a:r>
              <a:rPr lang="es-ES" sz="2800" dirty="0">
                <a:solidFill>
                  <a:schemeClr val="bg1"/>
                </a:solidFill>
              </a:rPr>
              <a:t> </a:t>
            </a:r>
            <a:r>
              <a:rPr lang="es-ES" sz="2800" dirty="0" err="1">
                <a:solidFill>
                  <a:schemeClr val="bg1"/>
                </a:solidFill>
              </a:rPr>
              <a:t>javaScript</a:t>
            </a:r>
            <a:r>
              <a:rPr lang="es-ES" sz="2800" dirty="0">
                <a:solidFill>
                  <a:schemeClr val="bg1"/>
                </a:solidFill>
              </a:rPr>
              <a:t> de mayor rendimiento</a:t>
            </a:r>
            <a:r>
              <a:rPr lang="es-ES" sz="2800" dirty="0" smtClean="0">
                <a:solidFill>
                  <a:schemeClr val="bg1"/>
                </a:solidFill>
              </a:rPr>
              <a:t>.</a:t>
            </a:r>
          </a:p>
          <a:p>
            <a:pPr algn="just"/>
            <a:endParaRPr kumimoji="0" lang="es-ES" sz="2800" b="0" i="0" u="none" strike="noStrike" cap="none" spc="0" normalizeH="0" baseline="0" dirty="0">
              <a:ln>
                <a:noFill/>
              </a:ln>
              <a:solidFill>
                <a:schemeClr val="bg1"/>
              </a:solidFill>
              <a:effectLst/>
              <a:uFillTx/>
              <a:sym typeface="Avenir Next Medium"/>
            </a:endParaRPr>
          </a:p>
          <a:p>
            <a:pPr algn="just"/>
            <a:endParaRPr kumimoji="0" lang="en-US" sz="2800" b="0" i="0" u="none" strike="noStrike" cap="none" spc="0" normalizeH="0" baseline="0" dirty="0">
              <a:ln>
                <a:noFill/>
              </a:ln>
              <a:solidFill>
                <a:srgbClr val="838787"/>
              </a:solidFill>
              <a:effectLst/>
              <a:uFillTx/>
              <a:sym typeface="Avenir Next Medium"/>
            </a:endParaRPr>
          </a:p>
        </p:txBody>
      </p:sp>
      <p:pic>
        <p:nvPicPr>
          <p:cNvPr id="3" name="Imagen 2"/>
          <p:cNvPicPr>
            <a:picLocks noChangeAspect="1"/>
          </p:cNvPicPr>
          <p:nvPr/>
        </p:nvPicPr>
        <p:blipFill>
          <a:blip r:embed="rId7"/>
          <a:stretch>
            <a:fillRect/>
          </a:stretch>
        </p:blipFill>
        <p:spPr>
          <a:xfrm>
            <a:off x="1853184" y="4394603"/>
            <a:ext cx="8253984" cy="4167553"/>
          </a:xfrm>
          <a:prstGeom prst="rect">
            <a:avLst/>
          </a:prstGeom>
        </p:spPr>
      </p:pic>
    </p:spTree>
    <p:extLst>
      <p:ext uri="{BB962C8B-B14F-4D97-AF65-F5344CB8AC3E}">
        <p14:creationId xmlns:p14="http://schemas.microsoft.com/office/powerpoint/2010/main" val="10386454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marco conceptual"/>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INTRODUCCION A LOS VIEW-MODELS</a:t>
            </a:r>
            <a:endParaRPr sz="6000" b="1" dirty="0">
              <a:solidFill>
                <a:schemeClr val="accent1">
                  <a:lumMod val="75000"/>
                </a:schemeClr>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estado del art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INTRODUCCION A LOS VIEW-MODELS</a:t>
            </a:r>
            <a:endParaRPr sz="4000" b="1" dirty="0">
              <a:solidFill>
                <a:schemeClr val="accent1">
                  <a:lumMod val="75000"/>
                </a:schemeClr>
              </a:solidFill>
            </a:endParaRPr>
          </a:p>
        </p:txBody>
      </p:sp>
      <p:sp>
        <p:nvSpPr>
          <p:cNvPr id="191" name="La Liga de Fútbol 7 Perú: Este sitio web promueve y genera competencias a nivel de empresas y estudiantil desarrollando actividades como ligas Inter Empresas, Inter Colegios, Inter Universidades.  El sitio web cuenta con un módulo de registro de equipos y así mismo como el control y seguimiento del campeonato brindando información como resúmenes semanales, top de goleadores, equipo ideal, arqueros menos batidos, tarjetas rojas y amarillas. También cuenta con un módulo de registro de auspiciadores con el fin obtener ingresos por difundir sus marcas en las ligas.…"/>
          <p:cNvSpPr txBox="1">
            <a:spLocks noGrp="1"/>
          </p:cNvSpPr>
          <p:nvPr>
            <p:ph type="title"/>
          </p:nvPr>
        </p:nvSpPr>
        <p:spPr>
          <a:xfrm>
            <a:off x="406400" y="1536700"/>
            <a:ext cx="11578336" cy="6534404"/>
          </a:xfrm>
          <a:prstGeom prst="rect">
            <a:avLst/>
          </a:prstGeom>
        </p:spPr>
        <p:txBody>
          <a:bodyPr>
            <a:normAutofit/>
          </a:bodyPr>
          <a:lstStyle/>
          <a:p>
            <a:pPr defTabSz="403097">
              <a:lnSpc>
                <a:spcPct val="100000"/>
              </a:lnSpc>
              <a:spcBef>
                <a:spcPts val="1900"/>
              </a:spcBef>
              <a:defRPr sz="2346" cap="none">
                <a:solidFill>
                  <a:srgbClr val="838787"/>
                </a:solidFill>
                <a:latin typeface="Avenir Next Medium"/>
                <a:ea typeface="Avenir Next Medium"/>
                <a:cs typeface="Avenir Next Medium"/>
                <a:sym typeface="Avenir Next Medium"/>
              </a:defRPr>
            </a:pPr>
            <a:r>
              <a:rPr lang="es-ES" dirty="0">
                <a:solidFill>
                  <a:schemeClr val="bg1"/>
                </a:solidFill>
              </a:rPr>
              <a:t>El patrón </a:t>
            </a:r>
            <a:r>
              <a:rPr lang="es-ES" dirty="0" err="1">
                <a:solidFill>
                  <a:schemeClr val="bg1"/>
                </a:solidFill>
              </a:rPr>
              <a:t>view-model</a:t>
            </a:r>
            <a:r>
              <a:rPr lang="es-ES" dirty="0">
                <a:solidFill>
                  <a:schemeClr val="bg1"/>
                </a:solidFill>
              </a:rPr>
              <a:t> o </a:t>
            </a:r>
            <a:r>
              <a:rPr lang="es-ES" dirty="0" err="1">
                <a:solidFill>
                  <a:schemeClr val="bg1"/>
                </a:solidFill>
              </a:rPr>
              <a:t>Model-view-view-model</a:t>
            </a:r>
            <a:r>
              <a:rPr lang="es-ES" dirty="0">
                <a:solidFill>
                  <a:schemeClr val="bg1"/>
                </a:solidFill>
              </a:rPr>
              <a:t> consiste en añadir una capa de lógica entre nuestra capa de negocio y nuestra capa de UI para evitar que una tenga que comunicarse directamente con la otra: cuando la vista -la representación de una entidad en la capa de presentación-, o el modelo -su representación en la capa de negocio- cambien, el </a:t>
            </a:r>
            <a:r>
              <a:rPr lang="es-ES" dirty="0" err="1">
                <a:solidFill>
                  <a:schemeClr val="bg1"/>
                </a:solidFill>
              </a:rPr>
              <a:t>view-model</a:t>
            </a:r>
            <a:r>
              <a:rPr lang="es-ES" dirty="0">
                <a:solidFill>
                  <a:schemeClr val="bg1"/>
                </a:solidFill>
              </a:rPr>
              <a:t> se encargará de actualizar su contrapartida en la otra capa de forma </a:t>
            </a:r>
            <a:r>
              <a:rPr lang="es-ES" dirty="0" smtClean="0">
                <a:solidFill>
                  <a:schemeClr val="bg1"/>
                </a:solidFill>
              </a:rPr>
              <a:t>automática. Esto </a:t>
            </a:r>
            <a:r>
              <a:rPr lang="es-ES" dirty="0">
                <a:solidFill>
                  <a:schemeClr val="bg1"/>
                </a:solidFill>
              </a:rPr>
              <a:t>facilita el </a:t>
            </a:r>
            <a:r>
              <a:rPr lang="es-ES" dirty="0" err="1">
                <a:solidFill>
                  <a:schemeClr val="bg1"/>
                </a:solidFill>
              </a:rPr>
              <a:t>testing</a:t>
            </a:r>
            <a:r>
              <a:rPr lang="es-ES" dirty="0">
                <a:solidFill>
                  <a:schemeClr val="bg1"/>
                </a:solidFill>
              </a:rPr>
              <a:t> y permite crear programas más modificables y </a:t>
            </a:r>
            <a:r>
              <a:rPr lang="es-ES" dirty="0" smtClean="0">
                <a:solidFill>
                  <a:schemeClr val="bg1"/>
                </a:solidFill>
              </a:rPr>
              <a:t>reusables</a:t>
            </a:r>
            <a:br>
              <a:rPr lang="es-ES" dirty="0" smtClean="0">
                <a:solidFill>
                  <a:schemeClr val="bg1"/>
                </a:solidFill>
              </a:rPr>
            </a:br>
            <a:r>
              <a:rPr lang="es-ES" dirty="0" smtClean="0">
                <a:solidFill>
                  <a:schemeClr val="bg1"/>
                </a:solidFill>
              </a:rPr>
              <a:t/>
            </a:r>
            <a:br>
              <a:rPr lang="es-ES" dirty="0" smtClean="0">
                <a:solidFill>
                  <a:schemeClr val="bg1"/>
                </a:solidFill>
              </a:rPr>
            </a:br>
            <a:r>
              <a:rPr lang="es-ES" dirty="0" smtClean="0">
                <a:solidFill>
                  <a:schemeClr val="bg1"/>
                </a:solidFill>
              </a:rPr>
              <a:t>Algunos errores que se cometeríamos si no usamos </a:t>
            </a:r>
            <a:r>
              <a:rPr lang="es-ES" dirty="0" err="1" smtClean="0">
                <a:solidFill>
                  <a:schemeClr val="bg1"/>
                </a:solidFill>
              </a:rPr>
              <a:t>view-models</a:t>
            </a:r>
            <a:r>
              <a:rPr lang="es-ES" dirty="0">
                <a:solidFill>
                  <a:schemeClr val="bg1"/>
                </a:solidFill>
              </a:rPr>
              <a:t>:</a:t>
            </a:r>
            <a:br>
              <a:rPr lang="es-ES" dirty="0">
                <a:solidFill>
                  <a:schemeClr val="bg1"/>
                </a:solidFill>
              </a:rPr>
            </a:br>
            <a:r>
              <a:rPr lang="es-ES" dirty="0">
                <a:solidFill>
                  <a:schemeClr val="bg1"/>
                </a:solidFill>
              </a:rPr>
              <a:t/>
            </a:r>
            <a:br>
              <a:rPr lang="es-ES" dirty="0">
                <a:solidFill>
                  <a:schemeClr val="bg1"/>
                </a:solidFill>
              </a:rPr>
            </a:br>
            <a:r>
              <a:rPr lang="es-ES" dirty="0" smtClean="0">
                <a:solidFill>
                  <a:schemeClr val="bg1"/>
                </a:solidFill>
              </a:rPr>
              <a:t>-  Mezclemos </a:t>
            </a:r>
            <a:r>
              <a:rPr lang="es-ES" dirty="0">
                <a:solidFill>
                  <a:schemeClr val="bg1"/>
                </a:solidFill>
              </a:rPr>
              <a:t>lógica de negocio con lógica de </a:t>
            </a:r>
            <a:r>
              <a:rPr lang="es-ES" dirty="0" smtClean="0">
                <a:solidFill>
                  <a:schemeClr val="bg1"/>
                </a:solidFill>
              </a:rPr>
              <a:t>presentación.</a:t>
            </a:r>
            <a:br>
              <a:rPr lang="es-ES" dirty="0" smtClean="0">
                <a:solidFill>
                  <a:schemeClr val="bg1"/>
                </a:solidFill>
              </a:rPr>
            </a:br>
            <a:r>
              <a:rPr lang="es-ES" dirty="0" smtClean="0">
                <a:solidFill>
                  <a:schemeClr val="bg1"/>
                </a:solidFill>
              </a:rPr>
              <a:t>-  Almacenemos </a:t>
            </a:r>
            <a:r>
              <a:rPr lang="es-ES" dirty="0">
                <a:solidFill>
                  <a:schemeClr val="bg1"/>
                </a:solidFill>
              </a:rPr>
              <a:t>temporalmente información de negocio en el </a:t>
            </a:r>
            <a:r>
              <a:rPr lang="es-ES" dirty="0" smtClean="0">
                <a:solidFill>
                  <a:schemeClr val="bg1"/>
                </a:solidFill>
              </a:rPr>
              <a:t>DOM.</a:t>
            </a:r>
            <a:br>
              <a:rPr lang="es-ES" dirty="0" smtClean="0">
                <a:solidFill>
                  <a:schemeClr val="bg1"/>
                </a:solidFill>
              </a:rPr>
            </a:br>
            <a:r>
              <a:rPr lang="es-ES" dirty="0" smtClean="0">
                <a:solidFill>
                  <a:schemeClr val="bg1"/>
                </a:solidFill>
              </a:rPr>
              <a:t>-  Tengamos </a:t>
            </a:r>
            <a:r>
              <a:rPr lang="es-ES" dirty="0">
                <a:solidFill>
                  <a:schemeClr val="bg1"/>
                </a:solidFill>
              </a:rPr>
              <a:t>que gestionar manualmente cómo los cambios en una de las dos </a:t>
            </a:r>
            <a:r>
              <a:rPr lang="es-ES" dirty="0" smtClean="0">
                <a:solidFill>
                  <a:schemeClr val="bg1"/>
                </a:solidFill>
              </a:rPr>
              <a:t>       capas </a:t>
            </a:r>
            <a:r>
              <a:rPr lang="es-ES" dirty="0">
                <a:solidFill>
                  <a:schemeClr val="bg1"/>
                </a:solidFill>
              </a:rPr>
              <a:t>se reflejan en la otra.</a:t>
            </a:r>
            <a:r>
              <a:rPr lang="es-ES" dirty="0" smtClean="0">
                <a:solidFill>
                  <a:schemeClr val="bg1"/>
                </a:solidFill>
              </a:rPr>
              <a:t/>
            </a:r>
            <a:br>
              <a:rPr lang="es-ES" dirty="0" smtClean="0">
                <a:solidFill>
                  <a:schemeClr val="bg1"/>
                </a:solidFill>
              </a:rPr>
            </a:br>
            <a:r>
              <a:rPr lang="es-ES" dirty="0" smtClean="0">
                <a:solidFill>
                  <a:schemeClr val="bg1"/>
                </a:solidFill>
              </a:rPr>
              <a:t>       </a:t>
            </a:r>
            <a:r>
              <a:rPr lang="es-ES" dirty="0">
                <a:solidFill>
                  <a:schemeClr val="bg1"/>
                </a:solidFill>
              </a:rPr>
              <a:t/>
            </a:r>
            <a:br>
              <a:rPr lang="es-ES" dirty="0">
                <a:solidFill>
                  <a:schemeClr val="bg1"/>
                </a:solidFill>
              </a:rPr>
            </a:br>
            <a:r>
              <a:rPr lang="es-ES" dirty="0" smtClean="0">
                <a:solidFill>
                  <a:schemeClr val="bg1"/>
                </a:solidFill>
              </a:rPr>
              <a:t>    </a:t>
            </a:r>
            <a:endParaRPr dirty="0">
              <a:solidFill>
                <a:schemeClr val="bg1"/>
              </a:solidFill>
            </a:endParaRPr>
          </a:p>
        </p:txBody>
      </p:sp>
      <p:graphicFrame>
        <p:nvGraphicFramePr>
          <p:cNvPr id="5" name="Diagrama 4">
            <a:extLst>
              <a:ext uri="{FF2B5EF4-FFF2-40B4-BE49-F238E27FC236}">
                <a16:creationId xmlns:a16="http://schemas.microsoft.com/office/drawing/2014/main" id="{0F9C3681-2243-42F7-8F5B-0BAC389F8785}"/>
              </a:ext>
            </a:extLst>
          </p:cNvPr>
          <p:cNvGraphicFramePr/>
          <p:nvPr>
            <p:extLst>
              <p:ext uri="{D42A27DB-BD31-4B8C-83A1-F6EECF244321}">
                <p14:modId xmlns:p14="http://schemas.microsoft.com/office/powerpoint/2010/main" val="948405603"/>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alcance de proye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La instancia de </a:t>
            </a:r>
            <a:r>
              <a:rPr lang="es-ES" sz="6000" b="1" dirty="0" err="1" smtClean="0">
                <a:solidFill>
                  <a:schemeClr val="accent1">
                    <a:lumMod val="75000"/>
                  </a:schemeClr>
                </a:solidFill>
              </a:rPr>
              <a:t>vue</a:t>
            </a:r>
            <a:endParaRPr sz="6000" b="1" dirty="0">
              <a:solidFill>
                <a:schemeClr val="accent1">
                  <a:lumMod val="75000"/>
                </a:schemeClr>
              </a:solidFill>
            </a:endParaRPr>
          </a:p>
        </p:txBody>
      </p:sp>
      <p:graphicFrame>
        <p:nvGraphicFramePr>
          <p:cNvPr id="4" name="Diagrama 3">
            <a:extLst>
              <a:ext uri="{FF2B5EF4-FFF2-40B4-BE49-F238E27FC236}">
                <a16:creationId xmlns:a16="http://schemas.microsoft.com/office/drawing/2014/main" id="{6D10504D-B1ED-4DCC-819A-7CF6F9C266D4}"/>
              </a:ext>
            </a:extLst>
          </p:cNvPr>
          <p:cNvGraphicFramePr/>
          <p:nvPr>
            <p:extLst>
              <p:ext uri="{D42A27DB-BD31-4B8C-83A1-F6EECF244321}">
                <p14:modId xmlns:p14="http://schemas.microsoft.com/office/powerpoint/2010/main" val="711887996"/>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alcance"/>
          <p:cNvSpPr txBox="1">
            <a:spLocks noGrp="1"/>
          </p:cNvSpPr>
          <p:nvPr>
            <p:ph type="body" idx="13"/>
          </p:nvPr>
        </p:nvSpPr>
        <p:spPr>
          <a:xfrm>
            <a:off x="406400" y="50797"/>
            <a:ext cx="11176000" cy="863604"/>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b="1" dirty="0" smtClean="0">
                <a:solidFill>
                  <a:schemeClr val="accent1">
                    <a:lumMod val="75000"/>
                  </a:schemeClr>
                </a:solidFill>
              </a:rPr>
              <a:t>La instancia de </a:t>
            </a:r>
            <a:r>
              <a:rPr lang="es-ES" b="1" dirty="0" err="1" smtClean="0">
                <a:solidFill>
                  <a:schemeClr val="accent1">
                    <a:lumMod val="75000"/>
                  </a:schemeClr>
                </a:solidFill>
              </a:rPr>
              <a:t>vue</a:t>
            </a:r>
            <a:endParaRPr b="1" dirty="0">
              <a:solidFill>
                <a:schemeClr val="accent1">
                  <a:lumMod val="75000"/>
                </a:schemeClr>
              </a:solidFill>
            </a:endParaRPr>
          </a:p>
        </p:txBody>
      </p:sp>
      <p:sp>
        <p:nvSpPr>
          <p:cNvPr id="202" name="Elaboración de un módulo para gestionar enfrentamientos deportivos."/>
          <p:cNvSpPr txBox="1">
            <a:spLocks noGrp="1"/>
          </p:cNvSpPr>
          <p:nvPr>
            <p:ph type="title"/>
          </p:nvPr>
        </p:nvSpPr>
        <p:spPr>
          <a:xfrm>
            <a:off x="406400" y="1536700"/>
            <a:ext cx="12192000" cy="6558788"/>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sz="2800" dirty="0">
                <a:solidFill>
                  <a:schemeClr val="bg1"/>
                </a:solidFill>
              </a:rPr>
              <a:t>La forma más </a:t>
            </a:r>
            <a:r>
              <a:rPr lang="es-ES" sz="2800" dirty="0" smtClean="0">
                <a:solidFill>
                  <a:schemeClr val="bg1"/>
                </a:solidFill>
              </a:rPr>
              <a:t>inmediata </a:t>
            </a:r>
            <a:r>
              <a:rPr lang="es-ES" sz="2800" dirty="0">
                <a:solidFill>
                  <a:schemeClr val="bg1"/>
                </a:solidFill>
              </a:rPr>
              <a:t>de trabajar con Vue es instanciar Vue para un </a:t>
            </a:r>
            <a:r>
              <a:rPr lang="es-ES" sz="2800" dirty="0" err="1">
                <a:solidFill>
                  <a:schemeClr val="bg1"/>
                </a:solidFill>
              </a:rPr>
              <a:t>tag</a:t>
            </a:r>
            <a:r>
              <a:rPr lang="es-ES" sz="2800" dirty="0">
                <a:solidFill>
                  <a:schemeClr val="bg1"/>
                </a:solidFill>
              </a:rPr>
              <a:t> determinado de nuestra aplicación. Simplemente, crearemos una nueva instancia de Vue llamándolo como un </a:t>
            </a:r>
            <a:r>
              <a:rPr lang="es-ES" sz="2800" dirty="0" smtClean="0">
                <a:solidFill>
                  <a:schemeClr val="bg1"/>
                </a:solidFill>
              </a:rPr>
              <a:t>constructor:</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a:solidFill>
                  <a:schemeClr val="bg1"/>
                </a:solidFill>
              </a:rPr>
              <a:t>Una vez hecho esto, podemos utilizar Vue para modificar y completar el </a:t>
            </a:r>
            <a:r>
              <a:rPr lang="es-ES" sz="2800" dirty="0" err="1">
                <a:solidFill>
                  <a:schemeClr val="bg1"/>
                </a:solidFill>
              </a:rPr>
              <a:t>html</a:t>
            </a:r>
            <a:r>
              <a:rPr lang="es-ES" sz="2800" dirty="0">
                <a:solidFill>
                  <a:schemeClr val="bg1"/>
                </a:solidFill>
              </a:rPr>
              <a:t> de la aplicación mediante </a:t>
            </a:r>
            <a:r>
              <a:rPr lang="es-ES" sz="2800" dirty="0" err="1">
                <a:solidFill>
                  <a:schemeClr val="bg1"/>
                </a:solidFill>
              </a:rPr>
              <a:t>templates</a:t>
            </a:r>
            <a:r>
              <a:rPr lang="es-ES" sz="2800" dirty="0">
                <a:solidFill>
                  <a:schemeClr val="bg1"/>
                </a:solidFill>
              </a:rPr>
              <a:t> y directivas</a:t>
            </a:r>
            <a:r>
              <a:rPr lang="es-ES" sz="2800" dirty="0" smtClean="0">
                <a:solidFill>
                  <a:schemeClr val="bg1"/>
                </a:solidFill>
              </a:rPr>
              <a:t>:</a:t>
            </a:r>
            <a:r>
              <a:rPr lang="es-ES" sz="2800" dirty="0">
                <a:solidFill>
                  <a:schemeClr val="bg1"/>
                </a:solidFill>
              </a:rPr>
              <a:t/>
            </a:r>
            <a:br>
              <a:rPr lang="es-ES" sz="2800" dirty="0">
                <a:solidFill>
                  <a:schemeClr val="bg1"/>
                </a:solidFill>
              </a:rPr>
            </a:br>
            <a:r>
              <a:rPr lang="es-ES" sz="2800" dirty="0">
                <a:solidFill>
                  <a:schemeClr val="bg1"/>
                </a:solidFill>
              </a:rPr>
              <a:t/>
            </a:r>
            <a:br>
              <a:rPr lang="es-ES" sz="2800" dirty="0">
                <a:solidFill>
                  <a:schemeClr val="bg1"/>
                </a:solidFill>
              </a:rPr>
            </a:br>
            <a:r>
              <a:rPr lang="es-ES" sz="2800" dirty="0">
                <a:solidFill>
                  <a:schemeClr val="bg1"/>
                </a:solidFill>
              </a:rPr>
              <a:t>Los ‘</a:t>
            </a:r>
            <a:r>
              <a:rPr lang="es-ES" sz="2800" dirty="0" err="1">
                <a:solidFill>
                  <a:schemeClr val="bg1"/>
                </a:solidFill>
              </a:rPr>
              <a:t>templates</a:t>
            </a:r>
            <a:r>
              <a:rPr lang="es-ES" sz="2800" dirty="0">
                <a:solidFill>
                  <a:schemeClr val="bg1"/>
                </a:solidFill>
              </a:rPr>
              <a:t>’ son expresiones escapadas entre corchetes en el contenido de nuestro </a:t>
            </a:r>
            <a:r>
              <a:rPr lang="es-ES" sz="2800" dirty="0" err="1">
                <a:solidFill>
                  <a:schemeClr val="bg1"/>
                </a:solidFill>
              </a:rPr>
              <a:t>html</a:t>
            </a:r>
            <a:r>
              <a:rPr lang="es-ES" sz="2800" dirty="0">
                <a:solidFill>
                  <a:schemeClr val="bg1"/>
                </a:solidFill>
              </a:rPr>
              <a:t> que Vue interpreta y </a:t>
            </a:r>
            <a:r>
              <a:rPr lang="es-ES" sz="2800" dirty="0" err="1">
                <a:solidFill>
                  <a:schemeClr val="bg1"/>
                </a:solidFill>
              </a:rPr>
              <a:t>renderiza</a:t>
            </a:r>
            <a:r>
              <a:rPr lang="es-ES" sz="2800" dirty="0">
                <a:solidFill>
                  <a:schemeClr val="bg1"/>
                </a:solidFill>
              </a:rPr>
              <a:t> de acuerdo a un modelo de datos. De este modo, podemos utilizar Vue en el </a:t>
            </a:r>
            <a:r>
              <a:rPr lang="es-ES" sz="2800" dirty="0" err="1">
                <a:solidFill>
                  <a:schemeClr val="bg1"/>
                </a:solidFill>
              </a:rPr>
              <a:t>front-end</a:t>
            </a:r>
            <a:r>
              <a:rPr lang="es-ES" sz="2800" dirty="0">
                <a:solidFill>
                  <a:schemeClr val="bg1"/>
                </a:solidFill>
              </a:rPr>
              <a:t> de manera similar a cualquier motor de </a:t>
            </a:r>
            <a:r>
              <a:rPr lang="es-ES" sz="2800" dirty="0" err="1">
                <a:solidFill>
                  <a:schemeClr val="bg1"/>
                </a:solidFill>
              </a:rPr>
              <a:t>templates</a:t>
            </a:r>
            <a:r>
              <a:rPr lang="es-ES" sz="2800" dirty="0">
                <a:solidFill>
                  <a:schemeClr val="bg1"/>
                </a:solidFill>
              </a:rPr>
              <a:t> de back-</a:t>
            </a:r>
            <a:r>
              <a:rPr lang="es-ES" sz="2800" dirty="0" err="1">
                <a:solidFill>
                  <a:schemeClr val="bg1"/>
                </a:solidFill>
              </a:rPr>
              <a:t>end</a:t>
            </a:r>
            <a:r>
              <a:rPr lang="es-ES" sz="2800" dirty="0">
                <a:solidFill>
                  <a:schemeClr val="bg1"/>
                </a:solidFill>
              </a:rPr>
              <a:t>, como </a:t>
            </a:r>
            <a:r>
              <a:rPr lang="es-ES" sz="2800" dirty="0" err="1">
                <a:solidFill>
                  <a:schemeClr val="bg1"/>
                </a:solidFill>
              </a:rPr>
              <a:t>Freemarker</a:t>
            </a:r>
            <a:r>
              <a:rPr lang="es-ES" sz="2800" dirty="0">
                <a:solidFill>
                  <a:schemeClr val="bg1"/>
                </a:solidFill>
              </a:rPr>
              <a:t>, </a:t>
            </a:r>
            <a:r>
              <a:rPr lang="es-ES" sz="2800" dirty="0" err="1">
                <a:solidFill>
                  <a:schemeClr val="bg1"/>
                </a:solidFill>
              </a:rPr>
              <a:t>Pug</a:t>
            </a:r>
            <a:r>
              <a:rPr lang="es-ES" sz="2800" dirty="0">
                <a:solidFill>
                  <a:schemeClr val="bg1"/>
                </a:solidFill>
              </a:rPr>
              <a:t> o </a:t>
            </a:r>
            <a:r>
              <a:rPr lang="es-ES" sz="2800" dirty="0" smtClean="0">
                <a:solidFill>
                  <a:schemeClr val="bg1"/>
                </a:solidFill>
              </a:rPr>
              <a:t>Jade.</a:t>
            </a:r>
            <a:br>
              <a:rPr lang="es-ES" sz="2800" dirty="0" smtClean="0">
                <a:solidFill>
                  <a:schemeClr val="bg1"/>
                </a:solidFill>
              </a:rPr>
            </a:br>
            <a:r>
              <a:rPr lang="es-ES" sz="2400" dirty="0" smtClean="0">
                <a:solidFill>
                  <a:schemeClr val="bg1"/>
                </a:solidFill>
              </a:rPr>
              <a:t/>
            </a:r>
            <a:br>
              <a:rPr lang="es-ES" sz="2400" dirty="0" smtClean="0">
                <a:solidFill>
                  <a:schemeClr val="bg1"/>
                </a:solidFill>
              </a:rPr>
            </a:br>
            <a:endParaRPr sz="2400" dirty="0">
              <a:solidFill>
                <a:schemeClr val="bg1"/>
              </a:solidFill>
            </a:endParaRPr>
          </a:p>
        </p:txBody>
      </p:sp>
      <p:graphicFrame>
        <p:nvGraphicFramePr>
          <p:cNvPr id="13" name="Diagrama 12">
            <a:extLst>
              <a:ext uri="{FF2B5EF4-FFF2-40B4-BE49-F238E27FC236}">
                <a16:creationId xmlns:a16="http://schemas.microsoft.com/office/drawing/2014/main" id="{CC9486E6-CA1A-41C9-BA9A-0459E7054C93}"/>
              </a:ext>
            </a:extLst>
          </p:cNvPr>
          <p:cNvGraphicFramePr/>
          <p:nvPr>
            <p:extLst>
              <p:ext uri="{D42A27DB-BD31-4B8C-83A1-F6EECF244321}">
                <p14:modId xmlns:p14="http://schemas.microsoft.com/office/powerpoint/2010/main" val="4149519290"/>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136133" y="2659378"/>
            <a:ext cx="12673595" cy="1120141"/>
          </a:xfrm>
          <a:prstGeom prst="rect">
            <a:avLst/>
          </a:prstGeom>
        </p:spPr>
      </p:pic>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831</TotalTime>
  <Words>1379</Words>
  <Application>Microsoft Office PowerPoint</Application>
  <PresentationFormat>Personalizado</PresentationFormat>
  <Paragraphs>78</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Avenir Next</vt:lpstr>
      <vt:lpstr>Avenir Next Medium</vt:lpstr>
      <vt:lpstr>DIN Alternate</vt:lpstr>
      <vt:lpstr>DIN Condensed</vt:lpstr>
      <vt:lpstr>Helvetica</vt:lpstr>
      <vt:lpstr>Helvetica Neue</vt:lpstr>
      <vt:lpstr>New_Template7</vt:lpstr>
      <vt:lpstr>Presentación de PowerPoint</vt:lpstr>
      <vt:lpstr>Presentación de PowerPoint</vt:lpstr>
      <vt:lpstr>¿Que es vue.js?</vt:lpstr>
      <vt:lpstr>Presentación de PowerPoint</vt:lpstr>
      <vt:lpstr>Presentación de PowerPoint</vt:lpstr>
      <vt:lpstr>INTRODUCCION A LOS VIEW-MODELS</vt:lpstr>
      <vt:lpstr>El patrón view-model o Model-view-view-model consiste en añadir una capa de lógica entre nuestra capa de negocio y nuestra capa de UI para evitar que una tenga que comunicarse directamente con la otra: cuando la vista -la representación de una entidad en la capa de presentación-, o el modelo -su representación en la capa de negocio- cambien, el view-model se encargará de actualizar su contrapartida en la otra capa de forma automática. Esto facilita el testing y permite crear programas más modificables y reusables  Algunos errores que se cometeríamos si no usamos view-models:  -  Mezclemos lógica de negocio con lógica de presentación. -  Almacenemos temporalmente información de negocio en el DOM. -  Tengamos que gestionar manualmente cómo los cambios en una de las dos        capas se reflejan en la otra.             </vt:lpstr>
      <vt:lpstr>La instancia de vue</vt:lpstr>
      <vt:lpstr>La forma más inmediata de trabajar con Vue es instanciar Vue para un tag determinado de nuestra aplicación. Simplemente, crearemos una nueva instancia de Vue llamándolo como un constructor:     Una vez hecho esto, podemos utilizar Vue para modificar y completar el html de la aplicación mediante templates y directivas:  Los ‘templates’ son expresiones escapadas entre corchetes en el contenido de nuestro html que Vue interpreta y renderiza de acuerdo a un modelo de datos. De este modo, podemos utilizar Vue en el front-end de manera similar a cualquier motor de templates de back-end, como Freemarker, Pug o Jade.  </vt:lpstr>
      <vt:lpstr>Las directivas son atributos html que dirigen el comportamiento de la aplicación. Las directivas en Vue.js son muy similares a las de Angular 1. Por ejemplo:   añade o no un tag al DOM en función del valor de algún campo, o   enlaza controles de formularios con variables de nuestro modelo de datos.  Tanto los templates como las directivas están reactivamente enlazados con el modelo de datos: cuando uno cambia, el otro también lo hace. Esto es lo que se llama two way data binding, y hace que trabajar con formularios usando Vue sea mucho más cómodo</vt:lpstr>
      <vt:lpstr>Propiedades de una instancia de vue</vt:lpstr>
      <vt:lpstr>Hay varias opciones que podemos especificar al crear una instancia de Vue. Un pequeño ejemplo más o menos completo sería como el que sigue: </vt:lpstr>
      <vt:lpstr>Template: Se indica una cadena con html que reemplazará el html que hemos fijado como “el”.  Data: Es un objeto con propiedades que podemos utilizar en nuestra instancia. En este caso, tanto la directiva v-bind como el método area() refieren estas propiedades.   Computed: Es un objeto que contiene una serie de métodos que devuelven valores calculados a partir de las propiedades del objeto. En nuestro ejemplo, valores derivados como el área, o el perímetro del rectángulo son los típicos casos en los que usaríamos  Methods: Es un objeto con funciones que podemos invocar, y cuyo contexto está enlazado con el propio objeto. Cuando queramos modificar las propiedades de nuestro objeto, o enviar eventos a otros componentes o instancias de la página, lo haremos desde alguno de estos métodos.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presentado por: josé alonso massa rolando gary joel navarro rojas</dc:title>
  <dc:creator>Azminda Lugo</dc:creator>
  <cp:lastModifiedBy>Alumno</cp:lastModifiedBy>
  <cp:revision>79</cp:revision>
  <dcterms:modified xsi:type="dcterms:W3CDTF">2019-07-13T01:17:44Z</dcterms:modified>
</cp:coreProperties>
</file>