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0279975" cx="42808525"/>
  <p:notesSz cx="99282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608FA1-65DC-42E5-847A-8CC40CAAF9F5}">
  <a:tblStyle styleId="{D0608FA1-65DC-42E5-847A-8CC40CAAF9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0537" cy="339725"/>
          </a:xfrm>
          <a:prstGeom prst="rect">
            <a:avLst/>
          </a:prstGeom>
          <a:noFill/>
          <a:ln>
            <a:noFill/>
          </a:ln>
        </p:spPr>
        <p:txBody>
          <a:bodyPr anchorCtr="0" anchor="t"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4" name="Google Shape;4;n"/>
          <p:cNvSpPr txBox="1"/>
          <p:nvPr>
            <p:ph idx="10" type="dt"/>
          </p:nvPr>
        </p:nvSpPr>
        <p:spPr>
          <a:xfrm>
            <a:off x="5622925" y="0"/>
            <a:ext cx="4303712" cy="339725"/>
          </a:xfrm>
          <a:prstGeom prst="rect">
            <a:avLst/>
          </a:prstGeom>
          <a:noFill/>
          <a:ln>
            <a:noFill/>
          </a:ln>
        </p:spPr>
        <p:txBody>
          <a:bodyPr anchorCtr="0" anchor="t"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5" name="Google Shape;5;n"/>
          <p:cNvSpPr/>
          <p:nvPr>
            <p:ph idx="3"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92187" y="3227387"/>
            <a:ext cx="7943850" cy="3060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6456362"/>
            <a:ext cx="4300537" cy="339725"/>
          </a:xfrm>
          <a:prstGeom prst="rect">
            <a:avLst/>
          </a:prstGeom>
          <a:noFill/>
          <a:ln>
            <a:noFill/>
          </a:ln>
        </p:spPr>
        <p:txBody>
          <a:bodyPr anchorCtr="0" anchor="b"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8" name="Google Shape;8;n"/>
          <p:cNvSpPr txBox="1"/>
          <p:nvPr>
            <p:ph idx="12" type="sldNum"/>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3.06870.pdf" TargetMode="External"/><Relationship Id="rId3" Type="http://schemas.openxmlformats.org/officeDocument/2006/relationships/hyperlink" Target="https://lilianweng.github.io/lil-log/2017/12/31/object-recognition-for-dummies-part-3.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86" name="Google Shape;86;p4:notes"/>
          <p:cNvSpPr/>
          <p:nvPr>
            <p:ph idx="2"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992187" y="3227387"/>
            <a:ext cx="79438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do: mark chosen image example in the metrics plots</a:t>
            </a:r>
            <a:endParaRPr/>
          </a:p>
          <a:p>
            <a:pPr indent="0" lvl="0" marL="0" rtl="0" algn="l">
              <a:spcBef>
                <a:spcPts val="0"/>
              </a:spcBef>
              <a:spcAft>
                <a:spcPts val="0"/>
              </a:spcAft>
              <a:buNone/>
            </a:pPr>
            <a:r>
              <a:rPr lang="en-US"/>
              <a:t>Mask R-CNN extends Faster R-CNN, which uses bounding box detection. The extension is an added branch for predicting an object mask / pixel-level image segmentation, along with the existing branch for bounding box detection in Faster R-CNN.</a:t>
            </a:r>
            <a:br>
              <a:rPr lang="en-US"/>
            </a:br>
            <a:r>
              <a:rPr lang="en-US"/>
              <a:t>Image segmentation involves drawing the boundaries of the objects within an input image at the pixel level.</a:t>
            </a:r>
            <a:endParaRPr/>
          </a:p>
          <a:p>
            <a:pPr indent="0" lvl="0" marL="0" rtl="0" algn="l">
              <a:spcBef>
                <a:spcPts val="0"/>
              </a:spcBef>
              <a:spcAft>
                <a:spcPts val="0"/>
              </a:spcAft>
              <a:buNone/>
            </a:pPr>
            <a:r>
              <a:rPr lang="en-US"/>
              <a:t>Bounding box: Created from object detection</a:t>
            </a:r>
            <a:endParaRPr/>
          </a:p>
          <a:p>
            <a:pPr indent="0" lvl="0" marL="0" rtl="0" algn="l">
              <a:spcBef>
                <a:spcPts val="0"/>
              </a:spcBef>
              <a:spcAft>
                <a:spcPts val="0"/>
              </a:spcAft>
              <a:buNone/>
            </a:pPr>
            <a:r>
              <a:rPr lang="en-US"/>
              <a:t>Masks: Segmantic segmentation</a:t>
            </a:r>
            <a:endParaRPr/>
          </a:p>
          <a:p>
            <a:pPr indent="0" lvl="0" marL="0" rtl="0" algn="l">
              <a:spcBef>
                <a:spcPts val="0"/>
              </a:spcBef>
              <a:spcAft>
                <a:spcPts val="0"/>
              </a:spcAft>
              <a:buNone/>
            </a:pPr>
            <a:r>
              <a:rPr lang="en-US"/>
              <a:t>Pretrained on MS COCO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ROI Align: Region of interest</a:t>
            </a:r>
            <a:endParaRPr/>
          </a:p>
          <a:p>
            <a:pPr indent="0" lvl="0" marL="0" rtl="0" algn="l">
              <a:spcBef>
                <a:spcPts val="0"/>
              </a:spcBef>
              <a:spcAft>
                <a:spcPts val="0"/>
              </a:spcAft>
              <a:buNone/>
            </a:pPr>
            <a:r>
              <a:rPr lang="en-US"/>
              <a:t>Metrics explanation:</a:t>
            </a:r>
            <a:endParaRPr/>
          </a:p>
          <a:p>
            <a:pPr indent="-317500" lvl="0" marL="457200" rtl="0" algn="l">
              <a:spcBef>
                <a:spcPts val="0"/>
              </a:spcBef>
              <a:spcAft>
                <a:spcPts val="0"/>
              </a:spcAft>
              <a:buSzPts val="1400"/>
              <a:buAutoNum type="arabicPeriod"/>
            </a:pPr>
            <a:r>
              <a:rPr lang="en-US"/>
              <a:t>Img3: Argmax: Pixel values, avoid cells with low confidence and noise in image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Mask R-CNN kilde: </a:t>
            </a:r>
            <a:r>
              <a:rPr lang="en-US" u="sng">
                <a:solidFill>
                  <a:schemeClr val="hlink"/>
                </a:solidFill>
                <a:hlinkClick r:id="rId2"/>
              </a:rPr>
              <a:t>https://arxiv.org/pdf/1703.06870.pdf</a:t>
            </a:r>
            <a:r>
              <a:rPr lang="en-US"/>
              <a:t> / (with boxes) </a:t>
            </a:r>
            <a:r>
              <a:rPr lang="en-US" u="sng">
                <a:solidFill>
                  <a:schemeClr val="hlink"/>
                </a:solidFill>
                <a:hlinkClick r:id="rId3"/>
              </a:rPr>
              <a:t>https://lilianweng.github.io/lil-log/2017/12/31/object-recognition-for-dummies-part-3.html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7" name="Google Shape;17;p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8" name="Google Shape;18;p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74" name="Google Shape;74;p11"/>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75" name="Google Shape;75;p1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3209925" y="9405938"/>
            <a:ext cx="36388676" cy="649128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0" name="Google Shape;80;p12"/>
          <p:cNvSpPr txBox="1"/>
          <p:nvPr>
            <p:ph idx="1" type="subTitle"/>
          </p:nvPr>
        </p:nvSpPr>
        <p:spPr>
          <a:xfrm>
            <a:off x="6421438" y="17159288"/>
            <a:ext cx="29965651" cy="7737475"/>
          </a:xfrm>
          <a:prstGeom prst="rect">
            <a:avLst/>
          </a:prstGeom>
          <a:noFill/>
          <a:ln>
            <a:noFill/>
          </a:ln>
        </p:spPr>
        <p:txBody>
          <a:bodyPr anchorCtr="0" anchor="t" bIns="91425" lIns="91425" spcFirstLastPara="1" rIns="91425" wrap="square" tIns="91425">
            <a:noAutofit/>
          </a:bodyPr>
          <a:lstStyle>
            <a:lvl1pPr indent="0" lvl="0" marL="0" marR="0" rtl="0" algn="ctr">
              <a:spcBef>
                <a:spcPts val="2920"/>
              </a:spcBef>
              <a:spcAft>
                <a:spcPts val="0"/>
              </a:spcAft>
              <a:buClr>
                <a:schemeClr val="dk1"/>
              </a:buClr>
              <a:buSzPts val="1400"/>
              <a:buFont typeface="Times New Roman"/>
              <a:buNone/>
              <a:defRPr/>
            </a:lvl1pPr>
            <a:lvl2pPr indent="0" lvl="1" marL="457200" marR="0" rtl="0" algn="ctr">
              <a:spcBef>
                <a:spcPts val="2580"/>
              </a:spcBef>
              <a:spcAft>
                <a:spcPts val="0"/>
              </a:spcAft>
              <a:buClr>
                <a:schemeClr val="dk1"/>
              </a:buClr>
              <a:buSzPts val="1400"/>
              <a:buFont typeface="Times New Roman"/>
              <a:buNone/>
              <a:defRPr/>
            </a:lvl2pPr>
            <a:lvl3pPr indent="0" lvl="2" marL="914400" marR="0" rtl="0" algn="ctr">
              <a:spcBef>
                <a:spcPts val="2180"/>
              </a:spcBef>
              <a:spcAft>
                <a:spcPts val="0"/>
              </a:spcAft>
              <a:buClr>
                <a:schemeClr val="dk1"/>
              </a:buClr>
              <a:buSzPts val="1400"/>
              <a:buFont typeface="Times New Roman"/>
              <a:buNone/>
              <a:defRPr/>
            </a:lvl3pPr>
            <a:lvl4pPr indent="0" lvl="3" marL="1371600" marR="0" rtl="0" algn="ctr">
              <a:spcBef>
                <a:spcPts val="1820"/>
              </a:spcBef>
              <a:spcAft>
                <a:spcPts val="0"/>
              </a:spcAft>
              <a:buClr>
                <a:schemeClr val="dk1"/>
              </a:buClr>
              <a:buSzPts val="1400"/>
              <a:buFont typeface="Times New Roman"/>
              <a:buNone/>
              <a:defRPr/>
            </a:lvl4pPr>
            <a:lvl5pPr indent="0" lvl="4" marL="1828800" marR="0" rtl="0" algn="ctr">
              <a:spcBef>
                <a:spcPts val="1820"/>
              </a:spcBef>
              <a:spcAft>
                <a:spcPts val="0"/>
              </a:spcAft>
              <a:buClr>
                <a:schemeClr val="dk1"/>
              </a:buClr>
              <a:buSzPts val="1400"/>
              <a:buFont typeface="Times New Roman"/>
              <a:buNone/>
              <a:defRPr/>
            </a:lvl5pPr>
            <a:lvl6pPr indent="0" lvl="5" marL="2286000" marR="0" rtl="0" algn="ctr">
              <a:spcBef>
                <a:spcPts val="1820"/>
              </a:spcBef>
              <a:spcAft>
                <a:spcPts val="0"/>
              </a:spcAft>
              <a:buClr>
                <a:schemeClr val="dk1"/>
              </a:buClr>
              <a:buSzPts val="1400"/>
              <a:buFont typeface="Times New Roman"/>
              <a:buNone/>
              <a:defRPr/>
            </a:lvl6pPr>
            <a:lvl7pPr indent="0" lvl="6" marL="2743200" marR="0" rtl="0" algn="ctr">
              <a:spcBef>
                <a:spcPts val="1820"/>
              </a:spcBef>
              <a:spcAft>
                <a:spcPts val="0"/>
              </a:spcAft>
              <a:buClr>
                <a:schemeClr val="dk1"/>
              </a:buClr>
              <a:buSzPts val="1400"/>
              <a:buFont typeface="Times New Roman"/>
              <a:buNone/>
              <a:defRPr/>
            </a:lvl7pPr>
            <a:lvl8pPr indent="0" lvl="7" marL="3200400" marR="0" rtl="0" algn="ctr">
              <a:spcBef>
                <a:spcPts val="1820"/>
              </a:spcBef>
              <a:spcAft>
                <a:spcPts val="0"/>
              </a:spcAft>
              <a:buClr>
                <a:schemeClr val="dk1"/>
              </a:buClr>
              <a:buSzPts val="1400"/>
              <a:buFont typeface="Times New Roman"/>
              <a:buNone/>
              <a:defRPr/>
            </a:lvl8pPr>
            <a:lvl9pPr indent="0" lvl="8" marL="3657600" marR="0" rtl="0" algn="ctr">
              <a:spcBef>
                <a:spcPts val="1820"/>
              </a:spcBef>
              <a:spcAft>
                <a:spcPts val="0"/>
              </a:spcAft>
              <a:buClr>
                <a:schemeClr val="dk1"/>
              </a:buClr>
              <a:buSzPts val="1400"/>
              <a:buFont typeface="Times New Roman"/>
              <a:buNone/>
              <a:defRPr/>
            </a:lvl9pPr>
          </a:lstStyle>
          <a:p/>
        </p:txBody>
      </p:sp>
      <p:sp>
        <p:nvSpPr>
          <p:cNvPr id="81" name="Google Shape;81;p1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22937787" y="10255251"/>
            <a:ext cx="24225251" cy="909637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1" name="Google Shape;21;p3"/>
          <p:cNvSpPr txBox="1"/>
          <p:nvPr>
            <p:ph idx="1" type="body"/>
          </p:nvPr>
        </p:nvSpPr>
        <p:spPr>
          <a:xfrm rot="5400000">
            <a:off x="4667249" y="1233488"/>
            <a:ext cx="24225251" cy="27139901"/>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22" name="Google Shape;22;p3"/>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3" name="Google Shape;23;p3"/>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4" name="Google Shape;24;p3"/>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7" name="Google Shape;27;p4"/>
          <p:cNvSpPr txBox="1"/>
          <p:nvPr>
            <p:ph idx="1" type="body"/>
          </p:nvPr>
        </p:nvSpPr>
        <p:spPr>
          <a:xfrm rot="5400000">
            <a:off x="12319793" y="-362744"/>
            <a:ext cx="18168938" cy="36388676"/>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28" name="Google Shape;28;p4"/>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9" name="Google Shape;29;p4"/>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0" name="Google Shape;30;p4"/>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8391525" y="21196300"/>
            <a:ext cx="25684164" cy="2501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5"/>
          <p:cNvSpPr/>
          <p:nvPr>
            <p:ph idx="2" type="pic"/>
          </p:nvPr>
        </p:nvSpPr>
        <p:spPr>
          <a:xfrm>
            <a:off x="8391525" y="2705100"/>
            <a:ext cx="25684164" cy="18168938"/>
          </a:xfrm>
          <a:prstGeom prst="rect">
            <a:avLst/>
          </a:prstGeom>
          <a:noFill/>
          <a:ln>
            <a:noFill/>
          </a:ln>
        </p:spPr>
      </p:sp>
      <p:sp>
        <p:nvSpPr>
          <p:cNvPr id="34" name="Google Shape;34;p5"/>
          <p:cNvSpPr txBox="1"/>
          <p:nvPr>
            <p:ph idx="1" type="body"/>
          </p:nvPr>
        </p:nvSpPr>
        <p:spPr>
          <a:xfrm>
            <a:off x="8391525" y="23698200"/>
            <a:ext cx="25684164" cy="3554413"/>
          </a:xfrm>
          <a:prstGeom prst="rect">
            <a:avLst/>
          </a:prstGeom>
          <a:noFill/>
          <a:ln>
            <a:noFill/>
          </a:ln>
        </p:spPr>
        <p:txBody>
          <a:bodyPr anchorCtr="0" anchor="t"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35" name="Google Shape;35;p5"/>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6" name="Google Shape;36;p5"/>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2139950" y="1204913"/>
            <a:ext cx="14084300" cy="5130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6737013" y="1204913"/>
            <a:ext cx="23931561" cy="25844499"/>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41" name="Google Shape;41;p6"/>
          <p:cNvSpPr txBox="1"/>
          <p:nvPr>
            <p:ph idx="2" type="body"/>
          </p:nvPr>
        </p:nvSpPr>
        <p:spPr>
          <a:xfrm>
            <a:off x="2139950" y="6335713"/>
            <a:ext cx="14084300" cy="20713700"/>
          </a:xfrm>
          <a:prstGeom prst="rect">
            <a:avLst/>
          </a:prstGeom>
          <a:noFill/>
          <a:ln>
            <a:noFill/>
          </a:ln>
        </p:spPr>
        <p:txBody>
          <a:bodyPr anchorCtr="0" anchor="t"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42" name="Google Shape;42;p6"/>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Google Shape;44;p6"/>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47" name="Google Shape;47;p7"/>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7"/>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Google Shape;49;p7"/>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2139950" y="1212850"/>
            <a:ext cx="38528624" cy="5046663"/>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 name="Google Shape;52;p8"/>
          <p:cNvSpPr txBox="1"/>
          <p:nvPr>
            <p:ph idx="1" type="body"/>
          </p:nvPr>
        </p:nvSpPr>
        <p:spPr>
          <a:xfrm>
            <a:off x="2139950" y="6778625"/>
            <a:ext cx="18915062" cy="2824163"/>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53" name="Google Shape;53;p8"/>
          <p:cNvSpPr txBox="1"/>
          <p:nvPr>
            <p:ph idx="2" type="body"/>
          </p:nvPr>
        </p:nvSpPr>
        <p:spPr>
          <a:xfrm>
            <a:off x="2139950" y="9602788"/>
            <a:ext cx="18915062" cy="17446625"/>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54" name="Google Shape;54;p8"/>
          <p:cNvSpPr txBox="1"/>
          <p:nvPr>
            <p:ph idx="3" type="body"/>
          </p:nvPr>
        </p:nvSpPr>
        <p:spPr>
          <a:xfrm>
            <a:off x="21745575" y="6778625"/>
            <a:ext cx="18923000" cy="2824163"/>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55" name="Google Shape;55;p8"/>
          <p:cNvSpPr txBox="1"/>
          <p:nvPr>
            <p:ph idx="4" type="body"/>
          </p:nvPr>
        </p:nvSpPr>
        <p:spPr>
          <a:xfrm>
            <a:off x="21745575" y="9602788"/>
            <a:ext cx="18923000" cy="17446625"/>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56" name="Google Shape;56;p8"/>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8"/>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61" name="Google Shape;61;p9"/>
          <p:cNvSpPr txBox="1"/>
          <p:nvPr>
            <p:ph idx="1" type="body"/>
          </p:nvPr>
        </p:nvSpPr>
        <p:spPr>
          <a:xfrm>
            <a:off x="3209925"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62" name="Google Shape;62;p9"/>
          <p:cNvSpPr txBox="1"/>
          <p:nvPr>
            <p:ph idx="2" type="body"/>
          </p:nvPr>
        </p:nvSpPr>
        <p:spPr>
          <a:xfrm>
            <a:off x="21480463"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63" name="Google Shape;63;p9"/>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5" name="Google Shape;65;p9"/>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3381375" y="19457988"/>
            <a:ext cx="36387088" cy="601345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8" name="Google Shape;68;p10"/>
          <p:cNvSpPr txBox="1"/>
          <p:nvPr>
            <p:ph idx="1" type="body"/>
          </p:nvPr>
        </p:nvSpPr>
        <p:spPr>
          <a:xfrm>
            <a:off x="3381375" y="12833350"/>
            <a:ext cx="36387088" cy="6624638"/>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69" name="Google Shape;69;p10"/>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 name="Google Shape;11;p1"/>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2920"/>
              </a:spcBef>
              <a:spcAft>
                <a:spcPts val="0"/>
              </a:spcAft>
              <a:buClr>
                <a:schemeClr val="dk1"/>
              </a:buClr>
              <a:buSzPts val="1400"/>
              <a:buFont typeface="Times New Roman"/>
              <a:buChar char="•"/>
              <a:defRPr/>
            </a:lvl1pPr>
            <a:lvl2pPr indent="-317500" lvl="1" marL="914400" marR="0" rtl="0" algn="l">
              <a:spcBef>
                <a:spcPts val="2580"/>
              </a:spcBef>
              <a:spcAft>
                <a:spcPts val="0"/>
              </a:spcAft>
              <a:buClr>
                <a:schemeClr val="dk1"/>
              </a:buClr>
              <a:buSzPts val="1400"/>
              <a:buFont typeface="Times New Roman"/>
              <a:buChar char="–"/>
              <a:defRPr/>
            </a:lvl2pPr>
            <a:lvl3pPr indent="-317500" lvl="2" marL="1371600" marR="0" rtl="0" algn="l">
              <a:spcBef>
                <a:spcPts val="2180"/>
              </a:spcBef>
              <a:spcAft>
                <a:spcPts val="0"/>
              </a:spcAft>
              <a:buClr>
                <a:schemeClr val="dk1"/>
              </a:buClr>
              <a:buSzPts val="1400"/>
              <a:buFont typeface="Times New Roman"/>
              <a:buChar char="•"/>
              <a:defRPr/>
            </a:lvl3pPr>
            <a:lvl4pPr indent="-317500" lvl="3" marL="1828800" marR="0" rtl="0" algn="l">
              <a:spcBef>
                <a:spcPts val="1820"/>
              </a:spcBef>
              <a:spcAft>
                <a:spcPts val="0"/>
              </a:spcAft>
              <a:buClr>
                <a:schemeClr val="dk1"/>
              </a:buClr>
              <a:buSzPts val="1400"/>
              <a:buFont typeface="Times New Roman"/>
              <a:buChar char="–"/>
              <a:defRPr/>
            </a:lvl4pPr>
            <a:lvl5pPr indent="-317500" lvl="4" marL="2286000" marR="0" rtl="0" algn="l">
              <a:spcBef>
                <a:spcPts val="1820"/>
              </a:spcBef>
              <a:spcAft>
                <a:spcPts val="0"/>
              </a:spcAft>
              <a:buClr>
                <a:schemeClr val="dk1"/>
              </a:buClr>
              <a:buSzPts val="1400"/>
              <a:buFont typeface="Times New Roman"/>
              <a:buChar char="»"/>
              <a:defRPr/>
            </a:lvl5pPr>
            <a:lvl6pPr indent="-317500" lvl="5" marL="2743200" marR="0" rtl="0" algn="l">
              <a:spcBef>
                <a:spcPts val="1820"/>
              </a:spcBef>
              <a:spcAft>
                <a:spcPts val="0"/>
              </a:spcAft>
              <a:buClr>
                <a:schemeClr val="dk1"/>
              </a:buClr>
              <a:buSzPts val="1400"/>
              <a:buFont typeface="Times New Roman"/>
              <a:buChar char="»"/>
              <a:defRPr/>
            </a:lvl6pPr>
            <a:lvl7pPr indent="-317500" lvl="6" marL="3200400" marR="0" rtl="0" algn="l">
              <a:spcBef>
                <a:spcPts val="1820"/>
              </a:spcBef>
              <a:spcAft>
                <a:spcPts val="0"/>
              </a:spcAft>
              <a:buClr>
                <a:schemeClr val="dk1"/>
              </a:buClr>
              <a:buSzPts val="1400"/>
              <a:buFont typeface="Times New Roman"/>
              <a:buChar char="»"/>
              <a:defRPr/>
            </a:lvl7pPr>
            <a:lvl8pPr indent="-317500" lvl="7" marL="3657600" marR="0" rtl="0" algn="l">
              <a:spcBef>
                <a:spcPts val="1820"/>
              </a:spcBef>
              <a:spcAft>
                <a:spcPts val="0"/>
              </a:spcAft>
              <a:buClr>
                <a:schemeClr val="dk1"/>
              </a:buClr>
              <a:buSzPts val="1400"/>
              <a:buFont typeface="Times New Roman"/>
              <a:buChar char="»"/>
              <a:defRPr/>
            </a:lvl8pPr>
            <a:lvl9pPr indent="-317500" lvl="8" marL="4114800" marR="0" rtl="0" algn="l">
              <a:spcBef>
                <a:spcPts val="1820"/>
              </a:spcBef>
              <a:spcAft>
                <a:spcPts val="0"/>
              </a:spcAft>
              <a:buClr>
                <a:schemeClr val="dk1"/>
              </a:buClr>
              <a:buSzPts val="1400"/>
              <a:buFont typeface="Times New Roman"/>
              <a:buChar char="»"/>
              <a:defRPr/>
            </a:lvl9pPr>
          </a:lstStyle>
          <a:p/>
        </p:txBody>
      </p:sp>
      <p:sp>
        <p:nvSpPr>
          <p:cNvPr id="12" name="Google Shape;12;p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9.png"/><Relationship Id="rId11" Type="http://schemas.openxmlformats.org/officeDocument/2006/relationships/image" Target="../media/image17.png"/><Relationship Id="rId22" Type="http://schemas.openxmlformats.org/officeDocument/2006/relationships/image" Target="../media/image14.png"/><Relationship Id="rId10" Type="http://schemas.openxmlformats.org/officeDocument/2006/relationships/image" Target="../media/image19.png"/><Relationship Id="rId21" Type="http://schemas.openxmlformats.org/officeDocument/2006/relationships/image" Target="../media/image12.png"/><Relationship Id="rId13" Type="http://schemas.openxmlformats.org/officeDocument/2006/relationships/image" Target="../media/image2.png"/><Relationship Id="rId12" Type="http://schemas.openxmlformats.org/officeDocument/2006/relationships/image" Target="../media/image1.png"/><Relationship Id="rId23"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1.png"/><Relationship Id="rId15" Type="http://schemas.openxmlformats.org/officeDocument/2006/relationships/image" Target="../media/image4.png"/><Relationship Id="rId14" Type="http://schemas.openxmlformats.org/officeDocument/2006/relationships/image" Target="../media/image10.png"/><Relationship Id="rId17" Type="http://schemas.openxmlformats.org/officeDocument/2006/relationships/image" Target="../media/image8.png"/><Relationship Id="rId16" Type="http://schemas.openxmlformats.org/officeDocument/2006/relationships/image" Target="../media/image3.png"/><Relationship Id="rId5" Type="http://schemas.openxmlformats.org/officeDocument/2006/relationships/image" Target="../media/image15.png"/><Relationship Id="rId19" Type="http://schemas.openxmlformats.org/officeDocument/2006/relationships/image" Target="../media/image5.png"/><Relationship Id="rId6" Type="http://schemas.openxmlformats.org/officeDocument/2006/relationships/hyperlink" Target="https://pytorch.org/tutorials/intermediate/torchvision_tutorial.html" TargetMode="External"/><Relationship Id="rId18"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37161150" y="4073375"/>
            <a:ext cx="4846200" cy="14716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167575" y="4073375"/>
            <a:ext cx="8993700" cy="14716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3"/>
          <p:cNvCxnSpPr/>
          <p:nvPr/>
        </p:nvCxnSpPr>
        <p:spPr>
          <a:xfrm flipH="1">
            <a:off x="663325" y="5623425"/>
            <a:ext cx="27071700" cy="12328200"/>
          </a:xfrm>
          <a:prstGeom prst="bentConnector3">
            <a:avLst>
              <a:gd fmla="val -133" name="adj1"/>
            </a:avLst>
          </a:prstGeom>
          <a:noFill/>
          <a:ln cap="flat" cmpd="sng" w="38100">
            <a:solidFill>
              <a:srgbClr val="BF2B36"/>
            </a:solidFill>
            <a:prstDash val="solid"/>
            <a:round/>
            <a:headEnd len="med" w="med" type="none"/>
            <a:tailEnd len="med" w="med" type="none"/>
          </a:ln>
        </p:spPr>
      </p:cxnSp>
      <p:sp>
        <p:nvSpPr>
          <p:cNvPr id="92" name="Google Shape;92;p13"/>
          <p:cNvSpPr/>
          <p:nvPr/>
        </p:nvSpPr>
        <p:spPr>
          <a:xfrm>
            <a:off x="10665750" y="10692375"/>
            <a:ext cx="17105400" cy="7259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4100475" y="18104175"/>
            <a:ext cx="13748700" cy="11558700"/>
          </a:xfrm>
          <a:prstGeom prst="rect">
            <a:avLst/>
          </a:prstGeom>
          <a:solidFill>
            <a:schemeClr val="lt1">
              <a:alpha val="0"/>
            </a:schemeClr>
          </a:solidFill>
          <a:ln cap="flat" cmpd="sng" w="38100">
            <a:solidFill>
              <a:srgbClr val="BF2B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75475" y="18098525"/>
            <a:ext cx="13344000" cy="11558700"/>
          </a:xfrm>
          <a:prstGeom prst="rect">
            <a:avLst/>
          </a:prstGeom>
          <a:solidFill>
            <a:schemeClr val="lt1">
              <a:alpha val="0"/>
            </a:schemeClr>
          </a:solidFill>
          <a:ln cap="flat" cmpd="sng" w="38100">
            <a:solidFill>
              <a:srgbClr val="BF2B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82100" y="558025"/>
            <a:ext cx="41824200" cy="29282100"/>
          </a:xfrm>
          <a:prstGeom prst="roundRect">
            <a:avLst>
              <a:gd fmla="val 929" name="adj"/>
            </a:avLst>
          </a:prstGeom>
          <a:solidFill>
            <a:schemeClr val="lt1">
              <a:alpha val="0"/>
            </a:schemeClr>
          </a:solidFill>
          <a:ln cap="flat" cmpd="sng" w="114300">
            <a:solidFill>
              <a:srgbClr val="BF2B3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t/>
            </a:r>
            <a:endParaRPr b="0" i="0" sz="2400" u="none" cap="none" strike="noStrike">
              <a:solidFill>
                <a:srgbClr val="38761D"/>
              </a:solidFill>
              <a:latin typeface="Arial"/>
              <a:ea typeface="Arial"/>
              <a:cs typeface="Arial"/>
              <a:sym typeface="Arial"/>
            </a:endParaRPr>
          </a:p>
        </p:txBody>
      </p:sp>
      <p:pic>
        <p:nvPicPr>
          <p:cNvPr id="96" name="Google Shape;96;p13"/>
          <p:cNvPicPr preferRelativeResize="0"/>
          <p:nvPr/>
        </p:nvPicPr>
        <p:blipFill>
          <a:blip r:embed="rId3">
            <a:alphaModFix/>
          </a:blip>
          <a:stretch>
            <a:fillRect/>
          </a:stretch>
        </p:blipFill>
        <p:spPr>
          <a:xfrm>
            <a:off x="1400175" y="1204500"/>
            <a:ext cx="1790614" cy="2593500"/>
          </a:xfrm>
          <a:prstGeom prst="rect">
            <a:avLst/>
          </a:prstGeom>
          <a:noFill/>
          <a:ln>
            <a:noFill/>
          </a:ln>
        </p:spPr>
      </p:pic>
      <p:sp>
        <p:nvSpPr>
          <p:cNvPr id="97" name="Google Shape;97;p13"/>
          <p:cNvSpPr txBox="1"/>
          <p:nvPr/>
        </p:nvSpPr>
        <p:spPr>
          <a:xfrm>
            <a:off x="1514450" y="1754062"/>
            <a:ext cx="39779700" cy="118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lang="en-US" sz="7200">
                <a:solidFill>
                  <a:schemeClr val="dk1"/>
                </a:solidFill>
              </a:rPr>
              <a:t>Segmentation of cells using Mask-RCNN and U-Net</a:t>
            </a:r>
            <a:endParaRPr sz="7200"/>
          </a:p>
        </p:txBody>
      </p:sp>
      <p:graphicFrame>
        <p:nvGraphicFramePr>
          <p:cNvPr id="98" name="Google Shape;98;p13"/>
          <p:cNvGraphicFramePr/>
          <p:nvPr/>
        </p:nvGraphicFramePr>
        <p:xfrm>
          <a:off x="1606562" y="3361075"/>
          <a:ext cx="3000000" cy="3000000"/>
        </p:xfrm>
        <a:graphic>
          <a:graphicData uri="http://schemas.openxmlformats.org/drawingml/2006/table">
            <a:tbl>
              <a:tblPr>
                <a:noFill/>
                <a:tableStyleId>{D0608FA1-65DC-42E5-847A-8CC40CAAF9F5}</a:tableStyleId>
              </a:tblPr>
              <a:tblGrid>
                <a:gridCol w="38736575"/>
              </a:tblGrid>
              <a:tr h="1135550">
                <a:tc>
                  <a:txBody>
                    <a:bodyPr/>
                    <a:lstStyle/>
                    <a:p>
                      <a:pPr indent="0" lvl="0" marL="0" marR="0" rtl="0" algn="ctr">
                        <a:lnSpc>
                          <a:spcPct val="100000"/>
                        </a:lnSpc>
                        <a:spcBef>
                          <a:spcPts val="0"/>
                        </a:spcBef>
                        <a:spcAft>
                          <a:spcPts val="0"/>
                        </a:spcAft>
                        <a:buClr>
                          <a:schemeClr val="dk1"/>
                        </a:buClr>
                        <a:buFont typeface="Arial"/>
                        <a:buNone/>
                      </a:pPr>
                      <a:r>
                        <a:rPr i="1" lang="en-US" sz="3600">
                          <a:solidFill>
                            <a:schemeClr val="dk1"/>
                          </a:solidFill>
                        </a:rPr>
                        <a:t>[By Jonathan Gundorph and Johanne Thorkilsdatter]</a:t>
                      </a:r>
                      <a:endParaRPr i="1" sz="3600"/>
                    </a:p>
                    <a:p>
                      <a:pPr indent="0" lvl="0" marL="0" marR="0" rtl="0" algn="ctr">
                        <a:lnSpc>
                          <a:spcPct val="100000"/>
                        </a:lnSpc>
                        <a:spcBef>
                          <a:spcPts val="800"/>
                        </a:spcBef>
                        <a:spcAft>
                          <a:spcPts val="0"/>
                        </a:spcAft>
                        <a:buClr>
                          <a:schemeClr val="dk1"/>
                        </a:buClr>
                        <a:buFont typeface="Arial"/>
                        <a:buNone/>
                      </a:pPr>
                      <a:r>
                        <a:rPr b="0" i="0" lang="en-US" sz="3600" u="none" cap="none" strike="noStrike">
                          <a:solidFill>
                            <a:schemeClr val="dk1"/>
                          </a:solidFill>
                          <a:latin typeface="Arial"/>
                          <a:ea typeface="Arial"/>
                          <a:cs typeface="Arial"/>
                          <a:sym typeface="Arial"/>
                        </a:rPr>
                        <a:t>Technical University of Denmark</a:t>
                      </a:r>
                      <a:endParaRPr sz="3600">
                        <a:solidFill>
                          <a:schemeClr val="dk1"/>
                        </a:solidFill>
                      </a:endParaRPr>
                    </a:p>
                  </a:txBody>
                  <a:tcPr marT="45700" marB="45700" marR="0" marL="0"/>
                </a:tc>
              </a:tr>
            </a:tbl>
          </a:graphicData>
        </a:graphic>
      </p:graphicFrame>
      <p:sp>
        <p:nvSpPr>
          <p:cNvPr id="99" name="Google Shape;99;p13"/>
          <p:cNvSpPr txBox="1"/>
          <p:nvPr/>
        </p:nvSpPr>
        <p:spPr>
          <a:xfrm>
            <a:off x="28304275" y="4076050"/>
            <a:ext cx="8807700" cy="1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t>Mask R-CNN Results</a:t>
            </a:r>
            <a:endParaRPr b="1" sz="3200"/>
          </a:p>
          <a:p>
            <a:pPr indent="0" lvl="0" marL="0" rtl="0" algn="l">
              <a:lnSpc>
                <a:spcPct val="115000"/>
              </a:lnSpc>
              <a:spcBef>
                <a:spcPts val="1000"/>
              </a:spcBef>
              <a:spcAft>
                <a:spcPts val="1000"/>
              </a:spcAft>
              <a:buNone/>
            </a:pPr>
            <a:r>
              <a:rPr b="1" lang="en-US" sz="2900"/>
              <a:t>(Object detection and semantic segmentation)</a:t>
            </a:r>
            <a:endParaRPr b="1" sz="2900"/>
          </a:p>
        </p:txBody>
      </p:sp>
      <p:sp>
        <p:nvSpPr>
          <p:cNvPr id="100" name="Google Shape;100;p13"/>
          <p:cNvSpPr/>
          <p:nvPr/>
        </p:nvSpPr>
        <p:spPr>
          <a:xfrm>
            <a:off x="26381050" y="17295675"/>
            <a:ext cx="7699500" cy="14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3458775" y="13047750"/>
            <a:ext cx="75900" cy="11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204112" y="4970050"/>
            <a:ext cx="24936035" cy="4721400"/>
            <a:chOff x="1195277" y="4970058"/>
            <a:chExt cx="26051019" cy="4721400"/>
          </a:xfrm>
        </p:grpSpPr>
        <p:sp>
          <p:nvSpPr>
            <p:cNvPr id="103" name="Google Shape;103;p13"/>
            <p:cNvSpPr txBox="1"/>
            <p:nvPr/>
          </p:nvSpPr>
          <p:spPr>
            <a:xfrm>
              <a:off x="14568596" y="5121750"/>
              <a:ext cx="12677700" cy="24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The GLAND (Warwick-QU) </a:t>
              </a:r>
              <a:r>
                <a:rPr b="1" lang="en-US" sz="4600"/>
                <a:t>Dataset</a:t>
              </a:r>
              <a:endParaRPr b="1" sz="4600"/>
            </a:p>
            <a:p>
              <a:pPr indent="0" lvl="0" marL="0" rtl="0" algn="l">
                <a:spcBef>
                  <a:spcPts val="1000"/>
                </a:spcBef>
                <a:spcAft>
                  <a:spcPts val="0"/>
                </a:spcAft>
                <a:buClr>
                  <a:schemeClr val="dk1"/>
                </a:buClr>
                <a:buSzPts val="1100"/>
                <a:buFont typeface="Arial"/>
                <a:buNone/>
              </a:pPr>
              <a:r>
                <a:rPr lang="en-US" sz="3000">
                  <a:solidFill>
                    <a:schemeClr val="dk1"/>
                  </a:solidFill>
                </a:rPr>
                <a:t>The dataset was used in a competition in 2015 about gland segmentation on images</a:t>
              </a:r>
              <a:r>
                <a:rPr lang="en-US" sz="3000">
                  <a:solidFill>
                    <a:schemeClr val="dk1"/>
                  </a:solidFill>
                </a:rPr>
                <a:t> of Hematoxylin and Eosin (H&amp;E) stained slides</a:t>
              </a:r>
              <a:r>
                <a:rPr lang="en-US" sz="3000">
                  <a:solidFill>
                    <a:schemeClr val="dk1"/>
                  </a:solidFill>
                </a:rPr>
                <a:t>, together with ground truth annotations by expert pathologists</a:t>
              </a:r>
              <a:endParaRPr sz="3600"/>
            </a:p>
          </p:txBody>
        </p:sp>
        <p:sp>
          <p:nvSpPr>
            <p:cNvPr id="104" name="Google Shape;104;p13"/>
            <p:cNvSpPr txBox="1"/>
            <p:nvPr/>
          </p:nvSpPr>
          <p:spPr>
            <a:xfrm>
              <a:off x="1195277" y="4970058"/>
              <a:ext cx="12677700" cy="47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Introduction</a:t>
              </a:r>
              <a:endParaRPr b="1" sz="4600"/>
            </a:p>
            <a:p>
              <a:pPr indent="0" lvl="0" marL="0" rtl="0" algn="l">
                <a:spcBef>
                  <a:spcPts val="1000"/>
                </a:spcBef>
                <a:spcAft>
                  <a:spcPts val="0"/>
                </a:spcAft>
                <a:buClr>
                  <a:schemeClr val="dk1"/>
                </a:buClr>
                <a:buSzPts val="1100"/>
                <a:buFont typeface="Arial"/>
                <a:buNone/>
              </a:pPr>
              <a:r>
                <a:rPr lang="en-US" sz="3000"/>
                <a:t>Clinicians and researchers spend an enormous amount of time and resources on repetitive, manual tasks, such as identifying and counting objects in images. The process of identifying objects can be highly subjective, which induces reproducibility issues. Segmentation of gland is challenging due to the great variation of glandular morphology.</a:t>
              </a:r>
              <a:endParaRPr sz="3000"/>
            </a:p>
            <a:p>
              <a:pPr indent="0" lvl="0" marL="0" rtl="0" algn="l">
                <a:spcBef>
                  <a:spcPts val="0"/>
                </a:spcBef>
                <a:spcAft>
                  <a:spcPts val="0"/>
                </a:spcAft>
                <a:buClr>
                  <a:schemeClr val="dk1"/>
                </a:buClr>
                <a:buSzPts val="1100"/>
                <a:buFont typeface="Arial"/>
                <a:buNone/>
              </a:pPr>
              <a:r>
                <a:rPr lang="en-US" sz="3000"/>
                <a:t>By using deep learning to aid clinicians and researchers in identifying objects in images, the repetitive and complex tasks can be reduced, while minimizing scientific reproducibility issues.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grpSp>
      <p:sp>
        <p:nvSpPr>
          <p:cNvPr id="105" name="Google Shape;105;p13"/>
          <p:cNvSpPr txBox="1"/>
          <p:nvPr/>
        </p:nvSpPr>
        <p:spPr>
          <a:xfrm>
            <a:off x="1204100" y="18098513"/>
            <a:ext cx="143925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Mask R-CNN metrics</a:t>
            </a:r>
            <a:r>
              <a:rPr b="1" lang="en-US" sz="4800"/>
              <a:t> (all images)</a:t>
            </a:r>
            <a:endParaRPr sz="3600">
              <a:solidFill>
                <a:schemeClr val="dk1"/>
              </a:solidFill>
            </a:endParaRPr>
          </a:p>
          <a:p>
            <a:pPr indent="0" lvl="0" marL="0" rtl="0" algn="l">
              <a:spcBef>
                <a:spcPts val="1000"/>
              </a:spcBef>
              <a:spcAft>
                <a:spcPts val="0"/>
              </a:spcAft>
              <a:buNone/>
            </a:pPr>
            <a:r>
              <a:t/>
            </a:r>
            <a:endParaRPr sz="4800">
              <a:solidFill>
                <a:schemeClr val="dk1"/>
              </a:solidFill>
            </a:endParaRPr>
          </a:p>
        </p:txBody>
      </p:sp>
      <p:sp>
        <p:nvSpPr>
          <p:cNvPr id="106" name="Google Shape;106;p13"/>
          <p:cNvSpPr txBox="1"/>
          <p:nvPr/>
        </p:nvSpPr>
        <p:spPr>
          <a:xfrm>
            <a:off x="29547900" y="22463975"/>
            <a:ext cx="12134400" cy="37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Future work</a:t>
            </a:r>
            <a:endParaRPr b="1" sz="4800"/>
          </a:p>
          <a:p>
            <a:pPr indent="-419100" lvl="0" marL="457200" rtl="0" algn="l">
              <a:lnSpc>
                <a:spcPct val="115000"/>
              </a:lnSpc>
              <a:spcBef>
                <a:spcPts val="1000"/>
              </a:spcBef>
              <a:spcAft>
                <a:spcPts val="0"/>
              </a:spcAft>
              <a:buSzPts val="3000"/>
              <a:buChar char="●"/>
            </a:pPr>
            <a:r>
              <a:rPr lang="en-US" sz="3000"/>
              <a:t>More data augmentation</a:t>
            </a:r>
            <a:endParaRPr sz="3000"/>
          </a:p>
          <a:p>
            <a:pPr indent="-419100" lvl="0" marL="457200" rtl="0" algn="l">
              <a:lnSpc>
                <a:spcPct val="115000"/>
              </a:lnSpc>
              <a:spcBef>
                <a:spcPts val="0"/>
              </a:spcBef>
              <a:spcAft>
                <a:spcPts val="0"/>
              </a:spcAft>
              <a:buSzPts val="3000"/>
              <a:buChar char="●"/>
            </a:pPr>
            <a:r>
              <a:rPr lang="en-US" sz="3000"/>
              <a:t>Look more into alt. optimizers (such as AdamW)</a:t>
            </a:r>
            <a:endParaRPr sz="3000"/>
          </a:p>
          <a:p>
            <a:pPr indent="-419100" lvl="0" marL="457200" rtl="0" algn="l">
              <a:lnSpc>
                <a:spcPct val="115000"/>
              </a:lnSpc>
              <a:spcBef>
                <a:spcPts val="0"/>
              </a:spcBef>
              <a:spcAft>
                <a:spcPts val="0"/>
              </a:spcAft>
              <a:buSzPts val="3000"/>
              <a:buChar char="●"/>
            </a:pPr>
            <a:r>
              <a:rPr lang="en-US" sz="3000"/>
              <a:t>Use a deeper architecture, such as ResNet-101</a:t>
            </a:r>
            <a:endParaRPr sz="3000"/>
          </a:p>
          <a:p>
            <a:pPr indent="-419100" lvl="0" marL="457200" rtl="0" algn="l">
              <a:lnSpc>
                <a:spcPct val="115000"/>
              </a:lnSpc>
              <a:spcBef>
                <a:spcPts val="0"/>
              </a:spcBef>
              <a:spcAft>
                <a:spcPts val="0"/>
              </a:spcAft>
              <a:buSzPts val="3000"/>
              <a:buChar char="●"/>
            </a:pPr>
            <a:r>
              <a:rPr lang="en-US" sz="3000"/>
              <a:t>Improve metrics</a:t>
            </a:r>
            <a:endParaRPr sz="3000"/>
          </a:p>
          <a:p>
            <a:pPr indent="-419100" lvl="0" marL="457200" rtl="0" algn="l">
              <a:lnSpc>
                <a:spcPct val="115000"/>
              </a:lnSpc>
              <a:spcBef>
                <a:spcPts val="0"/>
              </a:spcBef>
              <a:spcAft>
                <a:spcPts val="0"/>
              </a:spcAft>
              <a:buSzPts val="3000"/>
              <a:buChar char="●"/>
            </a:pPr>
            <a:r>
              <a:rPr lang="en-US" sz="3000"/>
              <a:t>Different batch sizes</a:t>
            </a:r>
            <a:endParaRPr sz="3000"/>
          </a:p>
        </p:txBody>
      </p:sp>
      <p:sp>
        <p:nvSpPr>
          <p:cNvPr id="107" name="Google Shape;107;p13"/>
          <p:cNvSpPr txBox="1"/>
          <p:nvPr/>
        </p:nvSpPr>
        <p:spPr>
          <a:xfrm>
            <a:off x="1204100" y="10008900"/>
            <a:ext cx="10235700" cy="64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Model specifications:</a:t>
            </a:r>
            <a:endParaRPr b="1" sz="4600"/>
          </a:p>
          <a:p>
            <a:pPr indent="0" lvl="0" marL="0" rtl="0" algn="l">
              <a:spcBef>
                <a:spcPts val="1000"/>
              </a:spcBef>
              <a:spcAft>
                <a:spcPts val="0"/>
              </a:spcAft>
              <a:buNone/>
            </a:pPr>
            <a:r>
              <a:rPr b="1" lang="en-US" sz="3000"/>
              <a:t>Model:</a:t>
            </a:r>
            <a:endParaRPr b="1" sz="3000"/>
          </a:p>
          <a:p>
            <a:pPr indent="0" lvl="0" marL="0" rtl="0" algn="l">
              <a:spcBef>
                <a:spcPts val="0"/>
              </a:spcBef>
              <a:spcAft>
                <a:spcPts val="0"/>
              </a:spcAft>
              <a:buNone/>
            </a:pPr>
            <a:r>
              <a:rPr lang="en-US" sz="3000"/>
              <a:t>ResNet-50 Convolutional Neural Network</a:t>
            </a:r>
            <a:endParaRPr sz="3000"/>
          </a:p>
          <a:p>
            <a:pPr indent="0" lvl="0" marL="0" rtl="0" algn="l">
              <a:lnSpc>
                <a:spcPct val="115000"/>
              </a:lnSpc>
              <a:spcBef>
                <a:spcPts val="0"/>
              </a:spcBef>
              <a:spcAft>
                <a:spcPts val="0"/>
              </a:spcAft>
              <a:buClr>
                <a:schemeClr val="dk1"/>
              </a:buClr>
              <a:buSzPts val="1100"/>
              <a:buFont typeface="Arial"/>
              <a:buNone/>
            </a:pPr>
            <a:r>
              <a:rPr b="1" lang="en-US" sz="3000"/>
              <a:t>Optimizer:</a:t>
            </a:r>
            <a:endParaRPr b="1" sz="3000"/>
          </a:p>
          <a:p>
            <a:pPr indent="0" lvl="0" marL="0" rtl="0" algn="l">
              <a:spcBef>
                <a:spcPts val="1000"/>
              </a:spcBef>
              <a:spcAft>
                <a:spcPts val="0"/>
              </a:spcAft>
              <a:buNone/>
            </a:pPr>
            <a:r>
              <a:rPr lang="en-US" sz="3000">
                <a:solidFill>
                  <a:schemeClr val="dk1"/>
                </a:solidFill>
              </a:rPr>
              <a:t>Stochastic Gradient Descent (SGD)</a:t>
            </a:r>
            <a:endParaRPr sz="3000">
              <a:solidFill>
                <a:schemeClr val="dk1"/>
              </a:solidFill>
            </a:endParaRPr>
          </a:p>
          <a:p>
            <a:pPr indent="0" lvl="0" marL="0" rtl="0" algn="l">
              <a:spcBef>
                <a:spcPts val="0"/>
              </a:spcBef>
              <a:spcAft>
                <a:spcPts val="0"/>
              </a:spcAft>
              <a:buClr>
                <a:schemeClr val="dk1"/>
              </a:buClr>
              <a:buSzPts val="1100"/>
              <a:buFont typeface="Arial"/>
              <a:buNone/>
            </a:pPr>
            <a:r>
              <a:rPr lang="en-US" sz="3000">
                <a:solidFill>
                  <a:schemeClr val="dk1"/>
                </a:solidFill>
              </a:rPr>
              <a:t>Hyperparameters:</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Initial learning rate</a:t>
            </a:r>
            <a:r>
              <a:rPr lang="en-US" sz="3000">
                <a:solidFill>
                  <a:schemeClr val="dk1"/>
                </a:solidFill>
              </a:rPr>
              <a:t>: 0.005</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Momentum</a:t>
            </a:r>
            <a:r>
              <a:rPr lang="en-US" sz="3000">
                <a:solidFill>
                  <a:schemeClr val="dk1"/>
                </a:solidFill>
              </a:rPr>
              <a:t>: 0.9</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Weight decay</a:t>
            </a:r>
            <a:r>
              <a:rPr lang="en-US" sz="3000">
                <a:solidFill>
                  <a:schemeClr val="dk1"/>
                </a:solidFill>
              </a:rPr>
              <a:t>: 0.0005</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Learning rate decay</a:t>
            </a:r>
            <a:r>
              <a:rPr lang="en-US" sz="3000">
                <a:solidFill>
                  <a:schemeClr val="dk1"/>
                </a:solidFill>
              </a:rPr>
              <a:t>: Staircase, 10x every 3 epochs</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Batch size: </a:t>
            </a:r>
            <a:r>
              <a:rPr lang="en-US" sz="3000">
                <a:solidFill>
                  <a:schemeClr val="dk1"/>
                </a:solidFill>
              </a:rPr>
              <a:t>2</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Epochs</a:t>
            </a:r>
            <a:r>
              <a:rPr lang="en-US" sz="3000">
                <a:solidFill>
                  <a:schemeClr val="dk1"/>
                </a:solidFill>
              </a:rPr>
              <a:t>: 200</a:t>
            </a:r>
            <a:endParaRPr sz="3000"/>
          </a:p>
          <a:p>
            <a:pPr indent="0" lvl="0" marL="0" rtl="0" algn="l">
              <a:spcBef>
                <a:spcPts val="0"/>
              </a:spcBef>
              <a:spcAft>
                <a:spcPts val="0"/>
              </a:spcAft>
              <a:buNone/>
            </a:pPr>
            <a:r>
              <a:t/>
            </a:r>
            <a:endParaRPr sz="3000"/>
          </a:p>
        </p:txBody>
      </p:sp>
      <p:sp>
        <p:nvSpPr>
          <p:cNvPr id="108" name="Google Shape;108;p13"/>
          <p:cNvSpPr txBox="1"/>
          <p:nvPr/>
        </p:nvSpPr>
        <p:spPr>
          <a:xfrm>
            <a:off x="15162747" y="9821113"/>
            <a:ext cx="81330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A</a:t>
            </a:r>
            <a:r>
              <a:rPr b="1" lang="en-US" sz="4600"/>
              <a:t>rchitecture of </a:t>
            </a:r>
            <a:r>
              <a:rPr b="1" lang="en-US" sz="4600">
                <a:solidFill>
                  <a:schemeClr val="dk1"/>
                </a:solidFill>
              </a:rPr>
              <a:t>Mask R-CNN</a:t>
            </a:r>
            <a:endParaRPr b="1" sz="4600"/>
          </a:p>
          <a:p>
            <a:pPr indent="0" lvl="0" marL="0" rtl="0" algn="l">
              <a:spcBef>
                <a:spcPts val="100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sp>
        <p:nvSpPr>
          <p:cNvPr id="109" name="Google Shape;109;p13"/>
          <p:cNvSpPr txBox="1"/>
          <p:nvPr/>
        </p:nvSpPr>
        <p:spPr>
          <a:xfrm>
            <a:off x="1514448" y="18866275"/>
            <a:ext cx="53487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Count-score (mean: 0.81)</a:t>
            </a:r>
            <a:endParaRPr sz="3000">
              <a:solidFill>
                <a:schemeClr val="dk1"/>
              </a:solidFill>
            </a:endParaRPr>
          </a:p>
        </p:txBody>
      </p:sp>
      <p:sp>
        <p:nvSpPr>
          <p:cNvPr id="110" name="Google Shape;110;p13"/>
          <p:cNvSpPr txBox="1"/>
          <p:nvPr/>
        </p:nvSpPr>
        <p:spPr>
          <a:xfrm>
            <a:off x="8307050" y="18921225"/>
            <a:ext cx="48018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F1 score (mean: 0.79)</a:t>
            </a:r>
            <a:endParaRPr sz="3000">
              <a:solidFill>
                <a:schemeClr val="dk1"/>
              </a:solidFill>
            </a:endParaRPr>
          </a:p>
        </p:txBody>
      </p:sp>
      <p:sp>
        <p:nvSpPr>
          <p:cNvPr id="111" name="Google Shape;111;p13"/>
          <p:cNvSpPr txBox="1"/>
          <p:nvPr/>
        </p:nvSpPr>
        <p:spPr>
          <a:xfrm>
            <a:off x="1322000" y="24373475"/>
            <a:ext cx="55812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Hausdorff-Score (Mean: 153)</a:t>
            </a:r>
            <a:endParaRPr b="1" sz="3000"/>
          </a:p>
        </p:txBody>
      </p:sp>
      <p:pic>
        <p:nvPicPr>
          <p:cNvPr id="112" name="Google Shape;112;p13"/>
          <p:cNvPicPr preferRelativeResize="0"/>
          <p:nvPr/>
        </p:nvPicPr>
        <p:blipFill>
          <a:blip r:embed="rId4">
            <a:alphaModFix/>
          </a:blip>
          <a:stretch>
            <a:fillRect/>
          </a:stretch>
        </p:blipFill>
        <p:spPr>
          <a:xfrm>
            <a:off x="10665750" y="10990575"/>
            <a:ext cx="5036775" cy="6708000"/>
          </a:xfrm>
          <a:prstGeom prst="rect">
            <a:avLst/>
          </a:prstGeom>
          <a:noFill/>
          <a:ln>
            <a:noFill/>
          </a:ln>
        </p:spPr>
      </p:pic>
      <p:pic>
        <p:nvPicPr>
          <p:cNvPr id="113" name="Google Shape;113;p13"/>
          <p:cNvPicPr preferRelativeResize="0"/>
          <p:nvPr/>
        </p:nvPicPr>
        <p:blipFill>
          <a:blip r:embed="rId5">
            <a:alphaModFix/>
          </a:blip>
          <a:stretch>
            <a:fillRect/>
          </a:stretch>
        </p:blipFill>
        <p:spPr>
          <a:xfrm>
            <a:off x="15702525" y="11761525"/>
            <a:ext cx="11967129" cy="5878238"/>
          </a:xfrm>
          <a:prstGeom prst="rect">
            <a:avLst/>
          </a:prstGeom>
          <a:noFill/>
          <a:ln>
            <a:noFill/>
          </a:ln>
        </p:spPr>
      </p:pic>
      <p:sp>
        <p:nvSpPr>
          <p:cNvPr id="114" name="Google Shape;114;p13"/>
          <p:cNvSpPr txBox="1"/>
          <p:nvPr/>
        </p:nvSpPr>
        <p:spPr>
          <a:xfrm>
            <a:off x="-8256400" y="3930250"/>
            <a:ext cx="73596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a:t>
            </a:r>
            <a:endParaRPr b="1" sz="4600"/>
          </a:p>
          <a:p>
            <a:pPr indent="0" lvl="0" marL="0" rtl="0" algn="l">
              <a:spcBef>
                <a:spcPts val="100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sp>
        <p:nvSpPr>
          <p:cNvPr id="115" name="Google Shape;115;p13"/>
          <p:cNvSpPr txBox="1"/>
          <p:nvPr/>
        </p:nvSpPr>
        <p:spPr>
          <a:xfrm>
            <a:off x="29547900" y="26242775"/>
            <a:ext cx="121344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600"/>
              <a:t>References</a:t>
            </a:r>
            <a:endParaRPr b="1" i="1" sz="4600"/>
          </a:p>
          <a:p>
            <a:pPr indent="0" lvl="0" marL="0" rtl="0" algn="l">
              <a:lnSpc>
                <a:spcPct val="115000"/>
              </a:lnSpc>
              <a:spcBef>
                <a:spcPts val="1000"/>
              </a:spcBef>
              <a:spcAft>
                <a:spcPts val="0"/>
              </a:spcAft>
              <a:buNone/>
            </a:pPr>
            <a:r>
              <a:rPr lang="en-US" sz="2100"/>
              <a:t>[1] </a:t>
            </a:r>
            <a:r>
              <a:rPr i="1" lang="en-US" sz="2100"/>
              <a:t>HE, Kaiming, et al. Mask r-cnn. In: Proceedings of the IEEE international conference on computer vision. 2017. p. 2961-2969.</a:t>
            </a:r>
            <a:endParaRPr i="1" sz="2100"/>
          </a:p>
          <a:p>
            <a:pPr indent="0" lvl="0" marL="0" rtl="0" algn="l">
              <a:lnSpc>
                <a:spcPct val="115000"/>
              </a:lnSpc>
              <a:spcBef>
                <a:spcPts val="1000"/>
              </a:spcBef>
              <a:spcAft>
                <a:spcPts val="0"/>
              </a:spcAft>
              <a:buNone/>
            </a:pPr>
            <a:r>
              <a:rPr lang="en-US" sz="2100"/>
              <a:t>[2] </a:t>
            </a:r>
            <a:r>
              <a:rPr i="1" lang="en-US" sz="2100"/>
              <a:t>REN, Shaoqing, et al. Faster r-cnn: Towards real-time object detection with region proposal networks. In: Advances in neural information processing systems. 2015. p. 91-99.</a:t>
            </a:r>
            <a:endParaRPr i="1" sz="2100"/>
          </a:p>
          <a:p>
            <a:pPr indent="0" lvl="0" marL="0" rtl="0" algn="l">
              <a:lnSpc>
                <a:spcPct val="115000"/>
              </a:lnSpc>
              <a:spcBef>
                <a:spcPts val="1000"/>
              </a:spcBef>
              <a:spcAft>
                <a:spcPts val="0"/>
              </a:spcAft>
              <a:buNone/>
            </a:pPr>
            <a:r>
              <a:rPr lang="en-US" sz="2100"/>
              <a:t>[3]</a:t>
            </a:r>
            <a:r>
              <a:rPr i="1" lang="en-US" sz="2100"/>
              <a:t>Torchvision Object Detection Finetuning Tutorial, [URL: </a:t>
            </a:r>
            <a:r>
              <a:rPr i="1" lang="en-US" sz="2100" u="sng">
                <a:solidFill>
                  <a:schemeClr val="hlink"/>
                </a:solidFill>
                <a:hlinkClick r:id="rId6"/>
              </a:rPr>
              <a:t>https://pytorch.org/tutorials/intermediate/torchvision_tutorial.html</a:t>
            </a:r>
            <a:r>
              <a:rPr i="1" lang="en-US" sz="2100"/>
              <a:t>]</a:t>
            </a:r>
            <a:endParaRPr i="1" sz="2100"/>
          </a:p>
          <a:p>
            <a:pPr indent="0" lvl="0" marL="0" rtl="0" algn="l">
              <a:spcBef>
                <a:spcPts val="1000"/>
              </a:spcBef>
              <a:spcAft>
                <a:spcPts val="0"/>
              </a:spcAft>
              <a:buNone/>
            </a:pPr>
            <a:r>
              <a:t/>
            </a:r>
            <a:endParaRPr sz="4600">
              <a:solidFill>
                <a:schemeClr val="dk1"/>
              </a:solidFill>
            </a:endParaRPr>
          </a:p>
        </p:txBody>
      </p:sp>
      <p:pic>
        <p:nvPicPr>
          <p:cNvPr id="116" name="Google Shape;116;p13"/>
          <p:cNvPicPr preferRelativeResize="0"/>
          <p:nvPr/>
        </p:nvPicPr>
        <p:blipFill>
          <a:blip r:embed="rId7">
            <a:alphaModFix/>
          </a:blip>
          <a:stretch>
            <a:fillRect/>
          </a:stretch>
        </p:blipFill>
        <p:spPr>
          <a:xfrm>
            <a:off x="1204100" y="16757763"/>
            <a:ext cx="6809013" cy="1039800"/>
          </a:xfrm>
          <a:prstGeom prst="rect">
            <a:avLst/>
          </a:prstGeom>
          <a:noFill/>
          <a:ln>
            <a:noFill/>
          </a:ln>
        </p:spPr>
      </p:pic>
      <p:sp>
        <p:nvSpPr>
          <p:cNvPr id="117" name="Google Shape;117;p13"/>
          <p:cNvSpPr txBox="1"/>
          <p:nvPr/>
        </p:nvSpPr>
        <p:spPr>
          <a:xfrm>
            <a:off x="1204100" y="16255875"/>
            <a:ext cx="111483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t>Loss function of Mask R-CNN</a:t>
            </a:r>
            <a:endParaRPr sz="2400"/>
          </a:p>
        </p:txBody>
      </p:sp>
      <p:pic>
        <p:nvPicPr>
          <p:cNvPr id="118" name="Google Shape;118;p13"/>
          <p:cNvPicPr preferRelativeResize="0"/>
          <p:nvPr/>
        </p:nvPicPr>
        <p:blipFill>
          <a:blip r:embed="rId8">
            <a:alphaModFix/>
          </a:blip>
          <a:stretch>
            <a:fillRect/>
          </a:stretch>
        </p:blipFill>
        <p:spPr>
          <a:xfrm>
            <a:off x="28210100" y="5868607"/>
            <a:ext cx="4421175" cy="4453467"/>
          </a:xfrm>
          <a:prstGeom prst="rect">
            <a:avLst/>
          </a:prstGeom>
          <a:noFill/>
          <a:ln>
            <a:noFill/>
          </a:ln>
        </p:spPr>
      </p:pic>
      <p:pic>
        <p:nvPicPr>
          <p:cNvPr id="119" name="Google Shape;119;p13"/>
          <p:cNvPicPr preferRelativeResize="0"/>
          <p:nvPr/>
        </p:nvPicPr>
        <p:blipFill>
          <a:blip r:embed="rId9">
            <a:alphaModFix/>
          </a:blip>
          <a:stretch>
            <a:fillRect/>
          </a:stretch>
        </p:blipFill>
        <p:spPr>
          <a:xfrm>
            <a:off x="32743300" y="5995725"/>
            <a:ext cx="4305825" cy="4204270"/>
          </a:xfrm>
          <a:prstGeom prst="rect">
            <a:avLst/>
          </a:prstGeom>
          <a:noFill/>
          <a:ln>
            <a:noFill/>
          </a:ln>
        </p:spPr>
      </p:pic>
      <p:sp>
        <p:nvSpPr>
          <p:cNvPr id="120" name="Google Shape;120;p13"/>
          <p:cNvSpPr txBox="1"/>
          <p:nvPr/>
        </p:nvSpPr>
        <p:spPr>
          <a:xfrm>
            <a:off x="28338588" y="5250038"/>
            <a:ext cx="130230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200"/>
              <a:t>   Image 80					 		</a:t>
            </a:r>
            <a:r>
              <a:rPr b="1" lang="en-US" sz="3200">
                <a:solidFill>
                  <a:schemeClr val="dk1"/>
                </a:solidFill>
              </a:rPr>
              <a:t>Image </a:t>
            </a:r>
            <a:r>
              <a:rPr b="1" lang="en-US" sz="3200"/>
              <a:t>55</a:t>
            </a:r>
            <a:r>
              <a:rPr b="1" lang="en-US" sz="3200">
                <a:solidFill>
                  <a:schemeClr val="dk1"/>
                </a:solidFill>
              </a:rPr>
              <a:t>						  Image 55</a:t>
            </a:r>
            <a:endParaRPr sz="3200">
              <a:solidFill>
                <a:schemeClr val="dk1"/>
              </a:solidFill>
            </a:endParaRPr>
          </a:p>
        </p:txBody>
      </p:sp>
      <p:pic>
        <p:nvPicPr>
          <p:cNvPr id="121" name="Google Shape;121;p13"/>
          <p:cNvPicPr preferRelativeResize="0"/>
          <p:nvPr/>
        </p:nvPicPr>
        <p:blipFill rotWithShape="1">
          <a:blip r:embed="rId10">
            <a:alphaModFix/>
          </a:blip>
          <a:srcRect b="0" l="0" r="0" t="0"/>
          <a:stretch/>
        </p:blipFill>
        <p:spPr>
          <a:xfrm>
            <a:off x="17815688" y="25154767"/>
            <a:ext cx="6567624" cy="4508358"/>
          </a:xfrm>
          <a:prstGeom prst="rect">
            <a:avLst/>
          </a:prstGeom>
          <a:noFill/>
          <a:ln>
            <a:noFill/>
          </a:ln>
        </p:spPr>
      </p:pic>
      <p:pic>
        <p:nvPicPr>
          <p:cNvPr id="122" name="Google Shape;122;p13"/>
          <p:cNvPicPr preferRelativeResize="0"/>
          <p:nvPr/>
        </p:nvPicPr>
        <p:blipFill>
          <a:blip r:embed="rId11">
            <a:alphaModFix/>
          </a:blip>
          <a:stretch>
            <a:fillRect/>
          </a:stretch>
        </p:blipFill>
        <p:spPr>
          <a:xfrm>
            <a:off x="17691038" y="19791992"/>
            <a:ext cx="6567599" cy="4493233"/>
          </a:xfrm>
          <a:prstGeom prst="rect">
            <a:avLst/>
          </a:prstGeom>
          <a:noFill/>
          <a:ln>
            <a:noFill/>
          </a:ln>
        </p:spPr>
      </p:pic>
      <p:sp>
        <p:nvSpPr>
          <p:cNvPr id="123" name="Google Shape;123;p13"/>
          <p:cNvSpPr txBox="1"/>
          <p:nvPr/>
        </p:nvSpPr>
        <p:spPr>
          <a:xfrm>
            <a:off x="16005225" y="18098525"/>
            <a:ext cx="121344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U-Net Metrics (15 epochs)</a:t>
            </a:r>
            <a:endParaRPr sz="3600">
              <a:solidFill>
                <a:schemeClr val="dk1"/>
              </a:solidFill>
            </a:endParaRPr>
          </a:p>
          <a:p>
            <a:pPr indent="0" lvl="0" marL="0" rtl="0" algn="l">
              <a:spcBef>
                <a:spcPts val="1000"/>
              </a:spcBef>
              <a:spcAft>
                <a:spcPts val="0"/>
              </a:spcAft>
              <a:buNone/>
            </a:pPr>
            <a:r>
              <a:t/>
            </a:r>
            <a:endParaRPr sz="4800">
              <a:solidFill>
                <a:schemeClr val="dk1"/>
              </a:solidFill>
            </a:endParaRPr>
          </a:p>
        </p:txBody>
      </p:sp>
      <p:sp>
        <p:nvSpPr>
          <p:cNvPr id="124" name="Google Shape;124;p13"/>
          <p:cNvSpPr txBox="1"/>
          <p:nvPr/>
        </p:nvSpPr>
        <p:spPr>
          <a:xfrm>
            <a:off x="8690909" y="24381900"/>
            <a:ext cx="43059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IoU</a:t>
            </a:r>
            <a:r>
              <a:rPr b="1" lang="en-US" sz="3000"/>
              <a:t>-Score (Mean: 0.66)</a:t>
            </a:r>
            <a:endParaRPr b="1" sz="3000"/>
          </a:p>
        </p:txBody>
      </p:sp>
      <p:sp>
        <p:nvSpPr>
          <p:cNvPr id="125" name="Google Shape;125;p13"/>
          <p:cNvSpPr txBox="1"/>
          <p:nvPr/>
        </p:nvSpPr>
        <p:spPr>
          <a:xfrm>
            <a:off x="37161275" y="4076050"/>
            <a:ext cx="4846200" cy="152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t>U-Net</a:t>
            </a:r>
            <a:r>
              <a:rPr b="1" lang="en-US" sz="3200"/>
              <a:t> Results</a:t>
            </a:r>
            <a:endParaRPr b="1" sz="3200"/>
          </a:p>
          <a:p>
            <a:pPr indent="0" lvl="0" marL="0" rtl="0" algn="l">
              <a:lnSpc>
                <a:spcPct val="115000"/>
              </a:lnSpc>
              <a:spcBef>
                <a:spcPts val="1000"/>
              </a:spcBef>
              <a:spcAft>
                <a:spcPts val="1000"/>
              </a:spcAft>
              <a:buNone/>
            </a:pPr>
            <a:r>
              <a:rPr b="1" lang="en-US" sz="2900"/>
              <a:t>(Semantic segmentation)</a:t>
            </a:r>
            <a:endParaRPr b="1" sz="2900"/>
          </a:p>
        </p:txBody>
      </p:sp>
      <p:pic>
        <p:nvPicPr>
          <p:cNvPr id="126" name="Google Shape;126;p13"/>
          <p:cNvPicPr preferRelativeResize="0"/>
          <p:nvPr/>
        </p:nvPicPr>
        <p:blipFill>
          <a:blip r:embed="rId12">
            <a:alphaModFix/>
          </a:blip>
          <a:stretch>
            <a:fillRect/>
          </a:stretch>
        </p:blipFill>
        <p:spPr>
          <a:xfrm>
            <a:off x="37286725" y="5959909"/>
            <a:ext cx="4305825" cy="4275917"/>
          </a:xfrm>
          <a:prstGeom prst="rect">
            <a:avLst/>
          </a:prstGeom>
          <a:noFill/>
          <a:ln>
            <a:noFill/>
          </a:ln>
        </p:spPr>
      </p:pic>
      <p:pic>
        <p:nvPicPr>
          <p:cNvPr id="127" name="Google Shape;127;p13"/>
          <p:cNvPicPr preferRelativeResize="0"/>
          <p:nvPr/>
        </p:nvPicPr>
        <p:blipFill>
          <a:blip r:embed="rId13">
            <a:alphaModFix/>
          </a:blip>
          <a:stretch>
            <a:fillRect/>
          </a:stretch>
        </p:blipFill>
        <p:spPr>
          <a:xfrm>
            <a:off x="37161150" y="10002349"/>
            <a:ext cx="4556975" cy="4493251"/>
          </a:xfrm>
          <a:prstGeom prst="rect">
            <a:avLst/>
          </a:prstGeom>
          <a:noFill/>
          <a:ln>
            <a:noFill/>
          </a:ln>
        </p:spPr>
      </p:pic>
      <p:pic>
        <p:nvPicPr>
          <p:cNvPr id="128" name="Google Shape;128;p13"/>
          <p:cNvPicPr preferRelativeResize="0"/>
          <p:nvPr/>
        </p:nvPicPr>
        <p:blipFill>
          <a:blip r:embed="rId14">
            <a:alphaModFix/>
          </a:blip>
          <a:stretch>
            <a:fillRect/>
          </a:stretch>
        </p:blipFill>
        <p:spPr>
          <a:xfrm>
            <a:off x="37281700" y="14331187"/>
            <a:ext cx="4305825" cy="4320988"/>
          </a:xfrm>
          <a:prstGeom prst="rect">
            <a:avLst/>
          </a:prstGeom>
          <a:noFill/>
          <a:ln>
            <a:noFill/>
          </a:ln>
        </p:spPr>
      </p:pic>
      <p:pic>
        <p:nvPicPr>
          <p:cNvPr id="129" name="Google Shape;129;p13"/>
          <p:cNvPicPr preferRelativeResize="0"/>
          <p:nvPr/>
        </p:nvPicPr>
        <p:blipFill rotWithShape="1">
          <a:blip r:embed="rId15">
            <a:alphaModFix/>
          </a:blip>
          <a:srcRect b="0" l="1399" r="1390" t="0"/>
          <a:stretch/>
        </p:blipFill>
        <p:spPr>
          <a:xfrm>
            <a:off x="7275725" y="25008166"/>
            <a:ext cx="6567625" cy="4496759"/>
          </a:xfrm>
          <a:prstGeom prst="rect">
            <a:avLst/>
          </a:prstGeom>
          <a:noFill/>
          <a:ln>
            <a:noFill/>
          </a:ln>
        </p:spPr>
      </p:pic>
      <p:pic>
        <p:nvPicPr>
          <p:cNvPr id="130" name="Google Shape;130;p13"/>
          <p:cNvPicPr preferRelativeResize="0"/>
          <p:nvPr/>
        </p:nvPicPr>
        <p:blipFill rotWithShape="1">
          <a:blip r:embed="rId16">
            <a:alphaModFix/>
          </a:blip>
          <a:srcRect b="0" l="961" r="951" t="0"/>
          <a:stretch/>
        </p:blipFill>
        <p:spPr>
          <a:xfrm>
            <a:off x="708100" y="25029013"/>
            <a:ext cx="6567625" cy="4493263"/>
          </a:xfrm>
          <a:prstGeom prst="rect">
            <a:avLst/>
          </a:prstGeom>
          <a:noFill/>
          <a:ln>
            <a:noFill/>
          </a:ln>
        </p:spPr>
      </p:pic>
      <p:pic>
        <p:nvPicPr>
          <p:cNvPr id="131" name="Google Shape;131;p13"/>
          <p:cNvPicPr preferRelativeResize="0"/>
          <p:nvPr/>
        </p:nvPicPr>
        <p:blipFill rotWithShape="1">
          <a:blip r:embed="rId17">
            <a:alphaModFix/>
          </a:blip>
          <a:srcRect b="0" l="1276" r="1286" t="0"/>
          <a:stretch/>
        </p:blipFill>
        <p:spPr>
          <a:xfrm>
            <a:off x="708100" y="19508367"/>
            <a:ext cx="6567625" cy="4508358"/>
          </a:xfrm>
          <a:prstGeom prst="rect">
            <a:avLst/>
          </a:prstGeom>
          <a:noFill/>
          <a:ln>
            <a:noFill/>
          </a:ln>
        </p:spPr>
      </p:pic>
      <p:sp>
        <p:nvSpPr>
          <p:cNvPr id="132" name="Google Shape;132;p13"/>
          <p:cNvSpPr txBox="1"/>
          <p:nvPr/>
        </p:nvSpPr>
        <p:spPr>
          <a:xfrm>
            <a:off x="18184225" y="19138325"/>
            <a:ext cx="58440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Hausdorff-Score</a:t>
            </a:r>
            <a:r>
              <a:rPr b="1" lang="en-US" sz="3000"/>
              <a:t> (mean: 79)</a:t>
            </a:r>
            <a:endParaRPr sz="3000">
              <a:solidFill>
                <a:schemeClr val="dk1"/>
              </a:solidFill>
            </a:endParaRPr>
          </a:p>
        </p:txBody>
      </p:sp>
      <p:pic>
        <p:nvPicPr>
          <p:cNvPr id="133" name="Google Shape;133;p13"/>
          <p:cNvPicPr preferRelativeResize="0"/>
          <p:nvPr/>
        </p:nvPicPr>
        <p:blipFill rotWithShape="1">
          <a:blip r:embed="rId18">
            <a:alphaModFix/>
          </a:blip>
          <a:srcRect b="0" l="1333" r="1333" t="0"/>
          <a:stretch/>
        </p:blipFill>
        <p:spPr>
          <a:xfrm>
            <a:off x="7275725" y="19538275"/>
            <a:ext cx="6567623" cy="4508350"/>
          </a:xfrm>
          <a:prstGeom prst="rect">
            <a:avLst/>
          </a:prstGeom>
          <a:noFill/>
          <a:ln>
            <a:noFill/>
          </a:ln>
        </p:spPr>
      </p:pic>
      <p:sp>
        <p:nvSpPr>
          <p:cNvPr id="134" name="Google Shape;134;p13"/>
          <p:cNvSpPr txBox="1"/>
          <p:nvPr/>
        </p:nvSpPr>
        <p:spPr>
          <a:xfrm>
            <a:off x="18184225" y="24221075"/>
            <a:ext cx="48018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F1 score (mean: 0.49)</a:t>
            </a:r>
            <a:endParaRPr sz="3000">
              <a:solidFill>
                <a:schemeClr val="dk1"/>
              </a:solidFill>
            </a:endParaRPr>
          </a:p>
        </p:txBody>
      </p:sp>
      <p:pic>
        <p:nvPicPr>
          <p:cNvPr id="135" name="Google Shape;135;p13"/>
          <p:cNvPicPr preferRelativeResize="0"/>
          <p:nvPr/>
        </p:nvPicPr>
        <p:blipFill>
          <a:blip r:embed="rId19">
            <a:alphaModFix/>
          </a:blip>
          <a:stretch>
            <a:fillRect/>
          </a:stretch>
        </p:blipFill>
        <p:spPr>
          <a:xfrm>
            <a:off x="29547909" y="19669429"/>
            <a:ext cx="10394001" cy="2198731"/>
          </a:xfrm>
          <a:prstGeom prst="rect">
            <a:avLst/>
          </a:prstGeom>
          <a:noFill/>
          <a:ln>
            <a:noFill/>
          </a:ln>
        </p:spPr>
      </p:pic>
      <p:pic>
        <p:nvPicPr>
          <p:cNvPr id="136" name="Google Shape;136;p13"/>
          <p:cNvPicPr preferRelativeResize="0"/>
          <p:nvPr/>
        </p:nvPicPr>
        <p:blipFill>
          <a:blip r:embed="rId20">
            <a:alphaModFix/>
          </a:blip>
          <a:stretch>
            <a:fillRect/>
          </a:stretch>
        </p:blipFill>
        <p:spPr>
          <a:xfrm>
            <a:off x="28259350" y="10132225"/>
            <a:ext cx="4421100" cy="4467724"/>
          </a:xfrm>
          <a:prstGeom prst="rect">
            <a:avLst/>
          </a:prstGeom>
          <a:noFill/>
          <a:ln>
            <a:noFill/>
          </a:ln>
        </p:spPr>
      </p:pic>
      <p:pic>
        <p:nvPicPr>
          <p:cNvPr id="137" name="Google Shape;137;p13"/>
          <p:cNvPicPr preferRelativeResize="0"/>
          <p:nvPr/>
        </p:nvPicPr>
        <p:blipFill>
          <a:blip r:embed="rId21">
            <a:alphaModFix/>
          </a:blip>
          <a:stretch>
            <a:fillRect/>
          </a:stretch>
        </p:blipFill>
        <p:spPr>
          <a:xfrm>
            <a:off x="28249163" y="14354975"/>
            <a:ext cx="4421175" cy="4384409"/>
          </a:xfrm>
          <a:prstGeom prst="rect">
            <a:avLst/>
          </a:prstGeom>
          <a:noFill/>
          <a:ln>
            <a:noFill/>
          </a:ln>
        </p:spPr>
      </p:pic>
      <p:pic>
        <p:nvPicPr>
          <p:cNvPr id="138" name="Google Shape;138;p13"/>
          <p:cNvPicPr preferRelativeResize="0"/>
          <p:nvPr/>
        </p:nvPicPr>
        <p:blipFill>
          <a:blip r:embed="rId22">
            <a:alphaModFix/>
          </a:blip>
          <a:stretch>
            <a:fillRect/>
          </a:stretch>
        </p:blipFill>
        <p:spPr>
          <a:xfrm>
            <a:off x="32779863" y="10273683"/>
            <a:ext cx="4160399" cy="4275966"/>
          </a:xfrm>
          <a:prstGeom prst="rect">
            <a:avLst/>
          </a:prstGeom>
          <a:noFill/>
          <a:ln>
            <a:noFill/>
          </a:ln>
        </p:spPr>
      </p:pic>
      <p:pic>
        <p:nvPicPr>
          <p:cNvPr id="139" name="Google Shape;139;p13"/>
          <p:cNvPicPr preferRelativeResize="0"/>
          <p:nvPr/>
        </p:nvPicPr>
        <p:blipFill>
          <a:blip r:embed="rId23">
            <a:alphaModFix/>
          </a:blip>
          <a:stretch>
            <a:fillRect/>
          </a:stretch>
        </p:blipFill>
        <p:spPr>
          <a:xfrm>
            <a:off x="32767375" y="14495600"/>
            <a:ext cx="4160399" cy="41691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