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6" r:id="rId2"/>
    <p:sldId id="276" r:id="rId3"/>
    <p:sldId id="269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7"/>
    <p:restoredTop sz="94689"/>
  </p:normalViewPr>
  <p:slideViewPr>
    <p:cSldViewPr snapToGrid="0">
      <p:cViewPr>
        <p:scale>
          <a:sx n="80" d="100"/>
          <a:sy n="80" d="100"/>
        </p:scale>
        <p:origin x="32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E4103-E53B-7A47-9152-FA792668881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38D7F-178E-8342-BFBB-EEB0F87C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841A-66E5-AB39-180C-2ADDF98AA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A6A7D-05E7-2BE7-77BD-312A917F5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A6B9-5168-0B8E-AD27-4228DE50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2336A-2D2F-C08A-6057-4227CE47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5037-8FD8-DB7C-6B67-D78873F9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6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98CB-3BC9-41A8-6B93-0D34CE8C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1C878-0C0A-D41C-045A-70614B26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2385-6360-0A08-5E75-D13CB857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DE58-6EE5-FB74-B7D6-7C67F3F0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E785-573D-384B-6F83-DE309559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099C9-9DCF-2EBC-A276-70A3F9B8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7297B-9344-DC86-50B0-4484D75E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4662-B8D6-EA7A-9132-7BB94172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56D9F-53EB-53F9-C4B0-EFBFB0E0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A02C-3389-359B-D946-E87BA70D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A68B-7E8C-512C-2D4D-D1D1DBB5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736B-68B3-DA03-FD52-CB74C8D6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8E0D-A536-C4BC-AB1E-70C0BD47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DC0E-8BDE-EB5E-8AA8-D5EF5BF8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A974-F0D2-4376-90D7-93B0C78B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4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C888-C9F3-D094-F72A-B5FCB977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AFB59-07EB-6FE4-7AAB-41E5928F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CD7C0-38AD-62F5-4978-E6371172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C708-9BAB-9E0A-745B-526F1D43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70E8-5391-B27A-4A5D-18F8CFDA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1012-9D31-FD7E-1CFB-4309A18E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9BEA3-B56C-A803-471E-8F55F0EA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C68E-4BB9-8F95-E37B-11C9955D9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9AA5-D69E-0BAB-D0D3-CD0E4CF6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0F8BD-A6D0-610D-1CA9-53B73624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9275-4D06-09F6-C143-08D30769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D29F-1636-46C8-4F96-3D1F1134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27FA-BD1A-269E-C9EC-7F46FD72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0F599-1335-6455-A934-A3A93F3D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74CEF-76B5-9007-1C3B-261408435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18881-5B0E-7B09-1AF9-1EDDF0E12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CB6AA-E846-6169-7540-88A48433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27B28-6DE3-88C9-1F3C-D21A8D64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0A47F-4B09-4044-E964-057C768A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1D06-CD01-55A6-AB4D-D0E3CEA6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DEC2E-AA48-1B2C-E1CB-F1A0E2BA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3846C-5E45-E4F2-DB75-5C480EBB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4EAAB-9649-EDD5-0783-0F19B982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DE3CB-DE5F-4AED-FB89-2B73F7F2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3EEA7-6481-BB44-50E3-E16D2ECA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0C695-C55B-FA9F-55A9-24DE94AB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4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3132-1D35-747A-74B0-D84A1B1E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D44A-00AD-7ECF-3E10-13D3854C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8571B-DFD2-12BC-C76B-9BA39290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E695-DFE9-FC74-10D2-8CEF06B0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6301-7F64-F62E-D74A-80863C91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9B193-C7B6-E422-DC15-C3E917A8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E18F-640D-5518-DB38-20325A33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F29CE-601D-0558-F989-D5C6D769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F3A81-AE60-2E6D-CF6B-E71AD5E3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55DF8-5C80-3577-5E29-0D14120B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67AE3-83A9-9BCA-F386-60DCBF88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0B54-9FBA-592D-2CA8-74E9AC06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8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F3B5F-C313-7BF8-E354-3A007BBE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B161B-30F1-C1BE-1688-0987243E0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9D308-2934-3110-823F-323099E88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D577-E73E-5505-EDF6-AB27F7066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4C673-ADA8-8527-CBCA-D7C718207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32F9-91B5-5301-DE18-3CE566EB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RMSD with ligand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5A45-EB7E-F6A1-1F2F-256B1B6F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14" y="1975855"/>
            <a:ext cx="4455432" cy="4351338"/>
          </a:xfrm>
        </p:spPr>
        <p:txBody>
          <a:bodyPr/>
          <a:lstStyle/>
          <a:p>
            <a:r>
              <a:rPr lang="en-US" dirty="0"/>
              <a:t>RMSD computed with respect to first frame of trajectory</a:t>
            </a:r>
          </a:p>
          <a:p>
            <a:r>
              <a:rPr lang="en-US" dirty="0"/>
              <a:t>Overall smaller magnitude RMSD in ligand-bound trajectory, but doesn’t look decisive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6C963A-26C2-6D1C-EBFA-0E87D5158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03" y="7477585"/>
            <a:ext cx="3318394" cy="251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2034A-0F71-7D1E-4837-A38191B9B9EA}"/>
              </a:ext>
            </a:extLst>
          </p:cNvPr>
          <p:cNvSpPr txBox="1"/>
          <p:nvPr/>
        </p:nvSpPr>
        <p:spPr>
          <a:xfrm>
            <a:off x="3048000" y="47381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383DC-7CDF-DDA6-AB12-9616C39EA0F1}"/>
              </a:ext>
            </a:extLst>
          </p:cNvPr>
          <p:cNvSpPr txBox="1"/>
          <p:nvPr/>
        </p:nvSpPr>
        <p:spPr>
          <a:xfrm>
            <a:off x="3048000" y="46739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D33C49E-6094-8FE6-8DAF-EBD93F070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046" y="1473550"/>
            <a:ext cx="7079275" cy="535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78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3A0A-9239-3C4A-D3D0-41212807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RMSF per residue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9667-0650-F294-E58F-5B99DAC5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68" y="1825625"/>
            <a:ext cx="4276232" cy="4351338"/>
          </a:xfrm>
        </p:spPr>
        <p:txBody>
          <a:bodyPr/>
          <a:lstStyle/>
          <a:p>
            <a:r>
              <a:rPr lang="en-US" dirty="0"/>
              <a:t>Non-amino acid residues have highest RMSF</a:t>
            </a:r>
          </a:p>
          <a:p>
            <a:r>
              <a:rPr lang="en-US" dirty="0"/>
              <a:t>Overall decrease in residue’s RMSF after binding of ligand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F812609-0E09-7DAE-CC7E-431CB0B39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004" y="1143039"/>
            <a:ext cx="6734028" cy="540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4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1FB3-58F9-073B-AE85-3E7B22EA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08" y="0"/>
            <a:ext cx="10515600" cy="1325563"/>
          </a:xfrm>
        </p:spPr>
        <p:txBody>
          <a:bodyPr/>
          <a:lstStyle/>
          <a:p>
            <a:r>
              <a:rPr lang="en-US" dirty="0"/>
              <a:t>Change in contact frequencies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DAE826-FDC2-32F1-6AB5-F849F7604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751"/>
            <a:ext cx="7072613" cy="573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96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8DAE826-FDC2-32F1-6AB5-F849F7604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751"/>
            <a:ext cx="7072613" cy="573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1E681C07-80C3-2617-65DB-2FFCE71C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751"/>
            <a:ext cx="7076364" cy="573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24BA0A-E79B-7A96-06AA-AE282F5044F3}"/>
              </a:ext>
            </a:extLst>
          </p:cNvPr>
          <p:cNvSpPr txBox="1"/>
          <p:nvPr/>
        </p:nvSpPr>
        <p:spPr>
          <a:xfrm>
            <a:off x="7648287" y="2967335"/>
            <a:ext cx="3111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Ligand binding residues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50BCA4-D4C6-9725-8CA4-B928E9DA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08" y="0"/>
            <a:ext cx="10515600" cy="1325563"/>
          </a:xfrm>
        </p:spPr>
        <p:txBody>
          <a:bodyPr/>
          <a:lstStyle/>
          <a:p>
            <a:r>
              <a:rPr lang="en-US" dirty="0"/>
              <a:t>Change in contact frequencies</a:t>
            </a:r>
          </a:p>
        </p:txBody>
      </p:sp>
    </p:spTree>
    <p:extLst>
      <p:ext uri="{BB962C8B-B14F-4D97-AF65-F5344CB8AC3E}">
        <p14:creationId xmlns:p14="http://schemas.microsoft.com/office/powerpoint/2010/main" val="107723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1E681C07-80C3-2617-65DB-2FFCE71C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5" y="4844715"/>
            <a:ext cx="2488665" cy="201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F37C82-2696-4E7E-6A6E-866C9567AD93}"/>
              </a:ext>
            </a:extLst>
          </p:cNvPr>
          <p:cNvCxnSpPr>
            <a:cxnSpLocks/>
          </p:cNvCxnSpPr>
          <p:nvPr/>
        </p:nvCxnSpPr>
        <p:spPr>
          <a:xfrm flipV="1">
            <a:off x="2615046" y="3609474"/>
            <a:ext cx="465038" cy="149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977C27-B98F-F262-A0A1-38A042E51BD7}"/>
              </a:ext>
            </a:extLst>
          </p:cNvPr>
          <p:cNvCxnSpPr>
            <a:cxnSpLocks/>
          </p:cNvCxnSpPr>
          <p:nvPr/>
        </p:nvCxnSpPr>
        <p:spPr>
          <a:xfrm>
            <a:off x="2621044" y="5101389"/>
            <a:ext cx="459040" cy="123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>
            <a:extLst>
              <a:ext uri="{FF2B5EF4-FFF2-40B4-BE49-F238E27FC236}">
                <a16:creationId xmlns:a16="http://schemas.microsoft.com/office/drawing/2014/main" id="{F3B52057-AF88-065A-C2C5-92FE2B22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55" y="1612900"/>
            <a:ext cx="650240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D55B70-86C6-C169-78F5-C4F7E164F099}"/>
              </a:ext>
            </a:extLst>
          </p:cNvPr>
          <p:cNvSpPr txBox="1"/>
          <p:nvPr/>
        </p:nvSpPr>
        <p:spPr>
          <a:xfrm>
            <a:off x="3727755" y="1243568"/>
            <a:ext cx="473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in contact frequency after ligand binding</a:t>
            </a:r>
          </a:p>
        </p:txBody>
      </p:sp>
    </p:spTree>
    <p:extLst>
      <p:ext uri="{BB962C8B-B14F-4D97-AF65-F5344CB8AC3E}">
        <p14:creationId xmlns:p14="http://schemas.microsoft.com/office/powerpoint/2010/main" val="359298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1E681C07-80C3-2617-65DB-2FFCE71C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5" y="4844715"/>
            <a:ext cx="2488665" cy="201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F37C82-2696-4E7E-6A6E-866C9567AD93}"/>
              </a:ext>
            </a:extLst>
          </p:cNvPr>
          <p:cNvCxnSpPr>
            <a:cxnSpLocks/>
          </p:cNvCxnSpPr>
          <p:nvPr/>
        </p:nvCxnSpPr>
        <p:spPr>
          <a:xfrm flipV="1">
            <a:off x="2615046" y="3609474"/>
            <a:ext cx="465038" cy="149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977C27-B98F-F262-A0A1-38A042E51BD7}"/>
              </a:ext>
            </a:extLst>
          </p:cNvPr>
          <p:cNvCxnSpPr>
            <a:cxnSpLocks/>
          </p:cNvCxnSpPr>
          <p:nvPr/>
        </p:nvCxnSpPr>
        <p:spPr>
          <a:xfrm>
            <a:off x="2621044" y="5101389"/>
            <a:ext cx="459040" cy="123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>
            <a:extLst>
              <a:ext uri="{FF2B5EF4-FFF2-40B4-BE49-F238E27FC236}">
                <a16:creationId xmlns:a16="http://schemas.microsoft.com/office/drawing/2014/main" id="{F3B52057-AF88-065A-C2C5-92FE2B22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55" y="1612900"/>
            <a:ext cx="650240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D55B70-86C6-C169-78F5-C4F7E164F099}"/>
              </a:ext>
            </a:extLst>
          </p:cNvPr>
          <p:cNvSpPr txBox="1"/>
          <p:nvPr/>
        </p:nvSpPr>
        <p:spPr>
          <a:xfrm>
            <a:off x="3727755" y="1243568"/>
            <a:ext cx="473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in contact frequency after ligand binding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8D7F2C9-B9D0-932E-7CFA-D5219C586FFD}"/>
              </a:ext>
            </a:extLst>
          </p:cNvPr>
          <p:cNvSpPr/>
          <p:nvPr/>
        </p:nvSpPr>
        <p:spPr>
          <a:xfrm>
            <a:off x="6705600" y="4186989"/>
            <a:ext cx="673768" cy="77002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B2F49FE3-A7DD-59DD-03B5-2181B270B608}"/>
              </a:ext>
            </a:extLst>
          </p:cNvPr>
          <p:cNvSpPr/>
          <p:nvPr/>
        </p:nvSpPr>
        <p:spPr>
          <a:xfrm>
            <a:off x="5791199" y="2755230"/>
            <a:ext cx="673768" cy="77002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FF66C-11E2-CBAA-D06E-E31BFAA63610}"/>
              </a:ext>
            </a:extLst>
          </p:cNvPr>
          <p:cNvCxnSpPr>
            <a:cxnSpLocks/>
          </p:cNvCxnSpPr>
          <p:nvPr/>
        </p:nvCxnSpPr>
        <p:spPr>
          <a:xfrm flipH="1">
            <a:off x="6705600" y="2215423"/>
            <a:ext cx="3289703" cy="5398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36630A-13D8-0C24-8139-83E552DD2191}"/>
              </a:ext>
            </a:extLst>
          </p:cNvPr>
          <p:cNvSpPr txBox="1"/>
          <p:nvPr/>
        </p:nvSpPr>
        <p:spPr>
          <a:xfrm>
            <a:off x="9918297" y="3837118"/>
            <a:ext cx="136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HIS</a:t>
            </a:r>
            <a:r>
              <a:rPr lang="en-US" dirty="0"/>
              <a:t> &lt;-&gt; </a:t>
            </a:r>
            <a:r>
              <a:rPr lang="en-US" dirty="0">
                <a:highlight>
                  <a:srgbClr val="FF0000"/>
                </a:highlight>
              </a:rPr>
              <a:t>GLU</a:t>
            </a:r>
          </a:p>
          <a:p>
            <a:r>
              <a:rPr lang="en-US" dirty="0">
                <a:highlight>
                  <a:srgbClr val="FF0000"/>
                </a:highlight>
              </a:rPr>
              <a:t>GLU</a:t>
            </a:r>
            <a:r>
              <a:rPr lang="en-US" dirty="0"/>
              <a:t> &lt;-&gt; </a:t>
            </a:r>
            <a:r>
              <a:rPr lang="en-US" dirty="0">
                <a:highlight>
                  <a:srgbClr val="FF0000"/>
                </a:highlight>
              </a:rPr>
              <a:t>GLU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BFC4F5-2184-A81A-4639-17B2A365F14E}"/>
              </a:ext>
            </a:extLst>
          </p:cNvPr>
          <p:cNvSpPr txBox="1"/>
          <p:nvPr/>
        </p:nvSpPr>
        <p:spPr>
          <a:xfrm>
            <a:off x="10235936" y="1753758"/>
            <a:ext cx="1342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HIS</a:t>
            </a:r>
            <a:r>
              <a:rPr lang="en-US" dirty="0"/>
              <a:t> &lt;-&gt; </a:t>
            </a:r>
            <a:r>
              <a:rPr lang="en-US" dirty="0">
                <a:highlight>
                  <a:srgbClr val="FF0000"/>
                </a:highlight>
              </a:rPr>
              <a:t>ASP</a:t>
            </a:r>
          </a:p>
          <a:p>
            <a:r>
              <a:rPr lang="en-US" dirty="0">
                <a:highlight>
                  <a:srgbClr val="00FF00"/>
                </a:highlight>
              </a:rPr>
              <a:t>HIS</a:t>
            </a:r>
            <a:r>
              <a:rPr lang="en-US" dirty="0"/>
              <a:t> &lt;-&gt; </a:t>
            </a:r>
            <a:r>
              <a:rPr lang="en-US" dirty="0">
                <a:highlight>
                  <a:srgbClr val="FFFF00"/>
                </a:highlight>
              </a:rPr>
              <a:t>THR</a:t>
            </a:r>
          </a:p>
          <a:p>
            <a:r>
              <a:rPr lang="en-US" dirty="0"/>
              <a:t>PRO &lt;-&gt; </a:t>
            </a:r>
            <a:r>
              <a:rPr lang="en-US" dirty="0">
                <a:highlight>
                  <a:srgbClr val="FFFF00"/>
                </a:highlight>
              </a:rPr>
              <a:t>ASP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BA0F7E-324C-BC37-FAEA-9F05B01FF99D}"/>
              </a:ext>
            </a:extLst>
          </p:cNvPr>
          <p:cNvCxnSpPr>
            <a:cxnSpLocks/>
          </p:cNvCxnSpPr>
          <p:nvPr/>
        </p:nvCxnSpPr>
        <p:spPr>
          <a:xfrm flipH="1">
            <a:off x="7583810" y="4186989"/>
            <a:ext cx="2261416" cy="3402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57C70F-4AF0-FAE1-B973-BE9595DBAFB2}"/>
              </a:ext>
            </a:extLst>
          </p:cNvPr>
          <p:cNvSpPr txBox="1"/>
          <p:nvPr/>
        </p:nvSpPr>
        <p:spPr>
          <a:xfrm>
            <a:off x="8694821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AA0603-9E55-2385-2FDB-8740BA925EB3}"/>
              </a:ext>
            </a:extLst>
          </p:cNvPr>
          <p:cNvSpPr txBox="1"/>
          <p:nvPr/>
        </p:nvSpPr>
        <p:spPr>
          <a:xfrm>
            <a:off x="9776210" y="5884959"/>
            <a:ext cx="2415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 charged amino acids</a:t>
            </a:r>
          </a:p>
          <a:p>
            <a:r>
              <a:rPr lang="en-US" dirty="0">
                <a:highlight>
                  <a:srgbClr val="FF0000"/>
                </a:highlight>
              </a:rPr>
              <a:t>(-) charged amino acids</a:t>
            </a:r>
          </a:p>
          <a:p>
            <a:r>
              <a:rPr lang="en-US" dirty="0">
                <a:highlight>
                  <a:srgbClr val="FFFF00"/>
                </a:highlight>
              </a:rPr>
              <a:t>Polar uncharged</a:t>
            </a:r>
          </a:p>
        </p:txBody>
      </p:sp>
    </p:spTree>
    <p:extLst>
      <p:ext uri="{BB962C8B-B14F-4D97-AF65-F5344CB8AC3E}">
        <p14:creationId xmlns:p14="http://schemas.microsoft.com/office/powerpoint/2010/main" val="263418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97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Change in RMSD with ligand binding</vt:lpstr>
      <vt:lpstr>RMSF per residue </vt:lpstr>
      <vt:lpstr>Change in contact frequencies</vt:lpstr>
      <vt:lpstr>Change in contact frequencies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ligand binding to ACE2</dc:title>
  <dc:creator>Borowsky, Jonathan</dc:creator>
  <cp:lastModifiedBy>Kalish, Asa</cp:lastModifiedBy>
  <cp:revision>81</cp:revision>
  <dcterms:created xsi:type="dcterms:W3CDTF">2022-09-21T17:15:18Z</dcterms:created>
  <dcterms:modified xsi:type="dcterms:W3CDTF">2022-09-23T04:14:23Z</dcterms:modified>
</cp:coreProperties>
</file>