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A241-C687-FE47-8FC0-20A4DA884F3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55B80-2885-594B-A9FD-62E4107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55B80-2885-594B-A9FD-62E4107213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BE80-A735-6949-B57F-ECADC5CE9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7C5A-D513-AE4B-A223-7ACD7798E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9507-1EB2-D74C-BAC1-77CE6CEE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8D39-AB8A-0E42-89CF-78612156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931F-3E13-5042-B5E7-34C93F93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2817-93D9-CC4C-888D-0325CCDA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867B6-1E42-7F4F-B8C6-457828DE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3C51-7B67-B54A-9237-997EAD38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254E-AE92-EF48-9CE7-F43EB7B6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DC48-7755-C440-8963-30F03050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845CB-EC74-A64F-8583-B2D45FC44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55EE1-67A4-274B-86EB-A43DACD3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3C66-A785-3F4A-92CF-924898D0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5C72-ED7F-3C41-A6CA-9A4FD588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F980-333D-094A-8E5D-FAE10504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5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B6DF-E1D0-3446-9BBF-334551E1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8998-6691-4545-80EE-76140A45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F6B7-F1C0-BB41-9A54-3888E80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D634-EB48-CE47-AA32-123CF712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1B3F-FB9C-AE41-9D9D-45C033FD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D8E0-2C4F-CD45-9164-08F2FB74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5C6A-B9AA-D743-BF17-24EB8968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CB83-CB4C-A241-902C-4979E07B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B106-F2E1-5344-8E4A-C6A3EA2F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F076-4741-B149-8F74-437EA28C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F557-2CFA-814F-B6A8-DD874E2D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C546-78CF-7043-ACA7-3A59F94F1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1BB8D-86AE-8249-B395-04BE32BA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B60B-2C7D-F045-AD02-D20765FD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12A0-3849-F044-AD1A-75D6FB06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5AD03-89CA-1B43-B2B0-AF267686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3C9-A6B3-CF4A-9F67-42A6C2BD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F1AC4-0133-974B-B7E0-732B1D4D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BBA8A-E896-E740-B59A-FC1B1EC62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8FDA8-75A6-D940-A817-55374B06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CFDC5-A86C-0E40-A818-14C832C49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AD103-EDF5-C34D-9612-C0F5622A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E2394-2D58-6F4D-952F-15E89095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613EE-5BB1-A742-B5FA-01C8D2E8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F821-AB5A-F649-8E97-5D41A0BA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FB5DA-EED4-8648-ACA9-FEC36EE3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2A363-17B9-DD4E-9E75-6353D1BE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248DD-864A-D149-827B-B80E5F2E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7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1C8D0-DC40-CA4F-8A01-F5CCC05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E66A-BA26-8143-B350-B11C267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5C1FB-FF46-2442-8166-6260A5C8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744B-740D-1D4D-B0CF-5FFA5C35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4963-65FD-864E-80DD-1C22451A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898AA-B6F8-D041-89A7-CEB1818E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D1071-9E8E-514E-A36C-66C758D1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165E-6E45-2247-85B5-CA55D8A2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9BEB3-50CC-9044-AA38-F631765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F592-A2E0-DD43-8C8C-72CC1825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C34E1-7E78-074A-BE4F-F88B0EB04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1E84C-07D3-1C4E-90C8-3373DE0CB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14BBC-2303-154C-9450-C39B1401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FF53C-3499-934C-BA8B-DD87F141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462DF-A7C1-5144-93AB-28A2B96A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E6775-9710-C740-8053-F938F15E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DE9A-8068-164A-ACFC-7087E8B3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644D-F1FD-DE46-B7CB-E47B27E45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EE3B-7D30-E947-B415-E77FC6EFF6B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D3F1-2CE1-0245-BDD9-0598AEC12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D656-CEFC-2A41-A95E-056B5FE1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5B94-7E96-6B46-A926-319ACC48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63E6-80F5-304F-B60C-B3D1D2520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oudy Old Style" panose="02020502050305020303" pitchFamily="18" charset="77"/>
              </a:rPr>
              <a:t>Spatial Pyramid Pooling(SPP)</a:t>
            </a:r>
            <a:r>
              <a:rPr lang="en-US" baseline="30000" dirty="0">
                <a:latin typeface="Goudy Old Style" panose="02020502050305020303" pitchFamily="18" charset="77"/>
              </a:rPr>
              <a:t>[1]</a:t>
            </a:r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4969C-AE8A-0F46-BA2A-E70541393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oudy Old Style" panose="02020502050305020303" pitchFamily="18" charset="77"/>
              </a:rPr>
              <a:t>Zaoyi</a:t>
            </a:r>
            <a:r>
              <a:rPr lang="en-US" dirty="0">
                <a:latin typeface="Goudy Old Style" panose="02020502050305020303" pitchFamily="18" charset="77"/>
              </a:rPr>
              <a:t> Chi</a:t>
            </a:r>
          </a:p>
          <a:p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02CB8-4272-474E-9F2C-27F39BE5466F}"/>
              </a:ext>
            </a:extLst>
          </p:cNvPr>
          <p:cNvSpPr txBox="1"/>
          <p:nvPr/>
        </p:nvSpPr>
        <p:spPr>
          <a:xfrm>
            <a:off x="2401329" y="5934670"/>
            <a:ext cx="788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77"/>
              </a:rPr>
              <a:t>[1] </a:t>
            </a:r>
            <a:r>
              <a:rPr lang="en-US" dirty="0" err="1">
                <a:latin typeface="Goudy Old Style" panose="02020502050305020303" pitchFamily="18" charset="77"/>
              </a:rPr>
              <a:t>Kaiming</a:t>
            </a:r>
            <a:r>
              <a:rPr lang="en-US" dirty="0">
                <a:latin typeface="Goudy Old Style" panose="02020502050305020303" pitchFamily="18" charset="77"/>
              </a:rPr>
              <a:t> He, et al, Spatial Pyramid Pooling in Deep </a:t>
            </a:r>
            <a:r>
              <a:rPr lang="en-US" dirty="0" err="1">
                <a:latin typeface="Goudy Old Style" panose="02020502050305020303" pitchFamily="18" charset="77"/>
              </a:rPr>
              <a:t>ConvolutionalNetworks</a:t>
            </a:r>
            <a:r>
              <a:rPr lang="en-US" dirty="0">
                <a:latin typeface="Goudy Old Style" panose="02020502050305020303" pitchFamily="18" charset="77"/>
              </a:rPr>
              <a:t> for Visual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7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BEDD-7A85-BF41-A870-6A29996F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28EF-C35D-624B-A286-FB77AA69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 1-D data signal with the different sample number of each observations</a:t>
            </a:r>
          </a:p>
          <a:p>
            <a:r>
              <a:rPr lang="en-US" dirty="0">
                <a:latin typeface="Goudy Old Style" panose="02020502050305020303" pitchFamily="18" charset="77"/>
              </a:rPr>
              <a:t> Implemented the square hinge loss</a:t>
            </a:r>
            <a:r>
              <a:rPr lang="en-US" baseline="30000" dirty="0">
                <a:latin typeface="Goudy Old Style" panose="02020502050305020303" pitchFamily="18" charset="77"/>
              </a:rPr>
              <a:t>[2]</a:t>
            </a:r>
            <a:r>
              <a:rPr lang="en-US" dirty="0">
                <a:latin typeface="Goudy Old Style" panose="02020502050305020303" pitchFamily="18" charset="77"/>
              </a:rPr>
              <a:t> with raw data</a:t>
            </a:r>
          </a:p>
          <a:p>
            <a:r>
              <a:rPr lang="en-US" dirty="0">
                <a:latin typeface="Goudy Old Style" panose="02020502050305020303" pitchFamily="18" charset="77"/>
              </a:rPr>
              <a:t>The processed same size data does not perform as well as feature engineered linear learning process</a:t>
            </a:r>
          </a:p>
          <a:p>
            <a:r>
              <a:rPr lang="en-US" dirty="0">
                <a:latin typeface="Goudy Old Style" panose="02020502050305020303" pitchFamily="18" charset="77"/>
              </a:rPr>
              <a:t>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E48E123-31A4-FB42-ACE1-61C17246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8" y="3687420"/>
            <a:ext cx="8183963" cy="262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0E904-CF13-7D42-8BAA-1317B7E22DAD}"/>
              </a:ext>
            </a:extLst>
          </p:cNvPr>
          <p:cNvSpPr txBox="1"/>
          <p:nvPr/>
        </p:nvSpPr>
        <p:spPr>
          <a:xfrm>
            <a:off x="5350476" y="6310485"/>
            <a:ext cx="748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77"/>
              </a:rPr>
              <a:t>[2]: Alexandre Drouin, et al. Maximum Margin Interval Trees</a:t>
            </a:r>
          </a:p>
          <a:p>
            <a:endParaRPr lang="en-US" dirty="0">
              <a:latin typeface="Goudy Old Style" panose="0202050205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80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0519-F4FD-C541-A64A-755248BC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Problem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19CA-ED55-0C4D-BAD8-51728844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 Conventional Convolutional Neural Network consists </a:t>
            </a:r>
          </a:p>
          <a:p>
            <a:pPr lvl="1"/>
            <a:r>
              <a:rPr lang="en-US" dirty="0">
                <a:latin typeface="Goudy Old Style" panose="02020502050305020303" pitchFamily="18" charset="77"/>
              </a:rPr>
              <a:t>Conv-layers</a:t>
            </a:r>
          </a:p>
          <a:p>
            <a:pPr lvl="2"/>
            <a:r>
              <a:rPr lang="en-US" dirty="0">
                <a:latin typeface="Goudy Old Style" panose="02020502050305020303" pitchFamily="18" charset="77"/>
              </a:rPr>
              <a:t>Not limit to the size of the input</a:t>
            </a:r>
          </a:p>
          <a:p>
            <a:pPr lvl="1"/>
            <a:r>
              <a:rPr lang="en-US" dirty="0">
                <a:latin typeface="Goudy Old Style" panose="02020502050305020303" pitchFamily="18" charset="77"/>
              </a:rPr>
              <a:t>Fully connected layers </a:t>
            </a:r>
          </a:p>
          <a:p>
            <a:pPr lvl="2"/>
            <a:r>
              <a:rPr lang="en-US" dirty="0">
                <a:latin typeface="Goudy Old Style" panose="02020502050305020303" pitchFamily="18" charset="77"/>
              </a:rPr>
              <a:t> The number of nodes depends on the size of the flattened conv-layers/ inputs</a:t>
            </a:r>
          </a:p>
          <a:p>
            <a:endParaRPr lang="en-US" dirty="0">
              <a:latin typeface="Goudy Old Style" panose="02020502050305020303" pitchFamily="18" charset="77"/>
            </a:endParaRPr>
          </a:p>
          <a:p>
            <a:pPr marL="0" indent="0">
              <a:buNone/>
            </a:pPr>
            <a:endParaRPr lang="en-US" dirty="0">
              <a:latin typeface="Goudy Old Style" panose="02020502050305020303" pitchFamily="18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AAFE7-0EDF-FB4D-AD2C-0A3CED6F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13" y="4093089"/>
            <a:ext cx="7037173" cy="23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2561-7C47-5943-9290-EE5F6DD9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Problem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2AF67-9260-F546-8714-7B0227192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oudy Old Style" panose="02020502050305020303" pitchFamily="18" charset="77"/>
                  </a:rPr>
                  <a:t> Convolutional layers</a:t>
                </a: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Defined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For discrete data: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Goudy Old Style" panose="02020502050305020303" pitchFamily="18" charset="77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 Input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, the kernel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Goudy Old Style" panose="02020502050305020303" pitchFamily="18" charset="77"/>
                  </a:rPr>
                  <a:t>, stride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>
                    <a:latin typeface="Goudy Old Style" panose="02020502050305020303" pitchFamily="18" charset="77"/>
                  </a:rPr>
                  <a:t>assume padding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latin typeface="Goudy Old Style" panose="02020502050305020303" pitchFamily="18" charset="77"/>
                </a:endParaRPr>
              </a:p>
              <a:p>
                <a:pPr lvl="2"/>
                <a:r>
                  <a:rPr lang="en-US" dirty="0">
                    <a:latin typeface="Goudy Old Style" panose="02020502050305020303" pitchFamily="18" charset="77"/>
                  </a:rPr>
                  <a:t> The output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, where</a:t>
                </a: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 + 1</a:t>
                </a: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 Since the kernel size is defined, 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 is shared. </a:t>
                </a: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 No matter the size of the input, we can do convolution.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2AF67-9260-F546-8714-7B0227192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Image result for conv kernel">
            <a:extLst>
              <a:ext uri="{FF2B5EF4-FFF2-40B4-BE49-F238E27FC236}">
                <a16:creationId xmlns:a16="http://schemas.microsoft.com/office/drawing/2014/main" id="{5AA246BD-D1E4-E442-817F-C02ACC109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59" y="239786"/>
            <a:ext cx="5433848" cy="254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0DDC-9E01-254D-B412-9703634A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Problem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3F61E-DE9F-0345-B0CF-1E8D151E0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oudy Old Style" panose="02020502050305020303" pitchFamily="18" charset="77"/>
                  </a:rPr>
                  <a:t> Fully connect layers</a:t>
                </a: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 Flatten the input dimensions into 1 dimensions</a:t>
                </a: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 Based on the 1-d feature determine the number of hidden units.</a:t>
                </a:r>
              </a:p>
              <a:p>
                <a:pPr lvl="2"/>
                <a:r>
                  <a:rPr lang="en-US" dirty="0">
                    <a:latin typeface="Goudy Old Style" panose="02020502050305020303" pitchFamily="18" charset="77"/>
                  </a:rPr>
                  <a:t>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, the next fully connect layers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 units.</a:t>
                </a:r>
              </a:p>
              <a:p>
                <a:pPr lvl="2"/>
                <a:r>
                  <a:rPr lang="en-US" dirty="0">
                    <a:latin typeface="Goudy Old Style" panose="02020502050305020303" pitchFamily="18" charset="77"/>
                  </a:rPr>
                  <a:t> which requires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 weights.</a:t>
                </a:r>
              </a:p>
              <a:p>
                <a:pPr lvl="2"/>
                <a:r>
                  <a:rPr lang="en-US" dirty="0">
                    <a:latin typeface="Goudy Old Style" panose="02020502050305020303" pitchFamily="18" charset="77"/>
                  </a:rPr>
                  <a:t>The size/dim of weights decide the learning process.</a:t>
                </a:r>
              </a:p>
              <a:p>
                <a:pPr lvl="1"/>
                <a:endParaRPr lang="en-US" dirty="0">
                  <a:latin typeface="Goudy Old Style" panose="02020502050305020303" pitchFamily="18" charset="77"/>
                </a:endParaRP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 If we change the size of the first fully connect layer, it is not be able to do gradient descent/ backpropagation.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3F61E-DE9F-0345-B0CF-1E8D151E0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fully connected layer">
            <a:extLst>
              <a:ext uri="{FF2B5EF4-FFF2-40B4-BE49-F238E27FC236}">
                <a16:creationId xmlns:a16="http://schemas.microsoft.com/office/drawing/2014/main" id="{DECD303E-AFC7-C14B-96C6-84633A30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00" y="49377"/>
            <a:ext cx="4360919" cy="26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79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80D9F85-397B-3940-A1C8-7DACC6CDC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1" y="1751286"/>
            <a:ext cx="10932038" cy="37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F28B350-AD3C-8141-9CFD-5DADAA609F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1954" y="1710561"/>
            <a:ext cx="930164" cy="25224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70FF6B-86AF-2F47-8590-00AE07AE78B3}"/>
              </a:ext>
            </a:extLst>
          </p:cNvPr>
          <p:cNvSpPr txBox="1"/>
          <p:nvPr/>
        </p:nvSpPr>
        <p:spPr>
          <a:xfrm>
            <a:off x="5341884" y="725270"/>
            <a:ext cx="335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77"/>
              </a:rPr>
              <a:t>A dynamic, differentiable process required !!</a:t>
            </a:r>
          </a:p>
        </p:txBody>
      </p:sp>
    </p:spTree>
    <p:extLst>
      <p:ext uri="{BB962C8B-B14F-4D97-AF65-F5344CB8AC3E}">
        <p14:creationId xmlns:p14="http://schemas.microsoft.com/office/powerpoint/2010/main" val="270927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C534-36C0-C242-A24F-A3A8C983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Spatial Pyramid Pooling(SSP)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F288-23E9-ED44-99F6-5011D1F7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 Previous pooling technique</a:t>
            </a:r>
          </a:p>
          <a:p>
            <a:pPr lvl="1"/>
            <a:r>
              <a:rPr lang="en-US" dirty="0">
                <a:latin typeface="Goudy Old Style" panose="02020502050305020303" pitchFamily="18" charset="77"/>
              </a:rPr>
              <a:t> Max pooling</a:t>
            </a:r>
          </a:p>
          <a:p>
            <a:pPr lvl="1"/>
            <a:r>
              <a:rPr lang="en-US" dirty="0">
                <a:latin typeface="Goudy Old Style" panose="02020502050305020303" pitchFamily="18" charset="77"/>
              </a:rPr>
              <a:t> Average pooling</a:t>
            </a:r>
          </a:p>
          <a:p>
            <a:pPr marL="457200" lvl="1" indent="0">
              <a:buNone/>
            </a:pPr>
            <a:r>
              <a:rPr lang="en-US" dirty="0">
                <a:latin typeface="Goudy Old Style" panose="02020502050305020303" pitchFamily="18" charset="77"/>
              </a:rPr>
              <a:t>	</a:t>
            </a:r>
          </a:p>
          <a:p>
            <a:r>
              <a:rPr lang="en-US" dirty="0">
                <a:latin typeface="Goudy Old Style" panose="02020502050305020303" pitchFamily="18" charset="77"/>
              </a:rPr>
              <a:t> Spatial Pyramid Pooling</a:t>
            </a:r>
          </a:p>
          <a:p>
            <a:pPr lvl="1"/>
            <a:r>
              <a:rPr lang="en-US" dirty="0">
                <a:latin typeface="Goudy Old Style" panose="02020502050305020303" pitchFamily="18" charset="77"/>
              </a:rPr>
              <a:t> Pool the different size of input into the same size</a:t>
            </a:r>
          </a:p>
        </p:txBody>
      </p:sp>
      <p:pic>
        <p:nvPicPr>
          <p:cNvPr id="5122" name="Picture 2" descr="Image result for spatial pyramid pooling">
            <a:extLst>
              <a:ext uri="{FF2B5EF4-FFF2-40B4-BE49-F238E27FC236}">
                <a16:creationId xmlns:a16="http://schemas.microsoft.com/office/drawing/2014/main" id="{425F28A1-F96F-FC4B-A7B9-1AD88D54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070" y="1485118"/>
            <a:ext cx="4395930" cy="329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E0FA-09A1-2044-A65F-BE0CB1F6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Spatial Pyramid Pooling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6EABB-669B-CD4A-BD73-17986E24B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oudy Old Style" panose="02020502050305020303" pitchFamily="18" charset="77"/>
                  </a:rPr>
                  <a:t> we define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̇</m:t>
                        </m:r>
                      </m:e>
                    </m:d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 as ceil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⌊ ̇⌋</m:t>
                    </m:r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 as floor function</a:t>
                </a:r>
              </a:p>
              <a:p>
                <a:r>
                  <a:rPr lang="en-US" dirty="0">
                    <a:latin typeface="Goudy Old Style" panose="02020502050305020303" pitchFamily="18" charset="77"/>
                  </a:rPr>
                  <a:t> Assume the input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r>
                  <a:rPr lang="en-US" dirty="0">
                    <a:latin typeface="Goudy Old Style" panose="02020502050305020303" pitchFamily="18" charset="77"/>
                  </a:rPr>
                  <a:t> Pool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Kernel size: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 </a:t>
                </a: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Stride size: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Goudy Old Style" panose="02020502050305020303" pitchFamily="18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6EABB-669B-CD4A-BD73-17986E24B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3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D78A-BE42-5545-9948-CA9AE6F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Spatial Pyramid Pooling (Issue)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32FCD-E096-844C-A852-738B1C794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01910" cy="4112720"/>
              </a:xfrm>
            </p:spPr>
            <p:txBody>
              <a:bodyPr/>
              <a:lstStyle/>
              <a:p>
                <a:r>
                  <a:rPr lang="en-US" b="0" dirty="0">
                    <a:latin typeface="Goudy Old Style" panose="02020502050305020303" pitchFamily="18" charset="77"/>
                  </a:rPr>
                  <a:t>Based on the formula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 + 1, we can pool the image into (4, 4), (2, 2), (1, 1) separately. </a:t>
                </a:r>
              </a:p>
              <a:p>
                <a:endParaRPr lang="en-US" dirty="0">
                  <a:latin typeface="Goudy Old Style" panose="02020502050305020303" pitchFamily="18" charset="77"/>
                </a:endParaRPr>
              </a:p>
              <a:p>
                <a:r>
                  <a:rPr lang="en-US" dirty="0">
                    <a:latin typeface="Goudy Old Style" panose="02020502050305020303" pitchFamily="18" charset="77"/>
                  </a:rPr>
                  <a:t> Assume the input is (10, 7, 11), pooled size (4, 4)</a:t>
                </a: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 The kernel size computed as (2, 3)</a:t>
                </a: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 The stride size computed as (1, 2)</a:t>
                </a:r>
              </a:p>
              <a:p>
                <a:pPr lvl="1"/>
                <a:r>
                  <a:rPr lang="en-US" dirty="0">
                    <a:latin typeface="Goudy Old Style" panose="02020502050305020303" pitchFamily="18" charset="77"/>
                  </a:rPr>
                  <a:t> The actual pooled size become (6, 5)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 (4, 4)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32FCD-E096-844C-A852-738B1C794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01910" cy="4112720"/>
              </a:xfrm>
              <a:blipFill>
                <a:blip r:embed="rId2"/>
                <a:stretch>
                  <a:fillRect l="-1370" t="-617" r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spatial pyramid pooling">
            <a:extLst>
              <a:ext uri="{FF2B5EF4-FFF2-40B4-BE49-F238E27FC236}">
                <a16:creationId xmlns:a16="http://schemas.microsoft.com/office/drawing/2014/main" id="{46F799BC-0933-814C-90F2-3A43246C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94" y="2027848"/>
            <a:ext cx="3736406" cy="280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4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55A8-CD5E-1C4A-9CC2-26BD932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Spatial Pyramid Pooling with padding (fixed)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E486A-BA9D-9E41-8141-24CAEC2AB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oudy Old Style" panose="02020502050305020303" pitchFamily="18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r>
                  <a:rPr lang="en-US" dirty="0">
                    <a:latin typeface="Goudy Old Style" panose="02020502050305020303" pitchFamily="18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r>
                  <a:rPr lang="en-US" dirty="0">
                    <a:latin typeface="Goudy Old Style" panose="02020502050305020303" pitchFamily="18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r>
                  <a:rPr lang="en-US" dirty="0">
                    <a:latin typeface="Goudy Old Style" panose="02020502050305020303" pitchFamily="18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Goudy Old Style" panose="02020502050305020303" pitchFamily="18" charset="77"/>
                  </a:rPr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r>
                  <a:rPr lang="en-US" dirty="0">
                    <a:latin typeface="Goudy Old Style" panose="02020502050305020303" pitchFamily="18" charset="77"/>
                  </a:rPr>
                  <a:t> Pool the input to be (c, 4, 4), (c, 2, 2), (c, 1, 1) =&gt; flatten and concatenate the pooled result =&gt; (c, 21) =&gt; 21c hidden units for the first fully connected layer.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E486A-BA9D-9E41-8141-24CAEC2AB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Image result for spatial pyramid pooling">
            <a:extLst>
              <a:ext uri="{FF2B5EF4-FFF2-40B4-BE49-F238E27FC236}">
                <a16:creationId xmlns:a16="http://schemas.microsoft.com/office/drawing/2014/main" id="{DCD65A22-12DB-704A-A090-6E51FD35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89" y="1311686"/>
            <a:ext cx="2641517" cy="289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604</Words>
  <Application>Microsoft Macintosh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Goudy Old Style</vt:lpstr>
      <vt:lpstr>Office Theme</vt:lpstr>
      <vt:lpstr>Spatial Pyramid Pooling(SPP)[1]</vt:lpstr>
      <vt:lpstr>Problem setting</vt:lpstr>
      <vt:lpstr>Problem setting</vt:lpstr>
      <vt:lpstr>Problem setting</vt:lpstr>
      <vt:lpstr>PowerPoint Presentation</vt:lpstr>
      <vt:lpstr>Spatial Pyramid Pooling(SSP)</vt:lpstr>
      <vt:lpstr>Spatial Pyramid Pooling </vt:lpstr>
      <vt:lpstr>Spatial Pyramid Pooling (Issue) </vt:lpstr>
      <vt:lpstr>Spatial Pyramid Pooling with padding (fixed)</vt:lpstr>
      <vt:lpstr>Our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Zaoyi Chi</dc:creator>
  <cp:lastModifiedBy>Zaoyi Chi</cp:lastModifiedBy>
  <cp:revision>21</cp:revision>
  <dcterms:created xsi:type="dcterms:W3CDTF">2020-02-20T22:21:57Z</dcterms:created>
  <dcterms:modified xsi:type="dcterms:W3CDTF">2020-02-21T00:17:58Z</dcterms:modified>
</cp:coreProperties>
</file>