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Bodoni MT" panose="02070603080606020203" pitchFamily="18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702" y="16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5025E0-2143-4FDA-B812-9D1DB67AE680}" type="datetime1">
              <a:rPr lang="en-US" altLang="en-US"/>
              <a:pPr/>
              <a:t>10/21/2015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  <a:endParaRPr lang="en-US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001967-48A0-4A09-A996-3A006D9FC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795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6A98B-9192-46BA-B6E7-5FF575B8716A}" type="datetime1">
              <a:rPr lang="en-US" altLang="en-US"/>
              <a:pPr/>
              <a:t>10/21/2015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6CC04-5EC4-4238-BB1C-CBB660F6D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58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</a:t>
            </a:r>
            <a:r>
              <a:rPr lang="en-AU" noProof="0" dirty="0" smtClean="0"/>
              <a:t>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8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ED31F0C-7003-4423-BB48-14CF934F7525}" type="datetime1">
              <a:rPr lang="en-US" altLang="en-US"/>
              <a:pPr/>
              <a:t>10/21/2015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583F6B9-642E-4F16-B290-F9BA9550D7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Geneva" charset="-128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Geneva" charset="-128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Geneva" charset="-128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Geneva" charset="-128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gif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altLang="en-US" sz="1800" dirty="0" smtClean="0">
                <a:latin typeface="Bodoni MT" charset="0"/>
              </a:rPr>
              <a:t>THE PROBLEM</a:t>
            </a:r>
          </a:p>
          <a:p>
            <a:endParaRPr lang="en-US" altLang="en-US" dirty="0" smtClean="0">
              <a:latin typeface="Bodoni MT" charset="0"/>
            </a:endParaRPr>
          </a:p>
          <a:p>
            <a:r>
              <a:rPr lang="en-US" altLang="en-US" b="1" dirty="0" smtClean="0"/>
              <a:t>Brief</a:t>
            </a:r>
          </a:p>
          <a:p>
            <a:r>
              <a:rPr lang="en-US" altLang="en-US" dirty="0" smtClean="0"/>
              <a:t>Design, implement and evaluate a mobile application to up-sample images (increase the resolution) of printed text.</a:t>
            </a:r>
          </a:p>
          <a:p>
            <a:endParaRPr lang="en-US" altLang="en-US" dirty="0" smtClean="0">
              <a:latin typeface="Bodoni MT" charset="0"/>
            </a:endParaRPr>
          </a:p>
          <a:p>
            <a:endParaRPr lang="en-US" altLang="en-US" dirty="0">
              <a:latin typeface="Bodoni MT" charset="0"/>
            </a:endParaRPr>
          </a:p>
          <a:p>
            <a:endParaRPr lang="en-US" altLang="en-US" dirty="0" smtClean="0">
              <a:latin typeface="Bodoni MT" charset="0"/>
            </a:endParaRPr>
          </a:p>
          <a:p>
            <a:endParaRPr lang="en-US" altLang="en-US" dirty="0">
              <a:latin typeface="Bodoni MT" charset="0"/>
            </a:endParaRPr>
          </a:p>
          <a:p>
            <a:endParaRPr lang="en-US" altLang="en-US" dirty="0" smtClean="0">
              <a:latin typeface="Bodoni MT" charset="0"/>
            </a:endParaRPr>
          </a:p>
          <a:p>
            <a:endParaRPr lang="en-US" altLang="en-US" dirty="0">
              <a:latin typeface="Bodoni MT" charset="0"/>
            </a:endParaRPr>
          </a:p>
          <a:p>
            <a:endParaRPr lang="en-US" altLang="en-US" dirty="0" smtClean="0">
              <a:latin typeface="Bodoni MT" charset="0"/>
            </a:endParaRPr>
          </a:p>
          <a:p>
            <a:endParaRPr lang="en-US" altLang="en-US" dirty="0">
              <a:latin typeface="Bodoni MT" charset="0"/>
            </a:endParaRPr>
          </a:p>
          <a:p>
            <a:r>
              <a:rPr lang="en-US" altLang="en-US" b="1" dirty="0" smtClean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High final image quality with readable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No internet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Low power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High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Heavy </a:t>
            </a:r>
            <a:r>
              <a:rPr lang="en-US" altLang="en-US" dirty="0"/>
              <a:t>c</a:t>
            </a:r>
            <a:r>
              <a:rPr lang="en-US" altLang="en-US" dirty="0" smtClean="0"/>
              <a:t>ode abstraction to easily allow further work</a:t>
            </a:r>
            <a:endParaRPr lang="en-US" altLang="en-US" dirty="0"/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r>
              <a:rPr lang="en-US" altLang="en-US" b="1" dirty="0" smtClean="0">
                <a:latin typeface="Helvetica Neue" charset="0"/>
              </a:rPr>
              <a:t>Assumptions</a:t>
            </a:r>
            <a:endParaRPr lang="en-US" altLang="en-US" b="1" dirty="0" smtClean="0">
              <a:latin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</a:rPr>
              <a:t>Image from average android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</a:rPr>
              <a:t>Image content is printed text from the Latin/Roman alphabet (not necessarily </a:t>
            </a:r>
            <a:r>
              <a:rPr lang="en-US" altLang="en-US" dirty="0">
                <a:latin typeface="Helvetica Neue" charset="0"/>
              </a:rPr>
              <a:t>E</a:t>
            </a:r>
            <a:r>
              <a:rPr lang="en-US" altLang="en-US" dirty="0" smtClean="0">
                <a:latin typeface="Helvetica Neue" charset="0"/>
              </a:rPr>
              <a:t>nglish)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</a:rPr>
              <a:t>Image content assumed to be monochrome (black &amp; white)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altLang="en-US" cap="none" dirty="0" smtClean="0">
                <a:latin typeface="Bodoni MT" charset="0"/>
              </a:rPr>
              <a:t>ISee++ - An Image Hallucination Android Application </a:t>
            </a:r>
            <a:endParaRPr lang="en-US" altLang="en-US" cap="none" dirty="0" smtClean="0">
              <a:latin typeface="Bodoni MT" charset="0"/>
            </a:endParaRPr>
          </a:p>
        </p:txBody>
      </p:sp>
      <p:sp>
        <p:nvSpPr>
          <p:cNvPr id="5124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Helvetica Neue" charset="0"/>
              </a:rPr>
              <a:t>Jonathan </a:t>
            </a:r>
            <a:r>
              <a:rPr lang="en-US" altLang="en-US" dirty="0" smtClean="0">
                <a:latin typeface="Helvetica Neue" charset="0"/>
              </a:rPr>
              <a:t>Holland, supervised by Surya </a:t>
            </a:r>
            <a:r>
              <a:rPr lang="en-US" altLang="en-US" dirty="0" smtClean="0">
                <a:latin typeface="Helvetica Neue" charset="0"/>
              </a:rPr>
              <a:t>Singh</a:t>
            </a:r>
          </a:p>
        </p:txBody>
      </p:sp>
      <p:sp>
        <p:nvSpPr>
          <p:cNvPr id="5125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altLang="en-US" sz="1800" dirty="0">
                <a:latin typeface="Bodoni MT" charset="0"/>
              </a:rPr>
              <a:t>THE </a:t>
            </a:r>
            <a:r>
              <a:rPr lang="en-US" altLang="en-US" sz="1800" dirty="0" smtClean="0">
                <a:latin typeface="Bodoni MT" charset="0"/>
              </a:rPr>
              <a:t>SOLUTION</a:t>
            </a:r>
            <a:endParaRPr lang="en-US" altLang="en-US" sz="1800" dirty="0">
              <a:latin typeface="Bodoni MT" charset="0"/>
            </a:endParaRPr>
          </a:p>
          <a:p>
            <a:endParaRPr lang="en-US" altLang="en-US" b="1" dirty="0"/>
          </a:p>
          <a:p>
            <a:r>
              <a:rPr lang="en-US" altLang="en-US" b="1" dirty="0" smtClean="0"/>
              <a:t>Hallucination</a:t>
            </a:r>
            <a:endParaRPr lang="en-US" altLang="en-US" b="1" dirty="0"/>
          </a:p>
          <a:p>
            <a:r>
              <a:rPr lang="en-US" altLang="en-US" dirty="0" smtClean="0"/>
              <a:t>The chosen super-resolution algorithm  is known as ‘Hallucination’:</a:t>
            </a:r>
            <a:br>
              <a:rPr lang="en-US" altLang="en-US" dirty="0" smtClean="0"/>
            </a:br>
            <a:endParaRPr lang="en-US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Allows single or multi-image super-resolution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Uses a high-resolution library of ‘ideal’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</a:t>
            </a:r>
            <a:r>
              <a:rPr lang="en-US" altLang="en-US" dirty="0" smtClean="0"/>
              <a:t>pplication highly dependent upon this library.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b="1" dirty="0" smtClean="0"/>
              <a:t>Test Platform</a:t>
            </a:r>
            <a:endParaRPr lang="en-US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Nexus 5 with Android 5.1.1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Images at 1280x960, then sub-sampled.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Newspaper text &amp; deliberately blurred images of the library image</a:t>
            </a:r>
          </a:p>
          <a:p>
            <a:endParaRPr lang="en-US" altLang="en-US" dirty="0"/>
          </a:p>
        </p:txBody>
      </p:sp>
      <p:sp>
        <p:nvSpPr>
          <p:cNvPr id="5126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altLang="en-US" sz="1800" dirty="0">
                <a:latin typeface="Bodoni MT" charset="0"/>
                <a:cs typeface="Arial" charset="0"/>
              </a:rPr>
              <a:t>RESULTS</a:t>
            </a:r>
            <a:endParaRPr lang="en-US" altLang="en-US" sz="1800" dirty="0">
              <a:latin typeface="Bodoni MT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r>
              <a:rPr lang="en-US" altLang="en-US" dirty="0" smtClean="0">
                <a:latin typeface="Helvetica Neue" charset="0"/>
              </a:rPr>
              <a:t>Ideally the HR library should be composed of the exact objects desired in the final hallucinations.</a:t>
            </a:r>
            <a:br>
              <a:rPr lang="en-US" altLang="en-US" dirty="0" smtClean="0">
                <a:latin typeface="Helvetica Neue" charset="0"/>
              </a:rPr>
            </a:br>
            <a:r>
              <a:rPr lang="en-US" altLang="en-US" dirty="0" smtClean="0">
                <a:latin typeface="Helvetica Neue" charset="0"/>
              </a:rPr>
              <a:t/>
            </a:r>
            <a:br>
              <a:rPr lang="en-US" altLang="en-US" dirty="0" smtClean="0">
                <a:latin typeface="Helvetica Neue" charset="0"/>
              </a:rPr>
            </a:br>
            <a:r>
              <a:rPr lang="en-US" altLang="en-US" dirty="0" smtClean="0">
                <a:latin typeface="Helvetica Neue" charset="0"/>
              </a:rPr>
              <a:t>The below newspaper section used the same library image (pure monochrome alphabet):</a:t>
            </a: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r>
              <a:rPr lang="en-US" altLang="en-US" dirty="0" smtClean="0">
                <a:latin typeface="Helvetica Neue" charset="0"/>
              </a:rPr>
              <a:t>Similar results were obtained for 8x resolution, also with dark artifacts.</a:t>
            </a:r>
          </a:p>
        </p:txBody>
      </p:sp>
      <p:sp>
        <p:nvSpPr>
          <p:cNvPr id="5127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altLang="en-US" sz="1800" dirty="0" smtClean="0">
                <a:latin typeface="Bodoni MT" charset="0"/>
                <a:cs typeface="Arial" charset="0"/>
              </a:rPr>
              <a:t>ANALYSIS</a:t>
            </a:r>
            <a:endParaRPr lang="en-US" altLang="en-US" sz="1800" dirty="0">
              <a:latin typeface="Bodoni MT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</a:rPr>
              <a:t>The library should always contain only the exact desired images (including ratio of </a:t>
            </a:r>
            <a:r>
              <a:rPr lang="en-US" altLang="en-US" dirty="0" err="1" smtClean="0">
                <a:latin typeface="Helvetica Neue" charset="0"/>
              </a:rPr>
              <a:t>colours</a:t>
            </a:r>
            <a:r>
              <a:rPr lang="en-US" altLang="en-US" dirty="0" smtClean="0">
                <a:latin typeface="Helvetica Neue" charset="0"/>
              </a:rPr>
              <a:t> and shades)</a:t>
            </a:r>
            <a:endParaRPr lang="en-US" altLang="en-US" dirty="0" smtClean="0">
              <a:latin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</a:rPr>
              <a:t>An allowance of higher differences in weighted PS scores results in a less robust solution, decreased computation and increased speed</a:t>
            </a:r>
            <a:endParaRPr lang="en-US" altLang="en-US" dirty="0">
              <a:latin typeface="Helvetica Neue" charset="0"/>
            </a:endParaRPr>
          </a:p>
          <a:p>
            <a:r>
              <a:rPr lang="en-US" altLang="en-US" dirty="0" smtClean="0">
                <a:latin typeface="Helvetica Neue" charset="0"/>
              </a:rPr>
              <a:t>If a comparison only has to be made to the first 1/10</a:t>
            </a:r>
            <a:r>
              <a:rPr lang="en-US" altLang="en-US" baseline="30000" dirty="0" smtClean="0">
                <a:latin typeface="Helvetica Neue" charset="0"/>
              </a:rPr>
              <a:t>th</a:t>
            </a:r>
            <a:r>
              <a:rPr lang="en-US" altLang="en-US" dirty="0" smtClean="0">
                <a:latin typeface="Helvetica Neue" charset="0"/>
              </a:rPr>
              <a:t>  elements then the speed is essentially 10x.</a:t>
            </a: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endParaRPr lang="en-US" altLang="en-US" dirty="0">
              <a:latin typeface="Helvetica Neue" charset="0"/>
            </a:endParaRPr>
          </a:p>
          <a:p>
            <a:endParaRPr lang="en-US" altLang="en-US" dirty="0" smtClean="0">
              <a:latin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Helvetica Neue" charset="0"/>
              </a:rPr>
              <a:t>If the image is large, memory can also be an issue. For the full 8MP of the Nexus 5, the limit of 500mb is reached:</a:t>
            </a:r>
          </a:p>
          <a:p>
            <a:r>
              <a:rPr lang="en-US" altLang="en-US" dirty="0" smtClean="0">
                <a:latin typeface="Helvetica Neue" charset="0"/>
              </a:rPr>
              <a:t/>
            </a:r>
            <a:br>
              <a:rPr lang="en-US" altLang="en-US" dirty="0" smtClean="0">
                <a:latin typeface="Helvetica Neue" charset="0"/>
              </a:rPr>
            </a:br>
            <a:endParaRPr lang="en-US" altLang="en-US" dirty="0" smtClean="0">
              <a:latin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01" y="4399414"/>
            <a:ext cx="2352381" cy="118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4469" y="5637442"/>
            <a:ext cx="3500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Helvetica Neue"/>
              </a:rPr>
              <a:t>Library image chosen based on assumptions</a:t>
            </a:r>
            <a:r>
              <a:rPr lang="en-AU" sz="800" dirty="0" smtClean="0">
                <a:latin typeface="Helvetica Neue"/>
              </a:rPr>
              <a:t>.</a:t>
            </a:r>
            <a:endParaRPr lang="en-GB" sz="800" dirty="0"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74346" y="6082571"/>
            <a:ext cx="2012951" cy="1509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84059" y="6082571"/>
            <a:ext cx="2012951" cy="15097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04904" y="7843903"/>
            <a:ext cx="3461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Helvetica Neue"/>
              </a:rPr>
              <a:t>4x resolution. Pre-processed scaled image (left) and final hallucinated image (right).</a:t>
            </a:r>
            <a:endParaRPr lang="en-GB" sz="1100" dirty="0">
              <a:latin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81" y="7644932"/>
            <a:ext cx="1013619" cy="107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504906" y="1934414"/>
            <a:ext cx="1730771" cy="1763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235677" y="1934414"/>
            <a:ext cx="1730772" cy="1763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2" y="3029851"/>
            <a:ext cx="3478631" cy="6285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5" y="3804854"/>
            <a:ext cx="3471218" cy="63435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0345" y="4425155"/>
            <a:ext cx="3471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"/>
              </a:rPr>
              <a:t>Baker, S., &amp; </a:t>
            </a:r>
            <a:r>
              <a:rPr lang="en-GB" sz="1100" dirty="0" err="1">
                <a:latin typeface="Helvetica Neue"/>
              </a:rPr>
              <a:t>Kanade</a:t>
            </a:r>
            <a:r>
              <a:rPr lang="en-GB" sz="1100" dirty="0">
                <a:latin typeface="Helvetica Neue"/>
              </a:rPr>
              <a:t>, T. (2002). Limits on super-resolution and how to break them.</a:t>
            </a:r>
            <a:endParaRPr lang="en-GB" sz="1100" dirty="0">
              <a:latin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596" y="4388224"/>
            <a:ext cx="1032276" cy="10322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09" y="4386726"/>
            <a:ext cx="1032276" cy="103227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548260" y="5420500"/>
            <a:ext cx="2550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>
                <a:latin typeface="Helvetica Neue"/>
              </a:rPr>
              <a:t>Visual representation of pixels having to be checked</a:t>
            </a:r>
            <a:endParaRPr lang="en-GB" sz="800" dirty="0">
              <a:latin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05" y="3725249"/>
            <a:ext cx="3461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Helvetica Neue"/>
              </a:rPr>
              <a:t>4x resolution. Pre-processed scaled image (left) and final hallucinated image (right).</a:t>
            </a:r>
            <a:endParaRPr lang="en-GB" sz="1100" dirty="0">
              <a:latin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957" y="6837427"/>
            <a:ext cx="2290930" cy="16440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313708" y="8468286"/>
            <a:ext cx="3151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Helvetica Neue"/>
              </a:rPr>
              <a:t>Memory graph during processing. Blue is the memory currently under use.</a:t>
            </a:r>
            <a:endParaRPr lang="en-GB" sz="1100" dirty="0"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295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Bodoni MT</vt:lpstr>
      <vt:lpstr>Geneva</vt:lpstr>
      <vt:lpstr>Didot</vt:lpstr>
      <vt:lpstr>Helvetica Neue</vt:lpstr>
      <vt:lpstr>poster</vt:lpstr>
      <vt:lpstr>ISee++ - An Image Hallucination Android Application </vt:lpstr>
    </vt:vector>
  </TitlesOfParts>
  <Company>School of ITEE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Jonathan</cp:lastModifiedBy>
  <cp:revision>22</cp:revision>
  <cp:lastPrinted>2011-10-04T02:16:03Z</cp:lastPrinted>
  <dcterms:created xsi:type="dcterms:W3CDTF">2011-10-04T02:18:07Z</dcterms:created>
  <dcterms:modified xsi:type="dcterms:W3CDTF">2015-10-21T13:24:23Z</dcterms:modified>
</cp:coreProperties>
</file>