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6" r:id="rId6"/>
    <p:sldId id="262" r:id="rId7"/>
    <p:sldId id="263" r:id="rId8"/>
    <p:sldId id="267" r:id="rId9"/>
    <p:sldId id="268" r:id="rId10"/>
    <p:sldId id="264" r:id="rId11"/>
    <p:sldId id="265" r:id="rId12"/>
    <p:sldId id="260" r:id="rId13"/>
  </p:sldIdLst>
  <p:sldSz cx="9902825" cy="6858000"/>
  <p:notesSz cx="6858000" cy="9144000"/>
  <p:custDataLst>
    <p:tags r:id="rId1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6D53F-9D7F-27AE-1FFE-283F872CC429}" v="5" dt="2024-12-15T00:22:18.690"/>
    <p1510:client id="{227D2560-0584-C1DE-695E-4FBCADF39F54}" v="37" dt="2024-12-14T03:20:30.697"/>
    <p1510:client id="{5D21FC57-D412-ED63-5A3E-28BBDC62B252}" v="65" dt="2024-12-13T23:29:58.172"/>
    <p1510:client id="{E001511C-6B17-88FC-9B5B-3EBE1ECA50C1}" v="606" dt="2024-12-13T02:04:31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119"/>
        <p:guide orient="horz" pos="218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bancomundial.org/pais/el-salvador" TargetMode="External"/><Relationship Id="rId2" Type="http://schemas.openxmlformats.org/officeDocument/2006/relationships/hyperlink" Target="https://www.bcr.gob.s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currencyrates.com/" TargetMode="External"/><Relationship Id="rId4" Type="http://schemas.openxmlformats.org/officeDocument/2006/relationships/hyperlink" Target="https://www.kaggle.com/datasets/sudalairajkumar/cryptocurrency-historical-prices-coingeck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43D8AD4-C49A-AC4A-F0CC-7B42B946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934" y="1714836"/>
            <a:ext cx="4616240" cy="682951"/>
          </a:xfrm>
        </p:spPr>
        <p:txBody>
          <a:bodyPr/>
          <a:lstStyle/>
          <a:p>
            <a:r>
              <a:rPr lang="es-ES" sz="4350"/>
              <a:t>Conclusiones: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1B9CF-0BB8-9D0A-DD62-17E7D9FBD5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92640" y="3997192"/>
            <a:ext cx="5586049" cy="1576224"/>
          </a:xfrm>
        </p:spPr>
        <p:txBody>
          <a:bodyPr/>
          <a:lstStyle/>
          <a:p>
            <a:pPr marL="228600" indent="0"/>
            <a:r>
              <a:rPr lang="es-ES" sz="1950" dirty="0">
                <a:solidFill>
                  <a:schemeClr val="tx1"/>
                </a:solidFill>
              </a:rPr>
              <a:t> La alta volatilidad de esta criptomoneda plantea desafíos significativos para su uso como referencia económica estable en la vida diaria del consumidor.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B8FA00-DCF6-ED3B-793D-536E7BC76017}"/>
              </a:ext>
            </a:extLst>
          </p:cNvPr>
          <p:cNvSpPr txBox="1"/>
          <p:nvPr/>
        </p:nvSpPr>
        <p:spPr>
          <a:xfrm>
            <a:off x="1022965" y="2404927"/>
            <a:ext cx="8450733" cy="15927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Aunque la adopción del Bitcoin podría haber generado cambios en la dinámica económica y percepción del consumidor salvadoreño, las gráficas sugieren que los precios de los insumos básicos (representados en el IPC) están más influenciados por factores económicos globales y nacionales que por el comportamiento del Bitcoin.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66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18B2A9F-AAAC-1D94-A11A-3BE53D6A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7" y="1512068"/>
            <a:ext cx="4616240" cy="1329932"/>
          </a:xfrm>
        </p:spPr>
        <p:txBody>
          <a:bodyPr/>
          <a:lstStyle/>
          <a:p>
            <a:r>
              <a:rPr lang="es-ES" sz="4350"/>
              <a:t>Fuentes: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D6F0D7-3A63-C3D5-CEF8-845DBB395AE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85007" y="1959939"/>
            <a:ext cx="6294746" cy="2352480"/>
          </a:xfrm>
        </p:spPr>
        <p:txBody>
          <a:bodyPr/>
          <a:lstStyle/>
          <a:p>
            <a:pPr marL="571500" indent="-342900">
              <a:buChar char="•"/>
            </a:pPr>
            <a:r>
              <a:rPr lang="es-ES" sz="1800" dirty="0">
                <a:hlinkClick r:id="rId2"/>
              </a:rPr>
              <a:t>https://www.bcr.gob.sv/</a:t>
            </a:r>
            <a:endParaRPr lang="es-ES" sz="1800" dirty="0"/>
          </a:p>
          <a:p>
            <a:pPr marL="571500" indent="-342900">
              <a:buChar char="•"/>
            </a:pPr>
            <a:r>
              <a:rPr lang="es-ES" sz="1800" dirty="0">
                <a:hlinkClick r:id="rId3"/>
              </a:rPr>
              <a:t>https://datos.bancomundial.org/pais/el-salvador</a:t>
            </a:r>
            <a:endParaRPr lang="es-ES" sz="1800" dirty="0"/>
          </a:p>
          <a:p>
            <a:pPr marL="571500" indent="-342900">
              <a:buChar char="•"/>
            </a:pPr>
            <a:r>
              <a:rPr lang="es-ES" sz="1800" dirty="0">
                <a:hlinkClick r:id="rId4"/>
              </a:rPr>
              <a:t>https://www.kaggle.com/datasets/sudalairajkumar/cryptocurrency-historical-prices-coingecko</a:t>
            </a:r>
            <a:endParaRPr lang="es-ES" sz="1800" dirty="0"/>
          </a:p>
          <a:p>
            <a:pPr marL="571500" indent="-342900">
              <a:buChar char="•"/>
            </a:pPr>
            <a:r>
              <a:rPr lang="es-ES" sz="1800" dirty="0">
                <a:hlinkClick r:id="rId5"/>
              </a:rPr>
              <a:t>https://freecurrencyrates.com/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75922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50030" y="1717972"/>
            <a:ext cx="7572925" cy="212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sz="4000" b="1" i="1" dirty="0"/>
              <a:t>Impacto </a:t>
            </a:r>
            <a:r>
              <a:rPr lang="en-US" sz="4000" b="1" i="1" err="1"/>
              <a:t>en</a:t>
            </a:r>
            <a:r>
              <a:rPr lang="en-US" sz="4000" b="1" i="1" dirty="0"/>
              <a:t> </a:t>
            </a:r>
            <a:r>
              <a:rPr lang="en-US" sz="4000" b="1" i="1" err="1"/>
              <a:t>el</a:t>
            </a:r>
            <a:r>
              <a:rPr lang="en-US" sz="4000" b="1" i="1" dirty="0"/>
              <a:t> </a:t>
            </a:r>
            <a:r>
              <a:rPr lang="en-US" sz="4000" b="1" i="1" err="1"/>
              <a:t>consumidor</a:t>
            </a:r>
            <a:r>
              <a:rPr lang="en-US" sz="4000" b="1" i="1" dirty="0"/>
              <a:t> </a:t>
            </a:r>
            <a:r>
              <a:rPr lang="en-US" sz="4000" b="1" i="1" err="1"/>
              <a:t>Salvadoreño</a:t>
            </a:r>
            <a:r>
              <a:rPr lang="en-US" sz="4000" b="1" i="1" dirty="0"/>
              <a:t> luego de la </a:t>
            </a:r>
            <a:r>
              <a:rPr lang="en-US" sz="4000" b="1" i="1" err="1"/>
              <a:t>adopción</a:t>
            </a:r>
            <a:r>
              <a:rPr lang="en-US" sz="4000" b="1" i="1" dirty="0"/>
              <a:t> del Bitcoin</a:t>
            </a:r>
            <a:endParaRPr lang="es-ES" sz="4000" i="1" dirty="0"/>
          </a:p>
        </p:txBody>
      </p:sp>
      <p:sp>
        <p:nvSpPr>
          <p:cNvPr id="62" name="Google Shape;62;p2"/>
          <p:cNvSpPr/>
          <p:nvPr/>
        </p:nvSpPr>
        <p:spPr>
          <a:xfrm>
            <a:off x="945929" y="3659582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err="1">
                <a:solidFill>
                  <a:schemeClr val="dk1"/>
                </a:solidFill>
              </a:rPr>
              <a:t>CriptoEstafa</a:t>
            </a:r>
            <a:endParaRPr lang="en-US" sz="2000" i="1" err="1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28795" y="133255"/>
            <a:ext cx="876408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Impacto </a:t>
            </a:r>
            <a:r>
              <a:rPr lang="en-US" sz="2400" b="1" i="1" dirty="0" err="1">
                <a:solidFill>
                  <a:schemeClr val="bg1"/>
                </a:solidFill>
              </a:rPr>
              <a:t>en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el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consumidor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Salvadoreño</a:t>
            </a:r>
            <a:r>
              <a:rPr lang="en-US" sz="2400" b="1" i="1" dirty="0">
                <a:solidFill>
                  <a:schemeClr val="bg1"/>
                </a:solidFill>
              </a:rPr>
              <a:t> luego de la </a:t>
            </a:r>
            <a:r>
              <a:rPr lang="en-US" sz="2400" b="1" i="1" dirty="0" err="1">
                <a:solidFill>
                  <a:schemeClr val="bg1"/>
                </a:solidFill>
              </a:rPr>
              <a:t>adopción</a:t>
            </a:r>
            <a:r>
              <a:rPr lang="en-US" sz="2400" b="1" i="1" dirty="0">
                <a:solidFill>
                  <a:schemeClr val="bg1"/>
                </a:solidFill>
              </a:rPr>
              <a:t> del Bitcoin</a:t>
            </a:r>
            <a:endParaRPr lang="es-ES" sz="2400" i="1" dirty="0">
              <a:solidFill>
                <a:schemeClr val="bg1"/>
              </a:solidFill>
            </a:endParaRPr>
          </a:p>
        </p:txBody>
      </p:sp>
      <p:grpSp>
        <p:nvGrpSpPr>
          <p:cNvPr id="69" name="Google Shape;69;p3"/>
          <p:cNvGrpSpPr/>
          <p:nvPr/>
        </p:nvGrpSpPr>
        <p:grpSpPr>
          <a:xfrm>
            <a:off x="988723" y="2709417"/>
            <a:ext cx="4379913" cy="646423"/>
            <a:chOff x="4181256" y="3210593"/>
            <a:chExt cx="4379913" cy="646423"/>
          </a:xfrm>
        </p:grpSpPr>
        <p:sp>
          <p:nvSpPr>
            <p:cNvPr id="70" name="Google Shape;70;p3"/>
            <p:cNvSpPr/>
            <p:nvPr/>
          </p:nvSpPr>
          <p:spPr>
            <a:xfrm>
              <a:off x="4364136" y="3210593"/>
              <a:ext cx="4197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 b="1" dirty="0">
                  <a:solidFill>
                    <a:srgbClr val="3F3F3F"/>
                  </a:solidFill>
                </a:rPr>
                <a:t>Planteamiento</a:t>
              </a:r>
              <a:endParaRPr lang="es-ES" sz="2000" b="1" dirty="0" err="1">
                <a:solidFill>
                  <a:srgbClr val="3F3F3F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rgbClr val="193EB0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988723" y="3580923"/>
            <a:ext cx="4379913" cy="307777"/>
            <a:chOff x="4181256" y="3210593"/>
            <a:chExt cx="4379913" cy="307777"/>
          </a:xfrm>
        </p:grpSpPr>
        <p:sp>
          <p:nvSpPr>
            <p:cNvPr id="74" name="Google Shape;74;p3"/>
            <p:cNvSpPr/>
            <p:nvPr/>
          </p:nvSpPr>
          <p:spPr>
            <a:xfrm>
              <a:off x="4364136" y="3210593"/>
              <a:ext cx="4197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err="1">
                  <a:solidFill>
                    <a:srgbClr val="3F3F3F"/>
                  </a:solidFill>
                </a:rPr>
                <a:t>Objetivos</a:t>
              </a:r>
              <a:endParaRPr lang="en-US" sz="2000" b="1">
                <a:solidFill>
                  <a:srgbClr val="3F3F3F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988723" y="4394919"/>
            <a:ext cx="4379913" cy="307777"/>
            <a:chOff x="4181256" y="3210593"/>
            <a:chExt cx="4379913" cy="307777"/>
          </a:xfrm>
        </p:grpSpPr>
        <p:sp>
          <p:nvSpPr>
            <p:cNvPr id="78" name="Google Shape;78;p3"/>
            <p:cNvSpPr/>
            <p:nvPr/>
          </p:nvSpPr>
          <p:spPr>
            <a:xfrm>
              <a:off x="4364136" y="3210593"/>
              <a:ext cx="4197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</a:rPr>
                <a:t>Herramientas</a:t>
              </a: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73;p3">
            <a:extLst>
              <a:ext uri="{FF2B5EF4-FFF2-40B4-BE49-F238E27FC236}">
                <a16:creationId xmlns:a16="http://schemas.microsoft.com/office/drawing/2014/main" id="{83A24400-EEA5-7D8C-0B14-125B7972AF78}"/>
              </a:ext>
            </a:extLst>
          </p:cNvPr>
          <p:cNvGrpSpPr/>
          <p:nvPr/>
        </p:nvGrpSpPr>
        <p:grpSpPr>
          <a:xfrm>
            <a:off x="4891857" y="2791444"/>
            <a:ext cx="4379913" cy="307777"/>
            <a:chOff x="4181256" y="3210593"/>
            <a:chExt cx="4379913" cy="307777"/>
          </a:xfrm>
        </p:grpSpPr>
        <p:sp>
          <p:nvSpPr>
            <p:cNvPr id="3" name="Google Shape;74;p3">
              <a:extLst>
                <a:ext uri="{FF2B5EF4-FFF2-40B4-BE49-F238E27FC236}">
                  <a16:creationId xmlns:a16="http://schemas.microsoft.com/office/drawing/2014/main" id="{1655F32B-ED8A-D683-2697-59BD0F549253}"/>
                </a:ext>
              </a:extLst>
            </p:cNvPr>
            <p:cNvSpPr/>
            <p:nvPr/>
          </p:nvSpPr>
          <p:spPr>
            <a:xfrm>
              <a:off x="4364136" y="3210593"/>
              <a:ext cx="4197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solidFill>
                    <a:srgbClr val="3F3F3F"/>
                  </a:solidFill>
                </a:rPr>
                <a:t>Competencia</a:t>
              </a:r>
            </a:p>
          </p:txBody>
        </p:sp>
        <p:sp>
          <p:nvSpPr>
            <p:cNvPr id="4" name="Google Shape;75;p3">
              <a:extLst>
                <a:ext uri="{FF2B5EF4-FFF2-40B4-BE49-F238E27FC236}">
                  <a16:creationId xmlns:a16="http://schemas.microsoft.com/office/drawing/2014/main" id="{352EA4B8-BE61-68A5-A512-03E770B806E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73;p3">
            <a:extLst>
              <a:ext uri="{FF2B5EF4-FFF2-40B4-BE49-F238E27FC236}">
                <a16:creationId xmlns:a16="http://schemas.microsoft.com/office/drawing/2014/main" id="{DB32A158-7E59-1A98-770D-99AEE0FA7B96}"/>
              </a:ext>
            </a:extLst>
          </p:cNvPr>
          <p:cNvGrpSpPr/>
          <p:nvPr/>
        </p:nvGrpSpPr>
        <p:grpSpPr>
          <a:xfrm>
            <a:off x="4893836" y="3597387"/>
            <a:ext cx="4379913" cy="307777"/>
            <a:chOff x="4181256" y="3210593"/>
            <a:chExt cx="4379913" cy="307777"/>
          </a:xfrm>
        </p:grpSpPr>
        <p:sp>
          <p:nvSpPr>
            <p:cNvPr id="7" name="Google Shape;74;p3">
              <a:extLst>
                <a:ext uri="{FF2B5EF4-FFF2-40B4-BE49-F238E27FC236}">
                  <a16:creationId xmlns:a16="http://schemas.microsoft.com/office/drawing/2014/main" id="{2614C786-93F0-B7EE-7B70-B71B3DAE2439}"/>
                </a:ext>
              </a:extLst>
            </p:cNvPr>
            <p:cNvSpPr/>
            <p:nvPr/>
          </p:nvSpPr>
          <p:spPr>
            <a:xfrm>
              <a:off x="4364136" y="3210593"/>
              <a:ext cx="4197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US" sz="2000" b="1" dirty="0" err="1">
                  <a:solidFill>
                    <a:srgbClr val="3F3F3F"/>
                  </a:solidFill>
                </a:rPr>
                <a:t>Conclusión</a:t>
              </a:r>
            </a:p>
          </p:txBody>
        </p:sp>
        <p:sp>
          <p:nvSpPr>
            <p:cNvPr id="8" name="Google Shape;75;p3">
              <a:extLst>
                <a:ext uri="{FF2B5EF4-FFF2-40B4-BE49-F238E27FC236}">
                  <a16:creationId xmlns:a16="http://schemas.microsoft.com/office/drawing/2014/main" id="{CFBF8353-D5D5-DC0F-7ACE-95CACDCEDFE0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9;p3">
            <a:extLst>
              <a:ext uri="{FF2B5EF4-FFF2-40B4-BE49-F238E27FC236}">
                <a16:creationId xmlns:a16="http://schemas.microsoft.com/office/drawing/2014/main" id="{C075C546-AB99-835A-1220-1085BAD291C2}"/>
              </a:ext>
            </a:extLst>
          </p:cNvPr>
          <p:cNvGrpSpPr/>
          <p:nvPr/>
        </p:nvGrpSpPr>
        <p:grpSpPr>
          <a:xfrm>
            <a:off x="4898325" y="1918661"/>
            <a:ext cx="4379913" cy="646423"/>
            <a:chOff x="4181256" y="3210593"/>
            <a:chExt cx="4379913" cy="646423"/>
          </a:xfrm>
        </p:grpSpPr>
        <p:sp>
          <p:nvSpPr>
            <p:cNvPr id="9" name="Google Shape;70;p3">
              <a:extLst>
                <a:ext uri="{FF2B5EF4-FFF2-40B4-BE49-F238E27FC236}">
                  <a16:creationId xmlns:a16="http://schemas.microsoft.com/office/drawing/2014/main" id="{16DA4CC2-6A38-39F6-547B-C0BE35CAFB27}"/>
                </a:ext>
              </a:extLst>
            </p:cNvPr>
            <p:cNvSpPr/>
            <p:nvPr/>
          </p:nvSpPr>
          <p:spPr>
            <a:xfrm>
              <a:off x="4364136" y="3210593"/>
              <a:ext cx="4197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 b="1" dirty="0">
                  <a:solidFill>
                    <a:srgbClr val="3F3F3F"/>
                  </a:solidFill>
                </a:rPr>
                <a:t>Demostración</a:t>
              </a:r>
            </a:p>
          </p:txBody>
        </p:sp>
        <p:sp>
          <p:nvSpPr>
            <p:cNvPr id="10" name="Google Shape;71;p3">
              <a:extLst>
                <a:ext uri="{FF2B5EF4-FFF2-40B4-BE49-F238E27FC236}">
                  <a16:creationId xmlns:a16="http://schemas.microsoft.com/office/drawing/2014/main" id="{AA02F9EF-AA0E-B518-A326-B494203FD021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2;p3">
              <a:extLst>
                <a:ext uri="{FF2B5EF4-FFF2-40B4-BE49-F238E27FC236}">
                  <a16:creationId xmlns:a16="http://schemas.microsoft.com/office/drawing/2014/main" id="{ADEBA2BD-AA8E-AFB3-5325-69EE396F5491}"/>
                </a:ext>
              </a:extLst>
            </p:cNvPr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rgbClr val="193EB0"/>
                </a:solidFill>
              </a:endParaRPr>
            </a:p>
          </p:txBody>
        </p:sp>
      </p:grpSp>
      <p:grpSp>
        <p:nvGrpSpPr>
          <p:cNvPr id="12" name="Google Shape;69;p3">
            <a:extLst>
              <a:ext uri="{FF2B5EF4-FFF2-40B4-BE49-F238E27FC236}">
                <a16:creationId xmlns:a16="http://schemas.microsoft.com/office/drawing/2014/main" id="{42C6125A-7670-AAC3-2465-07E4A0CEF010}"/>
              </a:ext>
            </a:extLst>
          </p:cNvPr>
          <p:cNvGrpSpPr/>
          <p:nvPr/>
        </p:nvGrpSpPr>
        <p:grpSpPr>
          <a:xfrm>
            <a:off x="988984" y="1904285"/>
            <a:ext cx="4379913" cy="646423"/>
            <a:chOff x="4181256" y="3210593"/>
            <a:chExt cx="4379913" cy="646423"/>
          </a:xfrm>
        </p:grpSpPr>
        <p:sp>
          <p:nvSpPr>
            <p:cNvPr id="13" name="Google Shape;70;p3">
              <a:extLst>
                <a:ext uri="{FF2B5EF4-FFF2-40B4-BE49-F238E27FC236}">
                  <a16:creationId xmlns:a16="http://schemas.microsoft.com/office/drawing/2014/main" id="{C429EA50-B394-D3DE-B08A-FE6216EA78AA}"/>
                </a:ext>
              </a:extLst>
            </p:cNvPr>
            <p:cNvSpPr/>
            <p:nvPr/>
          </p:nvSpPr>
          <p:spPr>
            <a:xfrm>
              <a:off x="4364136" y="3210593"/>
              <a:ext cx="4197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 b="1" dirty="0" err="1">
                  <a:solidFill>
                    <a:srgbClr val="3F3F3F"/>
                  </a:solidFill>
                </a:rPr>
                <a:t>Team</a:t>
              </a:r>
            </a:p>
          </p:txBody>
        </p:sp>
        <p:sp>
          <p:nvSpPr>
            <p:cNvPr id="14" name="Google Shape;71;p3">
              <a:extLst>
                <a:ext uri="{FF2B5EF4-FFF2-40B4-BE49-F238E27FC236}">
                  <a16:creationId xmlns:a16="http://schemas.microsoft.com/office/drawing/2014/main" id="{4000EC4E-D62B-5204-175E-7ED57B8D6A73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2;p3">
              <a:extLst>
                <a:ext uri="{FF2B5EF4-FFF2-40B4-BE49-F238E27FC236}">
                  <a16:creationId xmlns:a16="http://schemas.microsoft.com/office/drawing/2014/main" id="{0E418856-270B-8E2D-EBEA-D97DB7DB963E}"/>
                </a:ext>
              </a:extLst>
            </p:cNvPr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rgbClr val="193EB0"/>
                </a:solidFill>
              </a:endParaRPr>
            </a:p>
          </p:txBody>
        </p:sp>
      </p:grpSp>
      <p:grpSp>
        <p:nvGrpSpPr>
          <p:cNvPr id="16" name="Google Shape;69;p3">
            <a:extLst>
              <a:ext uri="{FF2B5EF4-FFF2-40B4-BE49-F238E27FC236}">
                <a16:creationId xmlns:a16="http://schemas.microsoft.com/office/drawing/2014/main" id="{C689DC88-12E8-C121-6B43-B4D6B1885669}"/>
              </a:ext>
            </a:extLst>
          </p:cNvPr>
          <p:cNvGrpSpPr/>
          <p:nvPr/>
        </p:nvGrpSpPr>
        <p:grpSpPr>
          <a:xfrm>
            <a:off x="4898566" y="4377029"/>
            <a:ext cx="4379913" cy="632207"/>
            <a:chOff x="4181256" y="3224809"/>
            <a:chExt cx="4379913" cy="632207"/>
          </a:xfrm>
        </p:grpSpPr>
        <p:sp>
          <p:nvSpPr>
            <p:cNvPr id="17" name="Google Shape;70;p3">
              <a:extLst>
                <a:ext uri="{FF2B5EF4-FFF2-40B4-BE49-F238E27FC236}">
                  <a16:creationId xmlns:a16="http://schemas.microsoft.com/office/drawing/2014/main" id="{B759ED6C-4139-3B43-EA7C-B199A4D6F8E5}"/>
                </a:ext>
              </a:extLst>
            </p:cNvPr>
            <p:cNvSpPr/>
            <p:nvPr/>
          </p:nvSpPr>
          <p:spPr>
            <a:xfrm>
              <a:off x="4364136" y="3224970"/>
              <a:ext cx="4197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 b="1" dirty="0">
                  <a:solidFill>
                    <a:srgbClr val="3F3F3F"/>
                  </a:solidFill>
                </a:rPr>
                <a:t>Fuentes</a:t>
              </a:r>
            </a:p>
          </p:txBody>
        </p:sp>
        <p:sp>
          <p:nvSpPr>
            <p:cNvPr id="18" name="Google Shape;71;p3">
              <a:extLst>
                <a:ext uri="{FF2B5EF4-FFF2-40B4-BE49-F238E27FC236}">
                  <a16:creationId xmlns:a16="http://schemas.microsoft.com/office/drawing/2014/main" id="{91C9A67D-A032-7B48-F9D0-377760492020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2;p3">
              <a:extLst>
                <a:ext uri="{FF2B5EF4-FFF2-40B4-BE49-F238E27FC236}">
                  <a16:creationId xmlns:a16="http://schemas.microsoft.com/office/drawing/2014/main" id="{1AE45FC5-7534-12A1-818D-BF8E9E917F42}"/>
                </a:ext>
              </a:extLst>
            </p:cNvPr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rgbClr val="193EB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43D8AD4-C49A-AC4A-F0CC-7B42B946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000" y="2024579"/>
            <a:ext cx="6870345" cy="697330"/>
          </a:xfrm>
        </p:spPr>
        <p:txBody>
          <a:bodyPr/>
          <a:lstStyle/>
          <a:p>
            <a:r>
              <a:rPr lang="es-ES" sz="4350" dirty="0" err="1"/>
              <a:t>Team</a:t>
            </a:r>
            <a:r>
              <a:rPr lang="es-ES" sz="4350" dirty="0"/>
              <a:t>: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DE5F84-2C6D-4798-7638-35E516BD2C8C}"/>
              </a:ext>
            </a:extLst>
          </p:cNvPr>
          <p:cNvSpPr txBox="1"/>
          <p:nvPr/>
        </p:nvSpPr>
        <p:spPr>
          <a:xfrm>
            <a:off x="1031000" y="2693154"/>
            <a:ext cx="539236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har char="•"/>
            </a:pPr>
            <a:r>
              <a:rPr lang="es-SV" sz="1800" dirty="0"/>
              <a:t>Madison Ariadna Acosta Artiga</a:t>
            </a:r>
          </a:p>
          <a:p>
            <a:pPr marL="285750" indent="-285750">
              <a:buChar char="•"/>
            </a:pPr>
            <a:r>
              <a:rPr lang="es-SV" sz="1800" dirty="0"/>
              <a:t>Melvin Neftalí </a:t>
            </a:r>
            <a:r>
              <a:rPr lang="es-SV" sz="1800" dirty="0" err="1"/>
              <a:t>Alvarez</a:t>
            </a:r>
            <a:r>
              <a:rPr lang="es-SV" sz="1800" dirty="0"/>
              <a:t> Tobar </a:t>
            </a:r>
          </a:p>
          <a:p>
            <a:pPr marL="285750" indent="-285750">
              <a:buChar char="•"/>
            </a:pPr>
            <a:r>
              <a:rPr lang="es-SV" sz="1800" dirty="0"/>
              <a:t>Kevin Jonathan Carballo Sánchez</a:t>
            </a:r>
          </a:p>
          <a:p>
            <a:pPr marL="285750" indent="-285750">
              <a:buChar char="•"/>
            </a:pPr>
            <a:r>
              <a:rPr lang="es-SV" sz="1800" dirty="0"/>
              <a:t>Abel Ernesto Rodríguez Rivera</a:t>
            </a:r>
          </a:p>
          <a:p>
            <a:pPr marL="285750" indent="-285750">
              <a:buChar char="•"/>
            </a:pPr>
            <a:r>
              <a:rPr lang="es-SV" sz="1800" dirty="0"/>
              <a:t>Esmeralda </a:t>
            </a:r>
            <a:r>
              <a:rPr lang="es-SV" sz="1800" dirty="0" err="1"/>
              <a:t>Odeth</a:t>
            </a:r>
            <a:r>
              <a:rPr lang="es-SV" sz="1800" dirty="0"/>
              <a:t> Pérez Castellanos</a:t>
            </a:r>
          </a:p>
          <a:p>
            <a:pPr marL="285750" indent="-285750">
              <a:buChar char="•"/>
            </a:pPr>
            <a:endParaRPr lang="es-SV" sz="1800" dirty="0"/>
          </a:p>
        </p:txBody>
      </p:sp>
    </p:spTree>
    <p:extLst>
      <p:ext uri="{BB962C8B-B14F-4D97-AF65-F5344CB8AC3E}">
        <p14:creationId xmlns:p14="http://schemas.microsoft.com/office/powerpoint/2010/main" val="222998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43D8AD4-C49A-AC4A-F0CC-7B42B946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000" y="2024579"/>
            <a:ext cx="6870345" cy="697330"/>
          </a:xfrm>
        </p:spPr>
        <p:txBody>
          <a:bodyPr/>
          <a:lstStyle/>
          <a:p>
            <a:r>
              <a:rPr lang="es-ES" sz="4350" dirty="0"/>
              <a:t>Planteamiento: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DE5F84-2C6D-4798-7638-35E516BD2C8C}"/>
              </a:ext>
            </a:extLst>
          </p:cNvPr>
          <p:cNvSpPr txBox="1"/>
          <p:nvPr/>
        </p:nvSpPr>
        <p:spPr>
          <a:xfrm>
            <a:off x="1031000" y="2822550"/>
            <a:ext cx="539236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s-SV" sz="1800" dirty="0"/>
              <a:t>Análisis de la principal problemática ante la adopción de una moneda virtual como parte importante de la economía del país y su repercusión en la economía salvadoreña. </a:t>
            </a:r>
          </a:p>
        </p:txBody>
      </p:sp>
    </p:spTree>
    <p:extLst>
      <p:ext uri="{BB962C8B-B14F-4D97-AF65-F5344CB8AC3E}">
        <p14:creationId xmlns:p14="http://schemas.microsoft.com/office/powerpoint/2010/main" val="23727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43D8AD4-C49A-AC4A-F0CC-7B42B946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7" y="1717890"/>
            <a:ext cx="4616240" cy="1329932"/>
          </a:xfrm>
        </p:spPr>
        <p:txBody>
          <a:bodyPr/>
          <a:lstStyle/>
          <a:p>
            <a:r>
              <a:rPr lang="es-ES" sz="4350"/>
              <a:t>Objetivos: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1B9CF-0BB8-9D0A-DD62-17E7D9FBD5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85007" y="2379732"/>
            <a:ext cx="8427313" cy="1957474"/>
          </a:xfrm>
        </p:spPr>
        <p:txBody>
          <a:bodyPr/>
          <a:lstStyle/>
          <a:p>
            <a:pPr marL="228600" indent="0"/>
            <a:r>
              <a:rPr lang="es-ES" sz="1800" dirty="0">
                <a:solidFill>
                  <a:srgbClr val="000000"/>
                </a:solidFill>
              </a:rPr>
              <a:t>Analizar el impacto de la adopción del Bitcoin en la economía del consumidor salvadoreño, considerando las variaciones en los precios de los insumos básicos y el comportamiento de la moneda en comparación con el dólar estadounidense durante el período 2015-2024.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60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43D8AD4-C49A-AC4A-F0CC-7B42B946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7" y="1938453"/>
            <a:ext cx="4616240" cy="812348"/>
          </a:xfrm>
        </p:spPr>
        <p:txBody>
          <a:bodyPr/>
          <a:lstStyle/>
          <a:p>
            <a:r>
              <a:rPr lang="es-ES" sz="4350"/>
              <a:t>Herramientas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1B9CF-0BB8-9D0A-DD62-17E7D9FBD5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87361" y="2620176"/>
            <a:ext cx="5475500" cy="1619234"/>
          </a:xfrm>
        </p:spPr>
        <p:txBody>
          <a:bodyPr/>
          <a:lstStyle/>
          <a:p>
            <a:pPr marL="571500" indent="-342900">
              <a:buFont typeface="Arial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Repositorio de GitHub</a:t>
            </a:r>
            <a:endParaRPr lang="es-ES"/>
          </a:p>
          <a:p>
            <a:pPr marL="571500" indent="-342900">
              <a:buFont typeface="Arial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Google </a:t>
            </a:r>
            <a:r>
              <a:rPr lang="es-ES" sz="1800" err="1">
                <a:solidFill>
                  <a:schemeClr val="tx1"/>
                </a:solidFill>
              </a:rPr>
              <a:t>Colab</a:t>
            </a:r>
            <a:endParaRPr lang="es-ES" sz="1800">
              <a:solidFill>
                <a:schemeClr val="tx1"/>
              </a:solidFill>
            </a:endParaRPr>
          </a:p>
          <a:p>
            <a:pPr marL="571500" indent="-342900">
              <a:buFont typeface="Arial"/>
              <a:buChar char="•"/>
            </a:pPr>
            <a:r>
              <a:rPr lang="es-ES" sz="1800" err="1">
                <a:solidFill>
                  <a:schemeClr val="tx1"/>
                </a:solidFill>
              </a:rPr>
              <a:t>VisualStudio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err="1">
                <a:solidFill>
                  <a:schemeClr val="tx1"/>
                </a:solidFill>
              </a:rPr>
              <a:t>Code</a:t>
            </a:r>
            <a:endParaRPr lang="es-ES" sz="1800">
              <a:solidFill>
                <a:schemeClr val="tx1"/>
              </a:solidFill>
            </a:endParaRPr>
          </a:p>
          <a:p>
            <a:pPr marL="571500" indent="-342900">
              <a:buFont typeface="Arial"/>
              <a:buChar char="•"/>
            </a:pPr>
            <a:r>
              <a:rPr lang="es-ES" sz="1800" err="1">
                <a:solidFill>
                  <a:schemeClr val="tx1"/>
                </a:solidFill>
              </a:rPr>
              <a:t>Librerias</a:t>
            </a:r>
            <a:r>
              <a:rPr lang="es-ES" sz="1800" dirty="0">
                <a:solidFill>
                  <a:schemeClr val="tx1"/>
                </a:solidFill>
              </a:rPr>
              <a:t>: </a:t>
            </a:r>
            <a:r>
              <a:rPr lang="es-ES" sz="1800" err="1">
                <a:solidFill>
                  <a:schemeClr val="tx1"/>
                </a:solidFill>
              </a:rPr>
              <a:t>matplotlib.pyplot</a:t>
            </a:r>
            <a:r>
              <a:rPr lang="es-ES" sz="1800" dirty="0">
                <a:solidFill>
                  <a:schemeClr val="tx1"/>
                </a:solidFill>
              </a:rPr>
              <a:t>, </a:t>
            </a:r>
            <a:r>
              <a:rPr lang="es-ES" sz="1800" err="1">
                <a:solidFill>
                  <a:schemeClr val="tx1"/>
                </a:solidFill>
              </a:rPr>
              <a:t>seaborn</a:t>
            </a:r>
            <a:r>
              <a:rPr lang="es-ES" sz="1800" dirty="0">
                <a:solidFill>
                  <a:schemeClr val="tx1"/>
                </a:solidFill>
              </a:rPr>
              <a:t>, pandas</a:t>
            </a:r>
          </a:p>
          <a:p>
            <a:pPr marL="571500" indent="-342900">
              <a:buChar char="•"/>
            </a:pPr>
            <a:r>
              <a:rPr lang="es-ES" sz="1800" dirty="0" err="1">
                <a:solidFill>
                  <a:schemeClr val="tx1"/>
                </a:solidFill>
              </a:rPr>
              <a:t>Jupiter</a:t>
            </a:r>
            <a:r>
              <a:rPr lang="es-ES" sz="1800" dirty="0">
                <a:solidFill>
                  <a:schemeClr val="tx1"/>
                </a:solidFill>
              </a:rPr>
              <a:t> Notebook</a:t>
            </a:r>
          </a:p>
          <a:p>
            <a:endParaRPr lang="es-ES" sz="1950"/>
          </a:p>
        </p:txBody>
      </p:sp>
    </p:spTree>
    <p:extLst>
      <p:ext uri="{BB962C8B-B14F-4D97-AF65-F5344CB8AC3E}">
        <p14:creationId xmlns:p14="http://schemas.microsoft.com/office/powerpoint/2010/main" val="214147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43D8AD4-C49A-AC4A-F0CC-7B42B946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7" y="2628566"/>
            <a:ext cx="4616240" cy="812348"/>
          </a:xfrm>
        </p:spPr>
        <p:txBody>
          <a:bodyPr/>
          <a:lstStyle/>
          <a:p>
            <a:r>
              <a:rPr lang="es-ES" sz="4350" dirty="0"/>
              <a:t>Demostración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435B57-51FE-B940-AA2A-9888D123D14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21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43D8AD4-C49A-AC4A-F0CC-7B42B946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7" y="1708415"/>
            <a:ext cx="4616240" cy="812348"/>
          </a:xfrm>
        </p:spPr>
        <p:txBody>
          <a:bodyPr/>
          <a:lstStyle/>
          <a:p>
            <a:r>
              <a:rPr lang="es-ES" sz="4350" dirty="0"/>
              <a:t>Competencia: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1B9CF-0BB8-9D0A-DD62-17E7D9FBD5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87361" y="2620176"/>
            <a:ext cx="5475500" cy="1619234"/>
          </a:xfrm>
        </p:spPr>
        <p:txBody>
          <a:bodyPr/>
          <a:lstStyle/>
          <a:p>
            <a:pPr marL="228600" indent="0"/>
            <a:r>
              <a:rPr lang="es-ES" sz="1800" dirty="0">
                <a:solidFill>
                  <a:schemeClr val="tx1"/>
                </a:solidFill>
              </a:rPr>
              <a:t>Nuestro aporte posee un panorama fresco, pues se posee datos significativos que nos permite una mejor comparativa en la economía y el diario vivir de los salvadoreños desde la adopción del bitcoin como moneda de curso legal en El Salvador.</a:t>
            </a:r>
            <a:endParaRPr lang="es-ES" dirty="0">
              <a:solidFill>
                <a:schemeClr val="tx1"/>
              </a:solidFill>
            </a:endParaRPr>
          </a:p>
          <a:p>
            <a:endParaRPr lang="es-ES" sz="1950"/>
          </a:p>
        </p:txBody>
      </p:sp>
    </p:spTree>
    <p:extLst>
      <p:ext uri="{BB962C8B-B14F-4D97-AF65-F5344CB8AC3E}">
        <p14:creationId xmlns:p14="http://schemas.microsoft.com/office/powerpoint/2010/main" val="35380370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</PresentationFormat>
  <Slides>12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SIC_Template_AI</vt:lpstr>
      <vt:lpstr>Samsung Innovation Campus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revision>175</cp:revision>
  <dcterms:created xsi:type="dcterms:W3CDTF">2019-07-06T14:12:49Z</dcterms:created>
  <dcterms:modified xsi:type="dcterms:W3CDTF">2024-12-15T00:22:33Z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