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</p:sldIdLst>
  <p:sldSz cx="9902825" cy="6858000"/>
  <p:notesSz cx="6858000" cy="9144000"/>
  <p:custDataLst>
    <p:tags r:id="rId1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4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8A39D-9C83-B2B9-2B8B-8C93574C1DFF}" v="374" dt="2024-12-09T06:00:30.808"/>
    <p1510:client id="{B4262963-006D-A245-9005-BD6AD1513C19}" v="242" dt="2024-12-09T05:57:31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52" y="102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bancomundial.org/pais/el-salvador" TargetMode="External"/><Relationship Id="rId2" Type="http://schemas.openxmlformats.org/officeDocument/2006/relationships/hyperlink" Target="https://www.bcr.gob.s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currencyrates.com/" TargetMode="External"/><Relationship Id="rId4" Type="http://schemas.openxmlformats.org/officeDocument/2006/relationships/hyperlink" Target="https://www.kaggle.com/datasets/sudalairajkumar/cryptocurrency-historical-prices-coingeck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50030" y="151668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sz="4350" b="1" dirty="0"/>
              <a:t>Impacto </a:t>
            </a:r>
            <a:r>
              <a:rPr lang="en-US" sz="4350" b="1" dirty="0" err="1"/>
              <a:t>en</a:t>
            </a:r>
            <a:r>
              <a:rPr lang="en-US" sz="4350" b="1" dirty="0"/>
              <a:t> </a:t>
            </a:r>
            <a:r>
              <a:rPr lang="en-US" sz="4350" b="1" dirty="0" err="1"/>
              <a:t>el</a:t>
            </a:r>
            <a:r>
              <a:rPr lang="en-US" sz="4350" b="1" dirty="0"/>
              <a:t> </a:t>
            </a:r>
            <a:r>
              <a:rPr lang="en-US" sz="4350" b="1" dirty="0" err="1"/>
              <a:t>consumidor</a:t>
            </a:r>
            <a:r>
              <a:rPr lang="en-US" sz="4350" b="1" dirty="0"/>
              <a:t> </a:t>
            </a:r>
            <a:r>
              <a:rPr lang="en-US" sz="4350" b="1" dirty="0" err="1"/>
              <a:t>Salvadoreño</a:t>
            </a:r>
            <a:r>
              <a:rPr lang="en-US" sz="4350" b="1" dirty="0"/>
              <a:t> luego de la </a:t>
            </a:r>
            <a:r>
              <a:rPr lang="en-US" sz="4350" b="1" dirty="0" err="1"/>
              <a:t>adopción</a:t>
            </a:r>
            <a:r>
              <a:rPr lang="en-US" sz="4350" b="1" dirty="0"/>
              <a:t> del Bitcoin</a:t>
            </a:r>
            <a:endParaRPr lang="es-ES" dirty="0"/>
          </a:p>
        </p:txBody>
      </p:sp>
      <p:sp>
        <p:nvSpPr>
          <p:cNvPr id="62" name="Google Shape;62;p2"/>
          <p:cNvSpPr/>
          <p:nvPr/>
        </p:nvSpPr>
        <p:spPr>
          <a:xfrm>
            <a:off x="945929" y="3860865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CriptoEstafa</a:t>
            </a:r>
            <a:endParaRPr lang="en-US" sz="2000" dirty="0" err="1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28795" y="133255"/>
            <a:ext cx="876408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b="1" dirty="0">
                <a:solidFill>
                  <a:schemeClr val="lt1"/>
                </a:solidFill>
              </a:rPr>
              <a:t>Impacto </a:t>
            </a:r>
            <a:r>
              <a:rPr lang="en-US" sz="2800" b="1" dirty="0" err="1">
                <a:solidFill>
                  <a:schemeClr val="lt1"/>
                </a:solidFill>
              </a:rPr>
              <a:t>en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el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consumidor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salvadoreño</a:t>
            </a:r>
            <a:r>
              <a:rPr lang="en-US" sz="2800" b="1" dirty="0">
                <a:solidFill>
                  <a:schemeClr val="lt1"/>
                </a:solidFill>
              </a:rPr>
              <a:t> luego de la </a:t>
            </a:r>
            <a:r>
              <a:rPr lang="en-US" sz="2800" b="1" dirty="0" err="1">
                <a:solidFill>
                  <a:schemeClr val="lt1"/>
                </a:solidFill>
              </a:rPr>
              <a:t>adopción</a:t>
            </a:r>
            <a:r>
              <a:rPr lang="en-US" sz="2800" b="1" dirty="0">
                <a:solidFill>
                  <a:schemeClr val="lt1"/>
                </a:solidFill>
              </a:rPr>
              <a:t> del Bitcoin</a:t>
            </a:r>
            <a:endParaRPr lang="es-ES" dirty="0">
              <a:solidFill>
                <a:schemeClr val="lt1"/>
              </a:solidFill>
            </a:endParaRPr>
          </a:p>
        </p:txBody>
      </p:sp>
      <p:grpSp>
        <p:nvGrpSpPr>
          <p:cNvPr id="69" name="Google Shape;69;p3"/>
          <p:cNvGrpSpPr/>
          <p:nvPr/>
        </p:nvGrpSpPr>
        <p:grpSpPr>
          <a:xfrm>
            <a:off x="528795" y="1745972"/>
            <a:ext cx="4379913" cy="632207"/>
            <a:chOff x="4181256" y="3224809"/>
            <a:chExt cx="4379913" cy="632207"/>
          </a:xfrm>
        </p:grpSpPr>
        <p:sp>
          <p:nvSpPr>
            <p:cNvPr id="70" name="Google Shape;70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dirty="0" err="1">
                  <a:solidFill>
                    <a:srgbClr val="3F3F3F"/>
                  </a:solidFill>
                </a:rPr>
                <a:t>Planteamieto</a:t>
              </a:r>
              <a:endParaRPr lang="es-ES" sz="1800" dirty="0" err="1">
                <a:solidFill>
                  <a:srgbClr val="3F3F3F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rgbClr val="193EB0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528795" y="3120685"/>
            <a:ext cx="4379913" cy="278172"/>
            <a:chOff x="4181256" y="3224809"/>
            <a:chExt cx="4379913" cy="278172"/>
          </a:xfrm>
        </p:grpSpPr>
        <p:sp>
          <p:nvSpPr>
            <p:cNvPr id="74" name="Google Shape;74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rgbClr val="3F3F3F"/>
                  </a:solidFill>
                </a:rPr>
                <a:t>Objetivos</a:t>
              </a: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528795" y="4495398"/>
            <a:ext cx="4379913" cy="278172"/>
            <a:chOff x="4181256" y="3224809"/>
            <a:chExt cx="4379913" cy="278172"/>
          </a:xfrm>
        </p:grpSpPr>
        <p:sp>
          <p:nvSpPr>
            <p:cNvPr id="78" name="Google Shape;78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US" sz="1800" dirty="0">
                  <a:solidFill>
                    <a:srgbClr val="3F3F3F"/>
                  </a:solidFill>
                </a:rPr>
                <a:t>Herramientas</a:t>
              </a: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73;p3">
            <a:extLst>
              <a:ext uri="{FF2B5EF4-FFF2-40B4-BE49-F238E27FC236}">
                <a16:creationId xmlns:a16="http://schemas.microsoft.com/office/drawing/2014/main" id="{83A24400-EEA5-7D8C-0B14-125B7972AF78}"/>
              </a:ext>
            </a:extLst>
          </p:cNvPr>
          <p:cNvGrpSpPr/>
          <p:nvPr/>
        </p:nvGrpSpPr>
        <p:grpSpPr>
          <a:xfrm>
            <a:off x="4949348" y="1770490"/>
            <a:ext cx="4379913" cy="278172"/>
            <a:chOff x="4181256" y="3224809"/>
            <a:chExt cx="4379913" cy="278172"/>
          </a:xfrm>
        </p:grpSpPr>
        <p:sp>
          <p:nvSpPr>
            <p:cNvPr id="3" name="Google Shape;74;p3">
              <a:extLst>
                <a:ext uri="{FF2B5EF4-FFF2-40B4-BE49-F238E27FC236}">
                  <a16:creationId xmlns:a16="http://schemas.microsoft.com/office/drawing/2014/main" id="{1655F32B-ED8A-D683-2697-59BD0F549253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rgbClr val="3F3F3F"/>
                  </a:solidFill>
                </a:rPr>
                <a:t>Resultados</a:t>
              </a:r>
            </a:p>
          </p:txBody>
        </p:sp>
        <p:sp>
          <p:nvSpPr>
            <p:cNvPr id="4" name="Google Shape;75;p3">
              <a:extLst>
                <a:ext uri="{FF2B5EF4-FFF2-40B4-BE49-F238E27FC236}">
                  <a16:creationId xmlns:a16="http://schemas.microsoft.com/office/drawing/2014/main" id="{352EA4B8-BE61-68A5-A512-03E770B806E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73;p3">
            <a:extLst>
              <a:ext uri="{FF2B5EF4-FFF2-40B4-BE49-F238E27FC236}">
                <a16:creationId xmlns:a16="http://schemas.microsoft.com/office/drawing/2014/main" id="{DB32A158-7E59-1A98-770D-99AEE0FA7B96}"/>
              </a:ext>
            </a:extLst>
          </p:cNvPr>
          <p:cNvGrpSpPr/>
          <p:nvPr/>
        </p:nvGrpSpPr>
        <p:grpSpPr>
          <a:xfrm>
            <a:off x="4908209" y="3137150"/>
            <a:ext cx="4379913" cy="278172"/>
            <a:chOff x="4181256" y="3224809"/>
            <a:chExt cx="4379913" cy="278172"/>
          </a:xfrm>
        </p:grpSpPr>
        <p:sp>
          <p:nvSpPr>
            <p:cNvPr id="7" name="Google Shape;74;p3">
              <a:extLst>
                <a:ext uri="{FF2B5EF4-FFF2-40B4-BE49-F238E27FC236}">
                  <a16:creationId xmlns:a16="http://schemas.microsoft.com/office/drawing/2014/main" id="{2614C786-93F0-B7EE-7B70-B71B3DAE2439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rgbClr val="3F3F3F"/>
                  </a:solidFill>
                </a:rPr>
                <a:t>Demostracion</a:t>
              </a:r>
            </a:p>
          </p:txBody>
        </p:sp>
        <p:sp>
          <p:nvSpPr>
            <p:cNvPr id="8" name="Google Shape;75;p3">
              <a:extLst>
                <a:ext uri="{FF2B5EF4-FFF2-40B4-BE49-F238E27FC236}">
                  <a16:creationId xmlns:a16="http://schemas.microsoft.com/office/drawing/2014/main" id="{CFBF8353-D5D5-DC0F-7ACE-95CACDCEDFE0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43D8AD4-C49A-AC4A-F0CC-7B42B946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000" y="1622014"/>
            <a:ext cx="6870345" cy="1329932"/>
          </a:xfrm>
        </p:spPr>
        <p:txBody>
          <a:bodyPr/>
          <a:lstStyle/>
          <a:p>
            <a:r>
              <a:rPr lang="es-ES" sz="4350" dirty="0"/>
              <a:t>Planteamiento del Proyecto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DE5F84-2C6D-4798-7638-35E516BD2C8C}"/>
              </a:ext>
            </a:extLst>
          </p:cNvPr>
          <p:cNvSpPr txBox="1"/>
          <p:nvPr/>
        </p:nvSpPr>
        <p:spPr>
          <a:xfrm>
            <a:off x="1031000" y="2951946"/>
            <a:ext cx="4616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SV"/>
              <a:t>Análisis de la principal problemática ante la adopción de una moneda virtual como parte importante de la economía del país y su repercusión en la economía salvadoreña. </a:t>
            </a:r>
          </a:p>
        </p:txBody>
      </p:sp>
    </p:spTree>
    <p:extLst>
      <p:ext uri="{BB962C8B-B14F-4D97-AF65-F5344CB8AC3E}">
        <p14:creationId xmlns:p14="http://schemas.microsoft.com/office/powerpoint/2010/main" val="222998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43D8AD4-C49A-AC4A-F0CC-7B42B946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7" y="1717890"/>
            <a:ext cx="4616240" cy="1329932"/>
          </a:xfrm>
        </p:spPr>
        <p:txBody>
          <a:bodyPr/>
          <a:lstStyle/>
          <a:p>
            <a:r>
              <a:rPr lang="es-ES" sz="4350" dirty="0"/>
              <a:t>Objetivos: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1B9CF-0BB8-9D0A-DD62-17E7D9FBD5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85007" y="2379732"/>
            <a:ext cx="8743513" cy="1957474"/>
          </a:xfrm>
        </p:spPr>
        <p:txBody>
          <a:bodyPr/>
          <a:lstStyle/>
          <a:p>
            <a:r>
              <a:rPr lang="es-ES" sz="1950" dirty="0"/>
              <a:t>Analizar el impacto de la adopción del Bitcoin en la economía del consumidor salvadoreño, considerando las variaciones en los precios de los insumos básicos y el comportamiento de la moneda en comparación con el dólar estadounidense durante el período 2015-2024.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60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43D8AD4-C49A-AC4A-F0CC-7B42B946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7" y="2096604"/>
            <a:ext cx="4616240" cy="1329932"/>
          </a:xfrm>
        </p:spPr>
        <p:txBody>
          <a:bodyPr/>
          <a:lstStyle/>
          <a:p>
            <a:r>
              <a:rPr lang="es-ES" sz="4350" dirty="0"/>
              <a:t>Herramientas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1B9CF-0BB8-9D0A-DD62-17E7D9FBD5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16715" y="3425308"/>
            <a:ext cx="5475500" cy="310896"/>
          </a:xfrm>
        </p:spPr>
        <p:txBody>
          <a:bodyPr/>
          <a:lstStyle/>
          <a:p>
            <a:pPr marL="571500" indent="-342900">
              <a:buFont typeface="Calibri"/>
              <a:buChar char="-"/>
            </a:pPr>
            <a:r>
              <a:rPr lang="es-ES" sz="1950" dirty="0"/>
              <a:t>Repositorio de GitHub</a:t>
            </a:r>
            <a:endParaRPr lang="es-ES" dirty="0"/>
          </a:p>
          <a:p>
            <a:pPr marL="571500" indent="-342900">
              <a:buFont typeface="Calibri"/>
              <a:buChar char="-"/>
            </a:pPr>
            <a:r>
              <a:rPr lang="es-ES" sz="1950" dirty="0"/>
              <a:t>Google </a:t>
            </a:r>
            <a:r>
              <a:rPr lang="es-ES" sz="1950" dirty="0" err="1"/>
              <a:t>Colab</a:t>
            </a:r>
            <a:endParaRPr lang="es-ES" sz="1950" dirty="0"/>
          </a:p>
          <a:p>
            <a:pPr marL="571500" indent="-342900">
              <a:buFont typeface="Calibri"/>
              <a:buChar char="-"/>
            </a:pPr>
            <a:r>
              <a:rPr lang="es-ES" sz="1950" dirty="0" err="1"/>
              <a:t>VisualStudio</a:t>
            </a:r>
            <a:r>
              <a:rPr lang="es-ES" sz="1950" dirty="0"/>
              <a:t> </a:t>
            </a:r>
            <a:r>
              <a:rPr lang="es-ES" sz="1950" dirty="0" err="1"/>
              <a:t>Code</a:t>
            </a:r>
            <a:endParaRPr lang="es-ES" sz="1950" dirty="0"/>
          </a:p>
          <a:p>
            <a:pPr marL="571500" indent="-342900">
              <a:buFont typeface="Calibri"/>
              <a:buChar char="-"/>
            </a:pPr>
            <a:r>
              <a:rPr lang="es-ES" sz="1950" dirty="0" err="1"/>
              <a:t>Librerias</a:t>
            </a:r>
            <a:r>
              <a:rPr lang="es-ES" sz="1950" dirty="0"/>
              <a:t>: </a:t>
            </a:r>
            <a:r>
              <a:rPr lang="es-ES" sz="1950" dirty="0" err="1"/>
              <a:t>matplotlib.pyplot</a:t>
            </a:r>
            <a:r>
              <a:rPr lang="es-ES" sz="1950" dirty="0"/>
              <a:t>, </a:t>
            </a:r>
            <a:r>
              <a:rPr lang="es-ES" sz="1950" dirty="0" err="1"/>
              <a:t>seaborn</a:t>
            </a:r>
            <a:r>
              <a:rPr lang="es-ES" sz="1950" dirty="0"/>
              <a:t>, pandas</a:t>
            </a:r>
          </a:p>
          <a:p>
            <a:endParaRPr lang="es-ES" sz="1950" dirty="0"/>
          </a:p>
        </p:txBody>
      </p:sp>
    </p:spTree>
    <p:extLst>
      <p:ext uri="{BB962C8B-B14F-4D97-AF65-F5344CB8AC3E}">
        <p14:creationId xmlns:p14="http://schemas.microsoft.com/office/powerpoint/2010/main" val="214147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43D8AD4-C49A-AC4A-F0CC-7B42B946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934" y="1240383"/>
            <a:ext cx="4616240" cy="1329932"/>
          </a:xfrm>
        </p:spPr>
        <p:txBody>
          <a:bodyPr/>
          <a:lstStyle/>
          <a:p>
            <a:r>
              <a:rPr lang="es-ES" sz="4350" dirty="0"/>
              <a:t>Conclusiones: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1B9CF-0BB8-9D0A-DD62-17E7D9FBD5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886547" y="3853419"/>
            <a:ext cx="6232823" cy="368526"/>
          </a:xfrm>
        </p:spPr>
        <p:txBody>
          <a:bodyPr/>
          <a:lstStyle/>
          <a:p>
            <a:r>
              <a:rPr lang="es-ES" sz="1950" dirty="0"/>
              <a:t>Aunque la adopción del Bitcoin podría haber generado cambios en la dinámica económica y percepción del consumidor salvadoreño, las gráficas sugieren que los precios de los insumos básicos (representados en el IPC) están más influenciados por factores económicos globales y nacionales que por el comportamiento del Bitcoin. La alta volatilidad de esta criptomoneda plantea desafíos significativos para su uso como referencia económica estable en la vida diaria del consumidor.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466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18B2A9F-AAAC-1D94-A11A-3BE53D6A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7" y="1512068"/>
            <a:ext cx="4616240" cy="1329932"/>
          </a:xfrm>
        </p:spPr>
        <p:txBody>
          <a:bodyPr/>
          <a:lstStyle/>
          <a:p>
            <a:r>
              <a:rPr lang="es-ES" sz="4350" dirty="0"/>
              <a:t>Fuentes: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D6F0D7-3A63-C3D5-CEF8-845DBB395AE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85007" y="2980732"/>
            <a:ext cx="5475500" cy="310896"/>
          </a:xfrm>
        </p:spPr>
        <p:txBody>
          <a:bodyPr/>
          <a:lstStyle/>
          <a:p>
            <a:r>
              <a:rPr lang="es-ES" sz="1950" dirty="0">
                <a:hlinkClick r:id="rId2"/>
              </a:rPr>
              <a:t>https://www.bcr.gob.sv/</a:t>
            </a:r>
            <a:endParaRPr lang="es-ES"/>
          </a:p>
          <a:p>
            <a:r>
              <a:rPr lang="es-ES" sz="1950" dirty="0">
                <a:hlinkClick r:id="rId3"/>
              </a:rPr>
              <a:t>https://datos.bancomundial.org/pais/el-salvador</a:t>
            </a:r>
            <a:endParaRPr lang="es-ES"/>
          </a:p>
          <a:p>
            <a:r>
              <a:rPr lang="es-ES" sz="1950" dirty="0">
                <a:hlinkClick r:id="rId4"/>
              </a:rPr>
              <a:t>https://www.kaggle.com/datasets/sudalairajkumar/cryptocurrency-historical-prices-coingecko</a:t>
            </a:r>
            <a:endParaRPr lang="es-ES"/>
          </a:p>
          <a:p>
            <a:r>
              <a:rPr lang="es-ES" sz="1950" dirty="0">
                <a:hlinkClick r:id="rId5"/>
              </a:rPr>
              <a:t>https://freecurrencyrates.com/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2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Personalizado</PresentationFormat>
  <Paragraphs>23</Paragraphs>
  <Slides>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SIC_Template_AI</vt:lpstr>
      <vt:lpstr>Samsung Innovation Campus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Dell</cp:lastModifiedBy>
  <cp:revision>211</cp:revision>
  <dcterms:created xsi:type="dcterms:W3CDTF">2019-07-06T14:12:49Z</dcterms:created>
  <dcterms:modified xsi:type="dcterms:W3CDTF">2024-12-09T06:00:39Z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