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  <p:sldMasterId id="2147483659" r:id="rId2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902825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119">
          <p15:clr>
            <a:srgbClr val="A4A3A4"/>
          </p15:clr>
        </p15:guide>
        <p15:guide id="2" orient="horz" pos="218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284" y="72"/>
      </p:cViewPr>
      <p:guideLst>
        <p:guide pos="3119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447a2bb4a8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g3447a2bb4a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47a2bb4a8_0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g3447a2bb4a8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447a2bb4a8_0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3447a2bb4a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447a2bb4a8_0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g3447a2bb4a8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447a2bb4a8_0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g3447a2bb4a8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42b25ce62d_6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g342b25ce62d_6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42b25ce62d_6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342b25ce62d_6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42b25ce62d_6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342b25ce62d_6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42b25ce62d_6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g342b25ce62d_6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42b25ce62d_6_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7" name="Google Shape;227;g342b25ce62d_6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42b25ce62d_6_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" name="Google Shape;235;g342b25ce62d_6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42b25ce62d_6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342b25ce62d_6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42b25ce62d_8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342b25ce62d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42b25ce62d_8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g342b25ce62d_8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447a2bb4a8_0_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7" name="Google Shape;267;g3447a2bb4a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4" name="Google Shape;2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47a2bb4a8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g3447a2bb4a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42b25ce62d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g342b25ce62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47a2bb4a8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g3447a2bb4a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47a2bb4a8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g3447a2bb4a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47a2bb4a8_0_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g3447a2bb4a8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447a2bb4a8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g3447a2bb4a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 Cover">
  <p:cSld name="Front Cover">
    <p:bg>
      <p:bgPr>
        <a:solidFill>
          <a:srgbClr val="F2F2F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449468" y="450000"/>
            <a:ext cx="1282022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Calibri"/>
              <a:buNone/>
            </a:pPr>
            <a:endParaRPr sz="1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5631" y="6141164"/>
            <a:ext cx="1371564" cy="4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990000" y="4320000"/>
            <a:ext cx="58325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AI COURSE</a:t>
            </a:r>
            <a:endParaRPr sz="2400" b="0" i="0" u="none" strike="noStrike" cap="none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724689" y="4320000"/>
            <a:ext cx="54000" cy="3600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720000" y="3551768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720000" y="1710000"/>
            <a:ext cx="522101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able of Contents">
  <p:cSld name="2_Table of Conten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2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6" name="Google Shape;86;p12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 txBox="1">
            <a:spLocks noGrp="1"/>
          </p:cNvSpPr>
          <p:nvPr>
            <p:ph type="title"/>
          </p:nvPr>
        </p:nvSpPr>
        <p:spPr>
          <a:xfrm>
            <a:off x="449468" y="1440000"/>
            <a:ext cx="854118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body" idx="1"/>
          </p:nvPr>
        </p:nvSpPr>
        <p:spPr>
          <a:xfrm>
            <a:off x="449468" y="450000"/>
            <a:ext cx="323896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body" idx="2"/>
          </p:nvPr>
        </p:nvSpPr>
        <p:spPr>
          <a:xfrm>
            <a:off x="790000" y="450001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3"/>
          </p:nvPr>
        </p:nvSpPr>
        <p:spPr>
          <a:xfrm>
            <a:off x="9112825" y="480779"/>
            <a:ext cx="34062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body" idx="4"/>
          </p:nvPr>
        </p:nvSpPr>
        <p:spPr>
          <a:xfrm>
            <a:off x="8740667" y="480779"/>
            <a:ext cx="46785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body" idx="5"/>
          </p:nvPr>
        </p:nvSpPr>
        <p:spPr>
          <a:xfrm>
            <a:off x="522287" y="2221661"/>
            <a:ext cx="805543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1945" algn="l" rtl="0">
              <a:lnSpc>
                <a:spcPct val="12857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7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4640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2"/>
          <p:cNvSpPr txBox="1"/>
          <p:nvPr/>
        </p:nvSpPr>
        <p:spPr>
          <a:xfrm>
            <a:off x="6846857" y="6498001"/>
            <a:ext cx="234950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">
  <p:cSld name="CHAP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985007" y="2524714"/>
            <a:ext cx="4616240" cy="132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99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449470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22;p3"/>
          <p:cNvSpPr txBox="1"/>
          <p:nvPr/>
        </p:nvSpPr>
        <p:spPr>
          <a:xfrm>
            <a:off x="8836343" y="6498003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449468" y="6498005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719769" y="2095280"/>
            <a:ext cx="59989" cy="1759369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2"/>
              <a:buFont typeface="Arial"/>
              <a:buNone/>
            </a:pPr>
            <a:endParaRPr sz="1662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719769" y="4157762"/>
            <a:ext cx="59989" cy="323165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2"/>
              <a:buFont typeface="Arial"/>
              <a:buNone/>
            </a:pPr>
            <a:endParaRPr sz="1662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2"/>
          </p:nvPr>
        </p:nvSpPr>
        <p:spPr>
          <a:xfrm>
            <a:off x="985007" y="2066881"/>
            <a:ext cx="5475500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999"/>
              <a:buFont typeface="Arial"/>
              <a:buNone/>
              <a:defRPr sz="1999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989683" y="4165452"/>
            <a:ext cx="263191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AI COURSE</a:t>
            </a:r>
            <a:endParaRPr sz="2099" b="0" i="0" u="none" strike="noStrike" cap="none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4">
          <p15:clr>
            <a:srgbClr val="FBAE40"/>
          </p15:clr>
        </p15:guide>
        <p15:guide id="3" pos="4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able of Contents">
  <p:cSld name="3_Table of Conten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30;p4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4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 txBox="1"/>
          <p:nvPr/>
        </p:nvSpPr>
        <p:spPr>
          <a:xfrm>
            <a:off x="6846857" y="6498001"/>
            <a:ext cx="234950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4395"/>
            <a:ext cx="9899651" cy="685360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>
            <a:off x="2" y="0"/>
            <a:ext cx="9899651" cy="6858000"/>
          </a:xfrm>
          <a:prstGeom prst="rect">
            <a:avLst/>
          </a:prstGeom>
          <a:solidFill>
            <a:srgbClr val="1428A0">
              <a:alpha val="8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endParaRPr sz="19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449468" y="5677032"/>
            <a:ext cx="9000714" cy="730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ⓒ2021 SAMSUNG. All rights reserved.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Samsung Electronics Corporate Citizenship Office holds the copyright of book.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book is a literary property protected by copyright law so reprint and reproduction without permission are prohibited.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use this book other than the curriculum of Samsung innovation Campus or to use the entire or part of this book, you must receive written consent from copyright holder.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1822" y="3022951"/>
            <a:ext cx="2476006" cy="812098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5"/>
          <p:cNvSpPr/>
          <p:nvPr/>
        </p:nvSpPr>
        <p:spPr>
          <a:xfrm>
            <a:off x="449468" y="450000"/>
            <a:ext cx="1290568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Calibri"/>
              <a:buNone/>
            </a:pPr>
            <a:endParaRPr sz="19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able of Contents">
  <p:cSld name="2_Table of Conten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" name="Google Shape;42;p6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3" name="Google Shape;43;p6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449468" y="1440000"/>
            <a:ext cx="854118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449468" y="450000"/>
            <a:ext cx="323896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790000" y="450001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3"/>
          </p:nvPr>
        </p:nvSpPr>
        <p:spPr>
          <a:xfrm>
            <a:off x="9112825" y="480779"/>
            <a:ext cx="34062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4"/>
          </p:nvPr>
        </p:nvSpPr>
        <p:spPr>
          <a:xfrm>
            <a:off x="8740667" y="480779"/>
            <a:ext cx="46785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5"/>
          </p:nvPr>
        </p:nvSpPr>
        <p:spPr>
          <a:xfrm>
            <a:off x="522287" y="2221661"/>
            <a:ext cx="805543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1945" algn="l" rtl="0">
              <a:lnSpc>
                <a:spcPct val="12857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7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4640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/>
          <p:nvPr/>
        </p:nvSpPr>
        <p:spPr>
          <a:xfrm>
            <a:off x="6846857" y="6498001"/>
            <a:ext cx="234950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 Cover">
  <p:cSld name="Front Cover">
    <p:bg>
      <p:bgPr>
        <a:solidFill>
          <a:srgbClr val="F2F2F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/>
          <p:nvPr/>
        </p:nvSpPr>
        <p:spPr>
          <a:xfrm>
            <a:off x="449468" y="450000"/>
            <a:ext cx="1282022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Calibri"/>
              <a:buNone/>
            </a:pPr>
            <a:endParaRPr sz="1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5631" y="6141164"/>
            <a:ext cx="1371564" cy="4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8"/>
          <p:cNvSpPr/>
          <p:nvPr/>
        </p:nvSpPr>
        <p:spPr>
          <a:xfrm>
            <a:off x="990000" y="4320000"/>
            <a:ext cx="58325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AI COURSE</a:t>
            </a:r>
            <a:endParaRPr sz="2400" b="0" i="0" u="none" strike="noStrike" cap="none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8"/>
          <p:cNvSpPr/>
          <p:nvPr/>
        </p:nvSpPr>
        <p:spPr>
          <a:xfrm>
            <a:off x="724689" y="4320000"/>
            <a:ext cx="54000" cy="3600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1"/>
          </p:nvPr>
        </p:nvSpPr>
        <p:spPr>
          <a:xfrm>
            <a:off x="720000" y="3551768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720000" y="1710000"/>
            <a:ext cx="522101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">
  <p:cSld name="CHAPT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985007" y="2524714"/>
            <a:ext cx="4616240" cy="132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99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64" name="Google Shape;64;p9"/>
          <p:cNvCxnSpPr/>
          <p:nvPr/>
        </p:nvCxnSpPr>
        <p:spPr>
          <a:xfrm>
            <a:off x="449470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5" name="Google Shape;65;p9"/>
          <p:cNvSpPr txBox="1"/>
          <p:nvPr/>
        </p:nvSpPr>
        <p:spPr>
          <a:xfrm>
            <a:off x="8836343" y="6498003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9"/>
          <p:cNvSpPr/>
          <p:nvPr/>
        </p:nvSpPr>
        <p:spPr>
          <a:xfrm>
            <a:off x="449468" y="6498005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9"/>
          <p:cNvSpPr/>
          <p:nvPr/>
        </p:nvSpPr>
        <p:spPr>
          <a:xfrm>
            <a:off x="719769" y="2095280"/>
            <a:ext cx="59989" cy="1759369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2"/>
              <a:buFont typeface="Arial"/>
              <a:buNone/>
            </a:pPr>
            <a:endParaRPr sz="1662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719769" y="4157762"/>
            <a:ext cx="59989" cy="323165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2"/>
              <a:buFont typeface="Arial"/>
              <a:buNone/>
            </a:pPr>
            <a:endParaRPr sz="1662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2"/>
          </p:nvPr>
        </p:nvSpPr>
        <p:spPr>
          <a:xfrm>
            <a:off x="985007" y="2066881"/>
            <a:ext cx="5475500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999"/>
              <a:buFont typeface="Arial"/>
              <a:buNone/>
              <a:defRPr sz="1999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9"/>
          <p:cNvSpPr/>
          <p:nvPr/>
        </p:nvSpPr>
        <p:spPr>
          <a:xfrm>
            <a:off x="989683" y="4165452"/>
            <a:ext cx="263191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AI COURSE</a:t>
            </a:r>
            <a:endParaRPr sz="2099" b="0" i="0" u="none" strike="noStrike" cap="none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4">
          <p15:clr>
            <a:srgbClr val="FBAE40"/>
          </p15:clr>
        </p15:guide>
        <p15:guide id="3" pos="44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able of Contents">
  <p:cSld name="3_Table of Conten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10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4" name="Google Shape;74;p10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0"/>
          <p:cNvSpPr txBox="1"/>
          <p:nvPr/>
        </p:nvSpPr>
        <p:spPr>
          <a:xfrm>
            <a:off x="6846857" y="6498001"/>
            <a:ext cx="234950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4395"/>
            <a:ext cx="9899651" cy="685360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1"/>
          <p:cNvSpPr/>
          <p:nvPr/>
        </p:nvSpPr>
        <p:spPr>
          <a:xfrm>
            <a:off x="2" y="0"/>
            <a:ext cx="9899651" cy="6858000"/>
          </a:xfrm>
          <a:prstGeom prst="rect">
            <a:avLst/>
          </a:prstGeom>
          <a:solidFill>
            <a:srgbClr val="1428A0">
              <a:alpha val="8901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endParaRPr sz="19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1"/>
          <p:cNvSpPr/>
          <p:nvPr/>
        </p:nvSpPr>
        <p:spPr>
          <a:xfrm>
            <a:off x="449468" y="5677032"/>
            <a:ext cx="9000714" cy="730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ⓒ2021 SAMSUNG. All rights reserved.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Samsung Electronics Corporate Citizenship Office holds the copyright of book.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book is a literary property protected by copyright law so reprint and reproduction without permission are prohibited.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use this book other than the curriculum of Samsung innovation Campus or to use the entire or part of this book, you must receive written consent from copyright holder.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1822" y="3022951"/>
            <a:ext cx="2476006" cy="812098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1"/>
          <p:cNvSpPr/>
          <p:nvPr/>
        </p:nvSpPr>
        <p:spPr>
          <a:xfrm>
            <a:off x="449468" y="450000"/>
            <a:ext cx="1290568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Calibri"/>
              <a:buNone/>
            </a:pPr>
            <a:endParaRPr sz="19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V9RRAYK0PN4NKxACTWeIHxMT_01UZZ-m/view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title"/>
          </p:nvPr>
        </p:nvSpPr>
        <p:spPr>
          <a:xfrm>
            <a:off x="720000" y="2532123"/>
            <a:ext cx="6419031" cy="17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Samsung Innovation Campus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/>
        </p:nvSpPr>
        <p:spPr>
          <a:xfrm>
            <a:off x="8514450" y="2585300"/>
            <a:ext cx="142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 txBox="1"/>
          <p:nvPr/>
        </p:nvSpPr>
        <p:spPr>
          <a:xfrm>
            <a:off x="3363838" y="5399400"/>
            <a:ext cx="31752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/>
              <a:t>Precisión del modelo: </a:t>
            </a:r>
            <a:r>
              <a:rPr lang="en-US" sz="1600" b="1">
                <a:solidFill>
                  <a:srgbClr val="FF0000"/>
                </a:solidFill>
              </a:rPr>
              <a:t>60.61%</a:t>
            </a:r>
            <a:endParaRPr sz="16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0825"/>
            <a:ext cx="4951425" cy="31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1550" y="1788475"/>
            <a:ext cx="4856999" cy="256932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2"/>
          <p:cNvSpPr txBox="1"/>
          <p:nvPr/>
        </p:nvSpPr>
        <p:spPr>
          <a:xfrm>
            <a:off x="4204750" y="78275"/>
            <a:ext cx="149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lt1"/>
                </a:solidFill>
              </a:rPr>
              <a:t>FRIJOLES</a:t>
            </a:r>
            <a:endParaRPr sz="21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/>
        </p:nvSpPr>
        <p:spPr>
          <a:xfrm>
            <a:off x="8514450" y="2585300"/>
            <a:ext cx="142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3"/>
          <p:cNvSpPr txBox="1"/>
          <p:nvPr/>
        </p:nvSpPr>
        <p:spPr>
          <a:xfrm>
            <a:off x="3363838" y="5399400"/>
            <a:ext cx="31752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/>
              <a:t>Precisión del modelo: </a:t>
            </a:r>
            <a:r>
              <a:rPr lang="en-US" sz="1600" b="1">
                <a:solidFill>
                  <a:srgbClr val="FF0000"/>
                </a:solidFill>
              </a:rPr>
              <a:t>86.61%</a:t>
            </a:r>
            <a:endParaRPr sz="16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3"/>
          <p:cNvSpPr txBox="1"/>
          <p:nvPr/>
        </p:nvSpPr>
        <p:spPr>
          <a:xfrm>
            <a:off x="4204750" y="78275"/>
            <a:ext cx="149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lt1"/>
                </a:solidFill>
              </a:rPr>
              <a:t>HUEVOS</a:t>
            </a:r>
            <a:endParaRPr sz="2100" b="1">
              <a:solidFill>
                <a:schemeClr val="lt1"/>
              </a:solidFill>
            </a:endParaRPr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7174"/>
            <a:ext cx="9902826" cy="492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/>
        </p:nvSpPr>
        <p:spPr>
          <a:xfrm>
            <a:off x="8514450" y="2585300"/>
            <a:ext cx="142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4"/>
          <p:cNvSpPr txBox="1"/>
          <p:nvPr/>
        </p:nvSpPr>
        <p:spPr>
          <a:xfrm>
            <a:off x="3363838" y="5399400"/>
            <a:ext cx="31752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/>
              <a:t>Precisión del modelo: </a:t>
            </a:r>
            <a:r>
              <a:rPr lang="en-US" sz="1600" b="1">
                <a:solidFill>
                  <a:srgbClr val="FF0000"/>
                </a:solidFill>
              </a:rPr>
              <a:t>86.61%</a:t>
            </a:r>
            <a:endParaRPr sz="16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4"/>
          <p:cNvSpPr txBox="1"/>
          <p:nvPr/>
        </p:nvSpPr>
        <p:spPr>
          <a:xfrm>
            <a:off x="4204750" y="78275"/>
            <a:ext cx="149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lt1"/>
                </a:solidFill>
              </a:rPr>
              <a:t>HUEVOS</a:t>
            </a:r>
            <a:endParaRPr sz="2100" b="1">
              <a:solidFill>
                <a:schemeClr val="lt1"/>
              </a:solidFill>
            </a:endParaRPr>
          </a:p>
        </p:txBody>
      </p:sp>
      <p:pic>
        <p:nvPicPr>
          <p:cNvPr id="179" name="Google Shape;179;p24"/>
          <p:cNvPicPr preferRelativeResize="0"/>
          <p:nvPr/>
        </p:nvPicPr>
        <p:blipFill rotWithShape="1">
          <a:blip r:embed="rId3">
            <a:alphaModFix/>
          </a:blip>
          <a:srcRect l="-1246" r="-4383"/>
          <a:stretch/>
        </p:blipFill>
        <p:spPr>
          <a:xfrm>
            <a:off x="553850" y="700575"/>
            <a:ext cx="8612374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/>
        </p:nvSpPr>
        <p:spPr>
          <a:xfrm>
            <a:off x="8514450" y="2585300"/>
            <a:ext cx="142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5"/>
          <p:cNvSpPr txBox="1"/>
          <p:nvPr/>
        </p:nvSpPr>
        <p:spPr>
          <a:xfrm>
            <a:off x="3363838" y="5399400"/>
            <a:ext cx="31752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/>
              <a:t>Precisión del modelo: </a:t>
            </a:r>
            <a:r>
              <a:rPr lang="en-US" sz="1600" b="1">
                <a:solidFill>
                  <a:srgbClr val="FF0000"/>
                </a:solidFill>
              </a:rPr>
              <a:t>88.35%</a:t>
            </a:r>
            <a:endParaRPr sz="16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5"/>
          <p:cNvSpPr txBox="1"/>
          <p:nvPr/>
        </p:nvSpPr>
        <p:spPr>
          <a:xfrm>
            <a:off x="4204750" y="78275"/>
            <a:ext cx="149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lt1"/>
                </a:solidFill>
              </a:rPr>
              <a:t>AZUCAR</a:t>
            </a:r>
            <a:endParaRPr sz="2100" b="1">
              <a:solidFill>
                <a:schemeClr val="lt1"/>
              </a:solidFill>
            </a:endParaRPr>
          </a:p>
        </p:txBody>
      </p:sp>
      <p:pic>
        <p:nvPicPr>
          <p:cNvPr id="187" name="Google Shape;1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5125"/>
            <a:ext cx="9902826" cy="484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/>
        </p:nvSpPr>
        <p:spPr>
          <a:xfrm>
            <a:off x="8514450" y="2585300"/>
            <a:ext cx="142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6"/>
          <p:cNvSpPr txBox="1"/>
          <p:nvPr/>
        </p:nvSpPr>
        <p:spPr>
          <a:xfrm>
            <a:off x="3363838" y="5399400"/>
            <a:ext cx="31752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/>
              <a:t>Precisión del modelo: </a:t>
            </a:r>
            <a:r>
              <a:rPr lang="en-US" sz="1600" b="1">
                <a:solidFill>
                  <a:srgbClr val="FF0000"/>
                </a:solidFill>
              </a:rPr>
              <a:t>88.35%</a:t>
            </a:r>
            <a:endParaRPr sz="16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6"/>
          <p:cNvSpPr txBox="1"/>
          <p:nvPr/>
        </p:nvSpPr>
        <p:spPr>
          <a:xfrm>
            <a:off x="4204750" y="78275"/>
            <a:ext cx="149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lt1"/>
                </a:solidFill>
              </a:rPr>
              <a:t>AZÚCAR</a:t>
            </a:r>
            <a:endParaRPr sz="2100" b="1">
              <a:solidFill>
                <a:schemeClr val="lt1"/>
              </a:solidFill>
            </a:endParaRPr>
          </a:p>
        </p:txBody>
      </p:sp>
      <p:pic>
        <p:nvPicPr>
          <p:cNvPr id="195" name="Google Shape;19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30875"/>
            <a:ext cx="9902826" cy="485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body" idx="1"/>
          </p:nvPr>
        </p:nvSpPr>
        <p:spPr>
          <a:xfrm>
            <a:off x="1166799" y="1152805"/>
            <a:ext cx="7893300" cy="20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</a:pPr>
            <a:r>
              <a:rPr lang="en-US" sz="4800" b="1">
                <a:solidFill>
                  <a:srgbClr val="0C0C0C"/>
                </a:solidFill>
              </a:rPr>
              <a:t>CANASTA BÁSICA</a:t>
            </a:r>
            <a:endParaRPr sz="4800" b="1">
              <a:solidFill>
                <a:srgbClr val="0C0C0C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200"/>
              <a:buNone/>
            </a:pPr>
            <a:r>
              <a:rPr lang="en-US" sz="4800" b="1">
                <a:solidFill>
                  <a:srgbClr val="0C0C0C"/>
                </a:solidFill>
              </a:rPr>
              <a:t>    Rural</a:t>
            </a:r>
            <a:endParaRPr sz="4800" b="1">
              <a:solidFill>
                <a:srgbClr val="0C0C0C"/>
              </a:solidFill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200"/>
              <a:buFont typeface="Arial"/>
              <a:buChar char="➔"/>
            </a:pPr>
            <a:r>
              <a:rPr lang="en-US" sz="4800" b="1">
                <a:solidFill>
                  <a:srgbClr val="FF0000"/>
                </a:solidFill>
              </a:rPr>
              <a:t> Urbana</a:t>
            </a:r>
            <a:endParaRPr sz="4800" b="1">
              <a:solidFill>
                <a:srgbClr val="FF0000"/>
              </a:solidFill>
            </a:endParaRPr>
          </a:p>
        </p:txBody>
      </p:sp>
      <p:sp>
        <p:nvSpPr>
          <p:cNvPr id="201" name="Google Shape;201;p27"/>
          <p:cNvSpPr txBox="1"/>
          <p:nvPr/>
        </p:nvSpPr>
        <p:spPr>
          <a:xfrm>
            <a:off x="8514450" y="2585300"/>
            <a:ext cx="142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27" descr="La canasta básica urbana alcanza su precio más bajo en ocho meses - La  Prensa Gráfic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41664" y="3429000"/>
            <a:ext cx="5151076" cy="2897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/>
        </p:nvSpPr>
        <p:spPr>
          <a:xfrm>
            <a:off x="1856106" y="1382286"/>
            <a:ext cx="2532184" cy="470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Canasta Básica Alimentaria Urbana (11 productos)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Pan francés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Tortillas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Arroz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Carnes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Grasas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Huevos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Leche fluida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Frutas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Frijoles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Verduras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Azúcar</a:t>
            </a:r>
            <a:endParaRPr/>
          </a:p>
        </p:txBody>
      </p:sp>
      <p:sp>
        <p:nvSpPr>
          <p:cNvPr id="208" name="Google Shape;208;p28"/>
          <p:cNvSpPr txBox="1"/>
          <p:nvPr/>
        </p:nvSpPr>
        <p:spPr>
          <a:xfrm>
            <a:off x="5344064" y="1382286"/>
            <a:ext cx="2927738" cy="4093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Canasta Básica Alimentaria Rural (9 productos)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Tortillas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Arroz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Carnes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Grasas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Huevos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Leche fluida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Frutas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Frijoles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Azúcar</a:t>
            </a:r>
            <a:endParaRPr/>
          </a:p>
        </p:txBody>
      </p:sp>
      <p:sp>
        <p:nvSpPr>
          <p:cNvPr id="209" name="Google Shape;209;p28"/>
          <p:cNvSpPr txBox="1"/>
          <p:nvPr/>
        </p:nvSpPr>
        <p:spPr>
          <a:xfrm>
            <a:off x="2011680" y="211016"/>
            <a:ext cx="564114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PRODUCTOS</a:t>
            </a:r>
            <a:endParaRPr sz="4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702" y="1927392"/>
            <a:ext cx="9644123" cy="2683044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9"/>
          <p:cNvSpPr txBox="1"/>
          <p:nvPr/>
        </p:nvSpPr>
        <p:spPr>
          <a:xfrm>
            <a:off x="815927" y="4909625"/>
            <a:ext cx="759655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Consejo Nacional de Salario Mínimo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otras entidades gubernamentales actualizan periódicamente el costo de ambas canastas, reflejando las diferencias en precios y consumo entre la población urbana y rural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2784987" y="797206"/>
            <a:ext cx="433284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DIFERENCIAS</a:t>
            </a:r>
            <a:endParaRPr sz="4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/>
        </p:nvSpPr>
        <p:spPr>
          <a:xfrm>
            <a:off x="8514450" y="2585300"/>
            <a:ext cx="142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0"/>
          <p:cNvSpPr txBox="1"/>
          <p:nvPr/>
        </p:nvSpPr>
        <p:spPr>
          <a:xfrm>
            <a:off x="3251294" y="5550605"/>
            <a:ext cx="3796617" cy="62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Precisión del modelo: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84.10%</a:t>
            </a:r>
            <a:endParaRPr sz="20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0"/>
          <p:cNvSpPr txBox="1"/>
          <p:nvPr/>
        </p:nvSpPr>
        <p:spPr>
          <a:xfrm>
            <a:off x="4204749" y="78275"/>
            <a:ext cx="2955705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PAN FRANCES</a:t>
            </a:r>
            <a:endParaRPr sz="2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0188" y="685823"/>
            <a:ext cx="9958738" cy="4673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/>
        </p:nvSpPr>
        <p:spPr>
          <a:xfrm>
            <a:off x="8514450" y="2585300"/>
            <a:ext cx="142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1"/>
          <p:cNvSpPr txBox="1"/>
          <p:nvPr/>
        </p:nvSpPr>
        <p:spPr>
          <a:xfrm>
            <a:off x="3152820" y="5536337"/>
            <a:ext cx="3796617" cy="62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Precisión del modelo: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84.10%</a:t>
            </a:r>
            <a:endParaRPr sz="20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1"/>
          <p:cNvSpPr txBox="1"/>
          <p:nvPr/>
        </p:nvSpPr>
        <p:spPr>
          <a:xfrm>
            <a:off x="4204749" y="78275"/>
            <a:ext cx="2955705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PAN FRANCES</a:t>
            </a:r>
            <a:endParaRPr sz="2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700091"/>
            <a:ext cx="9923677" cy="4850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974725" y="1604350"/>
            <a:ext cx="8376600" cy="15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</a:pPr>
            <a:r>
              <a:rPr lang="en-US" sz="4500" b="1">
                <a:solidFill>
                  <a:srgbClr val="0C0C0C"/>
                </a:solidFill>
              </a:rPr>
              <a:t>Predicción de precios de la canasta básica en El Salvador</a:t>
            </a:r>
            <a:endParaRPr sz="4500" b="1">
              <a:solidFill>
                <a:srgbClr val="0C0C0C"/>
              </a:solidFill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822104" y="5565874"/>
            <a:ext cx="547971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Solutions 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8514450" y="2585300"/>
            <a:ext cx="142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7" name="Google Shape;10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0125" y="3465525"/>
            <a:ext cx="5148051" cy="29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/>
        </p:nvSpPr>
        <p:spPr>
          <a:xfrm>
            <a:off x="8514450" y="2585300"/>
            <a:ext cx="142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2"/>
          <p:cNvSpPr txBox="1"/>
          <p:nvPr/>
        </p:nvSpPr>
        <p:spPr>
          <a:xfrm>
            <a:off x="3152820" y="5536337"/>
            <a:ext cx="3796617" cy="62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Precisión del modelo: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67.42%</a:t>
            </a:r>
            <a:endParaRPr sz="20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2"/>
          <p:cNvSpPr txBox="1"/>
          <p:nvPr/>
        </p:nvSpPr>
        <p:spPr>
          <a:xfrm>
            <a:off x="3361016" y="-56271"/>
            <a:ext cx="2955705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ARROZ</a:t>
            </a:r>
            <a:endParaRPr sz="3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721086"/>
            <a:ext cx="9902825" cy="4655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>
            <a:spLocks noGrp="1"/>
          </p:cNvSpPr>
          <p:nvPr>
            <p:ph type="body" idx="2"/>
          </p:nvPr>
        </p:nvSpPr>
        <p:spPr>
          <a:xfrm>
            <a:off x="985007" y="2066881"/>
            <a:ext cx="5475500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999"/>
              <a:buFont typeface="Arial"/>
              <a:buNone/>
            </a:pPr>
            <a:endParaRPr/>
          </a:p>
        </p:txBody>
      </p:sp>
      <p:pic>
        <p:nvPicPr>
          <p:cNvPr id="246" name="Google Shape;24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34" y="801076"/>
            <a:ext cx="9863591" cy="4980746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3"/>
          <p:cNvSpPr txBox="1"/>
          <p:nvPr/>
        </p:nvSpPr>
        <p:spPr>
          <a:xfrm>
            <a:off x="3473559" y="126609"/>
            <a:ext cx="2955705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ARROZ</a:t>
            </a:r>
            <a:endParaRPr sz="3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3"/>
          <p:cNvSpPr txBox="1"/>
          <p:nvPr/>
        </p:nvSpPr>
        <p:spPr>
          <a:xfrm>
            <a:off x="2927737" y="5745303"/>
            <a:ext cx="3796617" cy="62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Precisión del modelo: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67.42%</a:t>
            </a:r>
            <a:endParaRPr sz="20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>
            <a:spLocks noGrp="1"/>
          </p:cNvSpPr>
          <p:nvPr>
            <p:ph type="body" idx="2"/>
          </p:nvPr>
        </p:nvSpPr>
        <p:spPr>
          <a:xfrm>
            <a:off x="985007" y="2066881"/>
            <a:ext cx="5475500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999"/>
              <a:buFont typeface="Arial"/>
              <a:buNone/>
            </a:pPr>
            <a:endParaRPr/>
          </a:p>
        </p:txBody>
      </p:sp>
      <p:sp>
        <p:nvSpPr>
          <p:cNvPr id="254" name="Google Shape;254;p34"/>
          <p:cNvSpPr txBox="1"/>
          <p:nvPr/>
        </p:nvSpPr>
        <p:spPr>
          <a:xfrm>
            <a:off x="3473559" y="126609"/>
            <a:ext cx="2986948" cy="663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AZÚCAR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4"/>
          <p:cNvSpPr txBox="1"/>
          <p:nvPr/>
        </p:nvSpPr>
        <p:spPr>
          <a:xfrm>
            <a:off x="2927737" y="5745303"/>
            <a:ext cx="3796617" cy="62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Precisión del modelo: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87.95%</a:t>
            </a:r>
            <a:endParaRPr sz="20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85" y="790545"/>
            <a:ext cx="9892340" cy="4637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>
            <a:spLocks noGrp="1"/>
          </p:cNvSpPr>
          <p:nvPr>
            <p:ph type="body" idx="2"/>
          </p:nvPr>
        </p:nvSpPr>
        <p:spPr>
          <a:xfrm>
            <a:off x="985007" y="2066881"/>
            <a:ext cx="5475500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999"/>
              <a:buFont typeface="Arial"/>
              <a:buNone/>
            </a:pPr>
            <a:endParaRPr/>
          </a:p>
        </p:txBody>
      </p:sp>
      <p:sp>
        <p:nvSpPr>
          <p:cNvPr id="262" name="Google Shape;262;p35"/>
          <p:cNvSpPr txBox="1"/>
          <p:nvPr/>
        </p:nvSpPr>
        <p:spPr>
          <a:xfrm>
            <a:off x="3473559" y="126609"/>
            <a:ext cx="2986948" cy="663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AZÚCAR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5"/>
          <p:cNvSpPr txBox="1"/>
          <p:nvPr/>
        </p:nvSpPr>
        <p:spPr>
          <a:xfrm>
            <a:off x="2927737" y="5745303"/>
            <a:ext cx="3796617" cy="62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Precisión del modelo: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87.95%</a:t>
            </a:r>
            <a:endParaRPr sz="20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90545"/>
            <a:ext cx="9902825" cy="4758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/>
        </p:nvSpPr>
        <p:spPr>
          <a:xfrm>
            <a:off x="8514450" y="2585300"/>
            <a:ext cx="142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6"/>
          <p:cNvSpPr txBox="1"/>
          <p:nvPr/>
        </p:nvSpPr>
        <p:spPr>
          <a:xfrm>
            <a:off x="3121825" y="78275"/>
            <a:ext cx="439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lt1"/>
                </a:solidFill>
              </a:rPr>
              <a:t>BREVE DEMOSTRACIÓN</a:t>
            </a:r>
            <a:endParaRPr sz="2100" b="1">
              <a:solidFill>
                <a:schemeClr val="lt1"/>
              </a:solidFill>
            </a:endParaRPr>
          </a:p>
        </p:txBody>
      </p:sp>
      <p:pic>
        <p:nvPicPr>
          <p:cNvPr id="271" name="Google Shape;271;p36" title="Vídeo sin título ‐ Hecho con Clipchamp (1)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113" y="684050"/>
            <a:ext cx="8236007" cy="53087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5F3CEEA-888D-46FF-ABD1-B7AFECF390F6}"/>
              </a:ext>
            </a:extLst>
          </p:cNvPr>
          <p:cNvSpPr txBox="1"/>
          <p:nvPr/>
        </p:nvSpPr>
        <p:spPr>
          <a:xfrm>
            <a:off x="1779775" y="6122633"/>
            <a:ext cx="9340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1000" dirty="0">
                <a:solidFill>
                  <a:schemeClr val="tx2">
                    <a:lumMod val="50000"/>
                  </a:schemeClr>
                </a:solidFill>
              </a:rPr>
              <a:t>https://docs.google.com/presentation/d/15q-ezesF4f9W0N40fo9VHv7aYhwv9FyCAb_q1mHoWSo/edit#slide=id.g3447a2bb4a8_0_76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>
            <a:spLocks noGrp="1"/>
          </p:cNvSpPr>
          <p:nvPr>
            <p:ph type="title"/>
          </p:nvPr>
        </p:nvSpPr>
        <p:spPr>
          <a:xfrm>
            <a:off x="636537" y="840273"/>
            <a:ext cx="8629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b="1"/>
              <a:t>¿Por qué es importante?</a:t>
            </a:r>
            <a:endParaRPr b="1"/>
          </a:p>
        </p:txBody>
      </p:sp>
      <p:sp>
        <p:nvSpPr>
          <p:cNvPr id="277" name="Google Shape;277;p37"/>
          <p:cNvSpPr txBox="1"/>
          <p:nvPr/>
        </p:nvSpPr>
        <p:spPr>
          <a:xfrm>
            <a:off x="2960650" y="2006650"/>
            <a:ext cx="3382500" cy="18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Impacto comunitario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Innovacion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Toma de decisiones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Accesibilidad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Impacto social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636537" y="840273"/>
            <a:ext cx="8629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b="1"/>
              <a:t>INTEGRANTES</a:t>
            </a:r>
            <a:endParaRPr b="1"/>
          </a:p>
        </p:txBody>
      </p:sp>
      <p:sp>
        <p:nvSpPr>
          <p:cNvPr id="113" name="Google Shape;113;p15"/>
          <p:cNvSpPr txBox="1"/>
          <p:nvPr/>
        </p:nvSpPr>
        <p:spPr>
          <a:xfrm>
            <a:off x="2960650" y="2006650"/>
            <a:ext cx="5147100" cy="18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Alexis Alfonso Alvarenga Alvarenga</a:t>
            </a:r>
            <a:endParaRPr sz="2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José Ángel Teises Escobar</a:t>
            </a:r>
            <a:endParaRPr sz="2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Brenda Yaneth Trinidad Flores</a:t>
            </a:r>
            <a:endParaRPr sz="2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Adriana Abigail Mayora Villalta</a:t>
            </a:r>
            <a:endParaRPr sz="2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Kevin Jonathan Carballo Sánchez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655350" y="875625"/>
            <a:ext cx="8361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b="1"/>
              <a:t>Planteamiento del problema:</a:t>
            </a:r>
            <a:endParaRPr b="1"/>
          </a:p>
        </p:txBody>
      </p:sp>
      <p:sp>
        <p:nvSpPr>
          <p:cNvPr id="119" name="Google Shape;119;p16"/>
          <p:cNvSpPr txBox="1"/>
          <p:nvPr/>
        </p:nvSpPr>
        <p:spPr>
          <a:xfrm>
            <a:off x="560387" y="1694647"/>
            <a:ext cx="878205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Los cambios impredecibles en los precios de la canasta básica afectan directamente el poder adquisitivo de los salvadoreños y complican la planificación económica tanto a nivel personal como empresarial.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6523447" y="817623"/>
            <a:ext cx="2754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b="1"/>
              <a:t>Objetivo:</a:t>
            </a:r>
            <a:endParaRPr b="1"/>
          </a:p>
        </p:txBody>
      </p:sp>
      <p:sp>
        <p:nvSpPr>
          <p:cNvPr id="125" name="Google Shape;125;p17"/>
          <p:cNvSpPr txBox="1"/>
          <p:nvPr/>
        </p:nvSpPr>
        <p:spPr>
          <a:xfrm>
            <a:off x="560387" y="1694647"/>
            <a:ext cx="87822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Proporcionar una herramienta analítica que permita anticipar cambios en los costos de los productos esenciales, facilitando la toma de decisiones para consumidores, comerciantes y entidades gubernamentales.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/>
        </p:nvSpPr>
        <p:spPr>
          <a:xfrm>
            <a:off x="8514450" y="2585300"/>
            <a:ext cx="142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814875" y="2176500"/>
            <a:ext cx="6307800" cy="3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/>
              <a:t>MÉTODO DE REGRESIÓN LINEAL</a:t>
            </a:r>
            <a:endParaRPr sz="4400" b="1"/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5075" y="3137900"/>
            <a:ext cx="2475350" cy="247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body" idx="1"/>
          </p:nvPr>
        </p:nvSpPr>
        <p:spPr>
          <a:xfrm>
            <a:off x="1113150" y="1743648"/>
            <a:ext cx="7893300" cy="20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</a:pPr>
            <a:r>
              <a:rPr lang="en-US" sz="4200" b="1">
                <a:solidFill>
                  <a:srgbClr val="0C0C0C"/>
                </a:solidFill>
              </a:rPr>
              <a:t>CANASTA BÁSICA</a:t>
            </a:r>
            <a:endParaRPr sz="4200" b="1">
              <a:solidFill>
                <a:srgbClr val="0C0C0C"/>
              </a:solidFill>
            </a:endParaRPr>
          </a:p>
          <a:p>
            <a:pPr marL="457200" lvl="0" indent="-495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200"/>
              <a:buChar char="➔"/>
            </a:pPr>
            <a:r>
              <a:rPr lang="en-US" sz="4200" b="1">
                <a:solidFill>
                  <a:srgbClr val="0C0C0C"/>
                </a:solidFill>
              </a:rPr>
              <a:t>Rural</a:t>
            </a:r>
            <a:endParaRPr sz="4200" b="1">
              <a:solidFill>
                <a:srgbClr val="0C0C0C"/>
              </a:solidFill>
            </a:endParaRPr>
          </a:p>
          <a:p>
            <a:pPr marL="457200" lvl="0" indent="-495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200"/>
              <a:buChar char="➔"/>
            </a:pPr>
            <a:r>
              <a:rPr lang="en-US" sz="4200" b="1">
                <a:solidFill>
                  <a:srgbClr val="0C0C0C"/>
                </a:solidFill>
              </a:rPr>
              <a:t>Urbana</a:t>
            </a:r>
            <a:endParaRPr sz="4200" b="1">
              <a:solidFill>
                <a:srgbClr val="0C0C0C"/>
              </a:solidFill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8514450" y="2585300"/>
            <a:ext cx="142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9975" y="3124098"/>
            <a:ext cx="2726051" cy="27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body" idx="1"/>
          </p:nvPr>
        </p:nvSpPr>
        <p:spPr>
          <a:xfrm>
            <a:off x="1113150" y="1743648"/>
            <a:ext cx="7893300" cy="20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</a:pPr>
            <a:endParaRPr sz="4200" b="1">
              <a:solidFill>
                <a:srgbClr val="0C0C0C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00" b="1">
                <a:solidFill>
                  <a:srgbClr val="0C0C0C"/>
                </a:solidFill>
              </a:rPr>
              <a:t>Rural</a:t>
            </a:r>
            <a:endParaRPr sz="6300" b="1">
              <a:solidFill>
                <a:srgbClr val="0C0C0C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200" b="1">
              <a:solidFill>
                <a:srgbClr val="0C0C0C"/>
              </a:solidFill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8514450" y="2585300"/>
            <a:ext cx="142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9975" y="3124098"/>
            <a:ext cx="2726051" cy="27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/>
        </p:nvSpPr>
        <p:spPr>
          <a:xfrm>
            <a:off x="8514450" y="2585300"/>
            <a:ext cx="142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6412"/>
            <a:ext cx="9902826" cy="492222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/>
          <p:nvPr/>
        </p:nvSpPr>
        <p:spPr>
          <a:xfrm>
            <a:off x="3363838" y="5399400"/>
            <a:ext cx="31752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/>
              <a:t>Precisión del modelo: </a:t>
            </a:r>
            <a:r>
              <a:rPr lang="en-US" sz="1600" b="1">
                <a:solidFill>
                  <a:srgbClr val="FF0000"/>
                </a:solidFill>
              </a:rPr>
              <a:t>60.61%</a:t>
            </a:r>
            <a:endParaRPr sz="16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4204750" y="78275"/>
            <a:ext cx="149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lt1"/>
                </a:solidFill>
              </a:rPr>
              <a:t>FRIJOLES</a:t>
            </a:r>
            <a:endParaRPr sz="21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C_Template_AI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C_Template_AI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Microsoft Office PowerPoint</Application>
  <PresentationFormat>Personalizado</PresentationFormat>
  <Paragraphs>81</Paragraphs>
  <Slides>25</Slides>
  <Notes>25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Malgun Gothic</vt:lpstr>
      <vt:lpstr>Arial</vt:lpstr>
      <vt:lpstr>Calibri</vt:lpstr>
      <vt:lpstr>SIC_Template_AI</vt:lpstr>
      <vt:lpstr>SIC_Template_AI</vt:lpstr>
      <vt:lpstr>Samsung Innovation Campus</vt:lpstr>
      <vt:lpstr>Presentación de PowerPoint</vt:lpstr>
      <vt:lpstr>INTEGRANTES</vt:lpstr>
      <vt:lpstr>Planteamiento del problema:</vt:lpstr>
      <vt:lpstr>Objetivo: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¿Por qué es importante?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Samsung Innovation Campus</dc:title>
  <cp:lastModifiedBy>Angel Temporal</cp:lastModifiedBy>
  <cp:revision>1</cp:revision>
  <dcterms:modified xsi:type="dcterms:W3CDTF">2025-03-23T15:05:00Z</dcterms:modified>
</cp:coreProperties>
</file>