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9902825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F9"/>
    <a:srgbClr val="6D4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8" autoAdjust="0"/>
    <p:restoredTop sz="94660"/>
  </p:normalViewPr>
  <p:slideViewPr>
    <p:cSldViewPr snapToGrid="0">
      <p:cViewPr>
        <p:scale>
          <a:sx n="75" d="100"/>
          <a:sy n="75" d="100"/>
        </p:scale>
        <p:origin x="918" y="-318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3C808FA-E321-32A2-0ED3-4D244C131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AC8AE59A-ECD7-B2C8-8D6E-D2176690C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81F03462-C52E-2B12-6E87-861E3A21B1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785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DCABB6A1-3A41-605C-36E3-7055E37A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974D808D-DA27-FB9F-CF20-8172446DF4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DE3D0019-F4BC-38AF-C9B5-759C8A3F0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687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CA80F565-A5E1-E90A-E059-2269EBAC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5D7C5B33-954D-75F0-89E3-225499EDA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94C1B911-472D-D6E2-2A59-754F853698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204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C5058B74-9285-DE7B-E689-7622D7951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CFAD2B60-5E12-275D-2E0C-C357D32A91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6EAE96A0-964A-5516-E62E-971821D130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49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E7A92E08-FB2A-EE83-4200-C663BDE8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708E708E-D84C-673F-8F86-438B49D620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A85B1CEB-B29D-11FD-9DE9-4349E33500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480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BE0D5246-CFA9-7D74-8919-A44BF90A7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4B9DCC8C-7E94-67A6-82FA-19A8D8DD50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433FE50E-5269-D157-186D-ABA8F3E6FC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511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3600B540-EFC2-8525-741C-C893F7715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53F53F44-6E10-E628-6F65-C09B5FC6B6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69117991-B2F6-D876-7B36-C454C00438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74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Table of Contents" userDrawn="1">
  <p:cSld name="2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" name="Google Shape;38;p10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 bwMode="auto"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 bwMode="auto"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 bwMode="auto"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 bwMode="auto"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 bwMode="auto"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 bwMode="auto">
          <a:xfrm>
            <a:off x="522287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>
              <a:lnSpc>
                <a:spcPct val="12857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1pPr>
            <a:lvl2pPr marL="914400" marR="0" lvl="1" indent="-294640" algn="l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10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last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 bwMode="auto"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5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" name="Google Shape;49;p11"/>
          <p:cNvSpPr/>
          <p:nvPr/>
        </p:nvSpPr>
        <p:spPr bwMode="auto"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ⓒ2021 SAMSUNG. All rights reserved.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 bwMode="auto"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  <a:defRPr/>
            </a:pPr>
            <a:endParaRPr sz="195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28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65452"/>
            <a:ext cx="2631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26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dirty="0"/>
              <a:t>Nombre del </a:t>
            </a:r>
            <a:r>
              <a:rPr lang="en-US" dirty="0" err="1"/>
              <a:t>proyecto</a:t>
            </a:r>
            <a:endParaRPr dirty="0"/>
          </a:p>
        </p:txBody>
      </p:sp>
      <p:sp>
        <p:nvSpPr>
          <p:cNvPr id="62" name="Google Shape;62;p2"/>
          <p:cNvSpPr/>
          <p:nvPr/>
        </p:nvSpPr>
        <p:spPr>
          <a:xfrm>
            <a:off x="945929" y="3221236"/>
            <a:ext cx="711603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PREDICC</a:t>
            </a:r>
            <a:r>
              <a:rPr lang="en-US" sz="2000" dirty="0">
                <a:solidFill>
                  <a:schemeClr val="dk1"/>
                </a:solidFill>
                <a:sym typeface="Arial"/>
              </a:rPr>
              <a:t>ION DE PRECIOS DE LA CANASTA BASICA URBANA Y RURAL DE EL SALVADOR 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D27488D7-0B1E-4928-EAB3-D8AE6AAC5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>
            <a:extLst>
              <a:ext uri="{FF2B5EF4-FFF2-40B4-BE49-F238E27FC236}">
                <a16:creationId xmlns:a16="http://schemas.microsoft.com/office/drawing/2014/main" id="{7E5103A4-2DD7-0DA8-2551-FFAE84E4BA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0435" y="3916680"/>
            <a:ext cx="7572925" cy="224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ES" dirty="0"/>
              <a:t>so</a:t>
            </a:r>
            <a:endParaRPr dirty="0"/>
          </a:p>
        </p:txBody>
      </p:sp>
      <p:grpSp>
        <p:nvGrpSpPr>
          <p:cNvPr id="2" name="Google Shape;69;p3">
            <a:extLst>
              <a:ext uri="{FF2B5EF4-FFF2-40B4-BE49-F238E27FC236}">
                <a16:creationId xmlns:a16="http://schemas.microsoft.com/office/drawing/2014/main" id="{2A1FF6DA-002B-17BC-260C-572E33FCB295}"/>
              </a:ext>
            </a:extLst>
          </p:cNvPr>
          <p:cNvGrpSpPr/>
          <p:nvPr/>
        </p:nvGrpSpPr>
        <p:grpSpPr bwMode="auto">
          <a:xfrm>
            <a:off x="558803" y="1416851"/>
            <a:ext cx="4704071" cy="605963"/>
            <a:chOff x="0" y="0"/>
            <a:chExt cx="4393233" cy="630481"/>
          </a:xfrm>
        </p:grpSpPr>
        <p:sp>
          <p:nvSpPr>
            <p:cNvPr id="3" name="Google Shape;70;p3">
              <a:extLst>
                <a:ext uri="{FF2B5EF4-FFF2-40B4-BE49-F238E27FC236}">
                  <a16:creationId xmlns:a16="http://schemas.microsoft.com/office/drawing/2014/main" id="{D539573F-0EF4-A90F-D06A-0764BD87873C}"/>
                </a:ext>
              </a:extLst>
            </p:cNvPr>
            <p:cNvSpPr/>
            <p:nvPr/>
          </p:nvSpPr>
          <p:spPr bwMode="auto">
            <a:xfrm>
              <a:off x="182877" y="6111"/>
              <a:ext cx="4204593" cy="274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 dirty="0">
                  <a:solidFill>
                    <a:srgbClr val="3F3F3F"/>
                  </a:solidFill>
                </a:rPr>
                <a:t>Team</a:t>
              </a:r>
              <a:endParaRPr dirty="0"/>
            </a:p>
          </p:txBody>
        </p:sp>
        <p:sp>
          <p:nvSpPr>
            <p:cNvPr id="4" name="Google Shape;71;p3">
              <a:extLst>
                <a:ext uri="{FF2B5EF4-FFF2-40B4-BE49-F238E27FC236}">
                  <a16:creationId xmlns:a16="http://schemas.microsoft.com/office/drawing/2014/main" id="{C4D127B9-265A-F63B-73C0-D0B709F5D66D}"/>
                </a:ext>
              </a:extLst>
            </p:cNvPr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" name="Google Shape;72;p3">
              <a:extLst>
                <a:ext uri="{FF2B5EF4-FFF2-40B4-BE49-F238E27FC236}">
                  <a16:creationId xmlns:a16="http://schemas.microsoft.com/office/drawing/2014/main" id="{11B0EE27-24AF-F5D7-2510-9E68DD44EB86}"/>
                </a:ext>
              </a:extLst>
            </p:cNvPr>
            <p:cNvSpPr/>
            <p:nvPr/>
          </p:nvSpPr>
          <p:spPr bwMode="auto">
            <a:xfrm>
              <a:off x="979494" y="416763"/>
              <a:ext cx="3413734" cy="213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Presentación del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equipo</a:t>
              </a:r>
              <a:endParaRPr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8E886305-C5B7-5061-CA30-F8EB161C0D25}"/>
              </a:ext>
            </a:extLst>
          </p:cNvPr>
          <p:cNvSpPr/>
          <p:nvPr/>
        </p:nvSpPr>
        <p:spPr>
          <a:xfrm>
            <a:off x="389166" y="2022814"/>
            <a:ext cx="4427732" cy="326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1032" name="Picture 8" descr="Sale a consulta pública reglamento sobre canasta básica">
            <a:extLst>
              <a:ext uri="{FF2B5EF4-FFF2-40B4-BE49-F238E27FC236}">
                <a16:creationId xmlns:a16="http://schemas.microsoft.com/office/drawing/2014/main" id="{60FE8CEC-367D-DB32-C4D3-76F5BD508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6" y="2393306"/>
            <a:ext cx="3753469" cy="196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imagenes de ia ">
            <a:extLst>
              <a:ext uri="{FF2B5EF4-FFF2-40B4-BE49-F238E27FC236}">
                <a16:creationId xmlns:a16="http://schemas.microsoft.com/office/drawing/2014/main" id="{4EF5EFA1-0DEC-5168-8CA2-C83CEAB43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66" y="2393306"/>
            <a:ext cx="3753469" cy="196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404A61E-0F95-983D-19AA-95BB20234831}"/>
              </a:ext>
            </a:extLst>
          </p:cNvPr>
          <p:cNvSpPr txBox="1"/>
          <p:nvPr/>
        </p:nvSpPr>
        <p:spPr>
          <a:xfrm>
            <a:off x="1057228" y="4827129"/>
            <a:ext cx="783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Lucida Bright" panose="02040602050505020304" pitchFamily="18" charset="0"/>
              </a:rPr>
              <a:t>Soluciones basadas en inteligencia artificial para impactos sociales </a:t>
            </a:r>
            <a:endParaRPr lang="es-SV" sz="1600" b="1" dirty="0">
              <a:latin typeface="Lucida Bright" panose="020406020505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71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D1D162B9-30D8-7461-816C-67EA7BEA3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>
            <a:extLst>
              <a:ext uri="{FF2B5EF4-FFF2-40B4-BE49-F238E27FC236}">
                <a16:creationId xmlns:a16="http://schemas.microsoft.com/office/drawing/2014/main" id="{B9E36FD9-32EB-22BB-A17F-947460B675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0435" y="3829010"/>
            <a:ext cx="7572925" cy="224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ES" dirty="0"/>
              <a:t>so</a:t>
            </a:r>
            <a:endParaRPr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B6CACFE-7832-7754-1980-9B97E3F35A80}"/>
              </a:ext>
            </a:extLst>
          </p:cNvPr>
          <p:cNvSpPr/>
          <p:nvPr/>
        </p:nvSpPr>
        <p:spPr>
          <a:xfrm>
            <a:off x="389166" y="2022814"/>
            <a:ext cx="4427732" cy="326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grpSp>
        <p:nvGrpSpPr>
          <p:cNvPr id="7" name="Google Shape;69;p3">
            <a:extLst>
              <a:ext uri="{FF2B5EF4-FFF2-40B4-BE49-F238E27FC236}">
                <a16:creationId xmlns:a16="http://schemas.microsoft.com/office/drawing/2014/main" id="{52668143-6CB8-80FA-E8A5-92E83366965E}"/>
              </a:ext>
            </a:extLst>
          </p:cNvPr>
          <p:cNvGrpSpPr/>
          <p:nvPr/>
        </p:nvGrpSpPr>
        <p:grpSpPr bwMode="auto">
          <a:xfrm>
            <a:off x="693057" y="1394296"/>
            <a:ext cx="4392871" cy="630482"/>
            <a:chOff x="0" y="0"/>
            <a:chExt cx="4392871" cy="630482"/>
          </a:xfrm>
        </p:grpSpPr>
        <p:sp>
          <p:nvSpPr>
            <p:cNvPr id="8" name="Google Shape;70;p3">
              <a:extLst>
                <a:ext uri="{FF2B5EF4-FFF2-40B4-BE49-F238E27FC236}">
                  <a16:creationId xmlns:a16="http://schemas.microsoft.com/office/drawing/2014/main" id="{376F0A2E-39B1-173E-9C52-D5F51C605BF3}"/>
                </a:ext>
              </a:extLst>
            </p:cNvPr>
            <p:cNvSpPr/>
            <p:nvPr/>
          </p:nvSpPr>
          <p:spPr bwMode="auto">
            <a:xfrm>
              <a:off x="182878" y="8811"/>
              <a:ext cx="420999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</a:rPr>
                <a:t>Planteamiento</a:t>
              </a:r>
              <a:endParaRPr/>
            </a:p>
          </p:txBody>
        </p:sp>
        <p:sp>
          <p:nvSpPr>
            <p:cNvPr id="9" name="Google Shape;71;p3">
              <a:extLst>
                <a:ext uri="{FF2B5EF4-FFF2-40B4-BE49-F238E27FC236}">
                  <a16:creationId xmlns:a16="http://schemas.microsoft.com/office/drawing/2014/main" id="{C7E93BFD-EB0A-A2D5-B179-469D567FE7C6}"/>
                </a:ext>
              </a:extLst>
            </p:cNvPr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" name="Google Shape;72;p3">
              <a:extLst>
                <a:ext uri="{FF2B5EF4-FFF2-40B4-BE49-F238E27FC236}">
                  <a16:creationId xmlns:a16="http://schemas.microsoft.com/office/drawing/2014/main" id="{CFBA4E85-3240-0F69-F025-2BB3DE177353}"/>
                </a:ext>
              </a:extLst>
            </p:cNvPr>
            <p:cNvSpPr/>
            <p:nvPr/>
          </p:nvSpPr>
          <p:spPr bwMode="auto">
            <a:xfrm>
              <a:off x="979494" y="416763"/>
              <a:ext cx="3409056" cy="213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Problema a resolver</a:t>
              </a:r>
              <a:endParaRPr/>
            </a:p>
          </p:txBody>
        </p:sp>
      </p:grpSp>
      <p:pic>
        <p:nvPicPr>
          <p:cNvPr id="2052" name="Picture 4" descr="Resultado de imagen de inflación 2025">
            <a:extLst>
              <a:ext uri="{FF2B5EF4-FFF2-40B4-BE49-F238E27FC236}">
                <a16:creationId xmlns:a16="http://schemas.microsoft.com/office/drawing/2014/main" id="{4146917B-1007-8B2A-C2A3-BCBCB073A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6" y="4652437"/>
            <a:ext cx="2507094" cy="142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costos de producción">
            <a:extLst>
              <a:ext uri="{FF2B5EF4-FFF2-40B4-BE49-F238E27FC236}">
                <a16:creationId xmlns:a16="http://schemas.microsoft.com/office/drawing/2014/main" id="{854825D5-6104-C61B-7D75-DC536ED6F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288" y="4465319"/>
            <a:ext cx="2507094" cy="161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politicas economicas">
            <a:extLst>
              <a:ext uri="{FF2B5EF4-FFF2-40B4-BE49-F238E27FC236}">
                <a16:creationId xmlns:a16="http://schemas.microsoft.com/office/drawing/2014/main" id="{DFFC3790-4A7B-D53D-79E3-66CA2E3D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65" y="4674979"/>
            <a:ext cx="2507094" cy="140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: esquinas diagonales cortadas 10">
            <a:extLst>
              <a:ext uri="{FF2B5EF4-FFF2-40B4-BE49-F238E27FC236}">
                <a16:creationId xmlns:a16="http://schemas.microsoft.com/office/drawing/2014/main" id="{2EA606A3-983F-EC88-EDE7-B6948950EEDD}"/>
              </a:ext>
            </a:extLst>
          </p:cNvPr>
          <p:cNvSpPr/>
          <p:nvPr/>
        </p:nvSpPr>
        <p:spPr>
          <a:xfrm>
            <a:off x="1254068" y="2201211"/>
            <a:ext cx="6924845" cy="923023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1F5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483EE9-5F3B-095A-DC1D-D187F8FEE189}"/>
              </a:ext>
            </a:extLst>
          </p:cNvPr>
          <p:cNvSpPr txBox="1"/>
          <p:nvPr/>
        </p:nvSpPr>
        <p:spPr>
          <a:xfrm>
            <a:off x="1683730" y="2278650"/>
            <a:ext cx="60655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abic Typesetting" panose="020F0502020204030204" pitchFamily="66" charset="-78"/>
                <a:cs typeface="Arabic Typesetting" panose="020F0502020204030204" pitchFamily="66" charset="-78"/>
              </a:rPr>
              <a:t>Los precios de los productos básicos en El Salvador fluctúan constantemente debido a los factores como:</a:t>
            </a:r>
            <a:endParaRPr lang="es-SV" sz="2400" dirty="0">
              <a:latin typeface="Arabic Typesetting" panose="020F0502020204030204" pitchFamily="66" charset="-78"/>
              <a:cs typeface="Arabic Typesetting" panose="020F0502020204030204" pitchFamily="66" charset="-78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2EB376D-716A-4B2F-36F7-284DDF1B3069}"/>
              </a:ext>
            </a:extLst>
          </p:cNvPr>
          <p:cNvSpPr txBox="1"/>
          <p:nvPr/>
        </p:nvSpPr>
        <p:spPr>
          <a:xfrm>
            <a:off x="490837" y="4275919"/>
            <a:ext cx="1526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Inflación</a:t>
            </a:r>
            <a:r>
              <a:rPr lang="es-ES" dirty="0"/>
              <a:t> </a:t>
            </a:r>
            <a:endParaRPr lang="es-SV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D355854-3AC7-7F20-ACC7-4AED3C5FBA1C}"/>
              </a:ext>
            </a:extLst>
          </p:cNvPr>
          <p:cNvSpPr txBox="1"/>
          <p:nvPr/>
        </p:nvSpPr>
        <p:spPr>
          <a:xfrm>
            <a:off x="3709603" y="4274648"/>
            <a:ext cx="2507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Costos de producción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17C9BA2-D763-EA5C-266A-225BA3319384}"/>
              </a:ext>
            </a:extLst>
          </p:cNvPr>
          <p:cNvSpPr txBox="1"/>
          <p:nvPr/>
        </p:nvSpPr>
        <p:spPr>
          <a:xfrm>
            <a:off x="7371117" y="4274648"/>
            <a:ext cx="2372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Políticas económicas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13FD83B9-AB3B-1E03-278B-848EA9BC0339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4264613" y="3576111"/>
            <a:ext cx="1150414" cy="24666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DA1E728-06CA-05CA-3ECF-09E1A24E5B5C}"/>
              </a:ext>
            </a:extLst>
          </p:cNvPr>
          <p:cNvCxnSpPr>
            <a:cxnSpLocks/>
          </p:cNvCxnSpPr>
          <p:nvPr/>
        </p:nvCxnSpPr>
        <p:spPr>
          <a:xfrm rot="5400000">
            <a:off x="1024032" y="3717699"/>
            <a:ext cx="1336850" cy="30479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4079C3E8-8E89-0D32-60C1-71FCBBA9D4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2096" y="3644365"/>
            <a:ext cx="1156964" cy="27158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9280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5DF51154-69E6-23EC-EBC7-6E5FEDEC9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>
            <a:extLst>
              <a:ext uri="{FF2B5EF4-FFF2-40B4-BE49-F238E27FC236}">
                <a16:creationId xmlns:a16="http://schemas.microsoft.com/office/drawing/2014/main" id="{48A3BC62-1A66-365A-214D-8488487C3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0435" y="3916680"/>
            <a:ext cx="7572925" cy="224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ES" dirty="0"/>
              <a:t>so</a:t>
            </a:r>
            <a:endParaRPr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AC284A8-762C-41A7-BFAB-C677A3BA350A}"/>
              </a:ext>
            </a:extLst>
          </p:cNvPr>
          <p:cNvSpPr/>
          <p:nvPr/>
        </p:nvSpPr>
        <p:spPr>
          <a:xfrm>
            <a:off x="389165" y="2065546"/>
            <a:ext cx="4427732" cy="326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grpSp>
        <p:nvGrpSpPr>
          <p:cNvPr id="7" name="Google Shape;73;p3">
            <a:extLst>
              <a:ext uri="{FF2B5EF4-FFF2-40B4-BE49-F238E27FC236}">
                <a16:creationId xmlns:a16="http://schemas.microsoft.com/office/drawing/2014/main" id="{3C0DC8E6-1AB0-66D8-9368-8F76A6C165D0}"/>
              </a:ext>
            </a:extLst>
          </p:cNvPr>
          <p:cNvGrpSpPr/>
          <p:nvPr/>
        </p:nvGrpSpPr>
        <p:grpSpPr bwMode="auto">
          <a:xfrm>
            <a:off x="752198" y="1366943"/>
            <a:ext cx="4413390" cy="843842"/>
            <a:chOff x="0" y="0"/>
            <a:chExt cx="4413390" cy="843842"/>
          </a:xfrm>
        </p:grpSpPr>
        <p:sp>
          <p:nvSpPr>
            <p:cNvPr id="8" name="Google Shape;74;p3">
              <a:extLst>
                <a:ext uri="{FF2B5EF4-FFF2-40B4-BE49-F238E27FC236}">
                  <a16:creationId xmlns:a16="http://schemas.microsoft.com/office/drawing/2014/main" id="{4B42ED53-6192-BA92-0B01-FE44F488EF85}"/>
                </a:ext>
              </a:extLst>
            </p:cNvPr>
            <p:cNvSpPr/>
            <p:nvPr/>
          </p:nvSpPr>
          <p:spPr bwMode="auto">
            <a:xfrm>
              <a:off x="182878" y="5391"/>
              <a:ext cx="420315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</a:rPr>
                <a:t>Objetivos</a:t>
              </a:r>
              <a:endParaRPr/>
            </a:p>
          </p:txBody>
        </p:sp>
        <p:sp>
          <p:nvSpPr>
            <p:cNvPr id="9" name="Google Shape;75;p3">
              <a:extLst>
                <a:ext uri="{FF2B5EF4-FFF2-40B4-BE49-F238E27FC236}">
                  <a16:creationId xmlns:a16="http://schemas.microsoft.com/office/drawing/2014/main" id="{32CD897C-9A51-1685-E811-41E641E22421}"/>
                </a:ext>
              </a:extLst>
            </p:cNvPr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" name="Google Shape;76;p3">
              <a:extLst>
                <a:ext uri="{FF2B5EF4-FFF2-40B4-BE49-F238E27FC236}">
                  <a16:creationId xmlns:a16="http://schemas.microsoft.com/office/drawing/2014/main" id="{0E0A0E15-6842-FB71-9AD6-178F0FE4B875}"/>
                </a:ext>
              </a:extLst>
            </p:cNvPr>
            <p:cNvSpPr/>
            <p:nvPr/>
          </p:nvSpPr>
          <p:spPr bwMode="auto">
            <a:xfrm>
              <a:off x="979494" y="416763"/>
              <a:ext cx="3433896" cy="427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Meta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hacia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la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cual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se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dirigen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las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acciones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del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proyecto</a:t>
              </a:r>
              <a:endParaRPr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F73415-BB3C-C8BC-F062-5A67143C9B2B}"/>
              </a:ext>
            </a:extLst>
          </p:cNvPr>
          <p:cNvSpPr txBox="1"/>
          <p:nvPr/>
        </p:nvSpPr>
        <p:spPr>
          <a:xfrm>
            <a:off x="935076" y="3112500"/>
            <a:ext cx="37131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1800" b="1" dirty="0"/>
              <a:t>PREDECIR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1800" b="1" dirty="0"/>
              <a:t>PRECIOS DE PRODUCTOS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1800" b="1" dirty="0"/>
              <a:t>INFORMACION UTIL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1800" b="1" dirty="0"/>
              <a:t>CONSUMIDORES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1800" b="1" dirty="0"/>
              <a:t>EMPRESAS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1800" b="1" dirty="0"/>
              <a:t>GOBIERNO</a:t>
            </a:r>
          </a:p>
          <a:p>
            <a:endParaRPr lang="es-SV" dirty="0"/>
          </a:p>
        </p:txBody>
      </p:sp>
      <p:pic>
        <p:nvPicPr>
          <p:cNvPr id="12" name="Google Shape;132;p18">
            <a:extLst>
              <a:ext uri="{FF2B5EF4-FFF2-40B4-BE49-F238E27FC236}">
                <a16:creationId xmlns:a16="http://schemas.microsoft.com/office/drawing/2014/main" id="{1FB2F5E7-375D-C3AD-492E-13C70E2704A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7159" y="2770862"/>
            <a:ext cx="2990590" cy="276633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464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1D615717-036E-D290-7493-8694B880F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>
            <a:extLst>
              <a:ext uri="{FF2B5EF4-FFF2-40B4-BE49-F238E27FC236}">
                <a16:creationId xmlns:a16="http://schemas.microsoft.com/office/drawing/2014/main" id="{DC16CCB5-D334-3363-1BE3-56F3DD3E6F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0435" y="3916680"/>
            <a:ext cx="7572925" cy="224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ES" dirty="0"/>
              <a:t>so</a:t>
            </a:r>
            <a:endParaRPr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1784AF-65BE-997C-DB19-46B7AF97F740}"/>
              </a:ext>
            </a:extLst>
          </p:cNvPr>
          <p:cNvSpPr/>
          <p:nvPr/>
        </p:nvSpPr>
        <p:spPr>
          <a:xfrm>
            <a:off x="389165" y="2065546"/>
            <a:ext cx="4427732" cy="326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A69BB44-7491-E1FF-57CE-C127DA43D1BF}"/>
              </a:ext>
            </a:extLst>
          </p:cNvPr>
          <p:cNvSpPr txBox="1"/>
          <p:nvPr/>
        </p:nvSpPr>
        <p:spPr>
          <a:xfrm>
            <a:off x="703733" y="2807204"/>
            <a:ext cx="50112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s-ES" sz="2000" b="1" dirty="0"/>
              <a:t>Machine </a:t>
            </a:r>
            <a:r>
              <a:rPr lang="es-ES" sz="2000" b="1" dirty="0" err="1"/>
              <a:t>Learning</a:t>
            </a:r>
            <a:r>
              <a:rPr lang="es-ES" sz="2000" b="1" dirty="0"/>
              <a:t> y Deep </a:t>
            </a:r>
            <a:r>
              <a:rPr lang="es-ES" sz="2000" b="1" dirty="0" err="1"/>
              <a:t>Learning</a:t>
            </a:r>
            <a:r>
              <a:rPr lang="es-ES" sz="2000" b="1" dirty="0"/>
              <a:t> </a:t>
            </a:r>
          </a:p>
          <a:p>
            <a:pPr lvl="1"/>
            <a:endParaRPr lang="es-ES" sz="2000" b="1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s-ES" sz="2000" b="1" dirty="0"/>
              <a:t>Python ( </a:t>
            </a:r>
            <a:r>
              <a:rPr lang="es-ES" sz="2000" b="1" dirty="0" err="1"/>
              <a:t>TensorFlow</a:t>
            </a:r>
            <a:r>
              <a:rPr lang="es-ES" sz="2000" b="1" dirty="0"/>
              <a:t>, Pandas, </a:t>
            </a:r>
            <a:r>
              <a:rPr lang="es-ES" sz="2000" b="1" dirty="0" err="1"/>
              <a:t>Matplotlib</a:t>
            </a:r>
            <a:r>
              <a:rPr lang="es-ES" sz="2000" b="1" dirty="0"/>
              <a:t> )</a:t>
            </a:r>
          </a:p>
          <a:p>
            <a:pPr lvl="1"/>
            <a:endParaRPr lang="es-ES" sz="2000" b="1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s-ES" sz="2000" b="1" dirty="0"/>
              <a:t>Google </a:t>
            </a:r>
            <a:r>
              <a:rPr lang="es-ES" sz="2000" b="1" dirty="0" err="1"/>
              <a:t>Colab</a:t>
            </a:r>
            <a:r>
              <a:rPr lang="es-ES" sz="2000" b="1" dirty="0"/>
              <a:t>, visual Studio y </a:t>
            </a:r>
            <a:r>
              <a:rPr lang="es-SV" sz="2000" b="1" dirty="0" err="1">
                <a:solidFill>
                  <a:srgbClr val="111111"/>
                </a:solidFill>
                <a:effectLst/>
                <a:latin typeface="+mj-lt"/>
              </a:rPr>
              <a:t>Jupyter</a:t>
            </a:r>
            <a:r>
              <a:rPr lang="es-SV" sz="2000" b="1" dirty="0">
                <a:solidFill>
                  <a:srgbClr val="111111"/>
                </a:solidFill>
                <a:effectLst/>
                <a:latin typeface="+mj-lt"/>
              </a:rPr>
              <a:t> Notebook</a:t>
            </a:r>
          </a:p>
          <a:p>
            <a:pPr lvl="1"/>
            <a:endParaRPr lang="es-SV" sz="2000" b="1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s-ES" sz="2000" b="1" dirty="0" err="1"/>
              <a:t>APIs</a:t>
            </a:r>
            <a:r>
              <a:rPr lang="es-ES" sz="2000" b="1" dirty="0"/>
              <a:t> y bases de datos económicas </a:t>
            </a:r>
          </a:p>
          <a:p>
            <a:endParaRPr lang="es-SV" sz="2000" b="1" dirty="0"/>
          </a:p>
        </p:txBody>
      </p:sp>
      <p:grpSp>
        <p:nvGrpSpPr>
          <p:cNvPr id="2" name="Google Shape;77;p3">
            <a:extLst>
              <a:ext uri="{FF2B5EF4-FFF2-40B4-BE49-F238E27FC236}">
                <a16:creationId xmlns:a16="http://schemas.microsoft.com/office/drawing/2014/main" id="{6FC17837-3409-34DB-490E-7EED19C8A771}"/>
              </a:ext>
            </a:extLst>
          </p:cNvPr>
          <p:cNvGrpSpPr/>
          <p:nvPr/>
        </p:nvGrpSpPr>
        <p:grpSpPr bwMode="auto">
          <a:xfrm>
            <a:off x="541622" y="1444647"/>
            <a:ext cx="4409790" cy="843842"/>
            <a:chOff x="0" y="0"/>
            <a:chExt cx="4409790" cy="843842"/>
          </a:xfrm>
        </p:grpSpPr>
        <p:sp>
          <p:nvSpPr>
            <p:cNvPr id="3" name="Google Shape;78;p3">
              <a:extLst>
                <a:ext uri="{FF2B5EF4-FFF2-40B4-BE49-F238E27FC236}">
                  <a16:creationId xmlns:a16="http://schemas.microsoft.com/office/drawing/2014/main" id="{0517E37B-3439-F1DC-8455-5AFA257DF9FA}"/>
                </a:ext>
              </a:extLst>
            </p:cNvPr>
            <p:cNvSpPr/>
            <p:nvPr/>
          </p:nvSpPr>
          <p:spPr bwMode="auto">
            <a:xfrm>
              <a:off x="182877" y="10790"/>
              <a:ext cx="421395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</a:rPr>
                <a:t>Herramientas</a:t>
              </a:r>
              <a:endParaRPr/>
            </a:p>
          </p:txBody>
        </p:sp>
        <p:sp>
          <p:nvSpPr>
            <p:cNvPr id="4" name="Google Shape;79;p3">
              <a:extLst>
                <a:ext uri="{FF2B5EF4-FFF2-40B4-BE49-F238E27FC236}">
                  <a16:creationId xmlns:a16="http://schemas.microsoft.com/office/drawing/2014/main" id="{CF9773AE-7F8C-AA36-7133-841D1846BB51}"/>
                </a:ext>
              </a:extLst>
            </p:cNvPr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" name="Google Shape;80;p3">
              <a:extLst>
                <a:ext uri="{FF2B5EF4-FFF2-40B4-BE49-F238E27FC236}">
                  <a16:creationId xmlns:a16="http://schemas.microsoft.com/office/drawing/2014/main" id="{8023EC18-6EFB-7588-CDD5-EF6D6C481BFE}"/>
                </a:ext>
              </a:extLst>
            </p:cNvPr>
            <p:cNvSpPr/>
            <p:nvPr/>
          </p:nvSpPr>
          <p:spPr bwMode="auto">
            <a:xfrm>
              <a:off x="979494" y="416763"/>
              <a:ext cx="3430296" cy="427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Usadas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en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el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desarrollo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del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proyecto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(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Arquitectura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)</a:t>
              </a:r>
              <a:endParaRPr dirty="0"/>
            </a:p>
          </p:txBody>
        </p:sp>
      </p:grpSp>
      <p:pic>
        <p:nvPicPr>
          <p:cNvPr id="13" name="Google Shape;107;p14">
            <a:extLst>
              <a:ext uri="{FF2B5EF4-FFF2-40B4-BE49-F238E27FC236}">
                <a16:creationId xmlns:a16="http://schemas.microsoft.com/office/drawing/2014/main" id="{3ABCC88A-8D2F-895D-116C-4D6A33C06F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3428999"/>
            <a:ext cx="3484092" cy="190081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431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BC80DF82-2FE5-94B1-AAF5-6E8DF07A0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>
            <a:extLst>
              <a:ext uri="{FF2B5EF4-FFF2-40B4-BE49-F238E27FC236}">
                <a16:creationId xmlns:a16="http://schemas.microsoft.com/office/drawing/2014/main" id="{4DB0F3EA-4914-F1FD-CCC0-D69AEBCB5A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0435" y="3916680"/>
            <a:ext cx="7572925" cy="224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ES" dirty="0"/>
              <a:t>so</a:t>
            </a:r>
            <a:endParaRPr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1D2B8E-893C-9948-BED5-95F2B3EE190C}"/>
              </a:ext>
            </a:extLst>
          </p:cNvPr>
          <p:cNvSpPr/>
          <p:nvPr/>
        </p:nvSpPr>
        <p:spPr>
          <a:xfrm>
            <a:off x="389165" y="2065546"/>
            <a:ext cx="4427732" cy="326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grpSp>
        <p:nvGrpSpPr>
          <p:cNvPr id="2" name="Google Shape;69;p3">
            <a:extLst>
              <a:ext uri="{FF2B5EF4-FFF2-40B4-BE49-F238E27FC236}">
                <a16:creationId xmlns:a16="http://schemas.microsoft.com/office/drawing/2014/main" id="{ECA3B4F1-2909-8E3B-988C-E12E3CAA8ECC}"/>
              </a:ext>
            </a:extLst>
          </p:cNvPr>
          <p:cNvGrpSpPr/>
          <p:nvPr/>
        </p:nvGrpSpPr>
        <p:grpSpPr bwMode="auto">
          <a:xfrm>
            <a:off x="824177" y="1366440"/>
            <a:ext cx="4430309" cy="843842"/>
            <a:chOff x="0" y="0"/>
            <a:chExt cx="4430309" cy="843842"/>
          </a:xfrm>
        </p:grpSpPr>
        <p:sp>
          <p:nvSpPr>
            <p:cNvPr id="3" name="Google Shape;70;p3">
              <a:extLst>
                <a:ext uri="{FF2B5EF4-FFF2-40B4-BE49-F238E27FC236}">
                  <a16:creationId xmlns:a16="http://schemas.microsoft.com/office/drawing/2014/main" id="{F41D82EB-FEFA-2DE0-6D43-6A0CFECB03A0}"/>
                </a:ext>
              </a:extLst>
            </p:cNvPr>
            <p:cNvSpPr/>
            <p:nvPr/>
          </p:nvSpPr>
          <p:spPr bwMode="auto">
            <a:xfrm>
              <a:off x="182877" y="14209"/>
              <a:ext cx="422079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</a:rPr>
                <a:t>Demostración </a:t>
              </a:r>
              <a:r>
                <a:rPr lang="en-US" sz="1800" b="1">
                  <a:solidFill>
                    <a:srgbClr val="3F3F3F"/>
                  </a:solidFill>
                </a:rPr>
                <a:t>(2min)</a:t>
              </a:r>
              <a:endParaRPr b="1"/>
            </a:p>
          </p:txBody>
        </p:sp>
        <p:sp>
          <p:nvSpPr>
            <p:cNvPr id="4" name="Google Shape;71;p3">
              <a:extLst>
                <a:ext uri="{FF2B5EF4-FFF2-40B4-BE49-F238E27FC236}">
                  <a16:creationId xmlns:a16="http://schemas.microsoft.com/office/drawing/2014/main" id="{56620587-0CFF-C372-840C-C0CAA64EA379}"/>
                </a:ext>
              </a:extLst>
            </p:cNvPr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" name="Google Shape;72;p3">
              <a:extLst>
                <a:ext uri="{FF2B5EF4-FFF2-40B4-BE49-F238E27FC236}">
                  <a16:creationId xmlns:a16="http://schemas.microsoft.com/office/drawing/2014/main" id="{CF64CFCB-B0F1-5F8E-3C78-EBCA4CDDA34C}"/>
                </a:ext>
              </a:extLst>
            </p:cNvPr>
            <p:cNvSpPr/>
            <p:nvPr/>
          </p:nvSpPr>
          <p:spPr bwMode="auto">
            <a:xfrm>
              <a:off x="979494" y="416763"/>
              <a:ext cx="3450814" cy="427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Breve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explicación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del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resultado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del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proyecto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, </a:t>
              </a:r>
              <a:r>
                <a:rPr lang="en-US" sz="1400" b="1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en</a:t>
              </a:r>
              <a:r>
                <a:rPr lang="en-US" sz="1400" b="1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b="1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tiempo</a:t>
              </a:r>
              <a:r>
                <a:rPr lang="en-US" sz="1400" b="1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real</a:t>
              </a:r>
              <a:endParaRPr lang="en-US" sz="1400" dirty="0">
                <a:solidFill>
                  <a:srgbClr val="193EB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047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E381B72B-A360-54CC-804B-2700D3EC2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41ED296-EFA5-110D-6B16-933E52A68D3D}"/>
              </a:ext>
            </a:extLst>
          </p:cNvPr>
          <p:cNvSpPr/>
          <p:nvPr/>
        </p:nvSpPr>
        <p:spPr>
          <a:xfrm>
            <a:off x="389165" y="2065546"/>
            <a:ext cx="4427732" cy="326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grpSp>
        <p:nvGrpSpPr>
          <p:cNvPr id="2" name="Google Shape;77;p3">
            <a:extLst>
              <a:ext uri="{FF2B5EF4-FFF2-40B4-BE49-F238E27FC236}">
                <a16:creationId xmlns:a16="http://schemas.microsoft.com/office/drawing/2014/main" id="{BBF3FD88-5F8B-6976-A05B-09E2B9510695}"/>
              </a:ext>
            </a:extLst>
          </p:cNvPr>
          <p:cNvGrpSpPr/>
          <p:nvPr/>
        </p:nvGrpSpPr>
        <p:grpSpPr bwMode="auto">
          <a:xfrm>
            <a:off x="589803" y="1331672"/>
            <a:ext cx="4403670" cy="630481"/>
            <a:chOff x="0" y="0"/>
            <a:chExt cx="4403670" cy="630481"/>
          </a:xfrm>
        </p:grpSpPr>
        <p:sp>
          <p:nvSpPr>
            <p:cNvPr id="3" name="Google Shape;78;p3">
              <a:extLst>
                <a:ext uri="{FF2B5EF4-FFF2-40B4-BE49-F238E27FC236}">
                  <a16:creationId xmlns:a16="http://schemas.microsoft.com/office/drawing/2014/main" id="{147FE69A-2EF8-442F-A1CA-BB77F795B29A}"/>
                </a:ext>
              </a:extLst>
            </p:cNvPr>
            <p:cNvSpPr/>
            <p:nvPr/>
          </p:nvSpPr>
          <p:spPr bwMode="auto">
            <a:xfrm>
              <a:off x="182877" y="10788"/>
              <a:ext cx="421395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</a:rPr>
                <a:t>Competencia</a:t>
              </a:r>
              <a:endParaRPr dirty="0"/>
            </a:p>
          </p:txBody>
        </p:sp>
        <p:sp>
          <p:nvSpPr>
            <p:cNvPr id="4" name="Google Shape;79;p3">
              <a:extLst>
                <a:ext uri="{FF2B5EF4-FFF2-40B4-BE49-F238E27FC236}">
                  <a16:creationId xmlns:a16="http://schemas.microsoft.com/office/drawing/2014/main" id="{90ECF96B-F7B1-CEF7-06B5-83DFCC094C7E}"/>
                </a:ext>
              </a:extLst>
            </p:cNvPr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" name="Google Shape;80;p3">
              <a:extLst>
                <a:ext uri="{FF2B5EF4-FFF2-40B4-BE49-F238E27FC236}">
                  <a16:creationId xmlns:a16="http://schemas.microsoft.com/office/drawing/2014/main" id="{C043C9D1-8C5E-FE8B-C987-827BDC16C1D2}"/>
                </a:ext>
              </a:extLst>
            </p:cNvPr>
            <p:cNvSpPr/>
            <p:nvPr/>
          </p:nvSpPr>
          <p:spPr bwMode="auto">
            <a:xfrm>
              <a:off x="979494" y="416763"/>
              <a:ext cx="3424176" cy="213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Mejoras respecto a otras personas</a:t>
              </a:r>
              <a:endParaRPr/>
            </a:p>
          </p:txBody>
        </p:sp>
      </p:grpSp>
      <p:pic>
        <p:nvPicPr>
          <p:cNvPr id="3074" name="Picture 2" descr="Análiza Datos Históricos | TAX">
            <a:extLst>
              <a:ext uri="{FF2B5EF4-FFF2-40B4-BE49-F238E27FC236}">
                <a16:creationId xmlns:a16="http://schemas.microsoft.com/office/drawing/2014/main" id="{EDDAA688-CBB6-077C-D4EA-1B530C302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34" y="4211210"/>
            <a:ext cx="2384471" cy="15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397C48AC-09EB-F2D0-2899-582207F0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7" y="2260573"/>
            <a:ext cx="6673094" cy="605625"/>
          </a:xfrm>
        </p:spPr>
        <p:txBody>
          <a:bodyPr/>
          <a:lstStyle/>
          <a:p>
            <a:r>
              <a:rPr lang="es-SV" sz="1800" b="1" dirty="0"/>
              <a:t>A diferencia de métodos tradicionales, nuestro sistema:</a:t>
            </a:r>
          </a:p>
        </p:txBody>
      </p:sp>
      <p:pic>
        <p:nvPicPr>
          <p:cNvPr id="3076" name="Picture 4" descr="Resultado de imagen de nuevas tendencias en canasta basica">
            <a:extLst>
              <a:ext uri="{FF2B5EF4-FFF2-40B4-BE49-F238E27FC236}">
                <a16:creationId xmlns:a16="http://schemas.microsoft.com/office/drawing/2014/main" id="{4DBF4787-5C98-F60D-F24B-AB8653A4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95" y="2836282"/>
            <a:ext cx="2505004" cy="172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de accesibilidad de comida tecnologica">
            <a:extLst>
              <a:ext uri="{FF2B5EF4-FFF2-40B4-BE49-F238E27FC236}">
                <a16:creationId xmlns:a16="http://schemas.microsoft.com/office/drawing/2014/main" id="{A33739C6-F6CE-DBAF-9339-1ECB6C5D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705" y="4211211"/>
            <a:ext cx="2319143" cy="15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26B7B34-F341-92C0-AF4E-B201655877C4}"/>
              </a:ext>
            </a:extLst>
          </p:cNvPr>
          <p:cNvSpPr txBox="1"/>
          <p:nvPr/>
        </p:nvSpPr>
        <p:spPr>
          <a:xfrm>
            <a:off x="999282" y="5908909"/>
            <a:ext cx="320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Datos históricos. </a:t>
            </a:r>
            <a:endParaRPr lang="es-SV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262CE0-4FA6-A19F-161F-DF1B690CACB0}"/>
              </a:ext>
            </a:extLst>
          </p:cNvPr>
          <p:cNvSpPr txBox="1"/>
          <p:nvPr/>
        </p:nvSpPr>
        <p:spPr>
          <a:xfrm>
            <a:off x="3922611" y="4639949"/>
            <a:ext cx="260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Nuevas tendencias. </a:t>
            </a:r>
          </a:p>
          <a:p>
            <a:endParaRPr lang="es-SV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E565AA5-898C-A164-CCA3-51A6133274E6}"/>
              </a:ext>
            </a:extLst>
          </p:cNvPr>
          <p:cNvSpPr txBox="1"/>
          <p:nvPr/>
        </p:nvSpPr>
        <p:spPr>
          <a:xfrm>
            <a:off x="6849373" y="5908909"/>
            <a:ext cx="260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Accesibilidad, fácil de usar.  </a:t>
            </a:r>
          </a:p>
          <a:p>
            <a:endParaRPr lang="es-SV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374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54439624-5B57-B35C-057A-96E44C10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>
            <a:extLst>
              <a:ext uri="{FF2B5EF4-FFF2-40B4-BE49-F238E27FC236}">
                <a16:creationId xmlns:a16="http://schemas.microsoft.com/office/drawing/2014/main" id="{4B3FE668-AB51-733D-05F3-69C90C0E59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0435" y="3916680"/>
            <a:ext cx="7572925" cy="224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ES" dirty="0"/>
              <a:t>so</a:t>
            </a:r>
            <a:endParaRPr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D177EE7-6EB5-E84A-B2FE-3AEE3E9A1876}"/>
              </a:ext>
            </a:extLst>
          </p:cNvPr>
          <p:cNvSpPr/>
          <p:nvPr/>
        </p:nvSpPr>
        <p:spPr>
          <a:xfrm>
            <a:off x="389165" y="2065546"/>
            <a:ext cx="4427732" cy="326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grpSp>
        <p:nvGrpSpPr>
          <p:cNvPr id="7" name="Google Shape;69;p3">
            <a:extLst>
              <a:ext uri="{FF2B5EF4-FFF2-40B4-BE49-F238E27FC236}">
                <a16:creationId xmlns:a16="http://schemas.microsoft.com/office/drawing/2014/main" id="{ECE434EE-0B90-8F70-37D4-41E78F00959B}"/>
              </a:ext>
            </a:extLst>
          </p:cNvPr>
          <p:cNvGrpSpPr/>
          <p:nvPr/>
        </p:nvGrpSpPr>
        <p:grpSpPr bwMode="auto">
          <a:xfrm>
            <a:off x="1030435" y="1230664"/>
            <a:ext cx="4405830" cy="1278537"/>
            <a:chOff x="0" y="0"/>
            <a:chExt cx="4405830" cy="1278537"/>
          </a:xfrm>
        </p:grpSpPr>
        <p:sp>
          <p:nvSpPr>
            <p:cNvPr id="8" name="Google Shape;70;p3">
              <a:extLst>
                <a:ext uri="{FF2B5EF4-FFF2-40B4-BE49-F238E27FC236}">
                  <a16:creationId xmlns:a16="http://schemas.microsoft.com/office/drawing/2014/main" id="{E2256A82-2909-E14C-E782-AF918DCA0293}"/>
                </a:ext>
              </a:extLst>
            </p:cNvPr>
            <p:cNvSpPr/>
            <p:nvPr/>
          </p:nvSpPr>
          <p:spPr bwMode="auto">
            <a:xfrm>
              <a:off x="182877" y="7011"/>
              <a:ext cx="4206393" cy="274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 dirty="0" err="1">
                  <a:solidFill>
                    <a:srgbClr val="3F3F3F"/>
                  </a:solidFill>
                </a:rPr>
                <a:t>Importancia</a:t>
              </a:r>
              <a:r>
                <a:rPr lang="en-US" sz="1800" dirty="0">
                  <a:solidFill>
                    <a:srgbClr val="3F3F3F"/>
                  </a:solidFill>
                </a:rPr>
                <a:t> y </a:t>
              </a:r>
              <a:r>
                <a:rPr lang="en-US" sz="1800" dirty="0" err="1">
                  <a:solidFill>
                    <a:srgbClr val="3F3F3F"/>
                  </a:solidFill>
                </a:rPr>
                <a:t>Relevancia</a:t>
              </a:r>
              <a:r>
                <a:rPr lang="en-US" sz="1800" dirty="0">
                  <a:solidFill>
                    <a:srgbClr val="3F3F3F"/>
                  </a:solidFill>
                </a:rPr>
                <a:t> del Proyecto</a:t>
              </a:r>
              <a:endParaRPr dirty="0"/>
            </a:p>
          </p:txBody>
        </p:sp>
        <p:sp>
          <p:nvSpPr>
            <p:cNvPr id="9" name="Google Shape;71;p3">
              <a:extLst>
                <a:ext uri="{FF2B5EF4-FFF2-40B4-BE49-F238E27FC236}">
                  <a16:creationId xmlns:a16="http://schemas.microsoft.com/office/drawing/2014/main" id="{3FBAF841-F36C-444C-AFE9-DFD1B02D79FD}"/>
                </a:ext>
              </a:extLst>
            </p:cNvPr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" name="Google Shape;72;p3">
              <a:extLst>
                <a:ext uri="{FF2B5EF4-FFF2-40B4-BE49-F238E27FC236}">
                  <a16:creationId xmlns:a16="http://schemas.microsoft.com/office/drawing/2014/main" id="{9D7C9931-C9FE-334A-08FE-453AD0DD6067}"/>
                </a:ext>
              </a:extLst>
            </p:cNvPr>
            <p:cNvSpPr/>
            <p:nvPr/>
          </p:nvSpPr>
          <p:spPr bwMode="auto">
            <a:xfrm>
              <a:off x="979494" y="416763"/>
              <a:ext cx="3426336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¿Por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qué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este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proyecto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es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relevente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dirty="0">
                  <a:solidFill>
                    <a:srgbClr val="193EB0"/>
                  </a:solidFill>
                </a:rPr>
                <a:t>e </a:t>
              </a:r>
              <a:r>
                <a:rPr lang="en-US" dirty="0" err="1">
                  <a:solidFill>
                    <a:srgbClr val="193EB0"/>
                  </a:solidFill>
                </a:rPr>
                <a:t>importante</a:t>
              </a:r>
              <a:r>
                <a:rPr lang="en-US" dirty="0">
                  <a:solidFill>
                    <a:srgbClr val="193EB0"/>
                  </a:solidFill>
                </a:rPr>
                <a:t> para la </a:t>
              </a:r>
              <a:r>
                <a:rPr lang="en-US" dirty="0" err="1">
                  <a:solidFill>
                    <a:srgbClr val="193EB0"/>
                  </a:solidFill>
                </a:rPr>
                <a:t>comunidad</a:t>
              </a:r>
              <a:r>
                <a:rPr lang="en-US" dirty="0">
                  <a:solidFill>
                    <a:srgbClr val="193EB0"/>
                  </a:solidFill>
                </a:rPr>
                <a:t>? ¿</a:t>
              </a:r>
              <a:r>
                <a:rPr lang="en-US" dirty="0" err="1">
                  <a:solidFill>
                    <a:srgbClr val="193EB0"/>
                  </a:solidFill>
                </a:rPr>
                <a:t>Qué</a:t>
              </a:r>
              <a:r>
                <a:rPr lang="en-US" dirty="0">
                  <a:solidFill>
                    <a:srgbClr val="193EB0"/>
                  </a:solidFill>
                </a:rPr>
                <a:t> les </a:t>
              </a:r>
              <a:r>
                <a:rPr lang="en-US" dirty="0" err="1">
                  <a:solidFill>
                    <a:srgbClr val="193EB0"/>
                  </a:solidFill>
                </a:rPr>
                <a:t>hizo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querer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desarrollar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esta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aplicación</a:t>
              </a:r>
              <a:r>
                <a:rPr lang="en-US" dirty="0">
                  <a:solidFill>
                    <a:srgbClr val="193EB0"/>
                  </a:solidFill>
                </a:rPr>
                <a:t>?</a:t>
              </a:r>
              <a:endParaRPr lang="en-US" sz="1400" dirty="0">
                <a:solidFill>
                  <a:srgbClr val="193EB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37044-EB8B-DFD6-C85D-EE023C126ED1}"/>
              </a:ext>
            </a:extLst>
          </p:cNvPr>
          <p:cNvSpPr txBox="1"/>
          <p:nvPr/>
        </p:nvSpPr>
        <p:spPr>
          <a:xfrm>
            <a:off x="923628" y="3300428"/>
            <a:ext cx="55989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Impacto social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Optimización de recursos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Toma de decisiones basadas en datos </a:t>
            </a:r>
            <a:endParaRPr lang="es-SV" sz="2000" b="1" dirty="0"/>
          </a:p>
        </p:txBody>
      </p:sp>
      <p:pic>
        <p:nvPicPr>
          <p:cNvPr id="7170" name="Picture 2" descr="Impacto Social Icono De Diseño">
            <a:extLst>
              <a:ext uri="{FF2B5EF4-FFF2-40B4-BE49-F238E27FC236}">
                <a16:creationId xmlns:a16="http://schemas.microsoft.com/office/drawing/2014/main" id="{3BFEFC33-EE68-C4E5-AD84-4C5CC2DD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02" y="3686956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36011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200</Words>
  <Application>Microsoft Office PowerPoint</Application>
  <DocSecurity>0</DocSecurity>
  <PresentationFormat>Personalizado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Malgun Gothic</vt:lpstr>
      <vt:lpstr>-apple-system</vt:lpstr>
      <vt:lpstr>Arabic Typesetting</vt:lpstr>
      <vt:lpstr>Arial</vt:lpstr>
      <vt:lpstr>Calibri</vt:lpstr>
      <vt:lpstr>Lucida Bright</vt:lpstr>
      <vt:lpstr>Wingdings</vt:lpstr>
      <vt:lpstr>SIC_Template_AI</vt:lpstr>
      <vt:lpstr>Samsung Innovation Campus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subject/>
  <dc:creator>Soon Yong Chang</dc:creator>
  <cp:keywords/>
  <dc:description/>
  <cp:lastModifiedBy>ADRIANA ABIGAIL MAYORA VILLALTA</cp:lastModifiedBy>
  <cp:revision>8</cp:revision>
  <dcterms:created xsi:type="dcterms:W3CDTF">2019-07-06T14:12:49Z</dcterms:created>
  <dcterms:modified xsi:type="dcterms:W3CDTF">2025-03-26T18:10:07Z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