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902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19"/>
        <p:guide pos="218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47a2bb4a8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447a2bb4a8_0_3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7a2bb4a8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3447a2bb4a8_0_4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47a2bb4a8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447a2bb4a8_0_5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47a2bb4a8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3447a2bb4a8_0_5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47a2bb4a8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3447a2bb4a8_0_6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2b25ce62d_6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42b25ce62d_6_4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2b25ce62d_6_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42b25ce62d_6_5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2b25ce62d_6_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2b25ce62d_6_5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2b25ce62d_6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42b25ce62d_6_6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2b25ce62d_6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342b25ce62d_6_6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2b25ce62d_6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342b25ce62d_6_7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2b25ce62d_6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42b25ce62d_6_8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2b25ce62d_8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42b25ce62d_8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2b25ce62d_8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42b25ce62d_8_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47a2bb4a8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3447a2bb4a8_0_7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47a2bb4a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3447a2bb4a8_0_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2b25ce62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342b25ce62d_0_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7a2bb4a8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3447a2bb4a8_0_9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47a2bb4a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447a2bb4a8_0_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47a2bb4a8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3447a2bb4a8_0_8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47a2bb4a8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3447a2bb4a8_0_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">
  <p:cSld name="Front Cover">
    <p:bg>
      <p:bgPr>
        <a:solidFill>
          <a:srgbClr val="F2F2F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449468" y="450000"/>
            <a:ext cx="1282022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r>
              <a:t/>
            </a:r>
            <a:endParaRPr b="0" i="0" sz="1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b="0" i="0" sz="2400" u="none" cap="none" strike="noStrik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able of Contents">
  <p:cSld name="2_Table of Conten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2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2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3" type="body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4" type="body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5" type="body"/>
          </p:nvPr>
        </p:nvSpPr>
        <p:spPr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1945" lvl="0" marL="457200" marR="0" rtl="0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4640" lvl="1" marL="914400" marR="0" rtl="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b="0" i="0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/>
        </p:nvSpPr>
        <p:spPr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">
  <p:cSld name="CHAP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r>
              <a:t/>
            </a:r>
            <a:endParaRPr b="0" i="0" sz="1662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r>
              <a:t/>
            </a:r>
            <a:endParaRPr b="0" i="0" sz="1662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b="0" i="0" sz="199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b="0" i="0" sz="2099" u="none" cap="none" strike="noStrik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able of Contents">
  <p:cSld name="3_Table of Conten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4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/>
          <p:nvPr/>
        </p:nvSpPr>
        <p:spPr>
          <a:xfrm>
            <a:off x="449468" y="450000"/>
            <a:ext cx="1290568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able of Contents">
  <p:cSld name="2_Table of Conten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6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6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5" type="body"/>
          </p:nvPr>
        </p:nvSpPr>
        <p:spPr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1945" lvl="0" marL="457200" marR="0" rtl="0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4640" lvl="1" marL="914400" marR="0" rtl="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b="0" i="0" sz="13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/>
        </p:nvSpPr>
        <p:spPr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">
  <p:cSld name="Front Cover">
    <p:bg>
      <p:bgPr>
        <a:solidFill>
          <a:srgbClr val="F2F2F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449468" y="450000"/>
            <a:ext cx="1282022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r>
              <a:t/>
            </a:r>
            <a:endParaRPr b="0" i="0" sz="1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b="0" i="0" sz="2400" u="none" cap="none" strike="noStrik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">
  <p:cSld name="CHAPT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" type="body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9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r>
              <a:t/>
            </a:r>
            <a:endParaRPr b="0" i="0" sz="1662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2"/>
              <a:buFont typeface="Arial"/>
              <a:buNone/>
            </a:pPr>
            <a:r>
              <a:t/>
            </a:r>
            <a:endParaRPr b="0" i="0" sz="1662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b="0" i="0" sz="1999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b="0" i="0" sz="2099" u="none" cap="none" strike="noStrike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able of Contents">
  <p:cSld name="3_Table of Conten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0"/>
          <p:cNvCxnSpPr/>
          <p:nvPr/>
        </p:nvCxnSpPr>
        <p:spPr>
          <a:xfrm>
            <a:off x="449468" y="6424935"/>
            <a:ext cx="900071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0"/>
          <p:cNvSpPr txBox="1"/>
          <p:nvPr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Project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st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ⓒ2021 SAMSUNG.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Samsung Electronics Corporate Citizenship Office holds the copyright of book.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book is a literary property protected by copyright law so reprint and reproduction without permission are prohibited.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/>
          <p:nvPr/>
        </p:nvSpPr>
        <p:spPr>
          <a:xfrm>
            <a:off x="449468" y="450000"/>
            <a:ext cx="1290568" cy="198000"/>
          </a:xfrm>
          <a:custGeom>
            <a:rect b="b" l="l" r="r" t="t"/>
            <a:pathLst>
              <a:path extrusionOk="0" h="334" w="2179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drive.google.com/file/d/1V9RRAYK0PN4NKxACTWeIHxMT_01UZZ-m/view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Precisión del modelo: </a:t>
            </a:r>
            <a:r>
              <a:rPr b="1" lang="en-US" sz="1600">
                <a:solidFill>
                  <a:srgbClr val="FF0000"/>
                </a:solidFill>
              </a:rPr>
              <a:t>60.61%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825"/>
            <a:ext cx="4951425" cy="31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550" y="1788475"/>
            <a:ext cx="4856999" cy="256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FRIJOLES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Precisión del modelo: </a:t>
            </a:r>
            <a:r>
              <a:rPr b="1" lang="en-US" sz="1600">
                <a:solidFill>
                  <a:srgbClr val="FF0000"/>
                </a:solidFill>
              </a:rPr>
              <a:t>86</a:t>
            </a:r>
            <a:r>
              <a:rPr b="1" lang="en-US" sz="1600">
                <a:solidFill>
                  <a:srgbClr val="FF0000"/>
                </a:solidFill>
              </a:rPr>
              <a:t>.61%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HUEVOS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7174"/>
            <a:ext cx="9902826" cy="49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Precisión del modelo: </a:t>
            </a:r>
            <a:r>
              <a:rPr b="1" lang="en-US" sz="1600">
                <a:solidFill>
                  <a:srgbClr val="FF0000"/>
                </a:solidFill>
              </a:rPr>
              <a:t>86.61%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HUEVOS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-1246" r="-4383" t="0"/>
          <a:stretch/>
        </p:blipFill>
        <p:spPr>
          <a:xfrm>
            <a:off x="553850" y="700575"/>
            <a:ext cx="8612374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Precisión del modelo: </a:t>
            </a:r>
            <a:r>
              <a:rPr b="1" lang="en-US" sz="1600">
                <a:solidFill>
                  <a:srgbClr val="FF0000"/>
                </a:solidFill>
              </a:rPr>
              <a:t>88.35%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AZUCAR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125"/>
            <a:ext cx="9902826" cy="48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Precisión del modelo: </a:t>
            </a:r>
            <a:r>
              <a:rPr b="1" lang="en-US" sz="1600">
                <a:solidFill>
                  <a:srgbClr val="FF0000"/>
                </a:solidFill>
              </a:rPr>
              <a:t>88</a:t>
            </a:r>
            <a:r>
              <a:rPr b="1" lang="en-US" sz="1600">
                <a:solidFill>
                  <a:srgbClr val="FF0000"/>
                </a:solidFill>
              </a:rPr>
              <a:t>.35%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AZÚCAR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0875"/>
            <a:ext cx="9902826" cy="48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166799" y="1152805"/>
            <a:ext cx="78933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-US" sz="4800">
                <a:solidFill>
                  <a:srgbClr val="0C0C0C"/>
                </a:solidFill>
              </a:rPr>
              <a:t>CANASTA BÁSICA</a:t>
            </a:r>
            <a:endParaRPr b="1" sz="48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200"/>
              <a:buNone/>
            </a:pPr>
            <a:r>
              <a:rPr b="1" lang="en-US" sz="4800">
                <a:solidFill>
                  <a:srgbClr val="0C0C0C"/>
                </a:solidFill>
              </a:rPr>
              <a:t>    Rural</a:t>
            </a:r>
            <a:endParaRPr b="1" sz="4800">
              <a:solidFill>
                <a:srgbClr val="0C0C0C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200"/>
              <a:buFont typeface="Arial"/>
              <a:buChar char="➔"/>
            </a:pPr>
            <a:r>
              <a:rPr b="1" lang="en-US" sz="4800">
                <a:solidFill>
                  <a:srgbClr val="FF0000"/>
                </a:solidFill>
              </a:rPr>
              <a:t> Urbana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 canasta básica urbana alcanza su precio más bajo en ocho meses - La  Prensa Gráfica"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1664" y="3429000"/>
            <a:ext cx="5151076" cy="289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1856106" y="1382286"/>
            <a:ext cx="2532184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Canasta Básica Alimentaria Urbana (11 productos)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 francés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Tortillas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Arroz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Grasas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Huevos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Leche fluida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Frutas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Frijoles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Verduras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Azúcar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5344064" y="1382286"/>
            <a:ext cx="2927738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Canasta Básica Alimentaria Rural (9 productos)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Tortillas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Arroz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Grasas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Huevos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Leche fluida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Frutas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Frijoles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Azúcar</a:t>
            </a:r>
            <a:endParaRPr/>
          </a:p>
        </p:txBody>
      </p:sp>
      <p:sp>
        <p:nvSpPr>
          <p:cNvPr id="209" name="Google Shape;209;p28"/>
          <p:cNvSpPr txBox="1"/>
          <p:nvPr/>
        </p:nvSpPr>
        <p:spPr>
          <a:xfrm>
            <a:off x="2011680" y="211016"/>
            <a:ext cx="564114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702" y="1927392"/>
            <a:ext cx="9644123" cy="268304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815927" y="4909625"/>
            <a:ext cx="759655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Consejo Nacional de Salario Mínimo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otras entidades gubernamentales actualizan periódicamente el costo de ambas canastas, reflejando las diferencias en precios y consumo entre la población urbana y rural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2784987" y="797206"/>
            <a:ext cx="43328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DIFERENCIAS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251294" y="5550605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84.10%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4204749" y="78275"/>
            <a:ext cx="2955705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 FRANCES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188" y="685823"/>
            <a:ext cx="9958738" cy="4673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3152820" y="5536337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84.10%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4204749" y="78275"/>
            <a:ext cx="2955705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 FRANCES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700091"/>
            <a:ext cx="9923677" cy="4850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974725" y="1604350"/>
            <a:ext cx="8376600" cy="15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b="1" lang="en-US" sz="4500">
                <a:solidFill>
                  <a:srgbClr val="0C0C0C"/>
                </a:solidFill>
              </a:rPr>
              <a:t>Predicción de precios de la canasta básica en El Salvador</a:t>
            </a:r>
            <a:endParaRPr b="1" sz="4500">
              <a:solidFill>
                <a:srgbClr val="0C0C0C"/>
              </a:solidFill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822104" y="556587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Solutions 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125" y="3465525"/>
            <a:ext cx="5148051" cy="29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3152820" y="5536337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67.42%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3361016" y="-56271"/>
            <a:ext cx="2955705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ARROZ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721086"/>
            <a:ext cx="9902825" cy="465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idx="2" type="body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4" y="801076"/>
            <a:ext cx="9863591" cy="498074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 txBox="1"/>
          <p:nvPr/>
        </p:nvSpPr>
        <p:spPr>
          <a:xfrm>
            <a:off x="3473559" y="126609"/>
            <a:ext cx="2955705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ARROZ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2927737" y="5745303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67.42%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idx="2" type="body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 txBox="1"/>
          <p:nvPr/>
        </p:nvSpPr>
        <p:spPr>
          <a:xfrm>
            <a:off x="3473559" y="126609"/>
            <a:ext cx="2986948" cy="663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AZÚCAR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2927737" y="5745303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87.95%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5" y="790545"/>
            <a:ext cx="9892340" cy="4637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idx="2" type="body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3473559" y="126609"/>
            <a:ext cx="2986948" cy="663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AZÚCAR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2927737" y="5745303"/>
            <a:ext cx="3796617" cy="621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Precisión del modelo: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87.95%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90545"/>
            <a:ext cx="9902825" cy="475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3121825" y="78275"/>
            <a:ext cx="439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BREVE DEMOSTRACIÓN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271" name="Google Shape;271;p36" title="Vídeo sin título ‐ Hecho con Clipchamp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13" y="684050"/>
            <a:ext cx="8452625" cy="55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636537" y="840273"/>
            <a:ext cx="862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/>
              <a:t>¿Por qué es importante?</a:t>
            </a:r>
            <a:endParaRPr b="1"/>
          </a:p>
        </p:txBody>
      </p:sp>
      <p:sp>
        <p:nvSpPr>
          <p:cNvPr id="277" name="Google Shape;277;p37"/>
          <p:cNvSpPr txBox="1"/>
          <p:nvPr/>
        </p:nvSpPr>
        <p:spPr>
          <a:xfrm>
            <a:off x="2960650" y="2006650"/>
            <a:ext cx="33825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Impacto comunitario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Innovacion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Toma de decisiones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Accesibilidad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Impacto social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636537" y="840273"/>
            <a:ext cx="862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/>
              <a:t>INTEGRANTES</a:t>
            </a:r>
            <a:endParaRPr b="1"/>
          </a:p>
        </p:txBody>
      </p:sp>
      <p:sp>
        <p:nvSpPr>
          <p:cNvPr id="113" name="Google Shape;113;p15"/>
          <p:cNvSpPr txBox="1"/>
          <p:nvPr/>
        </p:nvSpPr>
        <p:spPr>
          <a:xfrm>
            <a:off x="2960650" y="2006650"/>
            <a:ext cx="51471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Alexis Alfonso Alvarenga Alvarenga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José Ángel Teises Escobar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Brenda Yaneth Trinidad Flores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Adriana Abigail Mayora Villalta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Kevin Jonathan Carballo Sánchez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655350" y="875625"/>
            <a:ext cx="836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/>
              <a:t>Planteamiento del problema</a:t>
            </a:r>
            <a:r>
              <a:rPr b="1" lang="en-US"/>
              <a:t>:</a:t>
            </a:r>
            <a:endParaRPr b="1"/>
          </a:p>
        </p:txBody>
      </p:sp>
      <p:sp>
        <p:nvSpPr>
          <p:cNvPr id="119" name="Google Shape;119;p16"/>
          <p:cNvSpPr txBox="1"/>
          <p:nvPr/>
        </p:nvSpPr>
        <p:spPr>
          <a:xfrm>
            <a:off x="560387" y="1694647"/>
            <a:ext cx="87820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Los cambios impredecibles en los precios de la canasta básica afectan directamente el poder adquisitivo de los salvadoreños y complican la planificación económica tanto a nivel personal como empresarial.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6523447" y="817623"/>
            <a:ext cx="275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US"/>
              <a:t>Objetivo:</a:t>
            </a:r>
            <a:endParaRPr b="1"/>
          </a:p>
        </p:txBody>
      </p:sp>
      <p:sp>
        <p:nvSpPr>
          <p:cNvPr id="125" name="Google Shape;125;p17"/>
          <p:cNvSpPr txBox="1"/>
          <p:nvPr/>
        </p:nvSpPr>
        <p:spPr>
          <a:xfrm>
            <a:off x="560387" y="1694647"/>
            <a:ext cx="878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Proporcionar una herramienta analítica que permita anticipar cambios en los costos de los productos esenciales, facilitando la toma de decisiones para consumidores, comerciantes y entidades gubernamentales.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814875" y="2176500"/>
            <a:ext cx="6307800" cy="30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/>
              <a:t>MÉTODO DE REGRESIÓN LINEAL</a:t>
            </a:r>
            <a:endParaRPr b="1" sz="44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5075" y="3137900"/>
            <a:ext cx="2475350" cy="24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113150" y="1743648"/>
            <a:ext cx="78933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b="1" lang="en-US" sz="4200">
                <a:solidFill>
                  <a:srgbClr val="0C0C0C"/>
                </a:solidFill>
              </a:rPr>
              <a:t>CANASTA BÁSICA</a:t>
            </a:r>
            <a:endParaRPr b="1" sz="4200">
              <a:solidFill>
                <a:srgbClr val="0C0C0C"/>
              </a:solidFill>
            </a:endParaRPr>
          </a:p>
          <a:p>
            <a:pPr indent="-495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200"/>
              <a:buChar char="➔"/>
            </a:pPr>
            <a:r>
              <a:rPr b="1" lang="en-US" sz="4200">
                <a:solidFill>
                  <a:srgbClr val="0C0C0C"/>
                </a:solidFill>
              </a:rPr>
              <a:t>Rural</a:t>
            </a:r>
            <a:endParaRPr b="1" sz="4200">
              <a:solidFill>
                <a:srgbClr val="0C0C0C"/>
              </a:solidFill>
            </a:endParaRPr>
          </a:p>
          <a:p>
            <a:pPr indent="-495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200"/>
              <a:buChar char="➔"/>
            </a:pPr>
            <a:r>
              <a:rPr b="1" lang="en-US" sz="4200">
                <a:solidFill>
                  <a:srgbClr val="0C0C0C"/>
                </a:solidFill>
              </a:rPr>
              <a:t>Urbana</a:t>
            </a:r>
            <a:endParaRPr b="1" sz="4200">
              <a:solidFill>
                <a:srgbClr val="0C0C0C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975" y="3124098"/>
            <a:ext cx="2726051" cy="27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1113150" y="1743648"/>
            <a:ext cx="7893300" cy="20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t/>
            </a:r>
            <a:endParaRPr b="1" sz="4200"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0C0C0C"/>
                </a:solidFill>
              </a:rPr>
              <a:t>Rural</a:t>
            </a:r>
            <a:endParaRPr b="1" sz="6300">
              <a:solidFill>
                <a:srgbClr val="0C0C0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0C0C0C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975" y="3124098"/>
            <a:ext cx="2726051" cy="27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/>
        </p:nvSpPr>
        <p:spPr>
          <a:xfrm>
            <a:off x="8514450" y="2585300"/>
            <a:ext cx="142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412"/>
            <a:ext cx="9902826" cy="4922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3363838" y="5399400"/>
            <a:ext cx="31752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Precisión</a:t>
            </a:r>
            <a:r>
              <a:rPr b="1" lang="en-US" sz="1600"/>
              <a:t> del modelo: </a:t>
            </a:r>
            <a:r>
              <a:rPr b="1" lang="en-US" sz="1600">
                <a:solidFill>
                  <a:srgbClr val="FF0000"/>
                </a:solidFill>
              </a:rPr>
              <a:t>60.61%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4204750" y="78275"/>
            <a:ext cx="14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</a:rPr>
              <a:t>FRIJOLES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