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CF986F8-0346-4B38-92D0-73C3BE3DC02B}">
  <a:tblStyle styleId="{ECF986F8-0346-4B38-92D0-73C3BE3DC02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GB"/>
              <a:t>Power monitor project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GB"/>
              <a:t>Group 23 progress report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36050"/>
            <a:ext cx="8520600" cy="572700"/>
          </a:xfrm>
          <a:prstGeom prst="rect">
            <a:avLst/>
          </a:prstGeom>
        </p:spPr>
        <p:txBody>
          <a:bodyPr anchorCtr="0" anchor="t" bIns="91425" lIns="91425" rIns="91425" tIns="91425">
            <a:noAutofit/>
          </a:bodyPr>
          <a:lstStyle/>
          <a:p>
            <a:pPr lvl="0">
              <a:spcBef>
                <a:spcPts val="0"/>
              </a:spcBef>
              <a:buNone/>
            </a:pPr>
            <a:r>
              <a:rPr lang="en-GB"/>
              <a:t>VHDL receiver design</a:t>
            </a:r>
          </a:p>
        </p:txBody>
      </p:sp>
      <p:sp>
        <p:nvSpPr>
          <p:cNvPr id="115" name="Shape 115"/>
          <p:cNvSpPr txBox="1"/>
          <p:nvPr>
            <p:ph idx="1" type="body"/>
          </p:nvPr>
        </p:nvSpPr>
        <p:spPr>
          <a:xfrm>
            <a:off x="229025" y="1131800"/>
            <a:ext cx="8520600" cy="3416400"/>
          </a:xfrm>
          <a:prstGeom prst="rect">
            <a:avLst/>
          </a:prstGeom>
        </p:spPr>
        <p:txBody>
          <a:bodyPr anchorCtr="0" anchor="t" bIns="91425" lIns="91425" rIns="91425" tIns="91425">
            <a:noAutofit/>
          </a:bodyPr>
          <a:lstStyle/>
          <a:p>
            <a:pPr lvl="0">
              <a:spcBef>
                <a:spcPts val="0"/>
              </a:spcBef>
              <a:buNone/>
            </a:pPr>
            <a:r>
              <a:rPr lang="en-GB"/>
              <a:t>Finite state machine and data-path components for the base station - This should tell us about your VHDL design.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50" y="373225"/>
            <a:ext cx="8520600" cy="572700"/>
          </a:xfrm>
          <a:prstGeom prst="rect">
            <a:avLst/>
          </a:prstGeom>
        </p:spPr>
        <p:txBody>
          <a:bodyPr anchorCtr="0" anchor="t" bIns="91425" lIns="91425" rIns="91425" tIns="91425">
            <a:noAutofit/>
          </a:bodyPr>
          <a:lstStyle/>
          <a:p>
            <a:pPr lvl="0">
              <a:spcBef>
                <a:spcPts val="0"/>
              </a:spcBef>
              <a:buNone/>
            </a:pPr>
            <a:r>
              <a:rPr lang="en-GB"/>
              <a:t>VHDL frame receiver Finite State Machine</a:t>
            </a:r>
          </a:p>
        </p:txBody>
      </p:sp>
      <p:sp>
        <p:nvSpPr>
          <p:cNvPr id="121" name="Shape 121"/>
          <p:cNvSpPr/>
          <p:nvPr/>
        </p:nvSpPr>
        <p:spPr>
          <a:xfrm>
            <a:off x="670612" y="2365375"/>
            <a:ext cx="936000" cy="902100"/>
          </a:xfrm>
          <a:prstGeom prst="flowChartConnector">
            <a:avLst/>
          </a:pr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t>Idle</a:t>
            </a:r>
          </a:p>
        </p:txBody>
      </p:sp>
      <p:sp>
        <p:nvSpPr>
          <p:cNvPr id="122" name="Shape 122"/>
          <p:cNvSpPr/>
          <p:nvPr/>
        </p:nvSpPr>
        <p:spPr>
          <a:xfrm>
            <a:off x="7537387" y="2365375"/>
            <a:ext cx="936000" cy="902100"/>
          </a:xfrm>
          <a:prstGeom prst="flowChartConnector">
            <a:avLst/>
          </a:pr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t>Stop</a:t>
            </a:r>
          </a:p>
        </p:txBody>
      </p:sp>
      <p:sp>
        <p:nvSpPr>
          <p:cNvPr id="123" name="Shape 123"/>
          <p:cNvSpPr/>
          <p:nvPr/>
        </p:nvSpPr>
        <p:spPr>
          <a:xfrm>
            <a:off x="2918925" y="2365375"/>
            <a:ext cx="936000" cy="902100"/>
          </a:xfrm>
          <a:prstGeom prst="flowChartConnector">
            <a:avLst/>
          </a:pr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t>Start</a:t>
            </a:r>
          </a:p>
        </p:txBody>
      </p:sp>
      <p:sp>
        <p:nvSpPr>
          <p:cNvPr id="124" name="Shape 124"/>
          <p:cNvSpPr/>
          <p:nvPr/>
        </p:nvSpPr>
        <p:spPr>
          <a:xfrm>
            <a:off x="5167212" y="2365375"/>
            <a:ext cx="936000" cy="902100"/>
          </a:xfrm>
          <a:prstGeom prst="flowChartConnector">
            <a:avLst/>
          </a:pr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t>Data</a:t>
            </a:r>
          </a:p>
        </p:txBody>
      </p:sp>
      <p:cxnSp>
        <p:nvCxnSpPr>
          <p:cNvPr id="125" name="Shape 125"/>
          <p:cNvCxnSpPr>
            <a:stCxn id="121" idx="6"/>
            <a:endCxn id="123" idx="2"/>
          </p:cNvCxnSpPr>
          <p:nvPr/>
        </p:nvCxnSpPr>
        <p:spPr>
          <a:xfrm>
            <a:off x="1606612" y="2816425"/>
            <a:ext cx="1312200" cy="0"/>
          </a:xfrm>
          <a:prstGeom prst="straightConnector1">
            <a:avLst/>
          </a:prstGeom>
          <a:noFill/>
          <a:ln cap="flat" cmpd="sng" w="9525">
            <a:solidFill>
              <a:srgbClr val="1155CC"/>
            </a:solidFill>
            <a:prstDash val="solid"/>
            <a:round/>
            <a:headEnd len="lg" w="lg" type="none"/>
            <a:tailEnd len="lg" w="lg" type="triangle"/>
          </a:ln>
        </p:spPr>
      </p:cxnSp>
      <p:cxnSp>
        <p:nvCxnSpPr>
          <p:cNvPr id="126" name="Shape 126"/>
          <p:cNvCxnSpPr>
            <a:stCxn id="123" idx="6"/>
            <a:endCxn id="124" idx="2"/>
          </p:cNvCxnSpPr>
          <p:nvPr/>
        </p:nvCxnSpPr>
        <p:spPr>
          <a:xfrm>
            <a:off x="3854925" y="2816425"/>
            <a:ext cx="1312200" cy="0"/>
          </a:xfrm>
          <a:prstGeom prst="straightConnector1">
            <a:avLst/>
          </a:prstGeom>
          <a:noFill/>
          <a:ln cap="flat" cmpd="sng" w="9525">
            <a:solidFill>
              <a:srgbClr val="1155CC"/>
            </a:solidFill>
            <a:prstDash val="solid"/>
            <a:round/>
            <a:headEnd len="lg" w="lg" type="none"/>
            <a:tailEnd len="lg" w="lg" type="triangle"/>
          </a:ln>
        </p:spPr>
      </p:cxnSp>
      <p:cxnSp>
        <p:nvCxnSpPr>
          <p:cNvPr id="127" name="Shape 127"/>
          <p:cNvCxnSpPr>
            <a:stCxn id="124" idx="6"/>
            <a:endCxn id="122" idx="2"/>
          </p:cNvCxnSpPr>
          <p:nvPr/>
        </p:nvCxnSpPr>
        <p:spPr>
          <a:xfrm>
            <a:off x="6103212" y="2816425"/>
            <a:ext cx="1434300" cy="0"/>
          </a:xfrm>
          <a:prstGeom prst="straightConnector1">
            <a:avLst/>
          </a:prstGeom>
          <a:noFill/>
          <a:ln cap="flat" cmpd="sng" w="9525">
            <a:solidFill>
              <a:srgbClr val="1155CC"/>
            </a:solidFill>
            <a:prstDash val="solid"/>
            <a:round/>
            <a:headEnd len="lg" w="lg" type="none"/>
            <a:tailEnd len="lg" w="lg" type="triangle"/>
          </a:ln>
        </p:spPr>
      </p:cxnSp>
      <p:cxnSp>
        <p:nvCxnSpPr>
          <p:cNvPr id="128" name="Shape 128"/>
          <p:cNvCxnSpPr>
            <a:stCxn id="121" idx="1"/>
            <a:endCxn id="121" idx="7"/>
          </p:cNvCxnSpPr>
          <p:nvPr/>
        </p:nvCxnSpPr>
        <p:spPr>
          <a:xfrm flipH="1" rot="-5400000">
            <a:off x="1138286" y="2166884"/>
            <a:ext cx="600" cy="661800"/>
          </a:xfrm>
          <a:prstGeom prst="curvedConnector3">
            <a:avLst>
              <a:gd fmla="val -121522415" name="adj1"/>
            </a:avLst>
          </a:prstGeom>
          <a:noFill/>
          <a:ln cap="flat" cmpd="sng" w="9525">
            <a:solidFill>
              <a:srgbClr val="0B5394"/>
            </a:solidFill>
            <a:prstDash val="solid"/>
            <a:round/>
            <a:headEnd len="lg" w="lg" type="triangle"/>
            <a:tailEnd len="lg" w="lg" type="none"/>
          </a:ln>
        </p:spPr>
      </p:cxnSp>
      <p:cxnSp>
        <p:nvCxnSpPr>
          <p:cNvPr id="129" name="Shape 129"/>
          <p:cNvCxnSpPr/>
          <p:nvPr/>
        </p:nvCxnSpPr>
        <p:spPr>
          <a:xfrm flipH="1" rot="-5400000">
            <a:off x="3426936" y="2166884"/>
            <a:ext cx="600" cy="661800"/>
          </a:xfrm>
          <a:prstGeom prst="curvedConnector3">
            <a:avLst>
              <a:gd fmla="val -121522415" name="adj1"/>
            </a:avLst>
          </a:prstGeom>
          <a:noFill/>
          <a:ln cap="flat" cmpd="sng" w="9525">
            <a:solidFill>
              <a:srgbClr val="0B5394"/>
            </a:solidFill>
            <a:prstDash val="solid"/>
            <a:round/>
            <a:headEnd len="lg" w="lg" type="triangle"/>
            <a:tailEnd len="lg" w="lg" type="none"/>
          </a:ln>
        </p:spPr>
      </p:cxnSp>
      <p:cxnSp>
        <p:nvCxnSpPr>
          <p:cNvPr id="130" name="Shape 130"/>
          <p:cNvCxnSpPr/>
          <p:nvPr/>
        </p:nvCxnSpPr>
        <p:spPr>
          <a:xfrm flipH="1" rot="-5400000">
            <a:off x="5647474" y="2166884"/>
            <a:ext cx="600" cy="661800"/>
          </a:xfrm>
          <a:prstGeom prst="curvedConnector3">
            <a:avLst>
              <a:gd fmla="val -121522415" name="adj1"/>
            </a:avLst>
          </a:prstGeom>
          <a:noFill/>
          <a:ln cap="flat" cmpd="sng" w="9525">
            <a:solidFill>
              <a:srgbClr val="0B5394"/>
            </a:solidFill>
            <a:prstDash val="solid"/>
            <a:round/>
            <a:headEnd len="lg" w="lg" type="triangle"/>
            <a:tailEnd len="lg" w="lg" type="none"/>
          </a:ln>
        </p:spPr>
      </p:cxnSp>
      <p:cxnSp>
        <p:nvCxnSpPr>
          <p:cNvPr id="131" name="Shape 131"/>
          <p:cNvCxnSpPr/>
          <p:nvPr/>
        </p:nvCxnSpPr>
        <p:spPr>
          <a:xfrm flipH="1" rot="-5400000">
            <a:off x="8005111" y="2166884"/>
            <a:ext cx="600" cy="661800"/>
          </a:xfrm>
          <a:prstGeom prst="curvedConnector3">
            <a:avLst>
              <a:gd fmla="val -121522415" name="adj1"/>
            </a:avLst>
          </a:prstGeom>
          <a:noFill/>
          <a:ln cap="flat" cmpd="sng" w="9525">
            <a:solidFill>
              <a:srgbClr val="0B5394"/>
            </a:solidFill>
            <a:prstDash val="solid"/>
            <a:round/>
            <a:headEnd len="lg" w="lg" type="triangle"/>
            <a:tailEnd len="lg" w="lg" type="none"/>
          </a:ln>
        </p:spPr>
      </p:cxnSp>
      <p:cxnSp>
        <p:nvCxnSpPr>
          <p:cNvPr id="132" name="Shape 132"/>
          <p:cNvCxnSpPr/>
          <p:nvPr/>
        </p:nvCxnSpPr>
        <p:spPr>
          <a:xfrm flipH="1" rot="-5400000">
            <a:off x="5647474" y="2813009"/>
            <a:ext cx="600" cy="661800"/>
          </a:xfrm>
          <a:prstGeom prst="curvedConnector3">
            <a:avLst>
              <a:gd fmla="val 123865085" name="adj1"/>
            </a:avLst>
          </a:prstGeom>
          <a:noFill/>
          <a:ln cap="flat" cmpd="sng" w="9525">
            <a:solidFill>
              <a:srgbClr val="0B5394"/>
            </a:solidFill>
            <a:prstDash val="solid"/>
            <a:round/>
            <a:headEnd len="lg" w="lg" type="stealth"/>
            <a:tailEnd len="lg" w="lg" type="none"/>
          </a:ln>
        </p:spPr>
      </p:cxnSp>
      <p:cxnSp>
        <p:nvCxnSpPr>
          <p:cNvPr id="133" name="Shape 133"/>
          <p:cNvCxnSpPr>
            <a:stCxn id="122" idx="4"/>
            <a:endCxn id="121" idx="4"/>
          </p:cNvCxnSpPr>
          <p:nvPr/>
        </p:nvCxnSpPr>
        <p:spPr>
          <a:xfrm rot="5400000">
            <a:off x="4571737" y="-165575"/>
            <a:ext cx="600" cy="6866700"/>
          </a:xfrm>
          <a:prstGeom prst="curvedConnector3">
            <a:avLst>
              <a:gd fmla="val 230387500" name="adj1"/>
            </a:avLst>
          </a:prstGeom>
          <a:noFill/>
          <a:ln cap="flat" cmpd="sng" w="9525">
            <a:solidFill>
              <a:srgbClr val="0B5394"/>
            </a:solidFill>
            <a:prstDash val="solid"/>
            <a:round/>
            <a:headEnd len="lg" w="lg" type="none"/>
            <a:tailEnd len="lg" w="lg" type="triangle"/>
          </a:ln>
        </p:spPr>
      </p:cxnSp>
      <p:sp>
        <p:nvSpPr>
          <p:cNvPr id="134" name="Shape 134"/>
          <p:cNvSpPr txBox="1"/>
          <p:nvPr/>
        </p:nvSpPr>
        <p:spPr>
          <a:xfrm>
            <a:off x="381725" y="1391250"/>
            <a:ext cx="1513800" cy="377100"/>
          </a:xfrm>
          <a:prstGeom prst="rect">
            <a:avLst/>
          </a:prstGeom>
          <a:noFill/>
          <a:ln>
            <a:noFill/>
          </a:ln>
        </p:spPr>
        <p:txBody>
          <a:bodyPr anchorCtr="0" anchor="t" bIns="91425" lIns="91425" rIns="91425" tIns="91425">
            <a:noAutofit/>
          </a:bodyPr>
          <a:lstStyle/>
          <a:p>
            <a:pPr lvl="0">
              <a:spcBef>
                <a:spcPts val="0"/>
              </a:spcBef>
              <a:buNone/>
            </a:pPr>
            <a:r>
              <a:rPr lang="en-GB"/>
              <a:t>Data input is High</a:t>
            </a:r>
          </a:p>
        </p:txBody>
      </p:sp>
      <p:sp>
        <p:nvSpPr>
          <p:cNvPr id="135" name="Shape 135"/>
          <p:cNvSpPr txBox="1"/>
          <p:nvPr/>
        </p:nvSpPr>
        <p:spPr>
          <a:xfrm>
            <a:off x="2552550" y="1204500"/>
            <a:ext cx="1434300" cy="377100"/>
          </a:xfrm>
          <a:prstGeom prst="rect">
            <a:avLst/>
          </a:prstGeom>
          <a:noFill/>
          <a:ln>
            <a:noFill/>
          </a:ln>
        </p:spPr>
        <p:txBody>
          <a:bodyPr anchorCtr="0" anchor="t" bIns="91425" lIns="91425" rIns="91425" tIns="91425">
            <a:noAutofit/>
          </a:bodyPr>
          <a:lstStyle/>
          <a:p>
            <a:pPr lvl="0" rtl="0">
              <a:spcBef>
                <a:spcPts val="0"/>
              </a:spcBef>
              <a:buNone/>
            </a:pPr>
            <a:r>
              <a:rPr lang="en-GB"/>
              <a:t>Wait till end of start bit</a:t>
            </a:r>
          </a:p>
        </p:txBody>
      </p:sp>
      <p:sp>
        <p:nvSpPr>
          <p:cNvPr id="136" name="Shape 136"/>
          <p:cNvSpPr txBox="1"/>
          <p:nvPr/>
        </p:nvSpPr>
        <p:spPr>
          <a:xfrm>
            <a:off x="4989475" y="1204487"/>
            <a:ext cx="1308000" cy="377100"/>
          </a:xfrm>
          <a:prstGeom prst="rect">
            <a:avLst/>
          </a:prstGeom>
          <a:noFill/>
          <a:ln>
            <a:noFill/>
          </a:ln>
        </p:spPr>
        <p:txBody>
          <a:bodyPr anchorCtr="0" anchor="t" bIns="91425" lIns="91425" rIns="91425" tIns="91425">
            <a:noAutofit/>
          </a:bodyPr>
          <a:lstStyle/>
          <a:p>
            <a:pPr lvl="0" rtl="0">
              <a:spcBef>
                <a:spcPts val="0"/>
              </a:spcBef>
              <a:buNone/>
            </a:pPr>
            <a:r>
              <a:rPr lang="en-GB"/>
              <a:t>Loop</a:t>
            </a:r>
            <a:r>
              <a:rPr lang="en-GB"/>
              <a:t> for 8 bits</a:t>
            </a:r>
          </a:p>
        </p:txBody>
      </p:sp>
      <p:sp>
        <p:nvSpPr>
          <p:cNvPr id="137" name="Shape 137"/>
          <p:cNvSpPr txBox="1"/>
          <p:nvPr/>
        </p:nvSpPr>
        <p:spPr>
          <a:xfrm>
            <a:off x="7165400" y="1204487"/>
            <a:ext cx="1308000" cy="377100"/>
          </a:xfrm>
          <a:prstGeom prst="rect">
            <a:avLst/>
          </a:prstGeom>
          <a:noFill/>
          <a:ln>
            <a:noFill/>
          </a:ln>
        </p:spPr>
        <p:txBody>
          <a:bodyPr anchorCtr="0" anchor="t" bIns="91425" lIns="91425" rIns="91425" tIns="91425">
            <a:noAutofit/>
          </a:bodyPr>
          <a:lstStyle/>
          <a:p>
            <a:pPr lvl="0" rtl="0">
              <a:spcBef>
                <a:spcPts val="0"/>
              </a:spcBef>
              <a:buNone/>
            </a:pPr>
            <a:r>
              <a:rPr lang="en-GB"/>
              <a:t>Wait for end of stop bit</a:t>
            </a:r>
          </a:p>
        </p:txBody>
      </p:sp>
      <p:sp>
        <p:nvSpPr>
          <p:cNvPr id="138" name="Shape 138"/>
          <p:cNvSpPr txBox="1"/>
          <p:nvPr/>
        </p:nvSpPr>
        <p:spPr>
          <a:xfrm>
            <a:off x="4143650" y="3699800"/>
            <a:ext cx="1308000" cy="377100"/>
          </a:xfrm>
          <a:prstGeom prst="rect">
            <a:avLst/>
          </a:prstGeom>
          <a:noFill/>
          <a:ln>
            <a:noFill/>
          </a:ln>
        </p:spPr>
        <p:txBody>
          <a:bodyPr anchorCtr="0" anchor="t" bIns="91425" lIns="91425" rIns="91425" tIns="91425">
            <a:noAutofit/>
          </a:bodyPr>
          <a:lstStyle/>
          <a:p>
            <a:pPr lvl="0" rtl="0">
              <a:spcBef>
                <a:spcPts val="0"/>
              </a:spcBef>
              <a:buNone/>
            </a:pPr>
            <a:r>
              <a:rPr lang="en-GB"/>
              <a:t>Wait till end of bit, store data</a:t>
            </a:r>
          </a:p>
        </p:txBody>
      </p:sp>
      <p:sp>
        <p:nvSpPr>
          <p:cNvPr id="139" name="Shape 139"/>
          <p:cNvSpPr txBox="1"/>
          <p:nvPr/>
        </p:nvSpPr>
        <p:spPr>
          <a:xfrm>
            <a:off x="1895525" y="4686950"/>
            <a:ext cx="5778900" cy="377100"/>
          </a:xfrm>
          <a:prstGeom prst="rect">
            <a:avLst/>
          </a:prstGeom>
          <a:noFill/>
          <a:ln>
            <a:noFill/>
          </a:ln>
        </p:spPr>
        <p:txBody>
          <a:bodyPr anchorCtr="0" anchor="t" bIns="91425" lIns="91425" rIns="91425" tIns="91425">
            <a:noAutofit/>
          </a:bodyPr>
          <a:lstStyle/>
          <a:p>
            <a:pPr lvl="0" rtl="0">
              <a:spcBef>
                <a:spcPts val="0"/>
              </a:spcBef>
              <a:buNone/>
            </a:pPr>
            <a:r>
              <a:rPr lang="en-GB"/>
              <a:t>Wait till end of frame, return to Idle state. Shift whole frame to output</a:t>
            </a:r>
          </a:p>
        </p:txBody>
      </p:sp>
      <p:sp>
        <p:nvSpPr>
          <p:cNvPr id="140" name="Shape 140"/>
          <p:cNvSpPr txBox="1"/>
          <p:nvPr/>
        </p:nvSpPr>
        <p:spPr>
          <a:xfrm>
            <a:off x="1654350" y="2853400"/>
            <a:ext cx="1352700" cy="377100"/>
          </a:xfrm>
          <a:prstGeom prst="rect">
            <a:avLst/>
          </a:prstGeom>
          <a:noFill/>
          <a:ln>
            <a:noFill/>
          </a:ln>
        </p:spPr>
        <p:txBody>
          <a:bodyPr anchorCtr="0" anchor="t" bIns="91425" lIns="91425" rIns="91425" tIns="91425">
            <a:noAutofit/>
          </a:bodyPr>
          <a:lstStyle/>
          <a:p>
            <a:pPr lvl="0" rtl="0">
              <a:spcBef>
                <a:spcPts val="0"/>
              </a:spcBef>
              <a:buNone/>
            </a:pPr>
            <a:r>
              <a:rPr lang="en-GB"/>
              <a:t>Data input is low</a:t>
            </a:r>
          </a:p>
        </p:txBody>
      </p:sp>
      <p:sp>
        <p:nvSpPr>
          <p:cNvPr id="141" name="Shape 141"/>
          <p:cNvSpPr txBox="1"/>
          <p:nvPr/>
        </p:nvSpPr>
        <p:spPr>
          <a:xfrm>
            <a:off x="3986850" y="2910375"/>
            <a:ext cx="1352700" cy="377100"/>
          </a:xfrm>
          <a:prstGeom prst="rect">
            <a:avLst/>
          </a:prstGeom>
          <a:noFill/>
          <a:ln>
            <a:noFill/>
          </a:ln>
        </p:spPr>
        <p:txBody>
          <a:bodyPr anchorCtr="0" anchor="t" bIns="91425" lIns="91425" rIns="91425" tIns="91425">
            <a:noAutofit/>
          </a:bodyPr>
          <a:lstStyle/>
          <a:p>
            <a:pPr lvl="0" rtl="0">
              <a:spcBef>
                <a:spcPts val="0"/>
              </a:spcBef>
              <a:buNone/>
            </a:pPr>
            <a:r>
              <a:rPr lang="en-GB"/>
              <a:t>Restart bit counter</a:t>
            </a:r>
          </a:p>
        </p:txBody>
      </p:sp>
      <p:sp>
        <p:nvSpPr>
          <p:cNvPr id="142" name="Shape 142"/>
          <p:cNvSpPr txBox="1"/>
          <p:nvPr/>
        </p:nvSpPr>
        <p:spPr>
          <a:xfrm>
            <a:off x="6166300" y="2235975"/>
            <a:ext cx="1308000" cy="377100"/>
          </a:xfrm>
          <a:prstGeom prst="rect">
            <a:avLst/>
          </a:prstGeom>
          <a:noFill/>
          <a:ln>
            <a:noFill/>
          </a:ln>
        </p:spPr>
        <p:txBody>
          <a:bodyPr anchorCtr="0" anchor="t" bIns="91425" lIns="91425" rIns="91425" tIns="91425">
            <a:noAutofit/>
          </a:bodyPr>
          <a:lstStyle/>
          <a:p>
            <a:pPr lvl="0" rtl="0">
              <a:spcBef>
                <a:spcPts val="0"/>
              </a:spcBef>
              <a:buNone/>
            </a:pPr>
            <a:r>
              <a:rPr lang="en-GB"/>
              <a:t>Store data frame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50" y="373225"/>
            <a:ext cx="8520600" cy="572700"/>
          </a:xfrm>
          <a:prstGeom prst="rect">
            <a:avLst/>
          </a:prstGeom>
        </p:spPr>
        <p:txBody>
          <a:bodyPr anchorCtr="0" anchor="t" bIns="91425" lIns="91425" rIns="91425" tIns="91425">
            <a:noAutofit/>
          </a:bodyPr>
          <a:lstStyle/>
          <a:p>
            <a:pPr lvl="0" rtl="0">
              <a:spcBef>
                <a:spcPts val="0"/>
              </a:spcBef>
              <a:buNone/>
            </a:pPr>
            <a:r>
              <a:rPr lang="en-GB"/>
              <a:t>VHDL frame receiver Finite State Machine</a:t>
            </a:r>
          </a:p>
        </p:txBody>
      </p:sp>
      <p:sp>
        <p:nvSpPr>
          <p:cNvPr id="148" name="Shape 148"/>
          <p:cNvSpPr/>
          <p:nvPr/>
        </p:nvSpPr>
        <p:spPr>
          <a:xfrm>
            <a:off x="670612" y="2365375"/>
            <a:ext cx="936000" cy="902100"/>
          </a:xfrm>
          <a:prstGeom prst="flowChartConnector">
            <a:avLst/>
          </a:pr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Idle</a:t>
            </a:r>
          </a:p>
        </p:txBody>
      </p:sp>
      <p:sp>
        <p:nvSpPr>
          <p:cNvPr id="149" name="Shape 149"/>
          <p:cNvSpPr/>
          <p:nvPr/>
        </p:nvSpPr>
        <p:spPr>
          <a:xfrm>
            <a:off x="7537387" y="2365375"/>
            <a:ext cx="936000" cy="902100"/>
          </a:xfrm>
          <a:prstGeom prst="flowChartConnector">
            <a:avLst/>
          </a:pr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GB"/>
              <a:t>Stop</a:t>
            </a:r>
          </a:p>
        </p:txBody>
      </p:sp>
      <p:sp>
        <p:nvSpPr>
          <p:cNvPr id="150" name="Shape 150"/>
          <p:cNvSpPr/>
          <p:nvPr/>
        </p:nvSpPr>
        <p:spPr>
          <a:xfrm>
            <a:off x="2959212" y="2365375"/>
            <a:ext cx="936000" cy="902100"/>
          </a:xfrm>
          <a:prstGeom prst="flowChartConnector">
            <a:avLst/>
          </a:pr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Start</a:t>
            </a:r>
          </a:p>
        </p:txBody>
      </p:sp>
      <p:sp>
        <p:nvSpPr>
          <p:cNvPr id="151" name="Shape 151"/>
          <p:cNvSpPr/>
          <p:nvPr/>
        </p:nvSpPr>
        <p:spPr>
          <a:xfrm>
            <a:off x="5167212" y="2365375"/>
            <a:ext cx="936000" cy="902100"/>
          </a:xfrm>
          <a:prstGeom prst="flowChartConnector">
            <a:avLst/>
          </a:pr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Data</a:t>
            </a:r>
          </a:p>
        </p:txBody>
      </p:sp>
      <p:cxnSp>
        <p:nvCxnSpPr>
          <p:cNvPr id="152" name="Shape 152"/>
          <p:cNvCxnSpPr>
            <a:stCxn id="148" idx="6"/>
            <a:endCxn id="150" idx="2"/>
          </p:cNvCxnSpPr>
          <p:nvPr/>
        </p:nvCxnSpPr>
        <p:spPr>
          <a:xfrm>
            <a:off x="1606612" y="2816425"/>
            <a:ext cx="1352700" cy="0"/>
          </a:xfrm>
          <a:prstGeom prst="straightConnector1">
            <a:avLst/>
          </a:prstGeom>
          <a:noFill/>
          <a:ln cap="flat" cmpd="sng" w="9525">
            <a:solidFill>
              <a:srgbClr val="1155CC"/>
            </a:solidFill>
            <a:prstDash val="solid"/>
            <a:round/>
            <a:headEnd len="lg" w="lg" type="none"/>
            <a:tailEnd len="lg" w="lg" type="triangle"/>
          </a:ln>
        </p:spPr>
      </p:cxnSp>
      <p:cxnSp>
        <p:nvCxnSpPr>
          <p:cNvPr id="153" name="Shape 153"/>
          <p:cNvCxnSpPr>
            <a:stCxn id="150" idx="6"/>
            <a:endCxn id="151" idx="2"/>
          </p:cNvCxnSpPr>
          <p:nvPr/>
        </p:nvCxnSpPr>
        <p:spPr>
          <a:xfrm>
            <a:off x="3895212" y="2816425"/>
            <a:ext cx="1272000" cy="0"/>
          </a:xfrm>
          <a:prstGeom prst="straightConnector1">
            <a:avLst/>
          </a:prstGeom>
          <a:noFill/>
          <a:ln cap="flat" cmpd="sng" w="9525">
            <a:solidFill>
              <a:srgbClr val="1155CC"/>
            </a:solidFill>
            <a:prstDash val="solid"/>
            <a:round/>
            <a:headEnd len="lg" w="lg" type="none"/>
            <a:tailEnd len="lg" w="lg" type="triangle"/>
          </a:ln>
        </p:spPr>
      </p:cxnSp>
      <p:cxnSp>
        <p:nvCxnSpPr>
          <p:cNvPr id="154" name="Shape 154"/>
          <p:cNvCxnSpPr>
            <a:stCxn id="151" idx="6"/>
            <a:endCxn id="149" idx="2"/>
          </p:cNvCxnSpPr>
          <p:nvPr/>
        </p:nvCxnSpPr>
        <p:spPr>
          <a:xfrm>
            <a:off x="6103212" y="2816425"/>
            <a:ext cx="1434300" cy="0"/>
          </a:xfrm>
          <a:prstGeom prst="straightConnector1">
            <a:avLst/>
          </a:prstGeom>
          <a:noFill/>
          <a:ln cap="flat" cmpd="sng" w="9525">
            <a:solidFill>
              <a:srgbClr val="1155CC"/>
            </a:solidFill>
            <a:prstDash val="solid"/>
            <a:round/>
            <a:headEnd len="lg" w="lg" type="none"/>
            <a:tailEnd len="lg" w="lg" type="triangle"/>
          </a:ln>
        </p:spPr>
      </p:cxnSp>
      <p:cxnSp>
        <p:nvCxnSpPr>
          <p:cNvPr id="155" name="Shape 155"/>
          <p:cNvCxnSpPr>
            <a:stCxn id="148" idx="1"/>
            <a:endCxn id="148" idx="7"/>
          </p:cNvCxnSpPr>
          <p:nvPr/>
        </p:nvCxnSpPr>
        <p:spPr>
          <a:xfrm flipH="1" rot="-5400000">
            <a:off x="1138286" y="2166884"/>
            <a:ext cx="600" cy="661800"/>
          </a:xfrm>
          <a:prstGeom prst="curvedConnector3">
            <a:avLst>
              <a:gd fmla="val -121522415" name="adj1"/>
            </a:avLst>
          </a:prstGeom>
          <a:noFill/>
          <a:ln cap="flat" cmpd="sng" w="9525">
            <a:solidFill>
              <a:srgbClr val="0B5394"/>
            </a:solidFill>
            <a:prstDash val="solid"/>
            <a:round/>
            <a:headEnd len="lg" w="lg" type="triangle"/>
            <a:tailEnd len="lg" w="lg" type="none"/>
          </a:ln>
        </p:spPr>
      </p:cxnSp>
      <p:cxnSp>
        <p:nvCxnSpPr>
          <p:cNvPr id="156" name="Shape 156"/>
          <p:cNvCxnSpPr/>
          <p:nvPr/>
        </p:nvCxnSpPr>
        <p:spPr>
          <a:xfrm flipH="1" rot="-5400000">
            <a:off x="3426936" y="2166884"/>
            <a:ext cx="600" cy="661800"/>
          </a:xfrm>
          <a:prstGeom prst="curvedConnector3">
            <a:avLst>
              <a:gd fmla="val -121522415" name="adj1"/>
            </a:avLst>
          </a:prstGeom>
          <a:noFill/>
          <a:ln cap="flat" cmpd="sng" w="9525">
            <a:solidFill>
              <a:srgbClr val="0B5394"/>
            </a:solidFill>
            <a:prstDash val="solid"/>
            <a:round/>
            <a:headEnd len="lg" w="lg" type="triangle"/>
            <a:tailEnd len="lg" w="lg" type="none"/>
          </a:ln>
        </p:spPr>
      </p:cxnSp>
      <p:cxnSp>
        <p:nvCxnSpPr>
          <p:cNvPr id="157" name="Shape 157"/>
          <p:cNvCxnSpPr/>
          <p:nvPr/>
        </p:nvCxnSpPr>
        <p:spPr>
          <a:xfrm flipH="1" rot="-5400000">
            <a:off x="5647474" y="2166884"/>
            <a:ext cx="600" cy="661800"/>
          </a:xfrm>
          <a:prstGeom prst="curvedConnector3">
            <a:avLst>
              <a:gd fmla="val -121522415" name="adj1"/>
            </a:avLst>
          </a:prstGeom>
          <a:noFill/>
          <a:ln cap="flat" cmpd="sng" w="9525">
            <a:solidFill>
              <a:srgbClr val="0B5394"/>
            </a:solidFill>
            <a:prstDash val="solid"/>
            <a:round/>
            <a:headEnd len="lg" w="lg" type="triangle"/>
            <a:tailEnd len="lg" w="lg" type="none"/>
          </a:ln>
        </p:spPr>
      </p:cxnSp>
      <p:cxnSp>
        <p:nvCxnSpPr>
          <p:cNvPr id="158" name="Shape 158"/>
          <p:cNvCxnSpPr/>
          <p:nvPr/>
        </p:nvCxnSpPr>
        <p:spPr>
          <a:xfrm flipH="1" rot="-5400000">
            <a:off x="8005111" y="2166884"/>
            <a:ext cx="600" cy="661800"/>
          </a:xfrm>
          <a:prstGeom prst="curvedConnector3">
            <a:avLst>
              <a:gd fmla="val -121522415" name="adj1"/>
            </a:avLst>
          </a:prstGeom>
          <a:noFill/>
          <a:ln cap="flat" cmpd="sng" w="9525">
            <a:solidFill>
              <a:srgbClr val="0B5394"/>
            </a:solidFill>
            <a:prstDash val="solid"/>
            <a:round/>
            <a:headEnd len="lg" w="lg" type="triangle"/>
            <a:tailEnd len="lg" w="lg" type="none"/>
          </a:ln>
        </p:spPr>
      </p:cxnSp>
      <p:cxnSp>
        <p:nvCxnSpPr>
          <p:cNvPr id="159" name="Shape 159"/>
          <p:cNvCxnSpPr/>
          <p:nvPr/>
        </p:nvCxnSpPr>
        <p:spPr>
          <a:xfrm flipH="1" rot="-5400000">
            <a:off x="5647474" y="2813009"/>
            <a:ext cx="600" cy="661800"/>
          </a:xfrm>
          <a:prstGeom prst="curvedConnector3">
            <a:avLst>
              <a:gd fmla="val 123865085" name="adj1"/>
            </a:avLst>
          </a:prstGeom>
          <a:noFill/>
          <a:ln cap="flat" cmpd="sng" w="9525">
            <a:solidFill>
              <a:srgbClr val="0B5394"/>
            </a:solidFill>
            <a:prstDash val="solid"/>
            <a:round/>
            <a:headEnd len="lg" w="lg" type="stealth"/>
            <a:tailEnd len="lg" w="lg" type="none"/>
          </a:ln>
        </p:spPr>
      </p:cxnSp>
      <p:cxnSp>
        <p:nvCxnSpPr>
          <p:cNvPr id="160" name="Shape 160"/>
          <p:cNvCxnSpPr>
            <a:stCxn id="149" idx="4"/>
            <a:endCxn id="148" idx="4"/>
          </p:cNvCxnSpPr>
          <p:nvPr/>
        </p:nvCxnSpPr>
        <p:spPr>
          <a:xfrm rot="5400000">
            <a:off x="4571737" y="-165575"/>
            <a:ext cx="600" cy="6866700"/>
          </a:xfrm>
          <a:prstGeom prst="curvedConnector3">
            <a:avLst>
              <a:gd fmla="val 230387500" name="adj1"/>
            </a:avLst>
          </a:prstGeom>
          <a:noFill/>
          <a:ln cap="flat" cmpd="sng" w="9525">
            <a:solidFill>
              <a:srgbClr val="0B5394"/>
            </a:solidFill>
            <a:prstDash val="solid"/>
            <a:round/>
            <a:headEnd len="lg" w="lg" type="none"/>
            <a:tailEnd len="lg" w="lg" type="triangle"/>
          </a:ln>
        </p:spPr>
      </p:cxnSp>
      <p:sp>
        <p:nvSpPr>
          <p:cNvPr id="161" name="Shape 161"/>
          <p:cNvSpPr txBox="1"/>
          <p:nvPr/>
        </p:nvSpPr>
        <p:spPr>
          <a:xfrm>
            <a:off x="311750" y="1204500"/>
            <a:ext cx="1513800" cy="377100"/>
          </a:xfrm>
          <a:prstGeom prst="rect">
            <a:avLst/>
          </a:prstGeom>
          <a:noFill/>
          <a:ln>
            <a:noFill/>
          </a:ln>
        </p:spPr>
        <p:txBody>
          <a:bodyPr anchorCtr="0" anchor="t" bIns="91425" lIns="91425" rIns="91425" tIns="91425">
            <a:noAutofit/>
          </a:bodyPr>
          <a:lstStyle/>
          <a:p>
            <a:pPr lvl="0" rtl="0">
              <a:spcBef>
                <a:spcPts val="0"/>
              </a:spcBef>
              <a:buNone/>
            </a:pPr>
            <a:r>
              <a:rPr lang="en-GB"/>
              <a:t>!Data_low/</a:t>
            </a:r>
          </a:p>
        </p:txBody>
      </p:sp>
      <p:sp>
        <p:nvSpPr>
          <p:cNvPr id="162" name="Shape 162"/>
          <p:cNvSpPr txBox="1"/>
          <p:nvPr/>
        </p:nvSpPr>
        <p:spPr>
          <a:xfrm>
            <a:off x="2129600" y="1168575"/>
            <a:ext cx="1434300" cy="377100"/>
          </a:xfrm>
          <a:prstGeom prst="rect">
            <a:avLst/>
          </a:prstGeom>
          <a:noFill/>
          <a:ln>
            <a:noFill/>
          </a:ln>
        </p:spPr>
        <p:txBody>
          <a:bodyPr anchorCtr="0" anchor="t" bIns="91425" lIns="91425" rIns="91425" tIns="91425">
            <a:noAutofit/>
          </a:bodyPr>
          <a:lstStyle/>
          <a:p>
            <a:pPr lvl="0" rtl="0">
              <a:spcBef>
                <a:spcPts val="0"/>
              </a:spcBef>
              <a:buNone/>
            </a:pPr>
            <a:r>
              <a:rPr lang="en-GB"/>
              <a:t>!Start_Cap/ pcount_en</a:t>
            </a:r>
          </a:p>
        </p:txBody>
      </p:sp>
      <p:sp>
        <p:nvSpPr>
          <p:cNvPr id="163" name="Shape 163"/>
          <p:cNvSpPr txBox="1"/>
          <p:nvPr/>
        </p:nvSpPr>
        <p:spPr>
          <a:xfrm>
            <a:off x="4281750" y="1112100"/>
            <a:ext cx="2289000" cy="377100"/>
          </a:xfrm>
          <a:prstGeom prst="rect">
            <a:avLst/>
          </a:prstGeom>
          <a:noFill/>
          <a:ln>
            <a:noFill/>
          </a:ln>
        </p:spPr>
        <p:txBody>
          <a:bodyPr anchorCtr="0" anchor="t" bIns="91425" lIns="91425" rIns="91425" tIns="91425">
            <a:noAutofit/>
          </a:bodyPr>
          <a:lstStyle/>
          <a:p>
            <a:pPr lvl="0">
              <a:spcBef>
                <a:spcPts val="0"/>
              </a:spcBef>
              <a:buNone/>
            </a:pPr>
            <a:r>
              <a:rPr lang="en-GB"/>
              <a:t>Pulse_Cap, !Frame_Cap/</a:t>
            </a:r>
          </a:p>
          <a:p>
            <a:pPr lvl="0" rtl="0">
              <a:spcBef>
                <a:spcPts val="0"/>
              </a:spcBef>
              <a:buNone/>
            </a:pPr>
            <a:r>
              <a:rPr lang="en-GB"/>
              <a:t>Pcount_reset, shift, ncount_reset</a:t>
            </a:r>
          </a:p>
        </p:txBody>
      </p:sp>
      <p:sp>
        <p:nvSpPr>
          <p:cNvPr id="164" name="Shape 164"/>
          <p:cNvSpPr txBox="1"/>
          <p:nvPr/>
        </p:nvSpPr>
        <p:spPr>
          <a:xfrm>
            <a:off x="6166300" y="2853387"/>
            <a:ext cx="1308000" cy="377100"/>
          </a:xfrm>
          <a:prstGeom prst="rect">
            <a:avLst/>
          </a:prstGeom>
          <a:noFill/>
          <a:ln>
            <a:noFill/>
          </a:ln>
        </p:spPr>
        <p:txBody>
          <a:bodyPr anchorCtr="0" anchor="t" bIns="91425" lIns="91425" rIns="91425" tIns="91425">
            <a:noAutofit/>
          </a:bodyPr>
          <a:lstStyle/>
          <a:p>
            <a:pPr lvl="0" rtl="0">
              <a:spcBef>
                <a:spcPts val="0"/>
              </a:spcBef>
              <a:buNone/>
            </a:pPr>
            <a:r>
              <a:rPr lang="en-GB"/>
              <a:t>Pulse_cap, Frame_Cap/ pcount_reset, shift</a:t>
            </a:r>
          </a:p>
        </p:txBody>
      </p:sp>
      <p:sp>
        <p:nvSpPr>
          <p:cNvPr id="165" name="Shape 165"/>
          <p:cNvSpPr txBox="1"/>
          <p:nvPr/>
        </p:nvSpPr>
        <p:spPr>
          <a:xfrm>
            <a:off x="4092300" y="3627925"/>
            <a:ext cx="1308000" cy="377100"/>
          </a:xfrm>
          <a:prstGeom prst="rect">
            <a:avLst/>
          </a:prstGeom>
          <a:noFill/>
          <a:ln>
            <a:noFill/>
          </a:ln>
        </p:spPr>
        <p:txBody>
          <a:bodyPr anchorCtr="0" anchor="t" bIns="91425" lIns="91425" rIns="91425" tIns="91425">
            <a:noAutofit/>
          </a:bodyPr>
          <a:lstStyle/>
          <a:p>
            <a:pPr lvl="0" rtl="0">
              <a:spcBef>
                <a:spcPts val="0"/>
              </a:spcBef>
              <a:buNone/>
            </a:pPr>
            <a:r>
              <a:rPr lang="en-GB"/>
              <a:t>!Pulse_Cap/ pcount_en</a:t>
            </a:r>
          </a:p>
        </p:txBody>
      </p:sp>
      <p:sp>
        <p:nvSpPr>
          <p:cNvPr id="166" name="Shape 166"/>
          <p:cNvSpPr txBox="1"/>
          <p:nvPr/>
        </p:nvSpPr>
        <p:spPr>
          <a:xfrm>
            <a:off x="3195050" y="4686925"/>
            <a:ext cx="3582300" cy="377100"/>
          </a:xfrm>
          <a:prstGeom prst="rect">
            <a:avLst/>
          </a:prstGeom>
          <a:noFill/>
          <a:ln>
            <a:noFill/>
          </a:ln>
        </p:spPr>
        <p:txBody>
          <a:bodyPr anchorCtr="0" anchor="t" bIns="91425" lIns="91425" rIns="91425" tIns="91425">
            <a:noAutofit/>
          </a:bodyPr>
          <a:lstStyle/>
          <a:p>
            <a:pPr lvl="0" rtl="0">
              <a:spcBef>
                <a:spcPts val="0"/>
              </a:spcBef>
              <a:buNone/>
            </a:pPr>
            <a:r>
              <a:rPr lang="en-GB"/>
              <a:t>/Shift_out</a:t>
            </a:r>
          </a:p>
        </p:txBody>
      </p:sp>
      <p:sp>
        <p:nvSpPr>
          <p:cNvPr id="167" name="Shape 167"/>
          <p:cNvSpPr txBox="1"/>
          <p:nvPr/>
        </p:nvSpPr>
        <p:spPr>
          <a:xfrm>
            <a:off x="1634325" y="2235987"/>
            <a:ext cx="1434300" cy="377100"/>
          </a:xfrm>
          <a:prstGeom prst="rect">
            <a:avLst/>
          </a:prstGeom>
          <a:noFill/>
          <a:ln>
            <a:noFill/>
          </a:ln>
        </p:spPr>
        <p:txBody>
          <a:bodyPr anchorCtr="0" anchor="t" bIns="91425" lIns="91425" rIns="91425" tIns="91425">
            <a:noAutofit/>
          </a:bodyPr>
          <a:lstStyle/>
          <a:p>
            <a:pPr lvl="0">
              <a:spcBef>
                <a:spcPts val="0"/>
              </a:spcBef>
              <a:buNone/>
            </a:pPr>
            <a:r>
              <a:rPr lang="en-GB"/>
              <a:t>Data_low/</a:t>
            </a:r>
          </a:p>
          <a:p>
            <a:pPr lvl="0" rtl="0">
              <a:spcBef>
                <a:spcPts val="0"/>
              </a:spcBef>
              <a:buNone/>
            </a:pPr>
            <a:r>
              <a:rPr lang="en-GB"/>
              <a:t>pcount_reset</a:t>
            </a:r>
          </a:p>
        </p:txBody>
      </p:sp>
      <p:sp>
        <p:nvSpPr>
          <p:cNvPr id="168" name="Shape 168"/>
          <p:cNvSpPr txBox="1"/>
          <p:nvPr/>
        </p:nvSpPr>
        <p:spPr>
          <a:xfrm>
            <a:off x="3923400" y="2010450"/>
            <a:ext cx="1434300" cy="377100"/>
          </a:xfrm>
          <a:prstGeom prst="rect">
            <a:avLst/>
          </a:prstGeom>
          <a:noFill/>
          <a:ln>
            <a:noFill/>
          </a:ln>
        </p:spPr>
        <p:txBody>
          <a:bodyPr anchorCtr="0" anchor="t" bIns="91425" lIns="91425" rIns="91425" tIns="91425">
            <a:noAutofit/>
          </a:bodyPr>
          <a:lstStyle/>
          <a:p>
            <a:pPr lvl="0" rtl="0">
              <a:spcBef>
                <a:spcPts val="0"/>
              </a:spcBef>
              <a:buNone/>
            </a:pPr>
            <a:r>
              <a:rPr lang="en-GB"/>
              <a:t>Start_Cap/ pcount_reset, ncount_reset</a:t>
            </a:r>
          </a:p>
        </p:txBody>
      </p:sp>
      <p:sp>
        <p:nvSpPr>
          <p:cNvPr id="169" name="Shape 169"/>
          <p:cNvSpPr txBox="1"/>
          <p:nvPr/>
        </p:nvSpPr>
        <p:spPr>
          <a:xfrm>
            <a:off x="6902000" y="1168587"/>
            <a:ext cx="1434300" cy="377100"/>
          </a:xfrm>
          <a:prstGeom prst="rect">
            <a:avLst/>
          </a:prstGeom>
          <a:noFill/>
          <a:ln>
            <a:noFill/>
          </a:ln>
        </p:spPr>
        <p:txBody>
          <a:bodyPr anchorCtr="0" anchor="t" bIns="91425" lIns="91425" rIns="91425" tIns="91425">
            <a:noAutofit/>
          </a:bodyPr>
          <a:lstStyle/>
          <a:p>
            <a:pPr lvl="0" rtl="0">
              <a:spcBef>
                <a:spcPts val="0"/>
              </a:spcBef>
              <a:buNone/>
            </a:pPr>
            <a:r>
              <a:rPr lang="en-GB"/>
              <a:t>!Pulse_cap</a:t>
            </a:r>
            <a:r>
              <a:rPr lang="en-GB"/>
              <a:t>/ pcount_en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Full VHDL design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Extra Info</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Any other important information – Up to 2 slides. If you have any interesting design ideas, or design challenges that you have to overcome you can mention it here. Also if you plan to complete the smart energy challenge tell us how you plan to do it.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Project plan</a:t>
            </a: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Project plan, division of work, conclusions and references – up to 3 slides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http://www.theenergydetective.com/downloads/TED%20Pro-Lite-Home%20Spec%20rev%208.0.pdf</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208750"/>
            <a:ext cx="8520600" cy="572700"/>
          </a:xfrm>
          <a:prstGeom prst="rect">
            <a:avLst/>
          </a:prstGeom>
        </p:spPr>
        <p:txBody>
          <a:bodyPr anchorCtr="0" anchor="t" bIns="91425" lIns="91425" rIns="91425" tIns="91425">
            <a:noAutofit/>
          </a:bodyPr>
          <a:lstStyle/>
          <a:p>
            <a:pPr lvl="0">
              <a:spcBef>
                <a:spcPts val="0"/>
              </a:spcBef>
              <a:buNone/>
            </a:pPr>
            <a:r>
              <a:rPr lang="en-GB"/>
              <a:t>Introduction</a:t>
            </a:r>
          </a:p>
        </p:txBody>
      </p:sp>
      <p:sp>
        <p:nvSpPr>
          <p:cNvPr id="61" name="Shape 61"/>
          <p:cNvSpPr txBox="1"/>
          <p:nvPr>
            <p:ph idx="1" type="body"/>
          </p:nvPr>
        </p:nvSpPr>
        <p:spPr>
          <a:xfrm>
            <a:off x="311700" y="781450"/>
            <a:ext cx="8520600" cy="3787500"/>
          </a:xfrm>
          <a:prstGeom prst="rect">
            <a:avLst/>
          </a:prstGeom>
        </p:spPr>
        <p:txBody>
          <a:bodyPr anchorCtr="0" anchor="t" bIns="91425" lIns="91425" rIns="91425" tIns="91425">
            <a:noAutofit/>
          </a:bodyPr>
          <a:lstStyle/>
          <a:p>
            <a:pPr lvl="0">
              <a:spcBef>
                <a:spcPts val="0"/>
              </a:spcBef>
              <a:buNone/>
            </a:pPr>
            <a:r>
              <a:rPr lang="en-GB"/>
              <a:t>T</a:t>
            </a:r>
            <a:r>
              <a:rPr lang="en-GB"/>
              <a:t>o design and develop a wireless energy monitor to measure and display the amount of energy consumed by a household appliance in a smart house.</a:t>
            </a:r>
          </a:p>
          <a:p>
            <a:pPr lvl="0">
              <a:spcBef>
                <a:spcPts val="0"/>
              </a:spcBef>
              <a:buNone/>
            </a:pPr>
            <a:r>
              <a:rPr lang="en-GB"/>
              <a:t>Wireless Energy motor composed of two systems</a:t>
            </a:r>
          </a:p>
          <a:p>
            <a:pPr lvl="0">
              <a:spcBef>
                <a:spcPts val="0"/>
              </a:spcBef>
              <a:buNone/>
            </a:pPr>
            <a:r>
              <a:rPr lang="en-GB"/>
              <a:t>signal  measurement  unit  and  a  base  station</a:t>
            </a:r>
          </a:p>
          <a:p>
            <a:pPr lvl="0">
              <a:spcBef>
                <a:spcPts val="0"/>
              </a:spcBef>
              <a:buNone/>
            </a:pPr>
            <a:r>
              <a:rPr lang="en-GB"/>
              <a:t>A system</a:t>
            </a:r>
          </a:p>
          <a:p>
            <a:pPr lvl="0">
              <a:spcBef>
                <a:spcPts val="0"/>
              </a:spcBef>
              <a:buNone/>
            </a:pPr>
            <a:r>
              <a:t/>
            </a:r>
            <a:endParaRPr/>
          </a:p>
        </p:txBody>
      </p:sp>
      <p:sp>
        <p:nvSpPr>
          <p:cNvPr id="62" name="Shape 62"/>
          <p:cNvSpPr txBox="1"/>
          <p:nvPr/>
        </p:nvSpPr>
        <p:spPr>
          <a:xfrm>
            <a:off x="5046575" y="1975000"/>
            <a:ext cx="3489600" cy="4071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Project Specifications</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AC Voltage Supply - 12 ~ 14 Vrms</a:t>
            </a:r>
          </a:p>
          <a:p>
            <a:pPr lvl="0">
              <a:spcBef>
                <a:spcPts val="0"/>
              </a:spcBef>
              <a:buNone/>
            </a:pPr>
            <a:r>
              <a:rPr lang="en-GB"/>
              <a:t>Maximum Load - 7.5VA</a:t>
            </a:r>
          </a:p>
          <a:p>
            <a:pPr lvl="0">
              <a:spcBef>
                <a:spcPts val="0"/>
              </a:spcBef>
              <a:buNone/>
            </a:pPr>
            <a:r>
              <a:rPr lang="en-GB"/>
              <a:t>Power rating - 100mW ~ 200mW</a:t>
            </a:r>
          </a:p>
          <a:p>
            <a:pPr lvl="0">
              <a:spcBef>
                <a:spcPts val="0"/>
              </a:spcBef>
              <a:buNone/>
            </a:pPr>
            <a:r>
              <a:rPr lang="en-GB"/>
              <a:t>Frequency - 800Hz ± 10%</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Existing Products</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Existing products – 1-2 slides presenting 3 commercially available energy monitor products. Photos, manufacturer details, pricing and features can be included in these slides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12" y="233000"/>
            <a:ext cx="8520600" cy="572700"/>
          </a:xfrm>
          <a:prstGeom prst="rect">
            <a:avLst/>
          </a:prstGeom>
        </p:spPr>
        <p:txBody>
          <a:bodyPr anchorCtr="0" anchor="t" bIns="91425" lIns="91425" rIns="91425" tIns="91425">
            <a:noAutofit/>
          </a:bodyPr>
          <a:lstStyle/>
          <a:p>
            <a:pPr lvl="0">
              <a:spcBef>
                <a:spcPts val="0"/>
              </a:spcBef>
              <a:buNone/>
            </a:pPr>
            <a:r>
              <a:rPr lang="en-GB"/>
              <a:t>Comparison with commercial products</a:t>
            </a:r>
          </a:p>
        </p:txBody>
      </p:sp>
      <p:graphicFrame>
        <p:nvGraphicFramePr>
          <p:cNvPr id="80" name="Shape 80"/>
          <p:cNvGraphicFramePr/>
          <p:nvPr/>
        </p:nvGraphicFramePr>
        <p:xfrm>
          <a:off x="311725" y="863550"/>
          <a:ext cx="3000000" cy="3000000"/>
        </p:xfrm>
        <a:graphic>
          <a:graphicData uri="http://schemas.openxmlformats.org/drawingml/2006/table">
            <a:tbl>
              <a:tblPr>
                <a:noFill/>
                <a:tableStyleId>{ECF986F8-0346-4B38-92D0-73C3BE3DC02B}</a:tableStyleId>
              </a:tblPr>
              <a:tblGrid>
                <a:gridCol w="1464725"/>
                <a:gridCol w="1769975"/>
                <a:gridCol w="1769975"/>
                <a:gridCol w="1769975"/>
                <a:gridCol w="1769975"/>
              </a:tblGrid>
              <a:tr h="544625">
                <a:tc>
                  <a:txBody>
                    <a:bodyPr>
                      <a:noAutofit/>
                    </a:bodyPr>
                    <a:lstStyle/>
                    <a:p>
                      <a:pPr lvl="0">
                        <a:spcBef>
                          <a:spcPts val="0"/>
                        </a:spcBef>
                        <a:buNone/>
                      </a:pPr>
                      <a:r>
                        <a:rPr lang="en-GB">
                          <a:solidFill>
                            <a:srgbClr val="F3F3F3"/>
                          </a:solidFill>
                        </a:rPr>
                        <a:t>Products</a:t>
                      </a:r>
                    </a:p>
                  </a:txBody>
                  <a:tcPr marT="91425" marB="91425" marR="91425" marL="91425"/>
                </a:tc>
                <a:tc>
                  <a:txBody>
                    <a:bodyPr>
                      <a:noAutofit/>
                    </a:bodyPr>
                    <a:lstStyle/>
                    <a:p>
                      <a:pPr lvl="0">
                        <a:spcBef>
                          <a:spcPts val="0"/>
                        </a:spcBef>
                        <a:buNone/>
                      </a:pPr>
                      <a:r>
                        <a:rPr lang="en-GB">
                          <a:solidFill>
                            <a:srgbClr val="F3F3F3"/>
                          </a:solidFill>
                        </a:rPr>
                        <a:t>TED MTU Home</a:t>
                      </a:r>
                    </a:p>
                  </a:txBody>
                  <a:tcPr marT="91425" marB="91425" marR="91425" marL="91425"/>
                </a:tc>
                <a:tc>
                  <a:txBody>
                    <a:bodyPr>
                      <a:noAutofit/>
                    </a:bodyPr>
                    <a:lstStyle/>
                    <a:p>
                      <a:pPr lvl="0">
                        <a:spcBef>
                          <a:spcPts val="0"/>
                        </a:spcBef>
                        <a:buNone/>
                      </a:pPr>
                      <a:r>
                        <a:t/>
                      </a:r>
                      <a:endParaRPr>
                        <a:solidFill>
                          <a:srgbClr val="F3F3F3"/>
                        </a:solidFill>
                      </a:endParaRPr>
                    </a:p>
                  </a:txBody>
                  <a:tcPr marT="91425" marB="91425" marR="91425" marL="91425"/>
                </a:tc>
                <a:tc>
                  <a:txBody>
                    <a:bodyPr>
                      <a:noAutofit/>
                    </a:bodyPr>
                    <a:lstStyle/>
                    <a:p>
                      <a:pPr lvl="0" rtl="0">
                        <a:spcBef>
                          <a:spcPts val="0"/>
                        </a:spcBef>
                        <a:buNone/>
                      </a:pPr>
                      <a:r>
                        <a:t/>
                      </a:r>
                      <a:endParaRPr>
                        <a:solidFill>
                          <a:srgbClr val="F3F3F3"/>
                        </a:solidFill>
                      </a:endParaRPr>
                    </a:p>
                  </a:txBody>
                  <a:tcPr marT="91425" marB="91425" marR="91425" marL="91425"/>
                </a:tc>
                <a:tc>
                  <a:txBody>
                    <a:bodyPr>
                      <a:noAutofit/>
                    </a:bodyPr>
                    <a:lstStyle/>
                    <a:p>
                      <a:pPr lvl="0" rtl="0">
                        <a:spcBef>
                          <a:spcPts val="0"/>
                        </a:spcBef>
                        <a:buNone/>
                      </a:pPr>
                      <a:r>
                        <a:rPr lang="en-GB">
                          <a:solidFill>
                            <a:srgbClr val="F3F3F3"/>
                          </a:solidFill>
                        </a:rPr>
                        <a:t>Project</a:t>
                      </a:r>
                    </a:p>
                  </a:txBody>
                  <a:tcPr marT="91425" marB="91425" marR="91425" marL="91425"/>
                </a:tc>
              </a:tr>
              <a:tr h="387125">
                <a:tc>
                  <a:txBody>
                    <a:bodyPr>
                      <a:noAutofit/>
                    </a:bodyPr>
                    <a:lstStyle/>
                    <a:p>
                      <a:pPr lvl="0">
                        <a:spcBef>
                          <a:spcPts val="0"/>
                        </a:spcBef>
                        <a:buNone/>
                      </a:pPr>
                      <a:r>
                        <a:rPr lang="en-GB">
                          <a:solidFill>
                            <a:srgbClr val="F3F3F3"/>
                          </a:solidFill>
                        </a:rPr>
                        <a:t>Phase</a:t>
                      </a:r>
                    </a:p>
                  </a:txBody>
                  <a:tcPr marT="91425" marB="91425" marR="91425" marL="91425"/>
                </a:tc>
                <a:tc>
                  <a:txBody>
                    <a:bodyPr>
                      <a:noAutofit/>
                    </a:bodyPr>
                    <a:lstStyle/>
                    <a:p>
                      <a:pPr lvl="0">
                        <a:spcBef>
                          <a:spcPts val="0"/>
                        </a:spcBef>
                        <a:buNone/>
                      </a:pPr>
                      <a:r>
                        <a:rPr lang="en-GB">
                          <a:solidFill>
                            <a:srgbClr val="F3F3F3"/>
                          </a:solidFill>
                        </a:rPr>
                        <a:t>Single</a:t>
                      </a:r>
                    </a:p>
                  </a:txBody>
                  <a:tcPr marT="91425" marB="91425" marR="91425" marL="91425"/>
                </a:tc>
                <a:tc>
                  <a:txBody>
                    <a:bodyPr>
                      <a:noAutofit/>
                    </a:bodyPr>
                    <a:lstStyle/>
                    <a:p>
                      <a:pPr lvl="0">
                        <a:spcBef>
                          <a:spcPts val="0"/>
                        </a:spcBef>
                        <a:buNone/>
                      </a:pPr>
                      <a:r>
                        <a:rPr lang="en-GB">
                          <a:solidFill>
                            <a:srgbClr val="F3F3F3"/>
                          </a:solidFill>
                        </a:rPr>
                        <a:t>Single</a:t>
                      </a:r>
                    </a:p>
                  </a:txBody>
                  <a:tcPr marT="91425" marB="91425" marR="91425" marL="91425"/>
                </a:tc>
                <a:tc>
                  <a:txBody>
                    <a:bodyPr>
                      <a:noAutofit/>
                    </a:bodyPr>
                    <a:lstStyle/>
                    <a:p>
                      <a:pPr lvl="0" rtl="0">
                        <a:spcBef>
                          <a:spcPts val="0"/>
                        </a:spcBef>
                        <a:buNone/>
                      </a:pPr>
                      <a:r>
                        <a:t/>
                      </a:r>
                      <a:endParaRPr>
                        <a:solidFill>
                          <a:srgbClr val="F3F3F3"/>
                        </a:solidFill>
                      </a:endParaRPr>
                    </a:p>
                  </a:txBody>
                  <a:tcPr marT="91425" marB="91425" marR="91425" marL="91425"/>
                </a:tc>
                <a:tc>
                  <a:txBody>
                    <a:bodyPr>
                      <a:noAutofit/>
                    </a:bodyPr>
                    <a:lstStyle/>
                    <a:p>
                      <a:pPr lvl="0" rtl="0">
                        <a:spcBef>
                          <a:spcPts val="0"/>
                        </a:spcBef>
                        <a:buNone/>
                      </a:pPr>
                      <a:r>
                        <a:t/>
                      </a:r>
                      <a:endParaRPr>
                        <a:solidFill>
                          <a:srgbClr val="F3F3F3"/>
                        </a:solidFill>
                      </a:endParaRPr>
                    </a:p>
                  </a:txBody>
                  <a:tcPr marT="91425" marB="91425" marR="91425" marL="91425"/>
                </a:tc>
              </a:tr>
              <a:tr h="992950">
                <a:tc>
                  <a:txBody>
                    <a:bodyPr>
                      <a:noAutofit/>
                    </a:bodyPr>
                    <a:lstStyle/>
                    <a:p>
                      <a:pPr lvl="0">
                        <a:spcBef>
                          <a:spcPts val="0"/>
                        </a:spcBef>
                        <a:buNone/>
                      </a:pPr>
                      <a:r>
                        <a:t/>
                      </a:r>
                      <a:endParaRPr>
                        <a:solidFill>
                          <a:srgbClr val="F3F3F3"/>
                        </a:solidFill>
                      </a:endParaRPr>
                    </a:p>
                  </a:txBody>
                  <a:tcPr marT="91425" marB="91425" marR="91425" marL="91425"/>
                </a:tc>
                <a:tc>
                  <a:txBody>
                    <a:bodyPr>
                      <a:noAutofit/>
                    </a:bodyPr>
                    <a:lstStyle/>
                    <a:p>
                      <a:pPr lvl="0">
                        <a:spcBef>
                          <a:spcPts val="0"/>
                        </a:spcBef>
                        <a:buNone/>
                      </a:pPr>
                      <a:r>
                        <a:t/>
                      </a:r>
                      <a:endParaRPr>
                        <a:solidFill>
                          <a:srgbClr val="F3F3F3"/>
                        </a:solidFill>
                      </a:endParaRPr>
                    </a:p>
                  </a:txBody>
                  <a:tcPr marT="91425" marB="91425" marR="91425" marL="91425"/>
                </a:tc>
                <a:tc>
                  <a:txBody>
                    <a:bodyPr>
                      <a:noAutofit/>
                    </a:bodyPr>
                    <a:lstStyle/>
                    <a:p>
                      <a:pPr lvl="0">
                        <a:spcBef>
                          <a:spcPts val="0"/>
                        </a:spcBef>
                        <a:buNone/>
                      </a:pPr>
                      <a:r>
                        <a:t/>
                      </a:r>
                      <a:endParaRPr>
                        <a:solidFill>
                          <a:srgbClr val="F3F3F3"/>
                        </a:solidFill>
                      </a:endParaRPr>
                    </a:p>
                  </a:txBody>
                  <a:tcPr marT="91425" marB="91425" marR="91425" marL="91425"/>
                </a:tc>
                <a:tc>
                  <a:txBody>
                    <a:bodyPr>
                      <a:noAutofit/>
                    </a:bodyPr>
                    <a:lstStyle/>
                    <a:p>
                      <a:pPr lvl="0" rtl="0">
                        <a:spcBef>
                          <a:spcPts val="0"/>
                        </a:spcBef>
                        <a:buNone/>
                      </a:pPr>
                      <a:r>
                        <a:t/>
                      </a:r>
                      <a:endParaRPr>
                        <a:solidFill>
                          <a:srgbClr val="F3F3F3"/>
                        </a:solidFill>
                      </a:endParaRPr>
                    </a:p>
                  </a:txBody>
                  <a:tcPr marT="91425" marB="91425" marR="91425" marL="91425"/>
                </a:tc>
                <a:tc>
                  <a:txBody>
                    <a:bodyPr>
                      <a:noAutofit/>
                    </a:bodyPr>
                    <a:lstStyle/>
                    <a:p>
                      <a:pPr lvl="0" rtl="0">
                        <a:spcBef>
                          <a:spcPts val="0"/>
                        </a:spcBef>
                        <a:buNone/>
                      </a:pPr>
                      <a:r>
                        <a:t/>
                      </a:r>
                      <a:endParaRPr>
                        <a:solidFill>
                          <a:srgbClr val="F3F3F3"/>
                        </a:solidFill>
                      </a:endParaRPr>
                    </a:p>
                  </a:txBody>
                  <a:tcPr marT="91425" marB="91425" marR="91425" marL="91425"/>
                </a:tc>
              </a:tr>
              <a:tr h="992950">
                <a:tc>
                  <a:txBody>
                    <a:bodyPr>
                      <a:noAutofit/>
                    </a:bodyPr>
                    <a:lstStyle/>
                    <a:p>
                      <a:pPr lvl="0">
                        <a:spcBef>
                          <a:spcPts val="0"/>
                        </a:spcBef>
                        <a:buNone/>
                      </a:pPr>
                      <a:r>
                        <a:t/>
                      </a:r>
                      <a:endParaRPr>
                        <a:solidFill>
                          <a:srgbClr val="F3F3F3"/>
                        </a:solidFill>
                      </a:endParaRPr>
                    </a:p>
                  </a:txBody>
                  <a:tcPr marT="91425" marB="91425" marR="91425" marL="91425"/>
                </a:tc>
                <a:tc>
                  <a:txBody>
                    <a:bodyPr>
                      <a:noAutofit/>
                    </a:bodyPr>
                    <a:lstStyle/>
                    <a:p>
                      <a:pPr lvl="0">
                        <a:spcBef>
                          <a:spcPts val="0"/>
                        </a:spcBef>
                        <a:buNone/>
                      </a:pPr>
                      <a:r>
                        <a:t/>
                      </a:r>
                      <a:endParaRPr>
                        <a:solidFill>
                          <a:srgbClr val="F3F3F3"/>
                        </a:solidFill>
                      </a:endParaRPr>
                    </a:p>
                  </a:txBody>
                  <a:tcPr marT="91425" marB="91425" marR="91425" marL="91425"/>
                </a:tc>
                <a:tc>
                  <a:txBody>
                    <a:bodyPr>
                      <a:noAutofit/>
                    </a:bodyPr>
                    <a:lstStyle/>
                    <a:p>
                      <a:pPr lvl="0">
                        <a:spcBef>
                          <a:spcPts val="0"/>
                        </a:spcBef>
                        <a:buNone/>
                      </a:pPr>
                      <a:r>
                        <a:t/>
                      </a:r>
                      <a:endParaRPr>
                        <a:solidFill>
                          <a:srgbClr val="F3F3F3"/>
                        </a:solidFill>
                      </a:endParaRPr>
                    </a:p>
                  </a:txBody>
                  <a:tcPr marT="91425" marB="91425" marR="91425" marL="91425"/>
                </a:tc>
                <a:tc>
                  <a:txBody>
                    <a:bodyPr>
                      <a:noAutofit/>
                    </a:bodyPr>
                    <a:lstStyle/>
                    <a:p>
                      <a:pPr lvl="0" rtl="0">
                        <a:spcBef>
                          <a:spcPts val="0"/>
                        </a:spcBef>
                        <a:buNone/>
                      </a:pPr>
                      <a:r>
                        <a:t/>
                      </a:r>
                      <a:endParaRPr>
                        <a:solidFill>
                          <a:srgbClr val="F3F3F3"/>
                        </a:solidFill>
                      </a:endParaRPr>
                    </a:p>
                  </a:txBody>
                  <a:tcPr marT="91425" marB="91425" marR="91425" marL="91425"/>
                </a:tc>
                <a:tc>
                  <a:txBody>
                    <a:bodyPr>
                      <a:noAutofit/>
                    </a:bodyPr>
                    <a:lstStyle/>
                    <a:p>
                      <a:pPr lvl="0" rtl="0">
                        <a:spcBef>
                          <a:spcPts val="0"/>
                        </a:spcBef>
                        <a:buNone/>
                      </a:pPr>
                      <a:r>
                        <a:t/>
                      </a:r>
                      <a:endParaRPr>
                        <a:solidFill>
                          <a:srgbClr val="F3F3F3"/>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Op Amp</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MCP 6024</a:t>
            </a:r>
          </a:p>
          <a:p>
            <a:pPr indent="-228600" lvl="0" marL="457200" rtl="0">
              <a:spcBef>
                <a:spcPts val="0"/>
              </a:spcBef>
              <a:buChar char="●"/>
            </a:pPr>
            <a:r>
              <a:rPr lang="en-GB"/>
              <a:t>Slew Rate of 7V/µs</a:t>
            </a:r>
          </a:p>
          <a:p>
            <a:pPr indent="-228600" lvl="0" marL="457200" rtl="0">
              <a:spcBef>
                <a:spcPts val="0"/>
              </a:spcBef>
              <a:buChar char="●"/>
            </a:pPr>
            <a:r>
              <a:rPr lang="en-GB"/>
              <a:t>Rail to rail input and output</a:t>
            </a:r>
          </a:p>
          <a:p>
            <a:pPr indent="-228600" lvl="0" marL="457200" rtl="0">
              <a:spcBef>
                <a:spcPts val="0"/>
              </a:spcBef>
              <a:buChar char="●"/>
            </a:pPr>
            <a:r>
              <a:rPr lang="en-GB"/>
              <a:t>Power supply range of 2.5V to 5.5V</a:t>
            </a:r>
          </a:p>
          <a:p>
            <a:pPr indent="-228600" lvl="0" marL="457200">
              <a:spcBef>
                <a:spcPts val="0"/>
              </a:spcBef>
              <a:buChar char="●"/>
            </a:pPr>
            <a:r>
              <a:t/>
            </a:r>
            <a:endParaRPr/>
          </a:p>
        </p:txBody>
      </p:sp>
      <p:pic>
        <p:nvPicPr>
          <p:cNvPr id="87" name="Shape 87"/>
          <p:cNvPicPr preferRelativeResize="0"/>
          <p:nvPr/>
        </p:nvPicPr>
        <p:blipFill>
          <a:blip r:embed="rId3">
            <a:alphaModFix/>
          </a:blip>
          <a:stretch>
            <a:fillRect/>
          </a:stretch>
        </p:blipFill>
        <p:spPr>
          <a:xfrm>
            <a:off x="6204225" y="1448737"/>
            <a:ext cx="2088574" cy="2088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174175"/>
            <a:ext cx="8520600" cy="572700"/>
          </a:xfrm>
          <a:prstGeom prst="rect">
            <a:avLst/>
          </a:prstGeom>
        </p:spPr>
        <p:txBody>
          <a:bodyPr anchorCtr="0" anchor="t" bIns="91425" lIns="91425" rIns="91425" tIns="91425">
            <a:noAutofit/>
          </a:bodyPr>
          <a:lstStyle/>
          <a:p>
            <a:pPr lvl="0">
              <a:spcBef>
                <a:spcPts val="0"/>
              </a:spcBef>
              <a:buNone/>
            </a:pPr>
            <a:r>
              <a:rPr lang="en-GB"/>
              <a:t>                   LaunchPad vs ATmega328p               </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2531700" y="1100750"/>
            <a:ext cx="2348849" cy="3390900"/>
          </a:xfrm>
          <a:prstGeom prst="rect">
            <a:avLst/>
          </a:prstGeom>
          <a:noFill/>
          <a:ln>
            <a:noFill/>
          </a:ln>
        </p:spPr>
      </p:pic>
      <p:sp>
        <p:nvSpPr>
          <p:cNvPr id="95" name="Shape 95"/>
          <p:cNvSpPr txBox="1"/>
          <p:nvPr/>
        </p:nvSpPr>
        <p:spPr>
          <a:xfrm>
            <a:off x="185250" y="656500"/>
            <a:ext cx="2280300" cy="4099800"/>
          </a:xfrm>
          <a:prstGeom prst="rect">
            <a:avLst/>
          </a:prstGeom>
          <a:noFill/>
          <a:ln>
            <a:noFill/>
          </a:ln>
        </p:spPr>
        <p:txBody>
          <a:bodyPr anchorCtr="0" anchor="t" bIns="91425" lIns="91425" rIns="91425" tIns="91425">
            <a:noAutofit/>
          </a:bodyPr>
          <a:lstStyle/>
          <a:p>
            <a:pPr lvl="0">
              <a:spcBef>
                <a:spcPts val="0"/>
              </a:spcBef>
              <a:buNone/>
            </a:pPr>
            <a:r>
              <a:rPr b="1" lang="en-GB">
                <a:solidFill>
                  <a:srgbClr val="FFFFFF"/>
                </a:solidFill>
              </a:rPr>
              <a:t>MSP430 LaunchPad:</a:t>
            </a:r>
          </a:p>
          <a:p>
            <a:pPr lvl="0">
              <a:spcBef>
                <a:spcPts val="0"/>
              </a:spcBef>
              <a:buNone/>
            </a:pPr>
            <a:r>
              <a:t/>
            </a:r>
            <a:endParaRPr b="1">
              <a:solidFill>
                <a:srgbClr val="FFFFFF"/>
              </a:solidFill>
            </a:endParaRPr>
          </a:p>
          <a:p>
            <a:pPr indent="-304800" lvl="0" marL="457200" rtl="0">
              <a:spcBef>
                <a:spcPts val="0"/>
              </a:spcBef>
              <a:buClr>
                <a:srgbClr val="FFFFFF"/>
              </a:buClr>
              <a:buSzPct val="100000"/>
              <a:buChar char="-"/>
            </a:pPr>
            <a:r>
              <a:rPr b="1" lang="en-GB" sz="1200">
                <a:solidFill>
                  <a:srgbClr val="FFFFFF"/>
                </a:solidFill>
              </a:rPr>
              <a:t>LaunchPad is a low-cost, low-power consumption microcontroller from Texas Instruments.</a:t>
            </a:r>
          </a:p>
          <a:p>
            <a:pPr indent="-304800" lvl="0" marL="457200" rtl="0">
              <a:spcBef>
                <a:spcPts val="0"/>
              </a:spcBef>
              <a:buClr>
                <a:srgbClr val="FFFFFF"/>
              </a:buClr>
              <a:buSzPct val="100000"/>
              <a:buChar char="-"/>
            </a:pPr>
            <a:r>
              <a:rPr b="1" lang="en-GB" sz="1200">
                <a:solidFill>
                  <a:srgbClr val="FFFFFF"/>
                </a:solidFill>
              </a:rPr>
              <a:t>With a value of $4.30 US, the LaunchPad could act as a good alternative to the ATmega328p that has a price of $10 US.</a:t>
            </a:r>
          </a:p>
          <a:p>
            <a:pPr indent="-304800" lvl="0" marL="457200" rtl="0">
              <a:spcBef>
                <a:spcPts val="0"/>
              </a:spcBef>
              <a:buClr>
                <a:srgbClr val="FFFFFF"/>
              </a:buClr>
              <a:buSzPct val="100000"/>
              <a:buChar char="-"/>
            </a:pPr>
            <a:r>
              <a:rPr b="1" lang="en-GB" sz="1200">
                <a:solidFill>
                  <a:srgbClr val="FFFFFF"/>
                </a:solidFill>
              </a:rPr>
              <a:t>8-channel 10-bit ADC,</a:t>
            </a:r>
          </a:p>
          <a:p>
            <a:pPr indent="-304800" lvl="0" marL="457200" rtl="0">
              <a:spcBef>
                <a:spcPts val="0"/>
              </a:spcBef>
              <a:buClr>
                <a:srgbClr val="FFFFFF"/>
              </a:buClr>
              <a:buSzPct val="100000"/>
              <a:buChar char="-"/>
            </a:pPr>
            <a:r>
              <a:rPr b="1" lang="en-GB" sz="1200">
                <a:solidFill>
                  <a:srgbClr val="FFFFFF"/>
                </a:solidFill>
              </a:rPr>
              <a:t>Two MSP340 flash-based MCUs</a:t>
            </a:r>
          </a:p>
          <a:p>
            <a:pPr indent="-304800" lvl="0" marL="457200" rtl="0">
              <a:spcBef>
                <a:spcPts val="0"/>
              </a:spcBef>
              <a:buClr>
                <a:srgbClr val="FFFFFF"/>
              </a:buClr>
              <a:buSzPct val="100000"/>
              <a:buChar char="-"/>
            </a:pPr>
            <a:r>
              <a:rPr b="1" lang="en-GB" sz="1200">
                <a:solidFill>
                  <a:srgbClr val="FFFFFF"/>
                </a:solidFill>
              </a:rPr>
              <a:t>16KB flash memory</a:t>
            </a:r>
          </a:p>
          <a:p>
            <a:pPr indent="-304800" lvl="0" marL="457200" rtl="0">
              <a:spcBef>
                <a:spcPts val="0"/>
              </a:spcBef>
              <a:buClr>
                <a:srgbClr val="FFFFFF"/>
              </a:buClr>
              <a:buSzPct val="100000"/>
              <a:buChar char="-"/>
            </a:pPr>
            <a:r>
              <a:rPr b="1" lang="en-GB" sz="1200">
                <a:solidFill>
                  <a:srgbClr val="FFFFFF"/>
                </a:solidFill>
              </a:rPr>
              <a:t>512 Bytes of Ram</a:t>
            </a:r>
          </a:p>
          <a:p>
            <a:pPr indent="-304800" lvl="0" marL="457200" rtl="0">
              <a:spcBef>
                <a:spcPts val="0"/>
              </a:spcBef>
              <a:buClr>
                <a:srgbClr val="FFFFFF"/>
              </a:buClr>
              <a:buSzPct val="100000"/>
              <a:buChar char="-"/>
            </a:pPr>
            <a:r>
              <a:rPr b="1" lang="en-GB" sz="1200">
                <a:solidFill>
                  <a:srgbClr val="FFFFFF"/>
                </a:solidFill>
              </a:rPr>
              <a:t>Universal serial interface</a:t>
            </a:r>
          </a:p>
          <a:p>
            <a:pPr indent="-304800" lvl="0" marL="457200" rtl="0">
              <a:spcBef>
                <a:spcPts val="0"/>
              </a:spcBef>
              <a:buClr>
                <a:srgbClr val="FFFFFF"/>
              </a:buClr>
              <a:buSzPct val="100000"/>
              <a:buChar char="-"/>
            </a:pPr>
            <a:r>
              <a:rPr b="1" lang="en-GB" sz="1200">
                <a:solidFill>
                  <a:srgbClr val="FFFFFF"/>
                </a:solidFill>
              </a:rPr>
              <a:t>10-pin Female connectors</a:t>
            </a:r>
          </a:p>
          <a:p>
            <a:pPr lvl="0" rtl="0">
              <a:spcBef>
                <a:spcPts val="0"/>
              </a:spcBef>
              <a:buNone/>
            </a:pPr>
            <a:r>
              <a:t/>
            </a:r>
            <a:endParaRPr b="1" sz="1300">
              <a:solidFill>
                <a:srgbClr val="FFFFFF"/>
              </a:solidFill>
            </a:endParaRPr>
          </a:p>
        </p:txBody>
      </p:sp>
      <p:pic>
        <p:nvPicPr>
          <p:cNvPr id="96" name="Shape 96"/>
          <p:cNvPicPr preferRelativeResize="0"/>
          <p:nvPr/>
        </p:nvPicPr>
        <p:blipFill>
          <a:blip r:embed="rId4">
            <a:alphaModFix/>
          </a:blip>
          <a:stretch>
            <a:fillRect/>
          </a:stretch>
        </p:blipFill>
        <p:spPr>
          <a:xfrm>
            <a:off x="4946700" y="1128000"/>
            <a:ext cx="1985099" cy="3336425"/>
          </a:xfrm>
          <a:prstGeom prst="rect">
            <a:avLst/>
          </a:prstGeom>
          <a:noFill/>
          <a:ln>
            <a:noFill/>
          </a:ln>
        </p:spPr>
      </p:pic>
      <p:sp>
        <p:nvSpPr>
          <p:cNvPr id="97" name="Shape 97"/>
          <p:cNvSpPr txBox="1"/>
          <p:nvPr/>
        </p:nvSpPr>
        <p:spPr>
          <a:xfrm>
            <a:off x="6997950" y="795387"/>
            <a:ext cx="2146200" cy="3822000"/>
          </a:xfrm>
          <a:prstGeom prst="rect">
            <a:avLst/>
          </a:prstGeom>
          <a:noFill/>
          <a:ln>
            <a:noFill/>
          </a:ln>
        </p:spPr>
        <p:txBody>
          <a:bodyPr anchorCtr="0" anchor="t" bIns="91425" lIns="91425" rIns="91425" tIns="91425">
            <a:noAutofit/>
          </a:bodyPr>
          <a:lstStyle/>
          <a:p>
            <a:pPr lvl="0">
              <a:spcBef>
                <a:spcPts val="0"/>
              </a:spcBef>
              <a:buNone/>
            </a:pPr>
            <a:r>
              <a:rPr b="1" lang="en-GB">
                <a:solidFill>
                  <a:srgbClr val="FFFFFF"/>
                </a:solidFill>
              </a:rPr>
              <a:t>ATmega328p Xplained mini kit:</a:t>
            </a:r>
          </a:p>
          <a:p>
            <a:pPr lvl="0">
              <a:spcBef>
                <a:spcPts val="0"/>
              </a:spcBef>
              <a:buNone/>
            </a:pPr>
            <a:r>
              <a:t/>
            </a:r>
            <a:endParaRPr>
              <a:solidFill>
                <a:srgbClr val="FFFFFF"/>
              </a:solidFill>
            </a:endParaRPr>
          </a:p>
          <a:p>
            <a:pPr indent="-311150" lvl="0" marL="457200" rtl="0">
              <a:spcBef>
                <a:spcPts val="0"/>
              </a:spcBef>
              <a:buClr>
                <a:srgbClr val="FFFFFF"/>
              </a:buClr>
              <a:buSzPct val="100000"/>
              <a:buChar char="-"/>
            </a:pPr>
            <a:r>
              <a:rPr lang="en-GB" sz="1300">
                <a:solidFill>
                  <a:srgbClr val="FFFFFF"/>
                </a:solidFill>
              </a:rPr>
              <a:t>32KBytes of in system</a:t>
            </a:r>
          </a:p>
          <a:p>
            <a:pPr indent="-311150" lvl="0" marL="457200" rtl="0">
              <a:spcBef>
                <a:spcPts val="0"/>
              </a:spcBef>
              <a:buClr>
                <a:srgbClr val="FFFFFF"/>
              </a:buClr>
              <a:buSzPct val="100000"/>
              <a:buChar char="-"/>
            </a:pPr>
            <a:r>
              <a:rPr lang="en-GB" sz="1300">
                <a:solidFill>
                  <a:srgbClr val="FFFFFF"/>
                </a:solidFill>
              </a:rPr>
              <a:t>self-programmable Flash</a:t>
            </a:r>
          </a:p>
          <a:p>
            <a:pPr indent="-311150" lvl="0" marL="457200" rtl="0">
              <a:spcBef>
                <a:spcPts val="0"/>
              </a:spcBef>
              <a:buClr>
                <a:srgbClr val="FFFFFF"/>
              </a:buClr>
              <a:buSzPct val="100000"/>
              <a:buChar char="-"/>
            </a:pPr>
            <a:r>
              <a:rPr lang="en-GB" sz="1300">
                <a:solidFill>
                  <a:srgbClr val="FFFFFF"/>
                </a:solidFill>
              </a:rPr>
              <a:t>1Kbytes EEPROM</a:t>
            </a:r>
          </a:p>
          <a:p>
            <a:pPr indent="-311150" lvl="0" marL="457200" rtl="0">
              <a:spcBef>
                <a:spcPts val="0"/>
              </a:spcBef>
              <a:buClr>
                <a:srgbClr val="FFFFFF"/>
              </a:buClr>
              <a:buSzPct val="100000"/>
              <a:buChar char="-"/>
            </a:pPr>
            <a:r>
              <a:rPr lang="en-GB" sz="1300">
                <a:solidFill>
                  <a:srgbClr val="FFFFFF"/>
                </a:solidFill>
              </a:rPr>
              <a:t>2KBytes internal SRAM</a:t>
            </a:r>
          </a:p>
          <a:p>
            <a:pPr indent="-311150" lvl="0" marL="457200" rtl="0">
              <a:spcBef>
                <a:spcPts val="0"/>
              </a:spcBef>
              <a:buClr>
                <a:srgbClr val="FFFFFF"/>
              </a:buClr>
              <a:buSzPct val="100000"/>
              <a:buChar char="-"/>
            </a:pPr>
            <a:r>
              <a:rPr lang="en-GB" sz="1300">
                <a:solidFill>
                  <a:srgbClr val="FFFFFF"/>
                </a:solidFill>
              </a:rPr>
              <a:t>32 x 8 general purpose working registers</a:t>
            </a:r>
          </a:p>
          <a:p>
            <a:pPr indent="-311150" lvl="0" marL="457200" rtl="0">
              <a:spcBef>
                <a:spcPts val="0"/>
              </a:spcBef>
              <a:buClr>
                <a:srgbClr val="FFFFFF"/>
              </a:buClr>
              <a:buSzPct val="100000"/>
              <a:buChar char="-"/>
            </a:pPr>
            <a:r>
              <a:rPr lang="en-GB" sz="1300">
                <a:solidFill>
                  <a:srgbClr val="FFFFFF"/>
                </a:solidFill>
              </a:rPr>
              <a:t>8-channel 10-bit ADC</a:t>
            </a:r>
          </a:p>
          <a:p>
            <a:pPr indent="-311150" lvl="0" marL="457200" rtl="0">
              <a:spcBef>
                <a:spcPts val="0"/>
              </a:spcBef>
              <a:buClr>
                <a:srgbClr val="FFFFFF"/>
              </a:buClr>
              <a:buSzPct val="100000"/>
              <a:buChar char="-"/>
            </a:pPr>
            <a:r>
              <a:rPr lang="en-GB" sz="1300">
                <a:solidFill>
                  <a:srgbClr val="FFFFFF"/>
                </a:solidFill>
              </a:rPr>
              <a:t>Programmable serial USART</a:t>
            </a:r>
          </a:p>
          <a:p>
            <a:pPr indent="-311150" lvl="0" marL="457200" rtl="0">
              <a:spcBef>
                <a:spcPts val="0"/>
              </a:spcBef>
              <a:buClr>
                <a:srgbClr val="FFFFFF"/>
              </a:buClr>
              <a:buSzPct val="100000"/>
              <a:buChar char="-"/>
            </a:pPr>
            <a:r>
              <a:rPr lang="en-GB" sz="1300">
                <a:solidFill>
                  <a:srgbClr val="FFFFFF"/>
                </a:solidFill>
              </a:rPr>
              <a:t>1.8 - 5.5V operating voltage</a:t>
            </a:r>
          </a:p>
          <a:p>
            <a:pPr indent="-311150" lvl="0" marL="457200" rtl="0">
              <a:spcBef>
                <a:spcPts val="0"/>
              </a:spcBef>
              <a:buClr>
                <a:srgbClr val="FFFFFF"/>
              </a:buClr>
              <a:buSzPct val="100000"/>
              <a:buChar char="-"/>
            </a:pPr>
            <a:r>
              <a:rPr lang="en-GB" sz="1300">
                <a:solidFill>
                  <a:srgbClr val="FFFFFF"/>
                </a:solidFill>
              </a:rPr>
              <a:t>23 general purpose I/O lines</a:t>
            </a:r>
          </a:p>
          <a:p>
            <a:pPr lvl="0" rtl="0">
              <a:spcBef>
                <a:spcPts val="0"/>
              </a:spcBef>
              <a:buNone/>
            </a:pPr>
            <a:r>
              <a:t/>
            </a:r>
            <a:endParaRPr sz="1300">
              <a:solidFill>
                <a:srgbClr val="FFFFFF"/>
              </a:solidFill>
            </a:endParaRPr>
          </a:p>
          <a:p>
            <a:pPr lvl="0">
              <a:spcBef>
                <a:spcPts val="0"/>
              </a:spcBef>
              <a:buNone/>
            </a:pPr>
            <a:r>
              <a:t/>
            </a:r>
            <a:endParaRPr sz="13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Analogue Schematic</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 schematic diagram of your proposed measurement unit – This will be based on the LTSpice simulations you have completed. The schematic has to be clear and proper component values should be shown (resistors and capacitors from appropriate series). You should try to use a proper engineering drawing package (ex. Visio) rather than including a print screen of your LTSpice schematic.</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 program</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Flow chart of the embedded C program – This should tell us how you are going to implement the embedded C program for your energy monitor. </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