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7182c480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7182c480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7182c480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7182c480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7182c480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7182c480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7182c480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7182c480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7182c480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7182c480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7182c480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7182c480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33250" y="13298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3 Proposal</a:t>
            </a:r>
            <a:endParaRPr/>
          </a:p>
          <a:p>
            <a:pPr indent="0" lvl="0" marL="0" rtl="0" algn="l">
              <a:spcBef>
                <a:spcPts val="0"/>
              </a:spcBef>
              <a:spcAft>
                <a:spcPts val="0"/>
              </a:spcAft>
              <a:buNone/>
            </a:pPr>
            <a:r>
              <a:rPr lang="en"/>
              <a:t>“T.Bot”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 Dmitry, Rimi, Vishal, and Greg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69775" y="122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endParaRPr/>
          </a:p>
        </p:txBody>
      </p:sp>
      <p:sp>
        <p:nvSpPr>
          <p:cNvPr id="93" name="Google Shape;93;p14"/>
          <p:cNvSpPr txBox="1"/>
          <p:nvPr>
            <p:ph idx="1" type="body"/>
          </p:nvPr>
        </p:nvSpPr>
        <p:spPr>
          <a:xfrm>
            <a:off x="769775" y="1950875"/>
            <a:ext cx="7688700" cy="27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Currently there is a growing market of potential investors who do not have a high level of financial literacy but have disposable income readily available to invest. </a:t>
            </a:r>
            <a:endParaRPr sz="1800"/>
          </a:p>
          <a:p>
            <a:pPr indent="0" lvl="0" marL="0" rtl="0" algn="l">
              <a:spcBef>
                <a:spcPts val="1600"/>
              </a:spcBef>
              <a:spcAft>
                <a:spcPts val="0"/>
              </a:spcAft>
              <a:buNone/>
            </a:pPr>
            <a:r>
              <a:rPr lang="en" sz="1800"/>
              <a:t>Due to the proliferation of fintech, we believe this customer segment can be more effectively supported with a customizable robo advisor which can guide them on their path to successful investing.</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4" name="Google Shape;94;p14"/>
          <p:cNvSpPr txBox="1"/>
          <p:nvPr/>
        </p:nvSpPr>
        <p:spPr>
          <a:xfrm>
            <a:off x="736850" y="4275025"/>
            <a:ext cx="65793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00" name="Google Shape;100;p15"/>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Meet T.Bot...</a:t>
            </a:r>
            <a:endParaRPr/>
          </a:p>
        </p:txBody>
      </p:sp>
      <p:sp>
        <p:nvSpPr>
          <p:cNvPr id="101" name="Google Shape;101;p15"/>
          <p:cNvSpPr txBox="1"/>
          <p:nvPr>
            <p:ph idx="1" type="body"/>
          </p:nvPr>
        </p:nvSpPr>
        <p:spPr>
          <a:xfrm>
            <a:off x="729450" y="2322300"/>
            <a:ext cx="7688700" cy="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a:t>
            </a:r>
            <a:r>
              <a:rPr lang="en"/>
              <a:t>ighly personalized, cost effective robo advisor for the less informed, hardworking clients who cannot afford expensive financial advisors but still have an appetite to invest small amounts and eventually grow their portfolio.</a:t>
            </a:r>
            <a:endParaRPr/>
          </a:p>
          <a:p>
            <a:pPr indent="0" lvl="0" marL="0" rtl="0" algn="l">
              <a:spcBef>
                <a:spcPts val="1600"/>
              </a:spcBef>
              <a:spcAft>
                <a:spcPts val="0"/>
              </a:spcAft>
              <a:buNone/>
            </a:pPr>
            <a:r>
              <a:rPr lang="en"/>
              <a:t>Traditional tools are complex and not geared to new investors with low investment knowledge requiring huge amounts of time and money to even get started. Not the T.Bot!</a:t>
            </a:r>
            <a:endParaRPr/>
          </a:p>
          <a:p>
            <a:pPr indent="0" lvl="0" marL="0" rtl="0" algn="l">
              <a:spcBef>
                <a:spcPts val="1600"/>
              </a:spcBef>
              <a:spcAft>
                <a:spcPts val="0"/>
              </a:spcAft>
              <a:buNone/>
            </a:pPr>
            <a:r>
              <a:rPr lang="en"/>
              <a:t>As an advisor, it is a </a:t>
            </a:r>
            <a:r>
              <a:rPr lang="en"/>
              <a:t>tool to demonstrate the benefits of regular investments and the effect of compounding, diversifying and making money work for you!</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 - Road to Glory</a:t>
            </a:r>
            <a:endParaRPr/>
          </a:p>
        </p:txBody>
      </p:sp>
      <p:sp>
        <p:nvSpPr>
          <p:cNvPr id="107" name="Google Shape;107;p16"/>
          <p:cNvSpPr txBox="1"/>
          <p:nvPr>
            <p:ph idx="1" type="body"/>
          </p:nvPr>
        </p:nvSpPr>
        <p:spPr>
          <a:xfrm>
            <a:off x="729450" y="20936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Environment setup	</a:t>
            </a:r>
            <a:endParaRPr>
              <a:solidFill>
                <a:srgbClr val="000000"/>
              </a:solidFill>
            </a:endParaRPr>
          </a:p>
          <a:p>
            <a:pPr indent="0" lvl="0" marL="0" rtl="0" algn="l">
              <a:spcBef>
                <a:spcPts val="0"/>
              </a:spcBef>
              <a:spcAft>
                <a:spcPts val="0"/>
              </a:spcAft>
              <a:buNone/>
            </a:pPr>
            <a:r>
              <a:rPr lang="en">
                <a:solidFill>
                  <a:srgbClr val="000000"/>
                </a:solidFill>
              </a:rPr>
              <a:t>Analyse data sources	</a:t>
            </a:r>
            <a:endParaRPr>
              <a:solidFill>
                <a:srgbClr val="000000"/>
              </a:solidFill>
            </a:endParaRPr>
          </a:p>
          <a:p>
            <a:pPr indent="0" lvl="0" marL="0" rtl="0" algn="l">
              <a:spcBef>
                <a:spcPts val="0"/>
              </a:spcBef>
              <a:spcAft>
                <a:spcPts val="0"/>
              </a:spcAft>
              <a:buNone/>
            </a:pPr>
            <a:r>
              <a:rPr lang="en">
                <a:solidFill>
                  <a:srgbClr val="000000"/>
                </a:solidFill>
              </a:rPr>
              <a:t>Procure data		</a:t>
            </a:r>
            <a:endParaRPr>
              <a:solidFill>
                <a:srgbClr val="000000"/>
              </a:solidFill>
            </a:endParaRPr>
          </a:p>
          <a:p>
            <a:pPr indent="0" lvl="0" marL="0" rtl="0" algn="l">
              <a:spcBef>
                <a:spcPts val="0"/>
              </a:spcBef>
              <a:spcAft>
                <a:spcPts val="0"/>
              </a:spcAft>
              <a:buNone/>
            </a:pPr>
            <a:r>
              <a:rPr lang="en">
                <a:solidFill>
                  <a:srgbClr val="000000"/>
                </a:solidFill>
              </a:rPr>
              <a:t>Build Dataframes					</a:t>
            </a:r>
            <a:endParaRPr>
              <a:solidFill>
                <a:srgbClr val="000000"/>
              </a:solidFill>
            </a:endParaRPr>
          </a:p>
          <a:p>
            <a:pPr indent="0" lvl="0" marL="0" rtl="0" algn="l">
              <a:spcBef>
                <a:spcPts val="0"/>
              </a:spcBef>
              <a:spcAft>
                <a:spcPts val="0"/>
              </a:spcAft>
              <a:buNone/>
            </a:pPr>
            <a:r>
              <a:rPr lang="en">
                <a:solidFill>
                  <a:srgbClr val="000000"/>
                </a:solidFill>
              </a:rPr>
              <a:t>Clean the data		</a:t>
            </a:r>
            <a:endParaRPr>
              <a:solidFill>
                <a:srgbClr val="000000"/>
              </a:solidFill>
            </a:endParaRPr>
          </a:p>
          <a:p>
            <a:pPr indent="0" lvl="0" marL="0" rtl="0" algn="l">
              <a:spcBef>
                <a:spcPts val="0"/>
              </a:spcBef>
              <a:spcAft>
                <a:spcPts val="0"/>
              </a:spcAft>
              <a:buNone/>
            </a:pPr>
            <a:r>
              <a:rPr lang="en">
                <a:solidFill>
                  <a:srgbClr val="000000"/>
                </a:solidFill>
              </a:rPr>
              <a:t>Model the data		</a:t>
            </a:r>
            <a:endParaRPr>
              <a:solidFill>
                <a:srgbClr val="000000"/>
              </a:solidFill>
            </a:endParaRPr>
          </a:p>
          <a:p>
            <a:pPr indent="0" lvl="0" marL="0" rtl="0" algn="l">
              <a:spcBef>
                <a:spcPts val="0"/>
              </a:spcBef>
              <a:spcAft>
                <a:spcPts val="0"/>
              </a:spcAft>
              <a:buNone/>
            </a:pPr>
            <a:r>
              <a:rPr lang="en">
                <a:solidFill>
                  <a:srgbClr val="000000"/>
                </a:solidFill>
              </a:rPr>
              <a:t>Visualize the data		</a:t>
            </a:r>
            <a:endParaRPr>
              <a:solidFill>
                <a:srgbClr val="000000"/>
              </a:solidFill>
            </a:endParaRPr>
          </a:p>
          <a:p>
            <a:pPr indent="0" lvl="0" marL="0" rtl="0" algn="l">
              <a:spcBef>
                <a:spcPts val="0"/>
              </a:spcBef>
              <a:spcAft>
                <a:spcPts val="0"/>
              </a:spcAft>
              <a:buNone/>
            </a:pPr>
            <a:r>
              <a:rPr lang="en">
                <a:solidFill>
                  <a:srgbClr val="000000"/>
                </a:solidFill>
              </a:rPr>
              <a:t>Infer						</a:t>
            </a:r>
            <a:endParaRPr>
              <a:solidFill>
                <a:srgbClr val="000000"/>
              </a:solidFill>
            </a:endParaRPr>
          </a:p>
          <a:p>
            <a:pPr indent="0" lvl="0" marL="0" rtl="0" algn="l">
              <a:spcBef>
                <a:spcPts val="0"/>
              </a:spcBef>
              <a:spcAft>
                <a:spcPts val="0"/>
              </a:spcAft>
              <a:buNone/>
            </a:pPr>
            <a:r>
              <a:rPr lang="en">
                <a:solidFill>
                  <a:srgbClr val="000000"/>
                </a:solidFill>
              </a:rPr>
              <a:t>Present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Risk/Challenges</a:t>
            </a:r>
            <a:endParaRPr/>
          </a:p>
        </p:txBody>
      </p:sp>
      <p:sp>
        <p:nvSpPr>
          <p:cNvPr id="113" name="Google Shape;113;p17"/>
          <p:cNvSpPr txBox="1"/>
          <p:nvPr>
            <p:ph idx="1" type="body"/>
          </p:nvPr>
        </p:nvSpPr>
        <p:spPr>
          <a:xfrm>
            <a:off x="788650" y="2071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t>
            </a:r>
            <a:endParaRPr/>
          </a:p>
          <a:p>
            <a:pPr indent="0" lvl="0" marL="0" rtl="0" algn="l">
              <a:spcBef>
                <a:spcPts val="1600"/>
              </a:spcBef>
              <a:spcAft>
                <a:spcPts val="0"/>
              </a:spcAft>
              <a:buNone/>
            </a:pPr>
            <a:r>
              <a:rPr lang="en"/>
              <a:t>Data cleansing </a:t>
            </a:r>
            <a:endParaRPr/>
          </a:p>
          <a:p>
            <a:pPr indent="0" lvl="0" marL="0" rtl="0" algn="l">
              <a:spcBef>
                <a:spcPts val="1600"/>
              </a:spcBef>
              <a:spcAft>
                <a:spcPts val="0"/>
              </a:spcAft>
              <a:buNone/>
            </a:pPr>
            <a:r>
              <a:rPr lang="en"/>
              <a:t>Environment issues</a:t>
            </a:r>
            <a:endParaRPr/>
          </a:p>
          <a:p>
            <a:pPr indent="0" lvl="0" marL="0" rtl="0" algn="l">
              <a:spcBef>
                <a:spcPts val="1600"/>
              </a:spcBef>
              <a:spcAft>
                <a:spcPts val="1600"/>
              </a:spcAft>
              <a:buNone/>
            </a:pPr>
            <a:r>
              <a:rPr lang="en"/>
              <a:t>Data quality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Division of Work</a:t>
            </a:r>
            <a:endParaRPr/>
          </a:p>
        </p:txBody>
      </p:sp>
      <p:sp>
        <p:nvSpPr>
          <p:cNvPr id="119" name="Google Shape;119;p18"/>
          <p:cNvSpPr txBox="1"/>
          <p:nvPr>
            <p:ph idx="1" type="body"/>
          </p:nvPr>
        </p:nvSpPr>
        <p:spPr>
          <a:xfrm>
            <a:off x="729450" y="2093675"/>
            <a:ext cx="7688700" cy="26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Environment </a:t>
            </a:r>
            <a:r>
              <a:rPr lang="en">
                <a:solidFill>
                  <a:srgbClr val="000000"/>
                </a:solidFill>
              </a:rPr>
              <a:t>setup</a:t>
            </a:r>
            <a:r>
              <a:rPr lang="en">
                <a:solidFill>
                  <a:srgbClr val="000000"/>
                </a:solidFill>
              </a:rPr>
              <a:t>	              Vishal/Jonathan</a:t>
            </a:r>
            <a:endParaRPr>
              <a:solidFill>
                <a:srgbClr val="000000"/>
              </a:solidFill>
            </a:endParaRPr>
          </a:p>
          <a:p>
            <a:pPr indent="0" lvl="0" marL="0" rtl="0" algn="l">
              <a:spcBef>
                <a:spcPts val="0"/>
              </a:spcBef>
              <a:spcAft>
                <a:spcPts val="0"/>
              </a:spcAft>
              <a:buNone/>
            </a:pPr>
            <a:r>
              <a:rPr lang="en">
                <a:solidFill>
                  <a:srgbClr val="000000"/>
                </a:solidFill>
              </a:rPr>
              <a:t>Analyse data sources	Vishal/Jonathan</a:t>
            </a:r>
            <a:endParaRPr>
              <a:solidFill>
                <a:srgbClr val="000000"/>
              </a:solidFill>
            </a:endParaRPr>
          </a:p>
          <a:p>
            <a:pPr indent="0" lvl="0" marL="0" rtl="0" algn="l">
              <a:spcBef>
                <a:spcPts val="0"/>
              </a:spcBef>
              <a:spcAft>
                <a:spcPts val="0"/>
              </a:spcAft>
              <a:buNone/>
            </a:pPr>
            <a:r>
              <a:rPr lang="en">
                <a:solidFill>
                  <a:srgbClr val="000000"/>
                </a:solidFill>
              </a:rPr>
              <a:t>Procure data		Dmitry/Rimi</a:t>
            </a:r>
            <a:endParaRPr>
              <a:solidFill>
                <a:srgbClr val="000000"/>
              </a:solidFill>
            </a:endParaRPr>
          </a:p>
          <a:p>
            <a:pPr indent="0" lvl="0" marL="0" rtl="0" algn="l">
              <a:spcBef>
                <a:spcPts val="0"/>
              </a:spcBef>
              <a:spcAft>
                <a:spcPts val="0"/>
              </a:spcAft>
              <a:buNone/>
            </a:pPr>
            <a:r>
              <a:rPr lang="en">
                <a:solidFill>
                  <a:srgbClr val="000000"/>
                </a:solidFill>
              </a:rPr>
              <a:t>Build Dataframes</a:t>
            </a:r>
            <a:r>
              <a:rPr lang="en">
                <a:solidFill>
                  <a:srgbClr val="000000"/>
                </a:solidFill>
              </a:rPr>
              <a:t>		Dmitry/Rimi				</a:t>
            </a:r>
            <a:endParaRPr>
              <a:solidFill>
                <a:srgbClr val="000000"/>
              </a:solidFill>
            </a:endParaRPr>
          </a:p>
          <a:p>
            <a:pPr indent="0" lvl="0" marL="0" rtl="0" algn="l">
              <a:spcBef>
                <a:spcPts val="0"/>
              </a:spcBef>
              <a:spcAft>
                <a:spcPts val="0"/>
              </a:spcAft>
              <a:buNone/>
            </a:pPr>
            <a:r>
              <a:rPr lang="en">
                <a:solidFill>
                  <a:srgbClr val="000000"/>
                </a:solidFill>
              </a:rPr>
              <a:t>Clean the data</a:t>
            </a:r>
            <a:r>
              <a:rPr lang="en">
                <a:solidFill>
                  <a:srgbClr val="000000"/>
                </a:solidFill>
              </a:rPr>
              <a:t>		Greg/Jonathan</a:t>
            </a:r>
            <a:endParaRPr>
              <a:solidFill>
                <a:srgbClr val="000000"/>
              </a:solidFill>
            </a:endParaRPr>
          </a:p>
          <a:p>
            <a:pPr indent="0" lvl="0" marL="0" rtl="0" algn="l">
              <a:spcBef>
                <a:spcPts val="0"/>
              </a:spcBef>
              <a:spcAft>
                <a:spcPts val="0"/>
              </a:spcAft>
              <a:buNone/>
            </a:pPr>
            <a:r>
              <a:rPr lang="en">
                <a:solidFill>
                  <a:srgbClr val="000000"/>
                </a:solidFill>
              </a:rPr>
              <a:t>Model the data</a:t>
            </a:r>
            <a:r>
              <a:rPr lang="en">
                <a:solidFill>
                  <a:srgbClr val="000000"/>
                </a:solidFill>
              </a:rPr>
              <a:t>		Greg/Vishal</a:t>
            </a:r>
            <a:endParaRPr>
              <a:solidFill>
                <a:srgbClr val="000000"/>
              </a:solidFill>
            </a:endParaRPr>
          </a:p>
          <a:p>
            <a:pPr indent="0" lvl="0" marL="0" rtl="0" algn="l">
              <a:spcBef>
                <a:spcPts val="0"/>
              </a:spcBef>
              <a:spcAft>
                <a:spcPts val="0"/>
              </a:spcAft>
              <a:buNone/>
            </a:pPr>
            <a:r>
              <a:rPr lang="en">
                <a:solidFill>
                  <a:srgbClr val="000000"/>
                </a:solidFill>
              </a:rPr>
              <a:t>Visualize the data</a:t>
            </a:r>
            <a:r>
              <a:rPr lang="en">
                <a:solidFill>
                  <a:srgbClr val="000000"/>
                </a:solidFill>
              </a:rPr>
              <a:t>		Vishal/Rimi</a:t>
            </a:r>
            <a:endParaRPr>
              <a:solidFill>
                <a:srgbClr val="000000"/>
              </a:solidFill>
            </a:endParaRPr>
          </a:p>
          <a:p>
            <a:pPr indent="0" lvl="0" marL="0" rtl="0" algn="l">
              <a:spcBef>
                <a:spcPts val="0"/>
              </a:spcBef>
              <a:spcAft>
                <a:spcPts val="0"/>
              </a:spcAft>
              <a:buNone/>
            </a:pPr>
            <a:r>
              <a:rPr lang="en">
                <a:solidFill>
                  <a:srgbClr val="000000"/>
                </a:solidFill>
              </a:rPr>
              <a:t>Infer</a:t>
            </a:r>
            <a:r>
              <a:rPr lang="en">
                <a:solidFill>
                  <a:srgbClr val="000000"/>
                </a:solidFill>
              </a:rPr>
              <a:t>				Dmitry/Greg		</a:t>
            </a:r>
            <a:endParaRPr>
              <a:solidFill>
                <a:srgbClr val="000000"/>
              </a:solidFill>
            </a:endParaRPr>
          </a:p>
          <a:p>
            <a:pPr indent="0" lvl="0" marL="0" rtl="0" algn="l">
              <a:spcBef>
                <a:spcPts val="0"/>
              </a:spcBef>
              <a:spcAft>
                <a:spcPts val="0"/>
              </a:spcAft>
              <a:buNone/>
            </a:pPr>
            <a:r>
              <a:rPr lang="en">
                <a:solidFill>
                  <a:srgbClr val="000000"/>
                </a:solidFill>
              </a:rPr>
              <a:t>Present			Team			</a:t>
            </a:r>
            <a:endParaRPr>
              <a:solidFill>
                <a:srgbClr val="000000"/>
              </a:solidFill>
            </a:endParaRPr>
          </a:p>
          <a:p>
            <a:pPr indent="0" lvl="0" marL="0" rtl="0" algn="l">
              <a:spcBef>
                <a:spcPts val="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and Plotting Technologies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0"/>
                </a:solidFill>
              </a:rPr>
              <a:t>Stocks - Alpaca</a:t>
            </a:r>
            <a:endParaRPr>
              <a:solidFill>
                <a:srgbClr val="000000"/>
              </a:solidFill>
            </a:endParaRPr>
          </a:p>
          <a:p>
            <a:pPr indent="0" lvl="0" marL="0" marR="0" rtl="0" algn="l">
              <a:lnSpc>
                <a:spcPct val="115000"/>
              </a:lnSpc>
              <a:spcBef>
                <a:spcPts val="0"/>
              </a:spcBef>
              <a:spcAft>
                <a:spcPts val="0"/>
              </a:spcAft>
              <a:buNone/>
            </a:pPr>
            <a:r>
              <a:rPr lang="en">
                <a:solidFill>
                  <a:srgbClr val="000000"/>
                </a:solidFill>
              </a:rPr>
              <a:t>Crypto - Alternative </a:t>
            </a:r>
            <a:endParaRPr>
              <a:solidFill>
                <a:srgbClr val="000000"/>
              </a:solidFill>
            </a:endParaRPr>
          </a:p>
          <a:p>
            <a:pPr indent="0" lvl="0" marL="0" marR="0" rtl="0" algn="l">
              <a:lnSpc>
                <a:spcPct val="115000"/>
              </a:lnSpc>
              <a:spcBef>
                <a:spcPts val="0"/>
              </a:spcBef>
              <a:spcAft>
                <a:spcPts val="0"/>
              </a:spcAft>
              <a:buNone/>
            </a:pPr>
            <a:r>
              <a:rPr lang="en">
                <a:solidFill>
                  <a:srgbClr val="000000"/>
                </a:solidFill>
              </a:rPr>
              <a:t>Market Index (SPY) - Alpaca</a:t>
            </a:r>
            <a:endParaRPr>
              <a:solidFill>
                <a:srgbClr val="000000"/>
              </a:solidFill>
            </a:endParaRPr>
          </a:p>
          <a:p>
            <a:pPr indent="0" lvl="0" marL="0" marR="0" rtl="0" algn="l">
              <a:lnSpc>
                <a:spcPct val="115000"/>
              </a:lnSpc>
              <a:spcBef>
                <a:spcPts val="0"/>
              </a:spcBef>
              <a:spcAft>
                <a:spcPts val="0"/>
              </a:spcAft>
              <a:buNone/>
            </a:pPr>
            <a:r>
              <a:rPr lang="en">
                <a:solidFill>
                  <a:srgbClr val="000000"/>
                </a:solidFill>
              </a:rPr>
              <a:t>Bond/ETF ( ) - Quandl</a:t>
            </a:r>
            <a:endParaRPr>
              <a:solidFill>
                <a:srgbClr val="000000"/>
              </a:solidFill>
            </a:endParaRPr>
          </a:p>
          <a:p>
            <a:pPr indent="0" lvl="0" marL="0" marR="0" rtl="0" algn="l">
              <a:lnSpc>
                <a:spcPct val="115000"/>
              </a:lnSpc>
              <a:spcBef>
                <a:spcPts val="0"/>
              </a:spcBef>
              <a:spcAft>
                <a:spcPts val="0"/>
              </a:spcAft>
              <a:buNone/>
            </a:pPr>
            <a:r>
              <a:rPr lang="en">
                <a:solidFill>
                  <a:srgbClr val="000000"/>
                </a:solidFill>
              </a:rPr>
              <a:t>Plotting Technologies - hvplot, panel, matplotlib, pyviz, Plotly, &amp; Seaborn</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