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85" r:id="rId3"/>
    <p:sldId id="286" r:id="rId4"/>
    <p:sldId id="272" r:id="rId5"/>
    <p:sldId id="273" r:id="rId6"/>
    <p:sldId id="274" r:id="rId7"/>
    <p:sldId id="275" r:id="rId8"/>
    <p:sldId id="276" r:id="rId9"/>
    <p:sldId id="256" r:id="rId10"/>
    <p:sldId id="283" r:id="rId11"/>
    <p:sldId id="257" r:id="rId12"/>
    <p:sldId id="267" r:id="rId13"/>
    <p:sldId id="258" r:id="rId14"/>
    <p:sldId id="262" r:id="rId15"/>
    <p:sldId id="268" r:id="rId16"/>
    <p:sldId id="260" r:id="rId17"/>
    <p:sldId id="263" r:id="rId18"/>
    <p:sldId id="269" r:id="rId19"/>
    <p:sldId id="261" r:id="rId20"/>
    <p:sldId id="277" r:id="rId21"/>
    <p:sldId id="278" r:id="rId22"/>
    <p:sldId id="279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Lieberman" userId="e064eb6aa2c864c0" providerId="LiveId" clId="{CBBFC195-D119-4885-B131-A45157FA8AA9}"/>
    <pc:docChg chg="modSld sldOrd">
      <pc:chgData name="Jonathan Lieberman" userId="e064eb6aa2c864c0" providerId="LiveId" clId="{CBBFC195-D119-4885-B131-A45157FA8AA9}" dt="2018-03-04T23:08:15.194" v="0"/>
      <pc:docMkLst>
        <pc:docMk/>
      </pc:docMkLst>
      <pc:sldChg chg="ord">
        <pc:chgData name="Jonathan Lieberman" userId="e064eb6aa2c864c0" providerId="LiveId" clId="{CBBFC195-D119-4885-B131-A45157FA8AA9}" dt="2018-03-04T23:08:15.194" v="0"/>
        <pc:sldMkLst>
          <pc:docMk/>
          <pc:sldMk cId="1747743111" sldId="285"/>
        </pc:sldMkLst>
      </pc:sldChg>
      <pc:sldChg chg="ord">
        <pc:chgData name="Jonathan Lieberman" userId="e064eb6aa2c864c0" providerId="LiveId" clId="{CBBFC195-D119-4885-B131-A45157FA8AA9}" dt="2018-03-04T23:08:15.194" v="0"/>
        <pc:sldMkLst>
          <pc:docMk/>
          <pc:sldMk cId="722860207" sldId="286"/>
        </pc:sldMkLst>
      </pc:sldChg>
    </pc:docChg>
  </pc:docChgLst>
  <pc:docChgLst>
    <pc:chgData userId="e064eb6aa2c864c0" providerId="LiveId" clId="{CBBFC195-D119-4885-B131-A45157FA8AA9}"/>
    <pc:docChg chg="custSel modSld">
      <pc:chgData name="" userId="e064eb6aa2c864c0" providerId="LiveId" clId="{CBBFC195-D119-4885-B131-A45157FA8AA9}" dt="2018-01-28T19:23:55.634" v="320" actId="478"/>
      <pc:docMkLst>
        <pc:docMk/>
      </pc:docMkLst>
      <pc:sldChg chg="modSp">
        <pc:chgData name="" userId="e064eb6aa2c864c0" providerId="LiveId" clId="{CBBFC195-D119-4885-B131-A45157FA8AA9}" dt="2018-01-28T19:15:17.873" v="319" actId="27636"/>
        <pc:sldMkLst>
          <pc:docMk/>
          <pc:sldMk cId="3933832846" sldId="263"/>
        </pc:sldMkLst>
        <pc:spChg chg="mod">
          <ac:chgData name="" userId="e064eb6aa2c864c0" providerId="LiveId" clId="{CBBFC195-D119-4885-B131-A45157FA8AA9}" dt="2018-01-28T19:15:17.873" v="319" actId="27636"/>
          <ac:spMkLst>
            <pc:docMk/>
            <pc:sldMk cId="3933832846" sldId="263"/>
            <ac:spMk id="3" creationId="{F8B37144-5B25-4334-A2CC-0AB0981FD91F}"/>
          </ac:spMkLst>
        </pc:spChg>
      </pc:sldChg>
      <pc:sldChg chg="delSp">
        <pc:chgData name="" userId="e064eb6aa2c864c0" providerId="LiveId" clId="{CBBFC195-D119-4885-B131-A45157FA8AA9}" dt="2018-01-28T19:23:55.634" v="320" actId="478"/>
        <pc:sldMkLst>
          <pc:docMk/>
          <pc:sldMk cId="3827873875" sldId="266"/>
        </pc:sldMkLst>
        <pc:spChg chg="del">
          <ac:chgData name="" userId="e064eb6aa2c864c0" providerId="LiveId" clId="{CBBFC195-D119-4885-B131-A45157FA8AA9}" dt="2018-01-28T19:23:55.634" v="320" actId="478"/>
          <ac:spMkLst>
            <pc:docMk/>
            <pc:sldMk cId="3827873875" sldId="266"/>
            <ac:spMk id="4" creationId="{6672294A-3DAA-4951-B3C4-4D355764B42E}"/>
          </ac:spMkLst>
        </pc:spChg>
      </pc:sldChg>
      <pc:sldChg chg="modSp">
        <pc:chgData name="" userId="e064eb6aa2c864c0" providerId="LiveId" clId="{CBBFC195-D119-4885-B131-A45157FA8AA9}" dt="2018-01-28T19:05:52.657" v="164" actId="20577"/>
        <pc:sldMkLst>
          <pc:docMk/>
          <pc:sldMk cId="1171194071" sldId="275"/>
        </pc:sldMkLst>
        <pc:spChg chg="mod">
          <ac:chgData name="" userId="e064eb6aa2c864c0" providerId="LiveId" clId="{CBBFC195-D119-4885-B131-A45157FA8AA9}" dt="2018-01-28T19:04:35.391" v="1" actId="20577"/>
          <ac:spMkLst>
            <pc:docMk/>
            <pc:sldMk cId="1171194071" sldId="275"/>
            <ac:spMk id="2" creationId="{F505CBC9-40FB-44E7-836C-3E015331CC43}"/>
          </ac:spMkLst>
        </pc:spChg>
        <pc:spChg chg="mod">
          <ac:chgData name="" userId="e064eb6aa2c864c0" providerId="LiveId" clId="{CBBFC195-D119-4885-B131-A45157FA8AA9}" dt="2018-01-28T19:05:52.657" v="164" actId="20577"/>
          <ac:spMkLst>
            <pc:docMk/>
            <pc:sldMk cId="1171194071" sldId="275"/>
            <ac:spMk id="3" creationId="{DE19805D-48F2-48CC-85E2-40A211609E22}"/>
          </ac:spMkLst>
        </pc:spChg>
      </pc:sldChg>
      <pc:sldChg chg="modSp">
        <pc:chgData name="" userId="e064eb6aa2c864c0" providerId="LiveId" clId="{CBBFC195-D119-4885-B131-A45157FA8AA9}" dt="2018-01-28T19:09:31.845" v="290" actId="14100"/>
        <pc:sldMkLst>
          <pc:docMk/>
          <pc:sldMk cId="722860207" sldId="286"/>
        </pc:sldMkLst>
        <pc:spChg chg="mod">
          <ac:chgData name="" userId="e064eb6aa2c864c0" providerId="LiveId" clId="{CBBFC195-D119-4885-B131-A45157FA8AA9}" dt="2018-01-28T19:09:31.845" v="290" actId="14100"/>
          <ac:spMkLst>
            <pc:docMk/>
            <pc:sldMk cId="722860207" sldId="286"/>
            <ac:spMk id="3" creationId="{10E5C83F-598E-4C1F-A2B6-A376DEBE72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40B7A-AF3C-43C9-88EB-151C55D78FD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3256-0103-4A26-BBC2-26093B3C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vs Data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3256-0103-4A26-BBC2-26093B3C1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3256-0103-4A26-BBC2-26093B3C1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voltage as water pressure.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3256-0103-4A26-BBC2-26093B3C1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3256-0103-4A26-BBC2-26093B3C16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most computer programming happens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3256-0103-4A26-BBC2-26093B3C16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781-2DD4-4F48-854D-42ACD440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9F217-264A-481F-83FF-0DB6FEF41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E2C9-1539-4629-9F65-CD6EC4F9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DC93-0E28-4773-9285-0DD67BBA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CA56-8AB9-44BA-9928-860F141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8A99-447E-46B1-BEDC-E148F7B2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9A47B-D159-4435-9A73-EDFD5945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4AB5-BA5C-4EED-A85C-D69AB4D5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0B9E-18F9-4372-92E5-D55CF416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EF82-7425-4F29-B8B3-486643AA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83A90-06B4-4DF8-9A66-746A02D9E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47C98-97EB-4B01-BFB6-ACFC23E2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6C66-E67F-4FDB-BBC1-D353E01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7E58-E0D9-4E87-BC2F-6F440BE6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4CCE-3D65-4A0E-B0DB-D34B8FD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D750-03D6-405D-AC44-A748A5B6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1E5E-FACD-41DE-9D81-250F4B00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85D8-42D5-4C66-9A1F-8BA549FF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2BF1-2833-4A66-B7C7-9100217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E0CE-C219-4615-9A69-7CC4AC7B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6668-24DD-46D4-9795-CC4EB76A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8044-DEF1-416A-B83F-F451098C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4F7F-C22D-4C49-B600-1302D782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BB84-9900-4155-9431-C5D2A9D9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5E1E-49C9-4C4C-8D0E-228B262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C578-2F86-4B99-817E-211CD870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033-44FF-4884-A769-663CF4225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50E2E-4F49-4768-951C-072CA13D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9C84-411B-42E8-B1DF-7942053D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9419-35B2-42DA-B58D-AE3CBC21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3A97-AC2B-48D8-91E6-6AB23CE2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64C9-C22C-4E8E-9756-CD44309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216E-435A-4437-9496-F3FBAEC0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BC063-A44D-478B-BC4E-3B226EBC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CA853-3121-4592-9916-BEB9139C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16311-EBBA-46AD-843F-904C97C69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D6DD6-0817-4DB5-9133-D5C101E6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C081B-2F49-49B5-9CE3-CCC18F79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0014A-71BF-49AC-998E-28232BD5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5858-6A1D-41D6-BA38-96DB854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A384A-FA11-4932-9F01-FBC91EC4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78ED4-82EF-4041-BD3C-F764C292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BBBC-28EC-42BF-B325-9268240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E67CF-0C8B-4CCE-8C08-6BB5EB00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6F5F-10FB-4EA7-AD0A-4EBC9E6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F403-7B56-4B14-A81E-08B7CA8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0E9A-7C8F-4C5A-A95D-CB44C484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9B41-DE18-4CFC-AAD7-4F76FA75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15092-8478-4986-B3B7-8A24B571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0FA9-9E04-4A55-8DFF-DC684E0E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8FB4E-9DF6-4E96-971D-9D507A8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C387-2DE1-47EC-8BEC-D704E67A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25D-030A-4335-9CF2-C117F500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82519-4ACC-4ED5-A177-5F74A9694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85893-55A1-4762-9503-2291B7C7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D64-F014-4A80-A20F-F208BE4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C2D3-0330-4EE8-B56F-334E153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068A-C9BC-4CB4-BA8E-67D5CC6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758F8-34C8-4406-9F45-BBCD4B59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6549-31F0-4067-8D26-99DA2F59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BD5A-CE70-4EA5-9963-560FFCFC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6FE1-896E-4FA1-A0EC-564DA9AF598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2358-9A6F-4510-91F3-15A5FE9BE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B535-7BEF-43AE-BE28-8BEA8CC8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ADE7-294F-4793-9E82-4DDD4A4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gif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hat is a computer?&#10;A computer is a programmable, electronic device&#10;that accepts data, performs operations on that&#10;data, p...">
            <a:extLst>
              <a:ext uri="{FF2B5EF4-FFF2-40B4-BE49-F238E27FC236}">
                <a16:creationId xmlns:a16="http://schemas.microsoft.com/office/drawing/2014/main" id="{F725626F-6911-4356-ADA2-7232057E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3" y="674162"/>
            <a:ext cx="7347537" cy="551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813B9-1C03-482E-8080-1C858DF1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Computers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278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CB34-776C-4518-80A4-DD852ED8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1: Transistors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53390D-35DA-41C3-97F5-E9B2566E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501" cy="4351338"/>
          </a:xfrm>
        </p:spPr>
        <p:txBody>
          <a:bodyPr/>
          <a:lstStyle/>
          <a:p>
            <a:r>
              <a:rPr lang="en-US" dirty="0"/>
              <a:t>Basic component of all computers</a:t>
            </a:r>
          </a:p>
          <a:p>
            <a:r>
              <a:rPr lang="en-US" dirty="0"/>
              <a:t>Allow for electricity to flow when certain conditions are met</a:t>
            </a:r>
          </a:p>
          <a:p>
            <a:r>
              <a:rPr lang="en-US" dirty="0"/>
              <a:t>Can be linked to form more complex structures</a:t>
            </a:r>
          </a:p>
          <a:p>
            <a:r>
              <a:rPr lang="en-US" dirty="0"/>
              <a:t>2 kinds of transistors N and P</a:t>
            </a:r>
          </a:p>
        </p:txBody>
      </p:sp>
      <p:pic>
        <p:nvPicPr>
          <p:cNvPr id="19458" name="Picture 2" descr="Image result for transistor">
            <a:extLst>
              <a:ext uri="{FF2B5EF4-FFF2-40B4-BE49-F238E27FC236}">
                <a16:creationId xmlns:a16="http://schemas.microsoft.com/office/drawing/2014/main" id="{421AF184-7A28-4CC8-B331-99E08487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58" y="463161"/>
            <a:ext cx="3060442" cy="306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3122CB-A3E7-48E8-AD73-16608BFDBA13}"/>
              </a:ext>
            </a:extLst>
          </p:cNvPr>
          <p:cNvSpPr txBox="1"/>
          <p:nvPr/>
        </p:nvSpPr>
        <p:spPr>
          <a:xfrm>
            <a:off x="9230306" y="131441"/>
            <a:ext cx="11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Transistor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D761A-D3C6-4278-9547-1A440B24AED4}"/>
              </a:ext>
            </a:extLst>
          </p:cNvPr>
          <p:cNvSpPr txBox="1"/>
          <p:nvPr/>
        </p:nvSpPr>
        <p:spPr>
          <a:xfrm>
            <a:off x="8293358" y="3816628"/>
            <a:ext cx="350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Inverter made from 2 transistors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57271B-AC95-407E-ADAB-9E431B89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44" y="4210583"/>
            <a:ext cx="2581275" cy="2552700"/>
          </a:xfrm>
          <a:prstGeom prst="rect">
            <a:avLst/>
          </a:prstGeom>
        </p:spPr>
      </p:pic>
      <p:pic>
        <p:nvPicPr>
          <p:cNvPr id="19466" name="Picture 10" descr="Image result for transistor and gate">
            <a:extLst>
              <a:ext uri="{FF2B5EF4-FFF2-40B4-BE49-F238E27FC236}">
                <a16:creationId xmlns:a16="http://schemas.microsoft.com/office/drawing/2014/main" id="{E93B7116-78A3-4791-B0D4-2AAD57FB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2" y="4472345"/>
            <a:ext cx="2509837" cy="236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DB8B95-00F0-4173-865C-28A941985040}"/>
              </a:ext>
            </a:extLst>
          </p:cNvPr>
          <p:cNvSpPr txBox="1"/>
          <p:nvPr/>
        </p:nvSpPr>
        <p:spPr>
          <a:xfrm>
            <a:off x="4397169" y="4185960"/>
            <a:ext cx="339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Gate made from 6 transistors</a:t>
            </a:r>
          </a:p>
        </p:txBody>
      </p:sp>
      <p:pic>
        <p:nvPicPr>
          <p:cNvPr id="19468" name="Picture 12" descr="Image result for n and p transistors">
            <a:extLst>
              <a:ext uri="{FF2B5EF4-FFF2-40B4-BE49-F238E27FC236}">
                <a16:creationId xmlns:a16="http://schemas.microsoft.com/office/drawing/2014/main" id="{5DED5D63-04A5-4682-A791-96AF9947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22"/>
          <a:stretch/>
        </p:blipFill>
        <p:spPr bwMode="auto">
          <a:xfrm>
            <a:off x="347657" y="4754340"/>
            <a:ext cx="3686175" cy="17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3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CB34-776C-4518-80A4-DD852ED8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2: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C02A-464B-449E-844A-9637CAF8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12"/>
            <a:ext cx="8601635" cy="2011269"/>
          </a:xfrm>
        </p:spPr>
        <p:txBody>
          <a:bodyPr>
            <a:normAutofit/>
          </a:bodyPr>
          <a:lstStyle/>
          <a:p>
            <a:r>
              <a:rPr lang="en-US" dirty="0"/>
              <a:t>Use Boolean Algebra where variables are either 1 or 0</a:t>
            </a:r>
          </a:p>
          <a:p>
            <a:r>
              <a:rPr lang="en-US" dirty="0"/>
              <a:t>Inputs are either 1 (typically 5 Volts = “Logic 1” or “Logic High”) or 0 (0 Volts = “Logic 0” or ”Logic Low”)</a:t>
            </a:r>
          </a:p>
          <a:p>
            <a:r>
              <a:rPr lang="en-US" dirty="0"/>
              <a:t>Can use these AOI gates to build any logical expression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8ABAC-BB01-4555-8F71-01CE4E1D8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012" y="365125"/>
            <a:ext cx="1965439" cy="575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B00C3-89F3-437B-901D-97E02CB9A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261" y="1044419"/>
            <a:ext cx="1638680" cy="118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C02B1-EC74-4F3F-9E4B-582621B46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276" y="2407096"/>
            <a:ext cx="1885175" cy="54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0123E-2CA9-476A-A6B3-8F1E993A7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215" y="3086639"/>
            <a:ext cx="1777236" cy="1299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98A07-BF80-4270-98EF-0A461F0AC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3652" y="4684931"/>
            <a:ext cx="1778175" cy="528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ED860-B9B6-4CCA-BDB2-D1E6066FC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075" y="5388942"/>
            <a:ext cx="1171575" cy="1066800"/>
          </a:xfrm>
          <a:prstGeom prst="rect">
            <a:avLst/>
          </a:prstGeom>
        </p:spPr>
      </p:pic>
      <p:pic>
        <p:nvPicPr>
          <p:cNvPr id="1026" name="Picture 2" descr="Image result for decoder">
            <a:extLst>
              <a:ext uri="{FF2B5EF4-FFF2-40B4-BE49-F238E27FC236}">
                <a16:creationId xmlns:a16="http://schemas.microsoft.com/office/drawing/2014/main" id="{B2AA5A4A-4A9A-4034-959A-FB67231A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37" y="4832763"/>
            <a:ext cx="2684369" cy="19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AC4A0-3CF1-42B1-A1E1-B24AD4E3E28D}"/>
              </a:ext>
            </a:extLst>
          </p:cNvPr>
          <p:cNvSpPr txBox="1"/>
          <p:nvPr/>
        </p:nvSpPr>
        <p:spPr>
          <a:xfrm>
            <a:off x="4328583" y="4038600"/>
            <a:ext cx="544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DECODER</a:t>
            </a:r>
            <a:r>
              <a:rPr lang="en-US" dirty="0"/>
              <a:t>  will only give voltage to 1 output (D). The output that gets voltage depends on the inputs (A)</a:t>
            </a:r>
          </a:p>
        </p:txBody>
      </p:sp>
      <p:pic>
        <p:nvPicPr>
          <p:cNvPr id="2050" name="Picture 2" descr="NF130220.GIF (15901 bytes)">
            <a:extLst>
              <a:ext uri="{FF2B5EF4-FFF2-40B4-BE49-F238E27FC236}">
                <a16:creationId xmlns:a16="http://schemas.microsoft.com/office/drawing/2014/main" id="{C142E3FC-43C9-4881-BD5D-96F66317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" y="3883705"/>
            <a:ext cx="3460268" cy="28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0967A8-46C7-4E14-8090-89D67F999186}"/>
              </a:ext>
            </a:extLst>
          </p:cNvPr>
          <p:cNvSpPr txBox="1"/>
          <p:nvPr/>
        </p:nvSpPr>
        <p:spPr>
          <a:xfrm>
            <a:off x="1386915" y="3551501"/>
            <a:ext cx="15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1204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DF6-B7E7-4E53-976B-B5F05FFE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29" y="884895"/>
            <a:ext cx="3756829" cy="483228"/>
          </a:xfrm>
        </p:spPr>
        <p:txBody>
          <a:bodyPr>
            <a:noAutofit/>
          </a:bodyPr>
          <a:lstStyle/>
          <a:p>
            <a:r>
              <a:rPr lang="en-US" sz="2800" dirty="0"/>
              <a:t>Point and click programming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F1C458-4353-443B-9CDE-785D540183BA}"/>
              </a:ext>
            </a:extLst>
          </p:cNvPr>
          <p:cNvSpPr txBox="1">
            <a:spLocks/>
          </p:cNvSpPr>
          <p:nvPr/>
        </p:nvSpPr>
        <p:spPr>
          <a:xfrm>
            <a:off x="1898956" y="3902125"/>
            <a:ext cx="2435518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code (individual instructions)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63918-D550-4A7B-9E08-DBCD01BC0F5E}"/>
              </a:ext>
            </a:extLst>
          </p:cNvPr>
          <p:cNvSpPr txBox="1">
            <a:spLocks/>
          </p:cNvSpPr>
          <p:nvPr/>
        </p:nvSpPr>
        <p:spPr>
          <a:xfrm>
            <a:off x="2132680" y="5370869"/>
            <a:ext cx="1948508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Logic gates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C2F9B2-379D-4885-ACA6-609745DF81C4}"/>
              </a:ext>
            </a:extLst>
          </p:cNvPr>
          <p:cNvSpPr txBox="1">
            <a:spLocks/>
          </p:cNvSpPr>
          <p:nvPr/>
        </p:nvSpPr>
        <p:spPr>
          <a:xfrm>
            <a:off x="4529678" y="422099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Environments: Excel, </a:t>
            </a:r>
            <a:r>
              <a:rPr lang="en-US" sz="2800" dirty="0" err="1"/>
              <a:t>Powerpoint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EEF542-3D7E-4E05-AF1B-6425004A01CD}"/>
              </a:ext>
            </a:extLst>
          </p:cNvPr>
          <p:cNvSpPr txBox="1">
            <a:spLocks/>
          </p:cNvSpPr>
          <p:nvPr/>
        </p:nvSpPr>
        <p:spPr>
          <a:xfrm>
            <a:off x="4372736" y="1883120"/>
            <a:ext cx="4862623" cy="932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Languages: C, C++, Java, R, Python, HTML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= 1</a:t>
            </a:r>
            <a:r>
              <a:rPr lang="en-US" sz="1600" dirty="0"/>
              <a:t>; (find memory to store an </a:t>
            </a:r>
            <a:r>
              <a:rPr lang="en-US" sz="1600" dirty="0">
                <a:solidFill>
                  <a:srgbClr val="FF0000"/>
                </a:solidFill>
              </a:rPr>
              <a:t>integer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variable, name it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, and set it equal to 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3A1509-B359-4AD7-B0FB-F96F5D6C63AC}"/>
              </a:ext>
            </a:extLst>
          </p:cNvPr>
          <p:cNvSpPr txBox="1">
            <a:spLocks/>
          </p:cNvSpPr>
          <p:nvPr/>
        </p:nvSpPr>
        <p:spPr>
          <a:xfrm>
            <a:off x="4317798" y="3714967"/>
            <a:ext cx="4972498" cy="877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Language: Assembly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 command in Hex (base 16): 0xF3A8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Same command in Binary (base 2): 1111 0011 1010 0100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E37376-68CF-476C-801B-E2F2CE87BDFB}"/>
              </a:ext>
            </a:extLst>
          </p:cNvPr>
          <p:cNvSpPr txBox="1">
            <a:spLocks/>
          </p:cNvSpPr>
          <p:nvPr/>
        </p:nvSpPr>
        <p:spPr>
          <a:xfrm>
            <a:off x="4529678" y="5432563"/>
            <a:ext cx="4862623" cy="847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Universal Gates: AND, OR, NOT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ABC (A and B and C)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A+B+C (A or B or C)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43C74CF-974A-4380-BF86-9256398DF9C5}"/>
              </a:ext>
            </a:extLst>
          </p:cNvPr>
          <p:cNvSpPr/>
          <p:nvPr/>
        </p:nvSpPr>
        <p:spPr>
          <a:xfrm>
            <a:off x="1111097" y="1047651"/>
            <a:ext cx="825800" cy="1306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069F92FA-D872-451C-A58C-FD4DF128DD9A}"/>
              </a:ext>
            </a:extLst>
          </p:cNvPr>
          <p:cNvSpPr/>
          <p:nvPr/>
        </p:nvSpPr>
        <p:spPr>
          <a:xfrm>
            <a:off x="1125276" y="2354099"/>
            <a:ext cx="825801" cy="17502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EB765A68-9429-4BEA-900F-E6168879506B}"/>
              </a:ext>
            </a:extLst>
          </p:cNvPr>
          <p:cNvSpPr/>
          <p:nvPr/>
        </p:nvSpPr>
        <p:spPr>
          <a:xfrm>
            <a:off x="1096920" y="4225661"/>
            <a:ext cx="836434" cy="15997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excel">
            <a:extLst>
              <a:ext uri="{FF2B5EF4-FFF2-40B4-BE49-F238E27FC236}">
                <a16:creationId xmlns:a16="http://schemas.microsoft.com/office/drawing/2014/main" id="{53F486CA-D925-4E9E-AB99-1BA94BF4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301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">
            <a:extLst>
              <a:ext uri="{FF2B5EF4-FFF2-40B4-BE49-F238E27FC236}">
                <a16:creationId xmlns:a16="http://schemas.microsoft.com/office/drawing/2014/main" id="{EE47FEB0-A5A7-404D-927B-05FFC355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5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code">
            <a:extLst>
              <a:ext uri="{FF2B5EF4-FFF2-40B4-BE49-F238E27FC236}">
                <a16:creationId xmlns:a16="http://schemas.microsoft.com/office/drawing/2014/main" id="{FD23A9EA-3695-4792-A0DF-FE0BC981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56" y="1621557"/>
            <a:ext cx="2669495" cy="12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hine code">
            <a:extLst>
              <a:ext uri="{FF2B5EF4-FFF2-40B4-BE49-F238E27FC236}">
                <a16:creationId xmlns:a16="http://schemas.microsoft.com/office/drawing/2014/main" id="{D3573DD4-1F63-4A48-935C-3C5B4554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46" y="3268600"/>
            <a:ext cx="2023321" cy="17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mputer chips">
            <a:extLst>
              <a:ext uri="{FF2B5EF4-FFF2-40B4-BE49-F238E27FC236}">
                <a16:creationId xmlns:a16="http://schemas.microsoft.com/office/drawing/2014/main" id="{53685562-A717-4169-ABCD-EE18F6AE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96" y="5352664"/>
            <a:ext cx="2399909" cy="13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4FFB0A1-DC5B-41AA-B1D2-BC364FBC4E64}"/>
              </a:ext>
            </a:extLst>
          </p:cNvPr>
          <p:cNvSpPr txBox="1">
            <a:spLocks/>
          </p:cNvSpPr>
          <p:nvPr/>
        </p:nvSpPr>
        <p:spPr>
          <a:xfrm>
            <a:off x="1746981" y="2071257"/>
            <a:ext cx="2510321" cy="556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 level </a:t>
            </a:r>
          </a:p>
          <a:p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10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3DC-6B63-4D02-A6A3-AAD7D1B9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1: Registers (hardware)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E9CF-CCF0-4272-8184-484F0302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3"/>
            <a:ext cx="10515600" cy="1545104"/>
          </a:xfrm>
        </p:spPr>
        <p:txBody>
          <a:bodyPr>
            <a:normAutofit/>
          </a:bodyPr>
          <a:lstStyle/>
          <a:p>
            <a:r>
              <a:rPr lang="en-US" dirty="0"/>
              <a:t>Store numbers (1 number per register)</a:t>
            </a:r>
          </a:p>
          <a:p>
            <a:r>
              <a:rPr lang="en-US" dirty="0"/>
              <a:t>Hold data until they get a signal to store new data</a:t>
            </a:r>
          </a:p>
          <a:p>
            <a:r>
              <a:rPr lang="en-US" dirty="0"/>
              <a:t>Think of them like whiteboards that can only have 1 number on them</a:t>
            </a:r>
          </a:p>
          <a:p>
            <a:pPr lvl="3"/>
            <a:endParaRPr lang="en-US" dirty="0"/>
          </a:p>
        </p:txBody>
      </p:sp>
      <p:pic>
        <p:nvPicPr>
          <p:cNvPr id="6" name="Picture 2" descr="four-bit register made from four edge-triggered flip flops">
            <a:extLst>
              <a:ext uri="{FF2B5EF4-FFF2-40B4-BE49-F238E27FC236}">
                <a16:creationId xmlns:a16="http://schemas.microsoft.com/office/drawing/2014/main" id="{864054D5-5DFE-49F1-AFA2-BC4EB704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769320"/>
            <a:ext cx="1905000" cy="25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853942-04E1-4DE5-846E-E88187EF06CB}"/>
              </a:ext>
            </a:extLst>
          </p:cNvPr>
          <p:cNvSpPr txBox="1"/>
          <p:nvPr/>
        </p:nvSpPr>
        <p:spPr>
          <a:xfrm>
            <a:off x="2359609" y="3321060"/>
            <a:ext cx="26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 4-bit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9886E-EA1F-4BB9-BACB-16330243EA81}"/>
              </a:ext>
            </a:extLst>
          </p:cNvPr>
          <p:cNvSpPr txBox="1"/>
          <p:nvPr/>
        </p:nvSpPr>
        <p:spPr>
          <a:xfrm>
            <a:off x="577049" y="3870630"/>
            <a:ext cx="216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 </a:t>
            </a:r>
            <a:r>
              <a:rPr lang="en-US" dirty="0"/>
              <a:t>through D</a:t>
            </a:r>
            <a:r>
              <a:rPr lang="en-US" baseline="-25000" dirty="0"/>
              <a:t>3</a:t>
            </a:r>
            <a:r>
              <a:rPr lang="en-US" dirty="0"/>
              <a:t> are the input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D6113-32D0-4D33-B66F-5D58FFC87E5F}"/>
              </a:ext>
            </a:extLst>
          </p:cNvPr>
          <p:cNvSpPr txBox="1"/>
          <p:nvPr/>
        </p:nvSpPr>
        <p:spPr>
          <a:xfrm>
            <a:off x="221942" y="5606136"/>
            <a:ext cx="2334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is the clock pulse. It tells the registers when to save new numbers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F3FBF-103D-43B6-9193-A100BD7FF20A}"/>
              </a:ext>
            </a:extLst>
          </p:cNvPr>
          <p:cNvSpPr txBox="1"/>
          <p:nvPr/>
        </p:nvSpPr>
        <p:spPr>
          <a:xfrm>
            <a:off x="4835067" y="3851211"/>
            <a:ext cx="249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 </a:t>
            </a:r>
            <a:r>
              <a:rPr lang="en-US" dirty="0"/>
              <a:t>through Q</a:t>
            </a:r>
            <a:r>
              <a:rPr lang="en-US" baseline="-25000" dirty="0"/>
              <a:t>3 </a:t>
            </a:r>
            <a:r>
              <a:rPr lang="en-US" dirty="0"/>
              <a:t>are the outputs. These get sent to the CPU (brain of the computer)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32359-2725-49FC-AF1F-3BB73E7B1479}"/>
              </a:ext>
            </a:extLst>
          </p:cNvPr>
          <p:cNvSpPr txBox="1"/>
          <p:nvPr/>
        </p:nvSpPr>
        <p:spPr>
          <a:xfrm>
            <a:off x="4835067" y="5612418"/>
            <a:ext cx="234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hold any number between 0 and 2</a:t>
            </a:r>
            <a:r>
              <a:rPr lang="en-US" baseline="30000" dirty="0"/>
              <a:t>4</a:t>
            </a:r>
            <a:r>
              <a:rPr lang="en-US" dirty="0"/>
              <a:t>-1</a:t>
            </a:r>
          </a:p>
        </p:txBody>
      </p:sp>
      <p:pic>
        <p:nvPicPr>
          <p:cNvPr id="19" name="Picture 2" descr="Image result for computer registers">
            <a:extLst>
              <a:ext uri="{FF2B5EF4-FFF2-40B4-BE49-F238E27FC236}">
                <a16:creationId xmlns:a16="http://schemas.microsoft.com/office/drawing/2014/main" id="{090422CE-1195-4387-90D8-0B1B2EAC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58" y="3743843"/>
            <a:ext cx="3794603" cy="276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C77CB-DC7D-42FD-8F07-0165D088B583}"/>
              </a:ext>
            </a:extLst>
          </p:cNvPr>
          <p:cNvSpPr txBox="1"/>
          <p:nvPr/>
        </p:nvSpPr>
        <p:spPr>
          <a:xfrm>
            <a:off x="7678579" y="3097512"/>
            <a:ext cx="427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 a decoder to registers helps a CPU pick which registers to use</a:t>
            </a:r>
          </a:p>
        </p:txBody>
      </p:sp>
    </p:spTree>
    <p:extLst>
      <p:ext uri="{BB962C8B-B14F-4D97-AF65-F5344CB8AC3E}">
        <p14:creationId xmlns:p14="http://schemas.microsoft.com/office/powerpoint/2010/main" val="2984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5DF1-86A0-4A2E-8755-26BE6A5D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that tell the computer what operation to do, what data to use, and where to store the result.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6C8973-F70D-4670-BE78-BDFE83C3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2: Instructions (software)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578462-C196-40F6-B8E8-A51EE65FA571}"/>
              </a:ext>
            </a:extLst>
          </p:cNvPr>
          <p:cNvGrpSpPr/>
          <p:nvPr/>
        </p:nvGrpSpPr>
        <p:grpSpPr>
          <a:xfrm>
            <a:off x="1084730" y="3444358"/>
            <a:ext cx="6606988" cy="1113871"/>
            <a:chOff x="1192307" y="3505666"/>
            <a:chExt cx="6606988" cy="11138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DF9D40-6BD6-4FB0-88CA-F476A8DE948D}"/>
                </a:ext>
              </a:extLst>
            </p:cNvPr>
            <p:cNvSpPr txBox="1"/>
            <p:nvPr/>
          </p:nvSpPr>
          <p:spPr>
            <a:xfrm>
              <a:off x="1192307" y="3505666"/>
              <a:ext cx="660698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/>
                <a:t>Example code in </a:t>
              </a:r>
              <a:r>
                <a:rPr lang="en-US" dirty="0" err="1"/>
                <a:t>Hexidecimal</a:t>
              </a:r>
              <a:r>
                <a:rPr lang="en-US" dirty="0"/>
                <a:t>: 0xF3A8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Same command in Binary: 1111 0011 1010 0100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0EDD36-1936-474B-BBF9-402EC3DE8C0B}"/>
                </a:ext>
              </a:extLst>
            </p:cNvPr>
            <p:cNvSpPr txBox="1"/>
            <p:nvPr/>
          </p:nvSpPr>
          <p:spPr>
            <a:xfrm>
              <a:off x="3818965" y="4250205"/>
              <a:ext cx="219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        3         6      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26BAE4-9673-43CF-B7C6-605B2D182B6E}"/>
                </a:ext>
              </a:extLst>
            </p:cNvPr>
            <p:cNvCxnSpPr>
              <a:cxnSpLocks/>
            </p:cNvCxnSpPr>
            <p:nvPr/>
          </p:nvCxnSpPr>
          <p:spPr>
            <a:xfrm>
              <a:off x="3971365" y="4132729"/>
              <a:ext cx="0" cy="19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5931FA-88E8-4630-B4EA-44E05467622C}"/>
                </a:ext>
              </a:extLst>
            </p:cNvPr>
            <p:cNvCxnSpPr>
              <a:cxnSpLocks/>
            </p:cNvCxnSpPr>
            <p:nvPr/>
          </p:nvCxnSpPr>
          <p:spPr>
            <a:xfrm>
              <a:off x="4485270" y="4136278"/>
              <a:ext cx="0" cy="19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83C15D-4615-426E-98FB-90FED8A45AC1}"/>
                </a:ext>
              </a:extLst>
            </p:cNvPr>
            <p:cNvCxnSpPr>
              <a:cxnSpLocks/>
            </p:cNvCxnSpPr>
            <p:nvPr/>
          </p:nvCxnSpPr>
          <p:spPr>
            <a:xfrm>
              <a:off x="5091328" y="4146913"/>
              <a:ext cx="0" cy="19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850936-59EE-41E8-B5EF-E9882892EDC1}"/>
                </a:ext>
              </a:extLst>
            </p:cNvPr>
            <p:cNvCxnSpPr>
              <a:cxnSpLocks/>
            </p:cNvCxnSpPr>
            <p:nvPr/>
          </p:nvCxnSpPr>
          <p:spPr>
            <a:xfrm>
              <a:off x="5520169" y="4150459"/>
              <a:ext cx="0" cy="19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559560-12AC-45C8-8D6D-D900EDFB07CC}"/>
              </a:ext>
            </a:extLst>
          </p:cNvPr>
          <p:cNvSpPr txBox="1"/>
          <p:nvPr/>
        </p:nvSpPr>
        <p:spPr>
          <a:xfrm>
            <a:off x="1084730" y="4598273"/>
            <a:ext cx="5445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operation or “opcode” (ex. Addition)</a:t>
            </a:r>
          </a:p>
          <a:p>
            <a:r>
              <a:rPr lang="en-US" dirty="0"/>
              <a:t>3 = first source register (R3)</a:t>
            </a:r>
          </a:p>
          <a:p>
            <a:r>
              <a:rPr lang="en-US" dirty="0"/>
              <a:t>6 = second source register (R6)</a:t>
            </a:r>
          </a:p>
          <a:p>
            <a:r>
              <a:rPr lang="en-US" dirty="0"/>
              <a:t>8 = target register (R8)</a:t>
            </a:r>
          </a:p>
          <a:p>
            <a:endParaRPr lang="en-US" dirty="0"/>
          </a:p>
          <a:p>
            <a:r>
              <a:rPr lang="en-US" dirty="0"/>
              <a:t>This command would add the numbers in register 3 and register 6 and store the result in register 8</a:t>
            </a:r>
          </a:p>
        </p:txBody>
      </p:sp>
      <p:pic>
        <p:nvPicPr>
          <p:cNvPr id="14" name="Picture 2" descr="Image result for computer instructions">
            <a:extLst>
              <a:ext uri="{FF2B5EF4-FFF2-40B4-BE49-F238E27FC236}">
                <a16:creationId xmlns:a16="http://schemas.microsoft.com/office/drawing/2014/main" id="{C6B4BDE3-AF54-4EC5-8EAB-C44DA070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45" y="3068472"/>
            <a:ext cx="5471868" cy="2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C53135-D712-42BF-8BBA-4DC2DC9EE6BD}"/>
              </a:ext>
            </a:extLst>
          </p:cNvPr>
          <p:cNvSpPr txBox="1"/>
          <p:nvPr/>
        </p:nvSpPr>
        <p:spPr>
          <a:xfrm>
            <a:off x="7962270" y="2699140"/>
            <a:ext cx="377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list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96422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DF6-B7E7-4E53-976B-B5F05FFE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29" y="884895"/>
            <a:ext cx="3756829" cy="483228"/>
          </a:xfrm>
        </p:spPr>
        <p:txBody>
          <a:bodyPr>
            <a:noAutofit/>
          </a:bodyPr>
          <a:lstStyle/>
          <a:p>
            <a:r>
              <a:rPr lang="en-US" sz="2800" dirty="0"/>
              <a:t>Point and click programming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F1C458-4353-443B-9CDE-785D540183BA}"/>
              </a:ext>
            </a:extLst>
          </p:cNvPr>
          <p:cNvSpPr txBox="1">
            <a:spLocks/>
          </p:cNvSpPr>
          <p:nvPr/>
        </p:nvSpPr>
        <p:spPr>
          <a:xfrm>
            <a:off x="645033" y="3993464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code</a:t>
            </a:r>
          </a:p>
          <a:p>
            <a:r>
              <a:rPr lang="en-US" sz="2800" dirty="0"/>
              <a:t>(individual instructions)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63918-D550-4A7B-9E08-DBCD01BC0F5E}"/>
              </a:ext>
            </a:extLst>
          </p:cNvPr>
          <p:cNvSpPr txBox="1">
            <a:spLocks/>
          </p:cNvSpPr>
          <p:nvPr/>
        </p:nvSpPr>
        <p:spPr>
          <a:xfrm>
            <a:off x="2132680" y="5370869"/>
            <a:ext cx="1948508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Logic gates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C2F9B2-379D-4885-ACA6-609745DF81C4}"/>
              </a:ext>
            </a:extLst>
          </p:cNvPr>
          <p:cNvSpPr txBox="1">
            <a:spLocks/>
          </p:cNvSpPr>
          <p:nvPr/>
        </p:nvSpPr>
        <p:spPr>
          <a:xfrm>
            <a:off x="4529678" y="422099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Environments: Excel, </a:t>
            </a:r>
            <a:r>
              <a:rPr lang="en-US" sz="2800" dirty="0" err="1"/>
              <a:t>Powerpoint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EEF542-3D7E-4E05-AF1B-6425004A01CD}"/>
              </a:ext>
            </a:extLst>
          </p:cNvPr>
          <p:cNvSpPr txBox="1">
            <a:spLocks/>
          </p:cNvSpPr>
          <p:nvPr/>
        </p:nvSpPr>
        <p:spPr>
          <a:xfrm>
            <a:off x="4372736" y="1883120"/>
            <a:ext cx="4862623" cy="932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Languages: C, C++, Java, R, Python, HTML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= 1</a:t>
            </a:r>
            <a:r>
              <a:rPr lang="en-US" sz="1600" dirty="0"/>
              <a:t>; (find memory to store an </a:t>
            </a:r>
            <a:r>
              <a:rPr lang="en-US" sz="1600" dirty="0">
                <a:solidFill>
                  <a:srgbClr val="FF0000"/>
                </a:solidFill>
              </a:rPr>
              <a:t>integer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variable, name it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, and set it equal to 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3A1509-B359-4AD7-B0FB-F96F5D6C63AC}"/>
              </a:ext>
            </a:extLst>
          </p:cNvPr>
          <p:cNvSpPr txBox="1">
            <a:spLocks/>
          </p:cNvSpPr>
          <p:nvPr/>
        </p:nvSpPr>
        <p:spPr>
          <a:xfrm>
            <a:off x="4317798" y="3714967"/>
            <a:ext cx="4972498" cy="877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Language: Assembly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 command in Hex (base 16): 0xF3A8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Same command in Binary (base 2): 1111 0011 1010 0100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E37376-68CF-476C-801B-E2F2CE87BDFB}"/>
              </a:ext>
            </a:extLst>
          </p:cNvPr>
          <p:cNvSpPr txBox="1">
            <a:spLocks/>
          </p:cNvSpPr>
          <p:nvPr/>
        </p:nvSpPr>
        <p:spPr>
          <a:xfrm>
            <a:off x="4529678" y="5432563"/>
            <a:ext cx="4862623" cy="847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Universal Gates: AND, OR, NOT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ABC (A and B and C)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A+B+C (A or B or C)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43C74CF-974A-4380-BF86-9256398DF9C5}"/>
              </a:ext>
            </a:extLst>
          </p:cNvPr>
          <p:cNvSpPr/>
          <p:nvPr/>
        </p:nvSpPr>
        <p:spPr>
          <a:xfrm>
            <a:off x="1111097" y="1047651"/>
            <a:ext cx="825800" cy="1306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069F92FA-D872-451C-A58C-FD4DF128DD9A}"/>
              </a:ext>
            </a:extLst>
          </p:cNvPr>
          <p:cNvSpPr/>
          <p:nvPr/>
        </p:nvSpPr>
        <p:spPr>
          <a:xfrm>
            <a:off x="1125276" y="2354099"/>
            <a:ext cx="825801" cy="17502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EB765A68-9429-4BEA-900F-E6168879506B}"/>
              </a:ext>
            </a:extLst>
          </p:cNvPr>
          <p:cNvSpPr/>
          <p:nvPr/>
        </p:nvSpPr>
        <p:spPr>
          <a:xfrm>
            <a:off x="1096920" y="4225661"/>
            <a:ext cx="836434" cy="15997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excel">
            <a:extLst>
              <a:ext uri="{FF2B5EF4-FFF2-40B4-BE49-F238E27FC236}">
                <a16:creationId xmlns:a16="http://schemas.microsoft.com/office/drawing/2014/main" id="{53F486CA-D925-4E9E-AB99-1BA94BF4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301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">
            <a:extLst>
              <a:ext uri="{FF2B5EF4-FFF2-40B4-BE49-F238E27FC236}">
                <a16:creationId xmlns:a16="http://schemas.microsoft.com/office/drawing/2014/main" id="{EE47FEB0-A5A7-404D-927B-05FFC355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5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code">
            <a:extLst>
              <a:ext uri="{FF2B5EF4-FFF2-40B4-BE49-F238E27FC236}">
                <a16:creationId xmlns:a16="http://schemas.microsoft.com/office/drawing/2014/main" id="{FD23A9EA-3695-4792-A0DF-FE0BC981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56" y="1621557"/>
            <a:ext cx="2669495" cy="12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hine code">
            <a:extLst>
              <a:ext uri="{FF2B5EF4-FFF2-40B4-BE49-F238E27FC236}">
                <a16:creationId xmlns:a16="http://schemas.microsoft.com/office/drawing/2014/main" id="{D3573DD4-1F63-4A48-935C-3C5B4554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46" y="3268600"/>
            <a:ext cx="2023321" cy="17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mputer chips">
            <a:extLst>
              <a:ext uri="{FF2B5EF4-FFF2-40B4-BE49-F238E27FC236}">
                <a16:creationId xmlns:a16="http://schemas.microsoft.com/office/drawing/2014/main" id="{53685562-A717-4169-ABCD-EE18F6AE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96" y="5352664"/>
            <a:ext cx="2399909" cy="13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407CE16-0951-4B17-A338-BF26DF731898}"/>
              </a:ext>
            </a:extLst>
          </p:cNvPr>
          <p:cNvSpPr txBox="1">
            <a:spLocks/>
          </p:cNvSpPr>
          <p:nvPr/>
        </p:nvSpPr>
        <p:spPr>
          <a:xfrm>
            <a:off x="1746981" y="2071257"/>
            <a:ext cx="2510321" cy="556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 level </a:t>
            </a:r>
          </a:p>
          <a:p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9693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1004-5184-4EC2-9AE4-48E3BC0A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Languages 1: Styling/Markup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26BE-01E0-41DD-8EBD-1EEDD44D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48" cy="4351338"/>
          </a:xfrm>
        </p:spPr>
        <p:txBody>
          <a:bodyPr/>
          <a:lstStyle/>
          <a:p>
            <a:r>
              <a:rPr lang="en-US" dirty="0"/>
              <a:t>Languages: HTML, CSS, XML etc.</a:t>
            </a:r>
          </a:p>
          <a:p>
            <a:pPr lvl="1"/>
            <a:r>
              <a:rPr lang="en-US" dirty="0"/>
              <a:t>Takes data and displays it an a certain way</a:t>
            </a:r>
          </a:p>
          <a:p>
            <a:pPr lvl="1"/>
            <a:r>
              <a:rPr lang="en-US" dirty="0"/>
              <a:t>Does not edit data</a:t>
            </a:r>
          </a:p>
          <a:p>
            <a:pPr lvl="1"/>
            <a:r>
              <a:rPr lang="en-US" dirty="0"/>
              <a:t>Used for creating tables, bolding/italicizing, creating hyperlinks, etc..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Webpage design</a:t>
            </a:r>
          </a:p>
          <a:p>
            <a:pPr lvl="1"/>
            <a:r>
              <a:rPr lang="en-US" dirty="0"/>
              <a:t>Information displays</a:t>
            </a:r>
          </a:p>
          <a:p>
            <a:pPr lvl="1"/>
            <a:r>
              <a:rPr lang="en-US" dirty="0"/>
              <a:t>Help humans interpret/interact with data</a:t>
            </a:r>
          </a:p>
          <a:p>
            <a:pPr lvl="1"/>
            <a:endParaRPr lang="en-US" dirty="0"/>
          </a:p>
        </p:txBody>
      </p:sp>
      <p:pic>
        <p:nvPicPr>
          <p:cNvPr id="2052" name="Picture 4" descr="Image result for html">
            <a:extLst>
              <a:ext uri="{FF2B5EF4-FFF2-40B4-BE49-F238E27FC236}">
                <a16:creationId xmlns:a16="http://schemas.microsoft.com/office/drawing/2014/main" id="{EC56C679-4A04-4AD8-96E6-30F01E9F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48" y="1597959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css">
            <a:extLst>
              <a:ext uri="{FF2B5EF4-FFF2-40B4-BE49-F238E27FC236}">
                <a16:creationId xmlns:a16="http://schemas.microsoft.com/office/drawing/2014/main" id="{8E84F404-A2B4-469C-B2DA-7120C51A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15" y="3879256"/>
            <a:ext cx="4646433" cy="261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2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0665-BF08-4802-A461-17B2EA0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5"/>
            <a:ext cx="10713627" cy="1325563"/>
          </a:xfrm>
        </p:spPr>
        <p:txBody>
          <a:bodyPr/>
          <a:lstStyle/>
          <a:p>
            <a:r>
              <a:rPr lang="en-US" dirty="0"/>
              <a:t>Basic Languages 2: General Purpose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7144-5B25-4334-A2CC-0AB0981F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8425" cy="4351338"/>
          </a:xfrm>
        </p:spPr>
        <p:txBody>
          <a:bodyPr>
            <a:normAutofit/>
          </a:bodyPr>
          <a:lstStyle/>
          <a:p>
            <a:r>
              <a:rPr lang="en-US" dirty="0"/>
              <a:t>Examples: C, C++, Java, R, Python,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Math/logic based</a:t>
            </a:r>
          </a:p>
          <a:p>
            <a:pPr lvl="1"/>
            <a:r>
              <a:rPr lang="en-US" dirty="0"/>
              <a:t>Takes inputs to generate outputs</a:t>
            </a:r>
          </a:p>
          <a:p>
            <a:pPr lvl="1"/>
            <a:r>
              <a:rPr lang="en-US" dirty="0"/>
              <a:t>Changes data/files</a:t>
            </a:r>
          </a:p>
          <a:p>
            <a:r>
              <a:rPr lang="en-US" dirty="0"/>
              <a:t>Low level languages </a:t>
            </a:r>
          </a:p>
          <a:p>
            <a:pPr lvl="1"/>
            <a:r>
              <a:rPr lang="en-US" dirty="0"/>
              <a:t>Low level languages create few computer instructions for each line of code</a:t>
            </a:r>
          </a:p>
          <a:p>
            <a:r>
              <a:rPr lang="en-US" dirty="0"/>
              <a:t>High level languages </a:t>
            </a:r>
          </a:p>
          <a:p>
            <a:pPr lvl="1"/>
            <a:r>
              <a:rPr lang="en-US" dirty="0"/>
              <a:t>High level languages create many computer instructions for each line of code</a:t>
            </a:r>
          </a:p>
        </p:txBody>
      </p:sp>
      <p:pic>
        <p:nvPicPr>
          <p:cNvPr id="4" name="Picture 2" descr="Image result for C++ simple program">
            <a:extLst>
              <a:ext uri="{FF2B5EF4-FFF2-40B4-BE49-F238E27FC236}">
                <a16:creationId xmlns:a16="http://schemas.microsoft.com/office/drawing/2014/main" id="{021DFB47-9ABC-4D5A-87AB-C0F92E61F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795"/>
          <a:stretch/>
        </p:blipFill>
        <p:spPr bwMode="auto">
          <a:xfrm>
            <a:off x="7255542" y="2298296"/>
            <a:ext cx="4624297" cy="2261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ED439-2759-41C0-89AF-C845EDFE253B}"/>
              </a:ext>
            </a:extLst>
          </p:cNvPr>
          <p:cNvSpPr txBox="1"/>
          <p:nvPr/>
        </p:nvSpPr>
        <p:spPr>
          <a:xfrm>
            <a:off x="7255542" y="4705647"/>
            <a:ext cx="462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start of this program asks for the user to input 2 numbers, then it calculates the difference and outputs it to the screen a couple lines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B7E0-266A-410B-9383-002E7C25A397}"/>
              </a:ext>
            </a:extLst>
          </p:cNvPr>
          <p:cNvSpPr txBox="1"/>
          <p:nvPr/>
        </p:nvSpPr>
        <p:spPr>
          <a:xfrm>
            <a:off x="8591694" y="1928964"/>
            <a:ext cx="18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C++ code</a:t>
            </a:r>
          </a:p>
        </p:txBody>
      </p:sp>
    </p:spTree>
    <p:extLst>
      <p:ext uri="{BB962C8B-B14F-4D97-AF65-F5344CB8AC3E}">
        <p14:creationId xmlns:p14="http://schemas.microsoft.com/office/powerpoint/2010/main" val="393383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DF6-B7E7-4E53-976B-B5F05FFE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29" y="884895"/>
            <a:ext cx="3756829" cy="483228"/>
          </a:xfrm>
        </p:spPr>
        <p:txBody>
          <a:bodyPr>
            <a:noAutofit/>
          </a:bodyPr>
          <a:lstStyle/>
          <a:p>
            <a:r>
              <a:rPr lang="en-US" sz="2800" dirty="0"/>
              <a:t>Point and click programming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F1C458-4353-443B-9CDE-785D540183BA}"/>
              </a:ext>
            </a:extLst>
          </p:cNvPr>
          <p:cNvSpPr txBox="1">
            <a:spLocks/>
          </p:cNvSpPr>
          <p:nvPr/>
        </p:nvSpPr>
        <p:spPr>
          <a:xfrm>
            <a:off x="645033" y="3993464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code</a:t>
            </a:r>
          </a:p>
          <a:p>
            <a:r>
              <a:rPr lang="en-US" sz="2800" dirty="0"/>
              <a:t>(individual instructions)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63918-D550-4A7B-9E08-DBCD01BC0F5E}"/>
              </a:ext>
            </a:extLst>
          </p:cNvPr>
          <p:cNvSpPr txBox="1">
            <a:spLocks/>
          </p:cNvSpPr>
          <p:nvPr/>
        </p:nvSpPr>
        <p:spPr>
          <a:xfrm>
            <a:off x="2132680" y="5370869"/>
            <a:ext cx="1948508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Logic gates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C2F9B2-379D-4885-ACA6-609745DF81C4}"/>
              </a:ext>
            </a:extLst>
          </p:cNvPr>
          <p:cNvSpPr txBox="1">
            <a:spLocks/>
          </p:cNvSpPr>
          <p:nvPr/>
        </p:nvSpPr>
        <p:spPr>
          <a:xfrm>
            <a:off x="4529678" y="422099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Environments: Excel, </a:t>
            </a:r>
            <a:r>
              <a:rPr lang="en-US" sz="2800" dirty="0" err="1"/>
              <a:t>Powerpoint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EEF542-3D7E-4E05-AF1B-6425004A01CD}"/>
              </a:ext>
            </a:extLst>
          </p:cNvPr>
          <p:cNvSpPr txBox="1">
            <a:spLocks/>
          </p:cNvSpPr>
          <p:nvPr/>
        </p:nvSpPr>
        <p:spPr>
          <a:xfrm>
            <a:off x="4372736" y="1883120"/>
            <a:ext cx="4862623" cy="932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Languages: C, C++, Java, R, Python, HTML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= 1</a:t>
            </a:r>
            <a:r>
              <a:rPr lang="en-US" sz="1600" dirty="0"/>
              <a:t>; (find memory to store an </a:t>
            </a:r>
            <a:r>
              <a:rPr lang="en-US" sz="1600" dirty="0">
                <a:solidFill>
                  <a:srgbClr val="FF0000"/>
                </a:solidFill>
              </a:rPr>
              <a:t>integer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variable, name it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, and set it equal to 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3A1509-B359-4AD7-B0FB-F96F5D6C63AC}"/>
              </a:ext>
            </a:extLst>
          </p:cNvPr>
          <p:cNvSpPr txBox="1">
            <a:spLocks/>
          </p:cNvSpPr>
          <p:nvPr/>
        </p:nvSpPr>
        <p:spPr>
          <a:xfrm>
            <a:off x="4317798" y="3714967"/>
            <a:ext cx="4972498" cy="877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Language: Assembly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 command in Hex (base 16): 0xF3A8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Same command in Binary (base 2): 1111 0011 1010 0100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E37376-68CF-476C-801B-E2F2CE87BDFB}"/>
              </a:ext>
            </a:extLst>
          </p:cNvPr>
          <p:cNvSpPr txBox="1">
            <a:spLocks/>
          </p:cNvSpPr>
          <p:nvPr/>
        </p:nvSpPr>
        <p:spPr>
          <a:xfrm>
            <a:off x="4529678" y="5432563"/>
            <a:ext cx="4862623" cy="847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Universal Gates: AND, OR, NOT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ABC (A and B and C)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A+B+C (A or B or C)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43C74CF-974A-4380-BF86-9256398DF9C5}"/>
              </a:ext>
            </a:extLst>
          </p:cNvPr>
          <p:cNvSpPr/>
          <p:nvPr/>
        </p:nvSpPr>
        <p:spPr>
          <a:xfrm>
            <a:off x="1111097" y="1047651"/>
            <a:ext cx="825800" cy="1306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069F92FA-D872-451C-A58C-FD4DF128DD9A}"/>
              </a:ext>
            </a:extLst>
          </p:cNvPr>
          <p:cNvSpPr/>
          <p:nvPr/>
        </p:nvSpPr>
        <p:spPr>
          <a:xfrm>
            <a:off x="1125276" y="2354099"/>
            <a:ext cx="825801" cy="17502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EB765A68-9429-4BEA-900F-E6168879506B}"/>
              </a:ext>
            </a:extLst>
          </p:cNvPr>
          <p:cNvSpPr/>
          <p:nvPr/>
        </p:nvSpPr>
        <p:spPr>
          <a:xfrm>
            <a:off x="1096920" y="4225661"/>
            <a:ext cx="836434" cy="15997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excel">
            <a:extLst>
              <a:ext uri="{FF2B5EF4-FFF2-40B4-BE49-F238E27FC236}">
                <a16:creationId xmlns:a16="http://schemas.microsoft.com/office/drawing/2014/main" id="{53F486CA-D925-4E9E-AB99-1BA94BF4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301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">
            <a:extLst>
              <a:ext uri="{FF2B5EF4-FFF2-40B4-BE49-F238E27FC236}">
                <a16:creationId xmlns:a16="http://schemas.microsoft.com/office/drawing/2014/main" id="{EE47FEB0-A5A7-404D-927B-05FFC355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5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code">
            <a:extLst>
              <a:ext uri="{FF2B5EF4-FFF2-40B4-BE49-F238E27FC236}">
                <a16:creationId xmlns:a16="http://schemas.microsoft.com/office/drawing/2014/main" id="{FD23A9EA-3695-4792-A0DF-FE0BC981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56" y="1621557"/>
            <a:ext cx="2669495" cy="12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hine code">
            <a:extLst>
              <a:ext uri="{FF2B5EF4-FFF2-40B4-BE49-F238E27FC236}">
                <a16:creationId xmlns:a16="http://schemas.microsoft.com/office/drawing/2014/main" id="{D3573DD4-1F63-4A48-935C-3C5B4554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46" y="3268600"/>
            <a:ext cx="2023321" cy="17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mputer chips">
            <a:extLst>
              <a:ext uri="{FF2B5EF4-FFF2-40B4-BE49-F238E27FC236}">
                <a16:creationId xmlns:a16="http://schemas.microsoft.com/office/drawing/2014/main" id="{53685562-A717-4169-ABCD-EE18F6AE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96" y="5352664"/>
            <a:ext cx="2399909" cy="13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70A0AB2-6B7D-42AD-8530-5ED1DB55739B}"/>
              </a:ext>
            </a:extLst>
          </p:cNvPr>
          <p:cNvSpPr txBox="1">
            <a:spLocks/>
          </p:cNvSpPr>
          <p:nvPr/>
        </p:nvSpPr>
        <p:spPr>
          <a:xfrm>
            <a:off x="1746981" y="2071257"/>
            <a:ext cx="2510321" cy="556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 level </a:t>
            </a:r>
          </a:p>
          <a:p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855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E2FA-10D1-4555-83CB-E966C902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and Click/Scripted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BDF5-3B58-40E2-A63E-C5364357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0111" cy="4351338"/>
          </a:xfrm>
        </p:spPr>
        <p:txBody>
          <a:bodyPr/>
          <a:lstStyle/>
          <a:p>
            <a:r>
              <a:rPr lang="en-US" dirty="0"/>
              <a:t>High level programs automatically create written code</a:t>
            </a:r>
          </a:p>
          <a:p>
            <a:r>
              <a:rPr lang="en-US" dirty="0"/>
              <a:t>Limits the need to write in base languages</a:t>
            </a:r>
          </a:p>
          <a:p>
            <a:r>
              <a:rPr lang="en-US" dirty="0"/>
              <a:t>It’s the fastest way to build tools to manipulate and present data</a:t>
            </a:r>
          </a:p>
        </p:txBody>
      </p:sp>
      <p:pic>
        <p:nvPicPr>
          <p:cNvPr id="4098" name="Picture 2" descr="https://d1e2bohyu2u2w9.cloudfront.net/education/sites/default/files/experience-media-file/img_0009.jpg?width=660&amp;height=415&amp;iframe=1&amp;slide=1&amp;scalePhotos=1">
            <a:extLst>
              <a:ext uri="{FF2B5EF4-FFF2-40B4-BE49-F238E27FC236}">
                <a16:creationId xmlns:a16="http://schemas.microsoft.com/office/drawing/2014/main" id="{0A502CFF-A98C-43AD-9E3B-D549EA3F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3" y="3500601"/>
            <a:ext cx="3388566" cy="25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E6925-5ACF-4423-92D7-1CFED7A74064}"/>
              </a:ext>
            </a:extLst>
          </p:cNvPr>
          <p:cNvSpPr txBox="1"/>
          <p:nvPr/>
        </p:nvSpPr>
        <p:spPr>
          <a:xfrm>
            <a:off x="261256" y="6176963"/>
            <a:ext cx="519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takes big chunks of code and simplifies them down so a coder can quickly make a game</a:t>
            </a:r>
          </a:p>
        </p:txBody>
      </p:sp>
      <p:pic>
        <p:nvPicPr>
          <p:cNvPr id="4102" name="Picture 6" descr="The chart displays an error bar twice the height of the standard deviation for each mean value in the chart.">
            <a:extLst>
              <a:ext uri="{FF2B5EF4-FFF2-40B4-BE49-F238E27FC236}">
                <a16:creationId xmlns:a16="http://schemas.microsoft.com/office/drawing/2014/main" id="{C67E3411-C023-4401-93D9-8E4F5EDA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05" y="3429000"/>
            <a:ext cx="3388567" cy="25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6C795-A222-4FD4-97C4-3C24C1F7E3E2}"/>
              </a:ext>
            </a:extLst>
          </p:cNvPr>
          <p:cNvSpPr txBox="1"/>
          <p:nvPr/>
        </p:nvSpPr>
        <p:spPr>
          <a:xfrm>
            <a:off x="6096000" y="6176963"/>
            <a:ext cx="548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has preprogrammed plots and will automatically generate graphs with the push of a button</a:t>
            </a:r>
          </a:p>
        </p:txBody>
      </p:sp>
    </p:spTree>
    <p:extLst>
      <p:ext uri="{BB962C8B-B14F-4D97-AF65-F5344CB8AC3E}">
        <p14:creationId xmlns:p14="http://schemas.microsoft.com/office/powerpoint/2010/main" val="25015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45" y="2766218"/>
            <a:ext cx="6707909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174774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45" y="2766218"/>
            <a:ext cx="6707909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How Computers Work</a:t>
            </a:r>
          </a:p>
        </p:txBody>
      </p:sp>
    </p:spTree>
    <p:extLst>
      <p:ext uri="{BB962C8B-B14F-4D97-AF65-F5344CB8AC3E}">
        <p14:creationId xmlns:p14="http://schemas.microsoft.com/office/powerpoint/2010/main" val="26911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7A1D-EE18-4191-ACB6-0B205FE8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B303-E5A2-400B-B21A-536E623C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Processors have a “speed” at which they operate (ex. 2.4 GHz)</a:t>
            </a:r>
          </a:p>
          <a:p>
            <a:pPr lvl="1"/>
            <a:r>
              <a:rPr lang="en-US" dirty="0"/>
              <a:t>2.4 GHz means the processor can do 2.4 Billion things per second</a:t>
            </a:r>
          </a:p>
          <a:p>
            <a:pPr lvl="1"/>
            <a:r>
              <a:rPr lang="en-US" dirty="0"/>
              <a:t>Having multiple cores means a computer can do multiple things at once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46" name="Picture 6" descr="https://qph.ec.quoracdn.net/main-qimg-9b951fceeb4df755649d329364d105b6">
            <a:extLst>
              <a:ext uri="{FF2B5EF4-FFF2-40B4-BE49-F238E27FC236}">
                <a16:creationId xmlns:a16="http://schemas.microsoft.com/office/drawing/2014/main" id="{5BC52C4A-57C2-40E1-B992-2738BEAB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5026025"/>
            <a:ext cx="40481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983C2-7BAA-41D7-A032-86F166E52C66}"/>
              </a:ext>
            </a:extLst>
          </p:cNvPr>
          <p:cNvSpPr txBox="1"/>
          <p:nvPr/>
        </p:nvSpPr>
        <p:spPr>
          <a:xfrm>
            <a:off x="3946124" y="4149402"/>
            <a:ext cx="214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command #2019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3823D-F09F-423C-B230-E79FE932787C}"/>
              </a:ext>
            </a:extLst>
          </p:cNvPr>
          <p:cNvSpPr txBox="1"/>
          <p:nvPr/>
        </p:nvSpPr>
        <p:spPr>
          <a:xfrm>
            <a:off x="6626810" y="4147608"/>
            <a:ext cx="214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command #2020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7E928-1623-4E9E-A352-491B0AF28AEE}"/>
              </a:ext>
            </a:extLst>
          </p:cNvPr>
          <p:cNvCxnSpPr>
            <a:cxnSpLocks/>
          </p:cNvCxnSpPr>
          <p:nvPr/>
        </p:nvCxnSpPr>
        <p:spPr>
          <a:xfrm>
            <a:off x="5104660" y="4518734"/>
            <a:ext cx="310719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70D5C8-116F-4A0C-B871-5B38AA395D1C}"/>
              </a:ext>
            </a:extLst>
          </p:cNvPr>
          <p:cNvCxnSpPr>
            <a:cxnSpLocks/>
          </p:cNvCxnSpPr>
          <p:nvPr/>
        </p:nvCxnSpPr>
        <p:spPr>
          <a:xfrm flipH="1">
            <a:off x="7244181" y="4518734"/>
            <a:ext cx="133163" cy="50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B62FF-F5E1-4FC1-865E-9DEE9DD9C5DC}"/>
              </a:ext>
            </a:extLst>
          </p:cNvPr>
          <p:cNvSpPr txBox="1"/>
          <p:nvPr/>
        </p:nvSpPr>
        <p:spPr>
          <a:xfrm>
            <a:off x="5754255" y="6499588"/>
            <a:ext cx="22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240 picoseconds</a:t>
            </a:r>
          </a:p>
        </p:txBody>
      </p:sp>
    </p:spTree>
    <p:extLst>
      <p:ext uri="{BB962C8B-B14F-4D97-AF65-F5344CB8AC3E}">
        <p14:creationId xmlns:p14="http://schemas.microsoft.com/office/powerpoint/2010/main" val="400420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A9A-411B-4AD5-98F0-933D262F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E8F-2B8B-4C4B-B5B3-54BB62BD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clock pulse, a new instruction is read and executed.</a:t>
            </a:r>
          </a:p>
          <a:p>
            <a:pPr lvl="1"/>
            <a:r>
              <a:rPr lang="en-US" dirty="0"/>
              <a:t>Arithmetic instructions: Addition, subtraction, multiplication, division, comparing numbers, setting values</a:t>
            </a:r>
          </a:p>
          <a:p>
            <a:pPr lvl="1"/>
            <a:r>
              <a:rPr lang="en-US" dirty="0"/>
              <a:t>Flow control instructions: Branching or conditional branching (jumping to a new instruction)</a:t>
            </a:r>
          </a:p>
          <a:p>
            <a:pPr lvl="1"/>
            <a:endParaRPr lang="en-US" dirty="0"/>
          </a:p>
        </p:txBody>
      </p:sp>
      <p:pic>
        <p:nvPicPr>
          <p:cNvPr id="4" name="Picture 8" descr="Image result for machine code">
            <a:extLst>
              <a:ext uri="{FF2B5EF4-FFF2-40B4-BE49-F238E27FC236}">
                <a16:creationId xmlns:a16="http://schemas.microsoft.com/office/drawing/2014/main" id="{A0293C6E-1338-407E-8040-0417478E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13" y="4001294"/>
            <a:ext cx="3250597" cy="28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53241E-C406-4F9B-800C-E2E0C1544C25}"/>
              </a:ext>
            </a:extLst>
          </p:cNvPr>
          <p:cNvSpPr txBox="1"/>
          <p:nvPr/>
        </p:nvSpPr>
        <p:spPr>
          <a:xfrm>
            <a:off x="6708710" y="4562670"/>
            <a:ext cx="433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line of computer code is an instruction, with a unique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8E4CB-B3DA-4E1A-8DAC-A433870653F3}"/>
              </a:ext>
            </a:extLst>
          </p:cNvPr>
          <p:cNvSpPr txBox="1"/>
          <p:nvPr/>
        </p:nvSpPr>
        <p:spPr>
          <a:xfrm>
            <a:off x="662473" y="4627984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FF5F1-AE70-40C7-BC87-7A3EDDCA54EA}"/>
              </a:ext>
            </a:extLst>
          </p:cNvPr>
          <p:cNvCxnSpPr>
            <a:cxnSpLocks/>
          </p:cNvCxnSpPr>
          <p:nvPr/>
        </p:nvCxnSpPr>
        <p:spPr>
          <a:xfrm flipV="1">
            <a:off x="1988598" y="4101484"/>
            <a:ext cx="1469515" cy="71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2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74" y="2766218"/>
            <a:ext cx="7860851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How Basic Code becomes </a:t>
            </a:r>
            <a:br>
              <a:rPr lang="en-US" sz="8000" b="1" dirty="0"/>
            </a:br>
            <a:r>
              <a:rPr lang="en-US" sz="8000" b="1" dirty="0"/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57760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C21C-4997-4A18-9E53-6973147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F74-D012-44A8-8188-BDE7A6DA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8324" cy="4351338"/>
          </a:xfrm>
        </p:spPr>
        <p:txBody>
          <a:bodyPr/>
          <a:lstStyle/>
          <a:p>
            <a:r>
              <a:rPr lang="en-US" dirty="0"/>
              <a:t>A compiler is a program that turns a code in a certain language into a lower level code.</a:t>
            </a:r>
          </a:p>
          <a:p>
            <a:pPr lvl="1"/>
            <a:r>
              <a:rPr lang="en-US" dirty="0"/>
              <a:t>Generally it takes more lines of code to do the same operations in a lower level language</a:t>
            </a:r>
          </a:p>
          <a:p>
            <a:pPr lvl="1"/>
            <a:r>
              <a:rPr lang="en-US" dirty="0"/>
              <a:t>Ex. GCC is the name of a compiler that turns C/C++ code into machine code</a:t>
            </a:r>
          </a:p>
        </p:txBody>
      </p:sp>
      <p:pic>
        <p:nvPicPr>
          <p:cNvPr id="18434" name="Picture 2" descr="Image result for compiler flow chart">
            <a:extLst>
              <a:ext uri="{FF2B5EF4-FFF2-40B4-BE49-F238E27FC236}">
                <a16:creationId xmlns:a16="http://schemas.microsoft.com/office/drawing/2014/main" id="{12E0B16A-514C-4BC2-B65F-07C4C544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95" y="1099906"/>
            <a:ext cx="3761687" cy="48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66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74" y="2766218"/>
            <a:ext cx="7860851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9673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D00-B04A-484B-9A7B-83AA027A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vs Binary vs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F-598E-4C1F-A2B6-A376DEBE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4655" cy="4351338"/>
          </a:xfrm>
        </p:spPr>
        <p:txBody>
          <a:bodyPr/>
          <a:lstStyle/>
          <a:p>
            <a:r>
              <a:rPr lang="en-US" dirty="0"/>
              <a:t>Traditional numbers are in base 10 (decimal)</a:t>
            </a:r>
          </a:p>
          <a:p>
            <a:r>
              <a:rPr lang="en-US" dirty="0"/>
              <a:t>Computers operate in base 2 (binary)</a:t>
            </a:r>
          </a:p>
          <a:p>
            <a:r>
              <a:rPr lang="en-US" dirty="0"/>
              <a:t>Any number can be converted into a different base</a:t>
            </a:r>
          </a:p>
          <a:p>
            <a:r>
              <a:rPr lang="en-US" dirty="0"/>
              <a:t>Hex is base 16. Each hex digit represents 4 binary digits, so hex is shorthand for binary</a:t>
            </a:r>
          </a:p>
        </p:txBody>
      </p:sp>
      <p:pic>
        <p:nvPicPr>
          <p:cNvPr id="20482" name="Picture 2" descr="Image result for binary hex and decimal table">
            <a:extLst>
              <a:ext uri="{FF2B5EF4-FFF2-40B4-BE49-F238E27FC236}">
                <a16:creationId xmlns:a16="http://schemas.microsoft.com/office/drawing/2014/main" id="{50A60E42-72EA-48CA-82C8-64C57CE4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66" y="646113"/>
            <a:ext cx="3359162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45" y="2766218"/>
            <a:ext cx="6707909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Basic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966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990AB-66A6-45C8-8EA0-2D8EC4E5B045}"/>
              </a:ext>
            </a:extLst>
          </p:cNvPr>
          <p:cNvSpPr/>
          <p:nvPr/>
        </p:nvSpPr>
        <p:spPr>
          <a:xfrm>
            <a:off x="4458585" y="2718389"/>
            <a:ext cx="2835347" cy="13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Processing Unit (CPU) aka the “core”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D110E-1C71-4258-9303-10A403855B70}"/>
              </a:ext>
            </a:extLst>
          </p:cNvPr>
          <p:cNvSpPr/>
          <p:nvPr/>
        </p:nvSpPr>
        <p:spPr>
          <a:xfrm>
            <a:off x="758449" y="2718389"/>
            <a:ext cx="2835347" cy="13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 (mouse, keyboard, camera)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CA751E-3731-4D2A-9DB7-A98C59ED1FE8}"/>
              </a:ext>
            </a:extLst>
          </p:cNvPr>
          <p:cNvSpPr/>
          <p:nvPr/>
        </p:nvSpPr>
        <p:spPr>
          <a:xfrm>
            <a:off x="4458581" y="5108946"/>
            <a:ext cx="2835347" cy="13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 (archive of files, programs, etc., saved when computer is turned off)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027A-102C-4F78-AC9A-35EB4B21187E}"/>
              </a:ext>
            </a:extLst>
          </p:cNvPr>
          <p:cNvSpPr/>
          <p:nvPr/>
        </p:nvSpPr>
        <p:spPr>
          <a:xfrm>
            <a:off x="4458581" y="428399"/>
            <a:ext cx="2835347" cy="13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Access Memory (RAM)</a:t>
            </a:r>
          </a:p>
          <a:p>
            <a:pPr algn="ctr"/>
            <a:r>
              <a:rPr lang="en-US" dirty="0"/>
              <a:t>(memory for working files, erased when computer is turned off)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88CE23-AC3E-4ECB-B771-BA73E762E0A5}"/>
              </a:ext>
            </a:extLst>
          </p:cNvPr>
          <p:cNvSpPr/>
          <p:nvPr/>
        </p:nvSpPr>
        <p:spPr>
          <a:xfrm>
            <a:off x="3664691" y="3140149"/>
            <a:ext cx="758451" cy="439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B29C5-4B94-43B0-B842-45E8593275B4}"/>
              </a:ext>
            </a:extLst>
          </p:cNvPr>
          <p:cNvSpPr/>
          <p:nvPr/>
        </p:nvSpPr>
        <p:spPr>
          <a:xfrm>
            <a:off x="8314672" y="2718388"/>
            <a:ext cx="2835347" cy="13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 (monitor, speakers, projectors, lights)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A200C9-1938-41B5-8DB9-37B3575E18A0}"/>
              </a:ext>
            </a:extLst>
          </p:cNvPr>
          <p:cNvSpPr/>
          <p:nvPr/>
        </p:nvSpPr>
        <p:spPr>
          <a:xfrm>
            <a:off x="7400267" y="3140149"/>
            <a:ext cx="843510" cy="545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B81387C-8B94-459E-A4E0-816D9D64A6DD}"/>
              </a:ext>
            </a:extLst>
          </p:cNvPr>
          <p:cNvSpPr/>
          <p:nvPr/>
        </p:nvSpPr>
        <p:spPr>
          <a:xfrm rot="16200000">
            <a:off x="5465571" y="4445294"/>
            <a:ext cx="821366" cy="3048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9292CE65-7A31-4974-A350-3CB4829784E2}"/>
              </a:ext>
            </a:extLst>
          </p:cNvPr>
          <p:cNvSpPr/>
          <p:nvPr/>
        </p:nvSpPr>
        <p:spPr>
          <a:xfrm rot="16200000">
            <a:off x="5465572" y="2105021"/>
            <a:ext cx="821366" cy="3048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pic>
        <p:nvPicPr>
          <p:cNvPr id="4098" name="Picture 2" descr="Image result for mouse computer">
            <a:extLst>
              <a:ext uri="{FF2B5EF4-FFF2-40B4-BE49-F238E27FC236}">
                <a16:creationId xmlns:a16="http://schemas.microsoft.com/office/drawing/2014/main" id="{9FFADCA9-4586-4ED3-BBA9-5FE5C07E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" y="1113912"/>
            <a:ext cx="1235469" cy="14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keyboard computer">
            <a:extLst>
              <a:ext uri="{FF2B5EF4-FFF2-40B4-BE49-F238E27FC236}">
                <a16:creationId xmlns:a16="http://schemas.microsoft.com/office/drawing/2014/main" id="{76E15383-1DBB-4DE2-8B1D-5A74FDFA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8" y="4187011"/>
            <a:ext cx="1398020" cy="13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AM">
            <a:extLst>
              <a:ext uri="{FF2B5EF4-FFF2-40B4-BE49-F238E27FC236}">
                <a16:creationId xmlns:a16="http://schemas.microsoft.com/office/drawing/2014/main" id="{F6C700CC-39E7-4723-A56B-3C4AA677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18" y="140643"/>
            <a:ext cx="1960324" cy="1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hard drive">
            <a:extLst>
              <a:ext uri="{FF2B5EF4-FFF2-40B4-BE49-F238E27FC236}">
                <a16:creationId xmlns:a16="http://schemas.microsoft.com/office/drawing/2014/main" id="{8424F622-0671-4AC4-8659-6DACDD89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12" y="5330899"/>
            <a:ext cx="2180130" cy="14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onitor">
            <a:extLst>
              <a:ext uri="{FF2B5EF4-FFF2-40B4-BE49-F238E27FC236}">
                <a16:creationId xmlns:a16="http://schemas.microsoft.com/office/drawing/2014/main" id="{01CB2426-91FD-482D-A13D-DBC71289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54" y="732825"/>
            <a:ext cx="2342622" cy="18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peakers">
            <a:extLst>
              <a:ext uri="{FF2B5EF4-FFF2-40B4-BE49-F238E27FC236}">
                <a16:creationId xmlns:a16="http://schemas.microsoft.com/office/drawing/2014/main" id="{B6830A82-2307-4D3F-8ED3-3266ACB9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765" y="3837548"/>
            <a:ext cx="2557411" cy="21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E863-0664-47B8-8029-1FF85AA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9350"/>
            <a:ext cx="10515600" cy="1325563"/>
          </a:xfrm>
        </p:spPr>
        <p:txBody>
          <a:bodyPr/>
          <a:lstStyle/>
          <a:p>
            <a:r>
              <a:rPr lang="en-US" dirty="0"/>
              <a:t>Peripherals: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3DD9-4503-4D8A-ACBA-709AF7F6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511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Examples: Mouse, keyboard, trackpad, camera, disk drive</a:t>
            </a:r>
          </a:p>
          <a:p>
            <a:pPr lvl="1"/>
            <a:r>
              <a:rPr lang="en-US" dirty="0"/>
              <a:t>Inputs gather information and help the processor make decisions. They are the interface for how humans tell the computer what to do. 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54D001-7BCB-4469-89EA-2E4F50F3AA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Peripherals: Inputs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4570-315D-4609-AD6C-B16089CD8A3C}"/>
              </a:ext>
            </a:extLst>
          </p:cNvPr>
          <p:cNvSpPr txBox="1">
            <a:spLocks/>
          </p:cNvSpPr>
          <p:nvPr/>
        </p:nvSpPr>
        <p:spPr>
          <a:xfrm>
            <a:off x="990600" y="5014913"/>
            <a:ext cx="651251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Examples: Screen, speakers, lights, printer</a:t>
            </a:r>
          </a:p>
          <a:p>
            <a:pPr lvl="1"/>
            <a:r>
              <a:rPr lang="en-US" dirty="0"/>
              <a:t>Outputs display the results of the computer in ways humans can understand</a:t>
            </a:r>
          </a:p>
          <a:p>
            <a:pPr lvl="1"/>
            <a:endParaRPr lang="en-US" dirty="0"/>
          </a:p>
        </p:txBody>
      </p:sp>
      <p:pic>
        <p:nvPicPr>
          <p:cNvPr id="6146" name="Picture 2" descr="http://www.pecktechdesigns.com/Introduction/images/PeripheralInputOutput.jpg">
            <a:extLst>
              <a:ext uri="{FF2B5EF4-FFF2-40B4-BE49-F238E27FC236}">
                <a16:creationId xmlns:a16="http://schemas.microsoft.com/office/drawing/2014/main" id="{F4AA1BAF-3B89-459B-B67D-3F0B1B22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11" y="1686634"/>
            <a:ext cx="4020180" cy="33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4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CBC9-40FB-44E7-836C-3E015331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(3 kinds)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805D-48F2-48CC-85E2-40A21160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825624"/>
            <a:ext cx="6655293" cy="4903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 Drive (Permanent)</a:t>
            </a:r>
          </a:p>
          <a:p>
            <a:pPr lvl="1"/>
            <a:r>
              <a:rPr lang="en-US" dirty="0"/>
              <a:t>Stores permanent files such as: pictures, videos, program files, the operating system, etc.</a:t>
            </a:r>
          </a:p>
          <a:p>
            <a:pPr lvl="1"/>
            <a:r>
              <a:rPr lang="en-US" dirty="0"/>
              <a:t>Usually 128/256/512 GB or 1/2/4 TB</a:t>
            </a:r>
          </a:p>
          <a:p>
            <a:r>
              <a:rPr lang="en-US" dirty="0"/>
              <a:t>RAM aka Random Access Memory (Temporary)</a:t>
            </a:r>
          </a:p>
          <a:p>
            <a:pPr lvl="1"/>
            <a:r>
              <a:rPr lang="en-US" dirty="0"/>
              <a:t>Faster than Hard Drive</a:t>
            </a:r>
          </a:p>
          <a:p>
            <a:pPr lvl="1"/>
            <a:r>
              <a:rPr lang="en-US" dirty="0"/>
              <a:t>Used for running programs</a:t>
            </a:r>
          </a:p>
          <a:p>
            <a:pPr lvl="1"/>
            <a:r>
              <a:rPr lang="en-US" dirty="0"/>
              <a:t>Usually 2/4/8 GB</a:t>
            </a:r>
          </a:p>
          <a:p>
            <a:r>
              <a:rPr lang="en-US" dirty="0"/>
              <a:t>Registers (Temporary)</a:t>
            </a:r>
          </a:p>
          <a:p>
            <a:pPr lvl="1"/>
            <a:r>
              <a:rPr lang="en-US" dirty="0"/>
              <a:t>Part of the central processor</a:t>
            </a:r>
          </a:p>
          <a:p>
            <a:pPr lvl="1"/>
            <a:r>
              <a:rPr lang="en-US" dirty="0"/>
              <a:t>Each register can only hold 1 number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170" name="Picture 2" descr="https://springstreetmac.com/wp-content/uploads/2016/01/hard-drive-vs-ram.jpg">
            <a:extLst>
              <a:ext uri="{FF2B5EF4-FFF2-40B4-BE49-F238E27FC236}">
                <a16:creationId xmlns:a16="http://schemas.microsoft.com/office/drawing/2014/main" id="{7F3679CD-F4CD-495A-AD25-49357443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78" y="1672431"/>
            <a:ext cx="42862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3DF76-0D98-4E70-B319-8717516F1AA9}"/>
              </a:ext>
            </a:extLst>
          </p:cNvPr>
          <p:cNvSpPr txBox="1"/>
          <p:nvPr/>
        </p:nvSpPr>
        <p:spPr>
          <a:xfrm>
            <a:off x="7204876" y="1168162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Drive                                       RAM</a:t>
            </a:r>
          </a:p>
        </p:txBody>
      </p:sp>
    </p:spTree>
    <p:extLst>
      <p:ext uri="{BB962C8B-B14F-4D97-AF65-F5344CB8AC3E}">
        <p14:creationId xmlns:p14="http://schemas.microsoft.com/office/powerpoint/2010/main" val="11711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222A-F473-452E-9D01-87A5479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45" y="2766218"/>
            <a:ext cx="6707909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Hierarchy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719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DF6-B7E7-4E53-976B-B5F05FFE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29" y="884895"/>
            <a:ext cx="3756829" cy="483228"/>
          </a:xfrm>
        </p:spPr>
        <p:txBody>
          <a:bodyPr>
            <a:noAutofit/>
          </a:bodyPr>
          <a:lstStyle/>
          <a:p>
            <a:r>
              <a:rPr lang="en-US" sz="2800" dirty="0"/>
              <a:t>Point and click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0CDAD3-C7E2-4BCF-9B87-CC11C7DC8F86}"/>
              </a:ext>
            </a:extLst>
          </p:cNvPr>
          <p:cNvSpPr txBox="1">
            <a:spLocks/>
          </p:cNvSpPr>
          <p:nvPr/>
        </p:nvSpPr>
        <p:spPr>
          <a:xfrm>
            <a:off x="1746981" y="2071257"/>
            <a:ext cx="2510321" cy="556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 level </a:t>
            </a:r>
          </a:p>
          <a:p>
            <a:r>
              <a:rPr lang="en-US" sz="2800" dirty="0"/>
              <a:t>language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F1C458-4353-443B-9CDE-785D540183BA}"/>
              </a:ext>
            </a:extLst>
          </p:cNvPr>
          <p:cNvSpPr txBox="1">
            <a:spLocks/>
          </p:cNvSpPr>
          <p:nvPr/>
        </p:nvSpPr>
        <p:spPr>
          <a:xfrm>
            <a:off x="645033" y="3993464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code</a:t>
            </a:r>
          </a:p>
          <a:p>
            <a:r>
              <a:rPr lang="en-US" sz="2800" dirty="0"/>
              <a:t>(individual instructions)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C63918-D550-4A7B-9E08-DBCD01BC0F5E}"/>
              </a:ext>
            </a:extLst>
          </p:cNvPr>
          <p:cNvSpPr txBox="1">
            <a:spLocks/>
          </p:cNvSpPr>
          <p:nvPr/>
        </p:nvSpPr>
        <p:spPr>
          <a:xfrm>
            <a:off x="2132680" y="5370869"/>
            <a:ext cx="1948508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Logic gates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C2F9B2-379D-4885-ACA6-609745DF81C4}"/>
              </a:ext>
            </a:extLst>
          </p:cNvPr>
          <p:cNvSpPr txBox="1">
            <a:spLocks/>
          </p:cNvSpPr>
          <p:nvPr/>
        </p:nvSpPr>
        <p:spPr>
          <a:xfrm>
            <a:off x="4529678" y="422099"/>
            <a:ext cx="4862623" cy="483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Environments: Excel, </a:t>
            </a:r>
            <a:r>
              <a:rPr lang="en-US" sz="2800" dirty="0" err="1"/>
              <a:t>Powerpoint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EEF542-3D7E-4E05-AF1B-6425004A01CD}"/>
              </a:ext>
            </a:extLst>
          </p:cNvPr>
          <p:cNvSpPr txBox="1">
            <a:spLocks/>
          </p:cNvSpPr>
          <p:nvPr/>
        </p:nvSpPr>
        <p:spPr>
          <a:xfrm>
            <a:off x="4372736" y="1883120"/>
            <a:ext cx="4862623" cy="932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Languages: C, C++, Java, R, Python, HTML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= 1</a:t>
            </a:r>
            <a:r>
              <a:rPr lang="en-US" sz="1600" dirty="0"/>
              <a:t>; (find memory to store an </a:t>
            </a:r>
            <a:r>
              <a:rPr lang="en-US" sz="1600" dirty="0">
                <a:solidFill>
                  <a:srgbClr val="FF0000"/>
                </a:solidFill>
              </a:rPr>
              <a:t>integer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variable, name it </a:t>
            </a:r>
            <a:r>
              <a:rPr lang="en-US" sz="1600" dirty="0">
                <a:solidFill>
                  <a:srgbClr val="0070C0"/>
                </a:solidFill>
              </a:rPr>
              <a:t>counter</a:t>
            </a:r>
            <a:r>
              <a:rPr lang="en-US" sz="1600" dirty="0"/>
              <a:t>, and set it equal to 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3A1509-B359-4AD7-B0FB-F96F5D6C63AC}"/>
              </a:ext>
            </a:extLst>
          </p:cNvPr>
          <p:cNvSpPr txBox="1">
            <a:spLocks/>
          </p:cNvSpPr>
          <p:nvPr/>
        </p:nvSpPr>
        <p:spPr>
          <a:xfrm>
            <a:off x="4317798" y="3714967"/>
            <a:ext cx="4972498" cy="877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Language: Assembly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 command in Hex (base 16): F3A8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Same command in Binary (base 2): 1111 0011 1010 0100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E37376-68CF-476C-801B-E2F2CE87BDFB}"/>
              </a:ext>
            </a:extLst>
          </p:cNvPr>
          <p:cNvSpPr txBox="1">
            <a:spLocks/>
          </p:cNvSpPr>
          <p:nvPr/>
        </p:nvSpPr>
        <p:spPr>
          <a:xfrm>
            <a:off x="4529678" y="5432563"/>
            <a:ext cx="4862623" cy="847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Universal Gates: AND, OR, NOT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ABC (A and B and C)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Example: A+B+C (A or B or C)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43C74CF-974A-4380-BF86-9256398DF9C5}"/>
              </a:ext>
            </a:extLst>
          </p:cNvPr>
          <p:cNvSpPr/>
          <p:nvPr/>
        </p:nvSpPr>
        <p:spPr>
          <a:xfrm>
            <a:off x="1111097" y="1047651"/>
            <a:ext cx="825800" cy="1306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069F92FA-D872-451C-A58C-FD4DF128DD9A}"/>
              </a:ext>
            </a:extLst>
          </p:cNvPr>
          <p:cNvSpPr/>
          <p:nvPr/>
        </p:nvSpPr>
        <p:spPr>
          <a:xfrm>
            <a:off x="1125276" y="2354099"/>
            <a:ext cx="825801" cy="17502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EB765A68-9429-4BEA-900F-E6168879506B}"/>
              </a:ext>
            </a:extLst>
          </p:cNvPr>
          <p:cNvSpPr/>
          <p:nvPr/>
        </p:nvSpPr>
        <p:spPr>
          <a:xfrm>
            <a:off x="1096920" y="4225661"/>
            <a:ext cx="836434" cy="15997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excel">
            <a:extLst>
              <a:ext uri="{FF2B5EF4-FFF2-40B4-BE49-F238E27FC236}">
                <a16:creationId xmlns:a16="http://schemas.microsoft.com/office/drawing/2014/main" id="{53F486CA-D925-4E9E-AB99-1BA94BF4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301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">
            <a:extLst>
              <a:ext uri="{FF2B5EF4-FFF2-40B4-BE49-F238E27FC236}">
                <a16:creationId xmlns:a16="http://schemas.microsoft.com/office/drawing/2014/main" id="{EE47FEB0-A5A7-404D-927B-05FFC355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5" y="424138"/>
            <a:ext cx="788842" cy="7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code">
            <a:extLst>
              <a:ext uri="{FF2B5EF4-FFF2-40B4-BE49-F238E27FC236}">
                <a16:creationId xmlns:a16="http://schemas.microsoft.com/office/drawing/2014/main" id="{FD23A9EA-3695-4792-A0DF-FE0BC981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56" y="1621557"/>
            <a:ext cx="2669495" cy="12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chine code">
            <a:extLst>
              <a:ext uri="{FF2B5EF4-FFF2-40B4-BE49-F238E27FC236}">
                <a16:creationId xmlns:a16="http://schemas.microsoft.com/office/drawing/2014/main" id="{D3573DD4-1F63-4A48-935C-3C5B4554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46" y="3268600"/>
            <a:ext cx="2023321" cy="17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mputer chips">
            <a:extLst>
              <a:ext uri="{FF2B5EF4-FFF2-40B4-BE49-F238E27FC236}">
                <a16:creationId xmlns:a16="http://schemas.microsoft.com/office/drawing/2014/main" id="{53685562-A717-4169-ABCD-EE18F6AE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96" y="5352664"/>
            <a:ext cx="2399909" cy="13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1518</Words>
  <Application>Microsoft Office PowerPoint</Application>
  <PresentationFormat>Widescreen</PresentationFormat>
  <Paragraphs>192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Computers and Programming</vt:lpstr>
      <vt:lpstr>Number Systems</vt:lpstr>
      <vt:lpstr>Decimal vs Binary vs Hex</vt:lpstr>
      <vt:lpstr>Basic Computer Architecture</vt:lpstr>
      <vt:lpstr>PowerPoint Presentation</vt:lpstr>
      <vt:lpstr>Peripherals: Outputs</vt:lpstr>
      <vt:lpstr>Memory (3 kinds)</vt:lpstr>
      <vt:lpstr>Hierarchy of Programming</vt:lpstr>
      <vt:lpstr>Point and click programming</vt:lpstr>
      <vt:lpstr>Logic Gates 1: Transistors</vt:lpstr>
      <vt:lpstr>Logic Gates 2: Boolean Algebra</vt:lpstr>
      <vt:lpstr>Point and click programming</vt:lpstr>
      <vt:lpstr>Machine Code 1: Registers (hardware)</vt:lpstr>
      <vt:lpstr>Machine Code 2: Instructions (software) </vt:lpstr>
      <vt:lpstr>Point and click programming</vt:lpstr>
      <vt:lpstr>Basic Languages 1: Styling/Markup Languages</vt:lpstr>
      <vt:lpstr>Basic Languages 2: General Purpose Languages</vt:lpstr>
      <vt:lpstr>Point and click programming</vt:lpstr>
      <vt:lpstr>Point and Click/Scripted Programming</vt:lpstr>
      <vt:lpstr>How Computers Work</vt:lpstr>
      <vt:lpstr>Internal clock</vt:lpstr>
      <vt:lpstr>Computer Instructions</vt:lpstr>
      <vt:lpstr>How Basic Code becomes  Machine Language</vt:lpstr>
      <vt:lpstr>Compilers</vt:lpstr>
      <vt:lpstr>Anything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through Environments</dc:title>
  <dc:creator>Jonathan Lieberman</dc:creator>
  <cp:lastModifiedBy>Jonathan Lieberman</cp:lastModifiedBy>
  <cp:revision>43</cp:revision>
  <dcterms:created xsi:type="dcterms:W3CDTF">2018-01-03T23:22:12Z</dcterms:created>
  <dcterms:modified xsi:type="dcterms:W3CDTF">2018-03-04T23:08:24Z</dcterms:modified>
</cp:coreProperties>
</file>