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17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E53D745-D5C2-4F60-BE74-56E60BE46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0A8A-2836-4D99-B6E2-1F274736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48" y="3429000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Dubai Tourist Arrivals Case Study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9C6CB-FF71-4144-8A27-0AE7ADBE50E0}"/>
              </a:ext>
            </a:extLst>
          </p:cNvPr>
          <p:cNvSpPr txBox="1"/>
          <p:nvPr/>
        </p:nvSpPr>
        <p:spPr>
          <a:xfrm>
            <a:off x="9259560" y="4637141"/>
            <a:ext cx="128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Artefact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28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E236B-B3BD-4F02-B96A-BEAD131B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US" sz="3400"/>
              <a:t>Segmentation </a:t>
            </a:r>
            <a:endParaRPr lang="en-GB" sz="3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C12B24-E8FA-43EB-B2B4-E459CAA5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To find optimal number of segmentation both a  dendrogram and the internal change in variance were considered.</a:t>
            </a:r>
          </a:p>
          <a:p>
            <a:r>
              <a:rPr lang="en-US" sz="1800" dirty="0"/>
              <a:t>Both suggested that two groups was the optimal number.</a:t>
            </a:r>
          </a:p>
          <a:p>
            <a:r>
              <a:rPr lang="en-US" sz="1800" dirty="0"/>
              <a:t>K-Means algorithm with three clusters applied to data.</a:t>
            </a:r>
          </a:p>
          <a:p>
            <a:r>
              <a:rPr lang="en-US" sz="1800" dirty="0"/>
              <a:t>logistic regression model trained on data with cluster as dependent variable shows which features are most important when segmenting customers. </a:t>
            </a:r>
          </a:p>
          <a:p>
            <a:endParaRPr lang="en-US" sz="1800" dirty="0"/>
          </a:p>
        </p:txBody>
      </p:sp>
      <p:pic>
        <p:nvPicPr>
          <p:cNvPr id="37" name="Content Placeholder 3" descr="Chart, waterfall chart&#10;&#10;Description automatically generated">
            <a:extLst>
              <a:ext uri="{FF2B5EF4-FFF2-40B4-BE49-F238E27FC236}">
                <a16:creationId xmlns:a16="http://schemas.microsoft.com/office/drawing/2014/main" id="{B5837EA4-38BB-4B43-950E-3D83ECB4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63" y="2815426"/>
            <a:ext cx="5180709" cy="3471074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EF9ED8D-9E25-42DC-B66A-585983C2E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99" y="268986"/>
            <a:ext cx="2975945" cy="1934364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1E7FE35-69A8-4ED4-B71F-5C7D078B1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17" y="259842"/>
            <a:ext cx="3046242" cy="19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EA4ED-4D10-41A2-9A7E-05F663419779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Clustering analysis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E1EEAD8F-505A-48E0-913F-A161DF22B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37" y="230343"/>
            <a:ext cx="7996643" cy="6397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934198-7999-496F-985B-CB9022C5297F}"/>
              </a:ext>
            </a:extLst>
          </p:cNvPr>
          <p:cNvSpPr txBox="1"/>
          <p:nvPr/>
        </p:nvSpPr>
        <p:spPr>
          <a:xfrm>
            <a:off x="375873" y="4711390"/>
            <a:ext cx="395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Countries in cluster 0 are first world </a:t>
            </a:r>
          </a:p>
          <a:p>
            <a:r>
              <a:rPr lang="en-US" dirty="0"/>
              <a:t>Countries with higher GDP.</a:t>
            </a:r>
          </a:p>
        </p:txBody>
      </p:sp>
    </p:spTree>
    <p:extLst>
      <p:ext uri="{BB962C8B-B14F-4D97-AF65-F5344CB8AC3E}">
        <p14:creationId xmlns:p14="http://schemas.microsoft.com/office/powerpoint/2010/main" val="276592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8931-0AB8-4407-8BBE-58DC82FF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Visitor Index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F5533-E5AB-43EF-A485-E2081538D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72" y="2615248"/>
            <a:ext cx="5310604" cy="287182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893337F-E584-4A16-A437-3E8357A2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6" y="2322310"/>
            <a:ext cx="6114578" cy="3194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72A00-2419-487E-9DB9-DF73C0D84E69}"/>
              </a:ext>
            </a:extLst>
          </p:cNvPr>
          <p:cNvSpPr txBox="1"/>
          <p:nvPr/>
        </p:nvSpPr>
        <p:spPr>
          <a:xfrm>
            <a:off x="7028644" y="640268"/>
            <a:ext cx="372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Visitor Index is highly seasonal </a:t>
            </a:r>
          </a:p>
          <a:p>
            <a:r>
              <a:rPr lang="en-US" dirty="0"/>
              <a:t>with repeating patters making the</a:t>
            </a:r>
          </a:p>
          <a:p>
            <a:r>
              <a:rPr lang="en-US" dirty="0"/>
              <a:t>seasonal ARIMA a good choice.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F41F0-2565-4B8F-993A-C21C2B1AC941}"/>
              </a:ext>
            </a:extLst>
          </p:cNvPr>
          <p:cNvSpPr txBox="1"/>
          <p:nvPr/>
        </p:nvSpPr>
        <p:spPr>
          <a:xfrm>
            <a:off x="1739700" y="2274282"/>
            <a:ext cx="354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Australia Visitor Index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A359D-3264-4E22-80C3-0EE54BA6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Results</a:t>
            </a:r>
            <a:endParaRPr lang="en-GB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0B5ACD-32CC-4B6C-9A0E-0BAA88D1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When projected over 2017 the prediction for Australia closely follows the observed values with a MSE of 113.42.</a:t>
            </a:r>
          </a:p>
          <a:p>
            <a:r>
              <a:rPr lang="en-US" sz="1800" dirty="0"/>
              <a:t>The during testing MSE was similarly close for the remining counties with a median error of 137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BBD20-68B5-478D-A1C2-394ABAA0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03" y="517600"/>
            <a:ext cx="3645448" cy="27432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C8279-19DA-4D2D-810F-56F5F6B5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175" y="3429000"/>
            <a:ext cx="38501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DD63-2E08-469F-9728-1227BAEC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Using Machine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4980-D75A-43E0-874E-DA566F74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trend in some of the Visitor Index columns were unable to be stabilized through differencing</a:t>
            </a:r>
          </a:p>
          <a:p>
            <a:r>
              <a:rPr lang="en-US" dirty="0"/>
              <a:t>machine leaning model was used to predict for countries which either the trend could not be removed or the prediction on the testing data fell outside the 95% confidence interval.</a:t>
            </a:r>
          </a:p>
          <a:p>
            <a:r>
              <a:rPr lang="en-US" dirty="0"/>
              <a:t>An iterative imputer was used to find the missing values within the data set so that other variables could be used as independent variables.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7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B925A-A521-4602-BDB7-F328B55E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Results of SVM</a:t>
            </a:r>
            <a:endParaRPr lang="en-GB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F01F93-DD67-48F8-9694-41225228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An SVM model was chosen as it performs well on small data sets.</a:t>
            </a:r>
          </a:p>
          <a:p>
            <a:r>
              <a:rPr lang="en-US" sz="1800" dirty="0"/>
              <a:t>As can be seen from the example with the Indian prediction, it as able to capture the general trend over 2017.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E4FA3-C16E-48D1-83D6-2BCA7FF7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07" y="517600"/>
            <a:ext cx="3597640" cy="27432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E4AA2-0516-4543-9352-6F6012D2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57" y="3429000"/>
            <a:ext cx="40193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0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987E5-60C2-4E4F-B930-505919F0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slide2" descr="Dashboard 2">
            <a:extLst>
              <a:ext uri="{FF2B5EF4-FFF2-40B4-BE49-F238E27FC236}">
                <a16:creationId xmlns:a16="http://schemas.microsoft.com/office/drawing/2014/main" id="{66D7D5BA-1917-4D56-9B28-640FCA7D4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40" y="381000"/>
            <a:ext cx="7489985" cy="59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1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9A84-E6D9-4D59-B29F-B5E8928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D861-B091-442D-BA5B-E58B327B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Summer sees a generally decline in flights to Dubai as Europeans are less likely to leave and tourists are more likely to go rather to Europe than Dubai.</a:t>
            </a:r>
          </a:p>
          <a:p>
            <a:r>
              <a:rPr lang="en-US" dirty="0"/>
              <a:t>Australia is an exception, likely due to it being winter in the southern hemisphere.</a:t>
            </a:r>
          </a:p>
          <a:p>
            <a:r>
              <a:rPr lang="en-US" dirty="0"/>
              <a:t>Advice is to decrease costs over the summer, such as by having a smaller staff in order to preserve profits.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5644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PowerPoint Presentation</vt:lpstr>
      <vt:lpstr>Segmentation </vt:lpstr>
      <vt:lpstr>PowerPoint Presentation</vt:lpstr>
      <vt:lpstr>Forecast Visitor Index</vt:lpstr>
      <vt:lpstr>Results</vt:lpstr>
      <vt:lpstr>Forecasting Using Machine learning</vt:lpstr>
      <vt:lpstr>Results of SVM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Looman</dc:creator>
  <cp:lastModifiedBy>Jonathan Looman</cp:lastModifiedBy>
  <cp:revision>4</cp:revision>
  <dcterms:created xsi:type="dcterms:W3CDTF">2020-11-26T12:18:55Z</dcterms:created>
  <dcterms:modified xsi:type="dcterms:W3CDTF">2020-11-26T15:57:39Z</dcterms:modified>
</cp:coreProperties>
</file>