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75" d="100"/>
          <a:sy n="75" d="100"/>
        </p:scale>
        <p:origin x="84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52084DA-02C4-4E07-B969-4A8A29F4D637}"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B9CF0F57-679C-4D55-A756-3A44E61F804F}">
      <dgm:prSet/>
      <dgm:spPr/>
      <dgm:t>
        <a:bodyPr/>
        <a:lstStyle/>
        <a:p>
          <a:pPr>
            <a:lnSpc>
              <a:spcPct val="100000"/>
            </a:lnSpc>
            <a:defRPr cap="all"/>
          </a:pPr>
          <a:r>
            <a:rPr lang="en-US" dirty="0"/>
            <a:t>Neighborhood venue category data  - Source: Foursquare and web scraping</a:t>
          </a:r>
        </a:p>
      </dgm:t>
    </dgm:pt>
    <dgm:pt modelId="{E0342E47-F1B3-48C6-8508-61577AEF60E4}" type="parTrans" cxnId="{745D194E-2DD2-4EFD-8726-F66F4015E6E6}">
      <dgm:prSet/>
      <dgm:spPr/>
      <dgm:t>
        <a:bodyPr/>
        <a:lstStyle/>
        <a:p>
          <a:endParaRPr lang="en-US"/>
        </a:p>
      </dgm:t>
    </dgm:pt>
    <dgm:pt modelId="{3F35CF35-2134-4FA7-B41B-DB8F2225706C}" type="sibTrans" cxnId="{745D194E-2DD2-4EFD-8726-F66F4015E6E6}">
      <dgm:prSet/>
      <dgm:spPr/>
      <dgm:t>
        <a:bodyPr/>
        <a:lstStyle/>
        <a:p>
          <a:endParaRPr lang="en-US"/>
        </a:p>
      </dgm:t>
    </dgm:pt>
    <dgm:pt modelId="{28E5DE28-D615-4BAB-9F31-90BB308C1811}">
      <dgm:prSet/>
      <dgm:spPr/>
      <dgm:t>
        <a:bodyPr/>
        <a:lstStyle/>
        <a:p>
          <a:pPr>
            <a:lnSpc>
              <a:spcPct val="100000"/>
            </a:lnSpc>
            <a:defRPr cap="all"/>
          </a:pPr>
          <a:r>
            <a:rPr lang="en-US" dirty="0"/>
            <a:t>Neighborhood price increases, both in Canadian dollar terms and percentage increases </a:t>
          </a:r>
        </a:p>
        <a:p>
          <a:pPr>
            <a:lnSpc>
              <a:spcPct val="100000"/>
            </a:lnSpc>
            <a:defRPr cap="all"/>
          </a:pPr>
          <a:r>
            <a:rPr lang="en-US" dirty="0"/>
            <a:t>- web scraped from Toronto Estate board</a:t>
          </a:r>
        </a:p>
      </dgm:t>
    </dgm:pt>
    <dgm:pt modelId="{87AFC8A2-889E-47F1-A029-DF12FD90B928}" type="parTrans" cxnId="{3CA61CDC-FDDB-48FD-BA08-80F197FC7A8E}">
      <dgm:prSet/>
      <dgm:spPr/>
      <dgm:t>
        <a:bodyPr/>
        <a:lstStyle/>
        <a:p>
          <a:endParaRPr lang="en-US"/>
        </a:p>
      </dgm:t>
    </dgm:pt>
    <dgm:pt modelId="{88AF5CB3-2E7B-45AE-81AF-EEED5A2D95AA}" type="sibTrans" cxnId="{3CA61CDC-FDDB-48FD-BA08-80F197FC7A8E}">
      <dgm:prSet/>
      <dgm:spPr/>
      <dgm:t>
        <a:bodyPr/>
        <a:lstStyle/>
        <a:p>
          <a:endParaRPr lang="en-US"/>
        </a:p>
      </dgm:t>
    </dgm:pt>
    <dgm:pt modelId="{B640C911-1EBB-4A3D-946B-4EC7D9C9AE3D}" type="pres">
      <dgm:prSet presAssocID="{852084DA-02C4-4E07-B969-4A8A29F4D637}" presName="root" presStyleCnt="0">
        <dgm:presLayoutVars>
          <dgm:dir/>
          <dgm:resizeHandles val="exact"/>
        </dgm:presLayoutVars>
      </dgm:prSet>
      <dgm:spPr/>
    </dgm:pt>
    <dgm:pt modelId="{FDD182D7-9A4B-4FD1-8EF7-098E52101136}" type="pres">
      <dgm:prSet presAssocID="{B9CF0F57-679C-4D55-A756-3A44E61F804F}" presName="compNode" presStyleCnt="0"/>
      <dgm:spPr/>
    </dgm:pt>
    <dgm:pt modelId="{188B443B-59D0-430E-8F9B-FF8D11F9C208}" type="pres">
      <dgm:prSet presAssocID="{B9CF0F57-679C-4D55-A756-3A44E61F804F}" presName="iconBgRect" presStyleLbl="bgShp" presStyleIdx="0" presStyleCnt="2"/>
      <dgm:spPr>
        <a:prstGeom prst="round2DiagRect">
          <a:avLst>
            <a:gd name="adj1" fmla="val 29727"/>
            <a:gd name="adj2" fmla="val 0"/>
          </a:avLst>
        </a:prstGeom>
      </dgm:spPr>
    </dgm:pt>
    <dgm:pt modelId="{7862AAE8-BF38-4013-80C7-B325B0587583}" type="pres">
      <dgm:prSet presAssocID="{B9CF0F57-679C-4D55-A756-3A44E61F80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fe"/>
        </a:ext>
      </dgm:extLst>
    </dgm:pt>
    <dgm:pt modelId="{BD54EE8C-384B-4747-A592-34C6DD014BA4}" type="pres">
      <dgm:prSet presAssocID="{B9CF0F57-679C-4D55-A756-3A44E61F804F}" presName="spaceRect" presStyleCnt="0"/>
      <dgm:spPr/>
    </dgm:pt>
    <dgm:pt modelId="{65EFE023-BFF8-4053-8CD8-BC0AB87738BE}" type="pres">
      <dgm:prSet presAssocID="{B9CF0F57-679C-4D55-A756-3A44E61F804F}" presName="textRect" presStyleLbl="revTx" presStyleIdx="0" presStyleCnt="2">
        <dgm:presLayoutVars>
          <dgm:chMax val="1"/>
          <dgm:chPref val="1"/>
        </dgm:presLayoutVars>
      </dgm:prSet>
      <dgm:spPr/>
    </dgm:pt>
    <dgm:pt modelId="{0AD69AFF-16B2-4426-87B1-F5966C753CE9}" type="pres">
      <dgm:prSet presAssocID="{3F35CF35-2134-4FA7-B41B-DB8F2225706C}" presName="sibTrans" presStyleCnt="0"/>
      <dgm:spPr/>
    </dgm:pt>
    <dgm:pt modelId="{A046E426-1648-40DB-96CE-4AE28FED980F}" type="pres">
      <dgm:prSet presAssocID="{28E5DE28-D615-4BAB-9F31-90BB308C1811}" presName="compNode" presStyleCnt="0"/>
      <dgm:spPr/>
    </dgm:pt>
    <dgm:pt modelId="{380DA9F0-F6C1-4B25-818F-EF1A4B081D8C}" type="pres">
      <dgm:prSet presAssocID="{28E5DE28-D615-4BAB-9F31-90BB308C1811}" presName="iconBgRect" presStyleLbl="bgShp" presStyleIdx="1" presStyleCnt="2"/>
      <dgm:spPr>
        <a:prstGeom prst="round2DiagRect">
          <a:avLst>
            <a:gd name="adj1" fmla="val 29727"/>
            <a:gd name="adj2" fmla="val 0"/>
          </a:avLst>
        </a:prstGeom>
      </dgm:spPr>
    </dgm:pt>
    <dgm:pt modelId="{3A169E5F-7182-4ABF-8799-A170FCE86909}" type="pres">
      <dgm:prSet presAssocID="{28E5DE28-D615-4BAB-9F31-90BB308C18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es"/>
        </a:ext>
      </dgm:extLst>
    </dgm:pt>
    <dgm:pt modelId="{47A36CE0-AD76-4CA7-9807-CB397223AA3D}" type="pres">
      <dgm:prSet presAssocID="{28E5DE28-D615-4BAB-9F31-90BB308C1811}" presName="spaceRect" presStyleCnt="0"/>
      <dgm:spPr/>
    </dgm:pt>
    <dgm:pt modelId="{09FEAEB1-9118-4586-AC24-EF5907166F74}" type="pres">
      <dgm:prSet presAssocID="{28E5DE28-D615-4BAB-9F31-90BB308C1811}" presName="textRect" presStyleLbl="revTx" presStyleIdx="1" presStyleCnt="2">
        <dgm:presLayoutVars>
          <dgm:chMax val="1"/>
          <dgm:chPref val="1"/>
        </dgm:presLayoutVars>
      </dgm:prSet>
      <dgm:spPr/>
    </dgm:pt>
  </dgm:ptLst>
  <dgm:cxnLst>
    <dgm:cxn modelId="{745D194E-2DD2-4EFD-8726-F66F4015E6E6}" srcId="{852084DA-02C4-4E07-B969-4A8A29F4D637}" destId="{B9CF0F57-679C-4D55-A756-3A44E61F804F}" srcOrd="0" destOrd="0" parTransId="{E0342E47-F1B3-48C6-8508-61577AEF60E4}" sibTransId="{3F35CF35-2134-4FA7-B41B-DB8F2225706C}"/>
    <dgm:cxn modelId="{9541806F-210F-48F2-931E-82AD6317FE56}" type="presOf" srcId="{28E5DE28-D615-4BAB-9F31-90BB308C1811}" destId="{09FEAEB1-9118-4586-AC24-EF5907166F74}" srcOrd="0" destOrd="0" presId="urn:microsoft.com/office/officeart/2018/5/layout/IconLeafLabelList"/>
    <dgm:cxn modelId="{87AF1FB0-780C-4D8A-9FC5-90F02E90E908}" type="presOf" srcId="{B9CF0F57-679C-4D55-A756-3A44E61F804F}" destId="{65EFE023-BFF8-4053-8CD8-BC0AB87738BE}" srcOrd="0" destOrd="0" presId="urn:microsoft.com/office/officeart/2018/5/layout/IconLeafLabelList"/>
    <dgm:cxn modelId="{F511E9D5-C1E5-4702-B8EC-5AB23A0E3257}" type="presOf" srcId="{852084DA-02C4-4E07-B969-4A8A29F4D637}" destId="{B640C911-1EBB-4A3D-946B-4EC7D9C9AE3D}" srcOrd="0" destOrd="0" presId="urn:microsoft.com/office/officeart/2018/5/layout/IconLeafLabelList"/>
    <dgm:cxn modelId="{3CA61CDC-FDDB-48FD-BA08-80F197FC7A8E}" srcId="{852084DA-02C4-4E07-B969-4A8A29F4D637}" destId="{28E5DE28-D615-4BAB-9F31-90BB308C1811}" srcOrd="1" destOrd="0" parTransId="{87AFC8A2-889E-47F1-A029-DF12FD90B928}" sibTransId="{88AF5CB3-2E7B-45AE-81AF-EEED5A2D95AA}"/>
    <dgm:cxn modelId="{278F059C-AC5F-47B9-A17E-06C7E5847FD5}" type="presParOf" srcId="{B640C911-1EBB-4A3D-946B-4EC7D9C9AE3D}" destId="{FDD182D7-9A4B-4FD1-8EF7-098E52101136}" srcOrd="0" destOrd="0" presId="urn:microsoft.com/office/officeart/2018/5/layout/IconLeafLabelList"/>
    <dgm:cxn modelId="{F68F7555-095F-4944-8703-95B13B094F4F}" type="presParOf" srcId="{FDD182D7-9A4B-4FD1-8EF7-098E52101136}" destId="{188B443B-59D0-430E-8F9B-FF8D11F9C208}" srcOrd="0" destOrd="0" presId="urn:microsoft.com/office/officeart/2018/5/layout/IconLeafLabelList"/>
    <dgm:cxn modelId="{F3061425-219E-4DCC-A39A-20AA287B6015}" type="presParOf" srcId="{FDD182D7-9A4B-4FD1-8EF7-098E52101136}" destId="{7862AAE8-BF38-4013-80C7-B325B0587583}" srcOrd="1" destOrd="0" presId="urn:microsoft.com/office/officeart/2018/5/layout/IconLeafLabelList"/>
    <dgm:cxn modelId="{61944A57-E21E-4B0A-BC34-7C329AF93F35}" type="presParOf" srcId="{FDD182D7-9A4B-4FD1-8EF7-098E52101136}" destId="{BD54EE8C-384B-4747-A592-34C6DD014BA4}" srcOrd="2" destOrd="0" presId="urn:microsoft.com/office/officeart/2018/5/layout/IconLeafLabelList"/>
    <dgm:cxn modelId="{64D9D938-2447-4B55-A915-2D0E114B56B0}" type="presParOf" srcId="{FDD182D7-9A4B-4FD1-8EF7-098E52101136}" destId="{65EFE023-BFF8-4053-8CD8-BC0AB87738BE}" srcOrd="3" destOrd="0" presId="urn:microsoft.com/office/officeart/2018/5/layout/IconLeafLabelList"/>
    <dgm:cxn modelId="{E5477547-F2F7-4A4C-9E4C-E9BF956A4CB8}" type="presParOf" srcId="{B640C911-1EBB-4A3D-946B-4EC7D9C9AE3D}" destId="{0AD69AFF-16B2-4426-87B1-F5966C753CE9}" srcOrd="1" destOrd="0" presId="urn:microsoft.com/office/officeart/2018/5/layout/IconLeafLabelList"/>
    <dgm:cxn modelId="{520974E2-E2BD-4178-A079-9F8F4E7DD6C4}" type="presParOf" srcId="{B640C911-1EBB-4A3D-946B-4EC7D9C9AE3D}" destId="{A046E426-1648-40DB-96CE-4AE28FED980F}" srcOrd="2" destOrd="0" presId="urn:microsoft.com/office/officeart/2018/5/layout/IconLeafLabelList"/>
    <dgm:cxn modelId="{C5ADE8C8-0D67-405C-9119-4C87B87F0273}" type="presParOf" srcId="{A046E426-1648-40DB-96CE-4AE28FED980F}" destId="{380DA9F0-F6C1-4B25-818F-EF1A4B081D8C}" srcOrd="0" destOrd="0" presId="urn:microsoft.com/office/officeart/2018/5/layout/IconLeafLabelList"/>
    <dgm:cxn modelId="{41265106-F675-41D0-A05B-68405633EF7F}" type="presParOf" srcId="{A046E426-1648-40DB-96CE-4AE28FED980F}" destId="{3A169E5F-7182-4ABF-8799-A170FCE86909}" srcOrd="1" destOrd="0" presId="urn:microsoft.com/office/officeart/2018/5/layout/IconLeafLabelList"/>
    <dgm:cxn modelId="{6E32B3A9-12A0-4EAE-A737-9DB026D2547D}" type="presParOf" srcId="{A046E426-1648-40DB-96CE-4AE28FED980F}" destId="{47A36CE0-AD76-4CA7-9807-CB397223AA3D}" srcOrd="2" destOrd="0" presId="urn:microsoft.com/office/officeart/2018/5/layout/IconLeafLabelList"/>
    <dgm:cxn modelId="{81D08721-2B18-44C8-9FA4-145DBF038AEB}" type="presParOf" srcId="{A046E426-1648-40DB-96CE-4AE28FED980F}" destId="{09FEAEB1-9118-4586-AC24-EF5907166F7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EF0FF-3473-40A8-B80E-3DEE5613E2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033258-5D44-4E75-99D2-55DC96346A42}">
      <dgm:prSet/>
      <dgm:spPr/>
      <dgm:t>
        <a:bodyPr/>
        <a:lstStyle/>
        <a:p>
          <a:r>
            <a:rPr lang="en-US"/>
            <a:t>Venue categories taken from foursquare are combined and the most common values are listed in columns ranging from 1st most common to 10th most common. This was done to explore what type of neighborhoods were present and to look for trends</a:t>
          </a:r>
        </a:p>
      </dgm:t>
    </dgm:pt>
    <dgm:pt modelId="{16880D9A-FC62-4096-91BC-4E81E5F49F46}" type="parTrans" cxnId="{1897CE99-F47B-4A64-AB1D-B702DF17E79B}">
      <dgm:prSet/>
      <dgm:spPr/>
      <dgm:t>
        <a:bodyPr/>
        <a:lstStyle/>
        <a:p>
          <a:endParaRPr lang="en-US"/>
        </a:p>
      </dgm:t>
    </dgm:pt>
    <dgm:pt modelId="{934F976A-CF17-49A0-890E-D398A9487267}" type="sibTrans" cxnId="{1897CE99-F47B-4A64-AB1D-B702DF17E79B}">
      <dgm:prSet/>
      <dgm:spPr/>
      <dgm:t>
        <a:bodyPr/>
        <a:lstStyle/>
        <a:p>
          <a:endParaRPr lang="en-US"/>
        </a:p>
      </dgm:t>
    </dgm:pt>
    <dgm:pt modelId="{41243218-8ED8-4387-B8FD-5BDE9E913C28}">
      <dgm:prSet/>
      <dgm:spPr/>
      <dgm:t>
        <a:bodyPr/>
        <a:lstStyle/>
        <a:p>
          <a:r>
            <a:rPr lang="en-US"/>
            <a:t>Venue categories also with relative frequency of venue state as this is a more machine ridable format, making it easier for machine learning purposes.</a:t>
          </a:r>
        </a:p>
      </dgm:t>
    </dgm:pt>
    <dgm:pt modelId="{9EA373D7-B54E-4903-B137-1E1B8FF85A84}" type="parTrans" cxnId="{FC2640A4-F861-42B2-9312-1085E96E711C}">
      <dgm:prSet/>
      <dgm:spPr/>
      <dgm:t>
        <a:bodyPr/>
        <a:lstStyle/>
        <a:p>
          <a:endParaRPr lang="en-US"/>
        </a:p>
      </dgm:t>
    </dgm:pt>
    <dgm:pt modelId="{6125D6FA-DBCB-4C40-8D87-75C651C2162E}" type="sibTrans" cxnId="{FC2640A4-F861-42B2-9312-1085E96E711C}">
      <dgm:prSet/>
      <dgm:spPr/>
      <dgm:t>
        <a:bodyPr/>
        <a:lstStyle/>
        <a:p>
          <a:endParaRPr lang="en-US"/>
        </a:p>
      </dgm:t>
    </dgm:pt>
    <dgm:pt modelId="{8D4DA7A6-00E8-4B89-9DCD-53F7C9513591}">
      <dgm:prSet/>
      <dgm:spPr/>
      <dgm:t>
        <a:bodyPr/>
        <a:lstStyle/>
        <a:p>
          <a:r>
            <a:rPr lang="en-US"/>
            <a:t>Momentum growth was calculated by adding different growth periods together but weighing more recent growth more heavily so that it is taken more into account.</a:t>
          </a:r>
        </a:p>
      </dgm:t>
    </dgm:pt>
    <dgm:pt modelId="{1E463F7B-BE69-47EC-86F1-FABEC607CB61}" type="parTrans" cxnId="{D7A21697-95F4-496D-A061-8F5660D6A4D3}">
      <dgm:prSet/>
      <dgm:spPr/>
      <dgm:t>
        <a:bodyPr/>
        <a:lstStyle/>
        <a:p>
          <a:endParaRPr lang="en-US"/>
        </a:p>
      </dgm:t>
    </dgm:pt>
    <dgm:pt modelId="{306E7A72-2694-4B75-B8B8-FE7D1136E0E8}" type="sibTrans" cxnId="{D7A21697-95F4-496D-A061-8F5660D6A4D3}">
      <dgm:prSet/>
      <dgm:spPr/>
      <dgm:t>
        <a:bodyPr/>
        <a:lstStyle/>
        <a:p>
          <a:endParaRPr lang="en-US"/>
        </a:p>
      </dgm:t>
    </dgm:pt>
    <dgm:pt modelId="{CFDC7366-FBD0-4BF3-8AEE-14823D5A334D}">
      <dgm:prSet/>
      <dgm:spPr/>
      <dgm:t>
        <a:bodyPr/>
        <a:lstStyle/>
        <a:p>
          <a:r>
            <a:rPr lang="en-US"/>
            <a:t>House prices were calsulated from the dollar term and percentage increases.</a:t>
          </a:r>
        </a:p>
      </dgm:t>
    </dgm:pt>
    <dgm:pt modelId="{2F7F59A5-9D87-4D6B-A965-1BBBE98DCAA9}" type="parTrans" cxnId="{FE49B7D0-23C5-40C6-961E-52AE9F719969}">
      <dgm:prSet/>
      <dgm:spPr/>
      <dgm:t>
        <a:bodyPr/>
        <a:lstStyle/>
        <a:p>
          <a:endParaRPr lang="en-US"/>
        </a:p>
      </dgm:t>
    </dgm:pt>
    <dgm:pt modelId="{64C7BDC0-9760-4C81-88DB-3C1D708213E7}" type="sibTrans" cxnId="{FE49B7D0-23C5-40C6-961E-52AE9F719969}">
      <dgm:prSet/>
      <dgm:spPr/>
      <dgm:t>
        <a:bodyPr/>
        <a:lstStyle/>
        <a:p>
          <a:endParaRPr lang="en-US"/>
        </a:p>
      </dgm:t>
    </dgm:pt>
    <dgm:pt modelId="{964EF6F8-90A7-4A04-B95B-CB352F1E98EA}" type="pres">
      <dgm:prSet presAssocID="{FBAEF0FF-3473-40A8-B80E-3DEE5613E217}" presName="root" presStyleCnt="0">
        <dgm:presLayoutVars>
          <dgm:dir/>
          <dgm:resizeHandles val="exact"/>
        </dgm:presLayoutVars>
      </dgm:prSet>
      <dgm:spPr/>
    </dgm:pt>
    <dgm:pt modelId="{946C6870-4B26-49D3-8BF1-8DA61099C069}" type="pres">
      <dgm:prSet presAssocID="{82033258-5D44-4E75-99D2-55DC96346A42}" presName="compNode" presStyleCnt="0"/>
      <dgm:spPr/>
    </dgm:pt>
    <dgm:pt modelId="{76419DCA-B82F-4FF5-A0D7-3F7C69AF5B83}" type="pres">
      <dgm:prSet presAssocID="{82033258-5D44-4E75-99D2-55DC96346A42}" presName="bgRect" presStyleLbl="bgShp" presStyleIdx="0" presStyleCnt="4"/>
      <dgm:spPr/>
    </dgm:pt>
    <dgm:pt modelId="{7DD5DB3F-0916-404D-9DE3-A7ED090AAFA6}" type="pres">
      <dgm:prSet presAssocID="{82033258-5D44-4E75-99D2-55DC96346A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517271E-1D19-48E5-9789-CEA7822EEB1D}" type="pres">
      <dgm:prSet presAssocID="{82033258-5D44-4E75-99D2-55DC96346A42}" presName="spaceRect" presStyleCnt="0"/>
      <dgm:spPr/>
    </dgm:pt>
    <dgm:pt modelId="{D4734845-7DA0-41C3-9AB2-242176FA2561}" type="pres">
      <dgm:prSet presAssocID="{82033258-5D44-4E75-99D2-55DC96346A42}" presName="parTx" presStyleLbl="revTx" presStyleIdx="0" presStyleCnt="4">
        <dgm:presLayoutVars>
          <dgm:chMax val="0"/>
          <dgm:chPref val="0"/>
        </dgm:presLayoutVars>
      </dgm:prSet>
      <dgm:spPr/>
    </dgm:pt>
    <dgm:pt modelId="{2D6589A9-F63C-4BB0-AB02-350C0F685750}" type="pres">
      <dgm:prSet presAssocID="{934F976A-CF17-49A0-890E-D398A9487267}" presName="sibTrans" presStyleCnt="0"/>
      <dgm:spPr/>
    </dgm:pt>
    <dgm:pt modelId="{EAC9C494-5872-4C53-8D36-94CCF349FABA}" type="pres">
      <dgm:prSet presAssocID="{41243218-8ED8-4387-B8FD-5BDE9E913C28}" presName="compNode" presStyleCnt="0"/>
      <dgm:spPr/>
    </dgm:pt>
    <dgm:pt modelId="{8663E4A6-E008-4FDE-BA9C-6B02FB8E5EEF}" type="pres">
      <dgm:prSet presAssocID="{41243218-8ED8-4387-B8FD-5BDE9E913C28}" presName="bgRect" presStyleLbl="bgShp" presStyleIdx="1" presStyleCnt="4"/>
      <dgm:spPr/>
    </dgm:pt>
    <dgm:pt modelId="{426E713B-EA44-4D2F-97BD-16D54C218395}" type="pres">
      <dgm:prSet presAssocID="{41243218-8ED8-4387-B8FD-5BDE9E913C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DD54E7C3-1C08-43D9-BF4C-49C832159DB6}" type="pres">
      <dgm:prSet presAssocID="{41243218-8ED8-4387-B8FD-5BDE9E913C28}" presName="spaceRect" presStyleCnt="0"/>
      <dgm:spPr/>
    </dgm:pt>
    <dgm:pt modelId="{2E79D994-7D11-429C-B39E-631237099BC4}" type="pres">
      <dgm:prSet presAssocID="{41243218-8ED8-4387-B8FD-5BDE9E913C28}" presName="parTx" presStyleLbl="revTx" presStyleIdx="1" presStyleCnt="4">
        <dgm:presLayoutVars>
          <dgm:chMax val="0"/>
          <dgm:chPref val="0"/>
        </dgm:presLayoutVars>
      </dgm:prSet>
      <dgm:spPr/>
    </dgm:pt>
    <dgm:pt modelId="{F3682E45-0042-434F-A448-D4DD030810E3}" type="pres">
      <dgm:prSet presAssocID="{6125D6FA-DBCB-4C40-8D87-75C651C2162E}" presName="sibTrans" presStyleCnt="0"/>
      <dgm:spPr/>
    </dgm:pt>
    <dgm:pt modelId="{AD8C7C6A-6471-4150-B319-BA7E661422A1}" type="pres">
      <dgm:prSet presAssocID="{8D4DA7A6-00E8-4B89-9DCD-53F7C9513591}" presName="compNode" presStyleCnt="0"/>
      <dgm:spPr/>
    </dgm:pt>
    <dgm:pt modelId="{413A4DAA-6B2D-4B1B-8BC5-64CAC331C3F0}" type="pres">
      <dgm:prSet presAssocID="{8D4DA7A6-00E8-4B89-9DCD-53F7C9513591}" presName="bgRect" presStyleLbl="bgShp" presStyleIdx="2" presStyleCnt="4"/>
      <dgm:spPr/>
    </dgm:pt>
    <dgm:pt modelId="{3F41C3B4-6EAD-4661-9C37-A7A564D909E5}" type="pres">
      <dgm:prSet presAssocID="{8D4DA7A6-00E8-4B89-9DCD-53F7C95135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567ED6BD-D3EA-455D-85E4-061F39998A4F}" type="pres">
      <dgm:prSet presAssocID="{8D4DA7A6-00E8-4B89-9DCD-53F7C9513591}" presName="spaceRect" presStyleCnt="0"/>
      <dgm:spPr/>
    </dgm:pt>
    <dgm:pt modelId="{3C928762-9069-4D93-A2AD-C0775AAF1AA5}" type="pres">
      <dgm:prSet presAssocID="{8D4DA7A6-00E8-4B89-9DCD-53F7C9513591}" presName="parTx" presStyleLbl="revTx" presStyleIdx="2" presStyleCnt="4">
        <dgm:presLayoutVars>
          <dgm:chMax val="0"/>
          <dgm:chPref val="0"/>
        </dgm:presLayoutVars>
      </dgm:prSet>
      <dgm:spPr/>
    </dgm:pt>
    <dgm:pt modelId="{9E54755E-735F-445C-8515-6147DA285122}" type="pres">
      <dgm:prSet presAssocID="{306E7A72-2694-4B75-B8B8-FE7D1136E0E8}" presName="sibTrans" presStyleCnt="0"/>
      <dgm:spPr/>
    </dgm:pt>
    <dgm:pt modelId="{D30753C9-7A3F-47D2-B672-27D0A913EBF9}" type="pres">
      <dgm:prSet presAssocID="{CFDC7366-FBD0-4BF3-8AEE-14823D5A334D}" presName="compNode" presStyleCnt="0"/>
      <dgm:spPr/>
    </dgm:pt>
    <dgm:pt modelId="{B9D1AC2E-AE56-4AE0-82BA-6D8E99CC6532}" type="pres">
      <dgm:prSet presAssocID="{CFDC7366-FBD0-4BF3-8AEE-14823D5A334D}" presName="bgRect" presStyleLbl="bgShp" presStyleIdx="3" presStyleCnt="4"/>
      <dgm:spPr/>
    </dgm:pt>
    <dgm:pt modelId="{98A331FF-A5FD-447C-9E70-639F15475139}" type="pres">
      <dgm:prSet presAssocID="{CFDC7366-FBD0-4BF3-8AEE-14823D5A33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C219AE15-0B5A-42AA-9186-8697483773A6}" type="pres">
      <dgm:prSet presAssocID="{CFDC7366-FBD0-4BF3-8AEE-14823D5A334D}" presName="spaceRect" presStyleCnt="0"/>
      <dgm:spPr/>
    </dgm:pt>
    <dgm:pt modelId="{F146D81B-2EC2-463D-A80C-F7447475B608}" type="pres">
      <dgm:prSet presAssocID="{CFDC7366-FBD0-4BF3-8AEE-14823D5A334D}" presName="parTx" presStyleLbl="revTx" presStyleIdx="3" presStyleCnt="4">
        <dgm:presLayoutVars>
          <dgm:chMax val="0"/>
          <dgm:chPref val="0"/>
        </dgm:presLayoutVars>
      </dgm:prSet>
      <dgm:spPr/>
    </dgm:pt>
  </dgm:ptLst>
  <dgm:cxnLst>
    <dgm:cxn modelId="{952C4E3C-303B-46D6-A07E-8059DB32D1B3}" type="presOf" srcId="{8D4DA7A6-00E8-4B89-9DCD-53F7C9513591}" destId="{3C928762-9069-4D93-A2AD-C0775AAF1AA5}" srcOrd="0" destOrd="0" presId="urn:microsoft.com/office/officeart/2018/2/layout/IconVerticalSolidList"/>
    <dgm:cxn modelId="{967A1271-2338-4CFE-A9F2-38838043D004}" type="presOf" srcId="{41243218-8ED8-4387-B8FD-5BDE9E913C28}" destId="{2E79D994-7D11-429C-B39E-631237099BC4}" srcOrd="0" destOrd="0" presId="urn:microsoft.com/office/officeart/2018/2/layout/IconVerticalSolidList"/>
    <dgm:cxn modelId="{9DEE6956-C6CA-40B9-8199-64745B4E1760}" type="presOf" srcId="{CFDC7366-FBD0-4BF3-8AEE-14823D5A334D}" destId="{F146D81B-2EC2-463D-A80C-F7447475B608}" srcOrd="0" destOrd="0" presId="urn:microsoft.com/office/officeart/2018/2/layout/IconVerticalSolidList"/>
    <dgm:cxn modelId="{35E31081-381B-494C-B93F-F50834A095CD}" type="presOf" srcId="{FBAEF0FF-3473-40A8-B80E-3DEE5613E217}" destId="{964EF6F8-90A7-4A04-B95B-CB352F1E98EA}" srcOrd="0" destOrd="0" presId="urn:microsoft.com/office/officeart/2018/2/layout/IconVerticalSolidList"/>
    <dgm:cxn modelId="{D7A21697-95F4-496D-A061-8F5660D6A4D3}" srcId="{FBAEF0FF-3473-40A8-B80E-3DEE5613E217}" destId="{8D4DA7A6-00E8-4B89-9DCD-53F7C9513591}" srcOrd="2" destOrd="0" parTransId="{1E463F7B-BE69-47EC-86F1-FABEC607CB61}" sibTransId="{306E7A72-2694-4B75-B8B8-FE7D1136E0E8}"/>
    <dgm:cxn modelId="{1897CE99-F47B-4A64-AB1D-B702DF17E79B}" srcId="{FBAEF0FF-3473-40A8-B80E-3DEE5613E217}" destId="{82033258-5D44-4E75-99D2-55DC96346A42}" srcOrd="0" destOrd="0" parTransId="{16880D9A-FC62-4096-91BC-4E81E5F49F46}" sibTransId="{934F976A-CF17-49A0-890E-D398A9487267}"/>
    <dgm:cxn modelId="{FC2640A4-F861-42B2-9312-1085E96E711C}" srcId="{FBAEF0FF-3473-40A8-B80E-3DEE5613E217}" destId="{41243218-8ED8-4387-B8FD-5BDE9E913C28}" srcOrd="1" destOrd="0" parTransId="{9EA373D7-B54E-4903-B137-1E1B8FF85A84}" sibTransId="{6125D6FA-DBCB-4C40-8D87-75C651C2162E}"/>
    <dgm:cxn modelId="{FE49B7D0-23C5-40C6-961E-52AE9F719969}" srcId="{FBAEF0FF-3473-40A8-B80E-3DEE5613E217}" destId="{CFDC7366-FBD0-4BF3-8AEE-14823D5A334D}" srcOrd="3" destOrd="0" parTransId="{2F7F59A5-9D87-4D6B-A965-1BBBE98DCAA9}" sibTransId="{64C7BDC0-9760-4C81-88DB-3C1D708213E7}"/>
    <dgm:cxn modelId="{706C98F3-3359-4F2E-9911-9924A4739C7C}" type="presOf" srcId="{82033258-5D44-4E75-99D2-55DC96346A42}" destId="{D4734845-7DA0-41C3-9AB2-242176FA2561}" srcOrd="0" destOrd="0" presId="urn:microsoft.com/office/officeart/2018/2/layout/IconVerticalSolidList"/>
    <dgm:cxn modelId="{32965299-923F-48ED-BCF9-21811225C718}" type="presParOf" srcId="{964EF6F8-90A7-4A04-B95B-CB352F1E98EA}" destId="{946C6870-4B26-49D3-8BF1-8DA61099C069}" srcOrd="0" destOrd="0" presId="urn:microsoft.com/office/officeart/2018/2/layout/IconVerticalSolidList"/>
    <dgm:cxn modelId="{29D9417D-0949-4767-9503-0770E070DE46}" type="presParOf" srcId="{946C6870-4B26-49D3-8BF1-8DA61099C069}" destId="{76419DCA-B82F-4FF5-A0D7-3F7C69AF5B83}" srcOrd="0" destOrd="0" presId="urn:microsoft.com/office/officeart/2018/2/layout/IconVerticalSolidList"/>
    <dgm:cxn modelId="{63B35629-CF95-44D1-915B-95A7D5E93210}" type="presParOf" srcId="{946C6870-4B26-49D3-8BF1-8DA61099C069}" destId="{7DD5DB3F-0916-404D-9DE3-A7ED090AAFA6}" srcOrd="1" destOrd="0" presId="urn:microsoft.com/office/officeart/2018/2/layout/IconVerticalSolidList"/>
    <dgm:cxn modelId="{2E0B41DD-CB4D-4703-B581-814B1CA67A93}" type="presParOf" srcId="{946C6870-4B26-49D3-8BF1-8DA61099C069}" destId="{C517271E-1D19-48E5-9789-CEA7822EEB1D}" srcOrd="2" destOrd="0" presId="urn:microsoft.com/office/officeart/2018/2/layout/IconVerticalSolidList"/>
    <dgm:cxn modelId="{FFFDB304-F01F-4F03-9AEE-24803717CDFC}" type="presParOf" srcId="{946C6870-4B26-49D3-8BF1-8DA61099C069}" destId="{D4734845-7DA0-41C3-9AB2-242176FA2561}" srcOrd="3" destOrd="0" presId="urn:microsoft.com/office/officeart/2018/2/layout/IconVerticalSolidList"/>
    <dgm:cxn modelId="{EF225E7C-E4CF-48A0-BA8D-59075B91A0AE}" type="presParOf" srcId="{964EF6F8-90A7-4A04-B95B-CB352F1E98EA}" destId="{2D6589A9-F63C-4BB0-AB02-350C0F685750}" srcOrd="1" destOrd="0" presId="urn:microsoft.com/office/officeart/2018/2/layout/IconVerticalSolidList"/>
    <dgm:cxn modelId="{5CE3F731-4928-4C14-9228-CD8BD8573E58}" type="presParOf" srcId="{964EF6F8-90A7-4A04-B95B-CB352F1E98EA}" destId="{EAC9C494-5872-4C53-8D36-94CCF349FABA}" srcOrd="2" destOrd="0" presId="urn:microsoft.com/office/officeart/2018/2/layout/IconVerticalSolidList"/>
    <dgm:cxn modelId="{8C7736F2-3452-47AA-B3D8-CEFF50DEB313}" type="presParOf" srcId="{EAC9C494-5872-4C53-8D36-94CCF349FABA}" destId="{8663E4A6-E008-4FDE-BA9C-6B02FB8E5EEF}" srcOrd="0" destOrd="0" presId="urn:microsoft.com/office/officeart/2018/2/layout/IconVerticalSolidList"/>
    <dgm:cxn modelId="{8527A7E5-2B10-48E5-ADF1-F9C81DB083F8}" type="presParOf" srcId="{EAC9C494-5872-4C53-8D36-94CCF349FABA}" destId="{426E713B-EA44-4D2F-97BD-16D54C218395}" srcOrd="1" destOrd="0" presId="urn:microsoft.com/office/officeart/2018/2/layout/IconVerticalSolidList"/>
    <dgm:cxn modelId="{8C491133-3D15-457F-8CCC-31B6BCF001FC}" type="presParOf" srcId="{EAC9C494-5872-4C53-8D36-94CCF349FABA}" destId="{DD54E7C3-1C08-43D9-BF4C-49C832159DB6}" srcOrd="2" destOrd="0" presId="urn:microsoft.com/office/officeart/2018/2/layout/IconVerticalSolidList"/>
    <dgm:cxn modelId="{8645BB50-174D-464F-9E11-4562204BEF43}" type="presParOf" srcId="{EAC9C494-5872-4C53-8D36-94CCF349FABA}" destId="{2E79D994-7D11-429C-B39E-631237099BC4}" srcOrd="3" destOrd="0" presId="urn:microsoft.com/office/officeart/2018/2/layout/IconVerticalSolidList"/>
    <dgm:cxn modelId="{7D72765E-355D-4BF7-A463-A3341CBE7344}" type="presParOf" srcId="{964EF6F8-90A7-4A04-B95B-CB352F1E98EA}" destId="{F3682E45-0042-434F-A448-D4DD030810E3}" srcOrd="3" destOrd="0" presId="urn:microsoft.com/office/officeart/2018/2/layout/IconVerticalSolidList"/>
    <dgm:cxn modelId="{64E93BBB-1353-4792-A404-C04DDA90202F}" type="presParOf" srcId="{964EF6F8-90A7-4A04-B95B-CB352F1E98EA}" destId="{AD8C7C6A-6471-4150-B319-BA7E661422A1}" srcOrd="4" destOrd="0" presId="urn:microsoft.com/office/officeart/2018/2/layout/IconVerticalSolidList"/>
    <dgm:cxn modelId="{3653BC4C-1C59-406A-B6B6-06C8129671B7}" type="presParOf" srcId="{AD8C7C6A-6471-4150-B319-BA7E661422A1}" destId="{413A4DAA-6B2D-4B1B-8BC5-64CAC331C3F0}" srcOrd="0" destOrd="0" presId="urn:microsoft.com/office/officeart/2018/2/layout/IconVerticalSolidList"/>
    <dgm:cxn modelId="{90C01E3E-1B91-45BD-89DE-F6EBB66C8F39}" type="presParOf" srcId="{AD8C7C6A-6471-4150-B319-BA7E661422A1}" destId="{3F41C3B4-6EAD-4661-9C37-A7A564D909E5}" srcOrd="1" destOrd="0" presId="urn:microsoft.com/office/officeart/2018/2/layout/IconVerticalSolidList"/>
    <dgm:cxn modelId="{46819795-F023-49E6-9E74-95570ABB02BB}" type="presParOf" srcId="{AD8C7C6A-6471-4150-B319-BA7E661422A1}" destId="{567ED6BD-D3EA-455D-85E4-061F39998A4F}" srcOrd="2" destOrd="0" presId="urn:microsoft.com/office/officeart/2018/2/layout/IconVerticalSolidList"/>
    <dgm:cxn modelId="{3A292C5A-1260-465E-9E9B-314458E919AF}" type="presParOf" srcId="{AD8C7C6A-6471-4150-B319-BA7E661422A1}" destId="{3C928762-9069-4D93-A2AD-C0775AAF1AA5}" srcOrd="3" destOrd="0" presId="urn:microsoft.com/office/officeart/2018/2/layout/IconVerticalSolidList"/>
    <dgm:cxn modelId="{2AD101EA-384B-4915-B1A2-84E3B75C4DA7}" type="presParOf" srcId="{964EF6F8-90A7-4A04-B95B-CB352F1E98EA}" destId="{9E54755E-735F-445C-8515-6147DA285122}" srcOrd="5" destOrd="0" presId="urn:microsoft.com/office/officeart/2018/2/layout/IconVerticalSolidList"/>
    <dgm:cxn modelId="{F739AD19-F1C7-407F-9CF7-878B5E18E2F4}" type="presParOf" srcId="{964EF6F8-90A7-4A04-B95B-CB352F1E98EA}" destId="{D30753C9-7A3F-47D2-B672-27D0A913EBF9}" srcOrd="6" destOrd="0" presId="urn:microsoft.com/office/officeart/2018/2/layout/IconVerticalSolidList"/>
    <dgm:cxn modelId="{7B47B115-07CE-4A77-B565-7B8EBF8869D2}" type="presParOf" srcId="{D30753C9-7A3F-47D2-B672-27D0A913EBF9}" destId="{B9D1AC2E-AE56-4AE0-82BA-6D8E99CC6532}" srcOrd="0" destOrd="0" presId="urn:microsoft.com/office/officeart/2018/2/layout/IconVerticalSolidList"/>
    <dgm:cxn modelId="{E4D87728-1F22-461B-A379-748816997DCD}" type="presParOf" srcId="{D30753C9-7A3F-47D2-B672-27D0A913EBF9}" destId="{98A331FF-A5FD-447C-9E70-639F15475139}" srcOrd="1" destOrd="0" presId="urn:microsoft.com/office/officeart/2018/2/layout/IconVerticalSolidList"/>
    <dgm:cxn modelId="{96FA149D-5AC9-4EBD-85FC-A28F975A09A9}" type="presParOf" srcId="{D30753C9-7A3F-47D2-B672-27D0A913EBF9}" destId="{C219AE15-0B5A-42AA-9186-8697483773A6}" srcOrd="2" destOrd="0" presId="urn:microsoft.com/office/officeart/2018/2/layout/IconVerticalSolidList"/>
    <dgm:cxn modelId="{496A73EE-EE43-436A-B917-E4660457E0B3}" type="presParOf" srcId="{D30753C9-7A3F-47D2-B672-27D0A913EBF9}" destId="{F146D81B-2EC2-463D-A80C-F7447475B6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B443B-59D0-430E-8F9B-FF8D11F9C208}">
      <dsp:nvSpPr>
        <dsp:cNvPr id="0" name=""/>
        <dsp:cNvSpPr/>
      </dsp:nvSpPr>
      <dsp:spPr>
        <a:xfrm>
          <a:off x="572646" y="863523"/>
          <a:ext cx="1749937" cy="1749937"/>
        </a:xfrm>
        <a:prstGeom prst="round2DiagRect">
          <a:avLst>
            <a:gd name="adj1" fmla="val 29727"/>
            <a:gd name="adj2" fmla="val 0"/>
          </a:avLst>
        </a:prstGeom>
        <a:solidFill>
          <a:schemeClr val="accent2">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7862AAE8-BF38-4013-80C7-B325B0587583}">
      <dsp:nvSpPr>
        <dsp:cNvPr id="0" name=""/>
        <dsp:cNvSpPr/>
      </dsp:nvSpPr>
      <dsp:spPr>
        <a:xfrm>
          <a:off x="945583" y="123646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5EFE023-BFF8-4053-8CD8-BC0AB87738BE}">
      <dsp:nvSpPr>
        <dsp:cNvPr id="0" name=""/>
        <dsp:cNvSpPr/>
      </dsp:nvSpPr>
      <dsp:spPr>
        <a:xfrm>
          <a:off x="13239" y="3158523"/>
          <a:ext cx="286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Neighborhood venue category data  - Source: Foursquare and web scraping</a:t>
          </a:r>
        </a:p>
      </dsp:txBody>
      <dsp:txXfrm>
        <a:off x="13239" y="3158523"/>
        <a:ext cx="2868750" cy="877500"/>
      </dsp:txXfrm>
    </dsp:sp>
    <dsp:sp modelId="{380DA9F0-F6C1-4B25-818F-EF1A4B081D8C}">
      <dsp:nvSpPr>
        <dsp:cNvPr id="0" name=""/>
        <dsp:cNvSpPr/>
      </dsp:nvSpPr>
      <dsp:spPr>
        <a:xfrm>
          <a:off x="3943427" y="863523"/>
          <a:ext cx="1749937" cy="1749937"/>
        </a:xfrm>
        <a:prstGeom prst="round2DiagRect">
          <a:avLst>
            <a:gd name="adj1" fmla="val 29727"/>
            <a:gd name="adj2" fmla="val 0"/>
          </a:avLst>
        </a:prstGeom>
        <a:solidFill>
          <a:schemeClr val="accent3">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3A169E5F-7182-4ABF-8799-A170FCE86909}">
      <dsp:nvSpPr>
        <dsp:cNvPr id="0" name=""/>
        <dsp:cNvSpPr/>
      </dsp:nvSpPr>
      <dsp:spPr>
        <a:xfrm>
          <a:off x="4316364" y="1236461"/>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9FEAEB1-9118-4586-AC24-EF5907166F74}">
      <dsp:nvSpPr>
        <dsp:cNvPr id="0" name=""/>
        <dsp:cNvSpPr/>
      </dsp:nvSpPr>
      <dsp:spPr>
        <a:xfrm>
          <a:off x="3384021" y="3158523"/>
          <a:ext cx="286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Neighborhood price increases, both in Canadian dollar terms and percentage increases </a:t>
          </a:r>
        </a:p>
        <a:p>
          <a:pPr marL="0" lvl="0" indent="0" algn="ctr" defTabSz="488950">
            <a:lnSpc>
              <a:spcPct val="100000"/>
            </a:lnSpc>
            <a:spcBef>
              <a:spcPct val="0"/>
            </a:spcBef>
            <a:spcAft>
              <a:spcPct val="35000"/>
            </a:spcAft>
            <a:buNone/>
            <a:defRPr cap="all"/>
          </a:pPr>
          <a:r>
            <a:rPr lang="en-US" sz="1100" kern="1200" dirty="0"/>
            <a:t>- web scraped from Toronto Estate board</a:t>
          </a:r>
        </a:p>
      </dsp:txBody>
      <dsp:txXfrm>
        <a:off x="3384021" y="3158523"/>
        <a:ext cx="2868750"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19DCA-B82F-4FF5-A0D7-3F7C69AF5B83}">
      <dsp:nvSpPr>
        <dsp:cNvPr id="0" name=""/>
        <dsp:cNvSpPr/>
      </dsp:nvSpPr>
      <dsp:spPr>
        <a:xfrm>
          <a:off x="0" y="2033"/>
          <a:ext cx="6266011" cy="103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DB3F-0916-404D-9DE3-A7ED090AAFA6}">
      <dsp:nvSpPr>
        <dsp:cNvPr id="0" name=""/>
        <dsp:cNvSpPr/>
      </dsp:nvSpPr>
      <dsp:spPr>
        <a:xfrm>
          <a:off x="311764" y="233924"/>
          <a:ext cx="566845" cy="566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734845-7DA0-41C3-9AB2-242176FA2561}">
      <dsp:nvSpPr>
        <dsp:cNvPr id="0" name=""/>
        <dsp:cNvSpPr/>
      </dsp:nvSpPr>
      <dsp:spPr>
        <a:xfrm>
          <a:off x="1190374" y="2033"/>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622300">
            <a:lnSpc>
              <a:spcPct val="90000"/>
            </a:lnSpc>
            <a:spcBef>
              <a:spcPct val="0"/>
            </a:spcBef>
            <a:spcAft>
              <a:spcPct val="35000"/>
            </a:spcAft>
            <a:buNone/>
          </a:pPr>
          <a:r>
            <a:rPr lang="en-US" sz="1400" kern="1200"/>
            <a:t>Venue categories taken from foursquare are combined and the most common values are listed in columns ranging from 1st most common to 10th most common. This was done to explore what type of neighborhoods were present and to look for trends</a:t>
          </a:r>
        </a:p>
      </dsp:txBody>
      <dsp:txXfrm>
        <a:off x="1190374" y="2033"/>
        <a:ext cx="5075636" cy="1030627"/>
      </dsp:txXfrm>
    </dsp:sp>
    <dsp:sp modelId="{8663E4A6-E008-4FDE-BA9C-6B02FB8E5EEF}">
      <dsp:nvSpPr>
        <dsp:cNvPr id="0" name=""/>
        <dsp:cNvSpPr/>
      </dsp:nvSpPr>
      <dsp:spPr>
        <a:xfrm>
          <a:off x="0" y="1290317"/>
          <a:ext cx="6266011" cy="103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E713B-EA44-4D2F-97BD-16D54C218395}">
      <dsp:nvSpPr>
        <dsp:cNvPr id="0" name=""/>
        <dsp:cNvSpPr/>
      </dsp:nvSpPr>
      <dsp:spPr>
        <a:xfrm>
          <a:off x="311764" y="1522208"/>
          <a:ext cx="566845" cy="566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79D994-7D11-429C-B39E-631237099BC4}">
      <dsp:nvSpPr>
        <dsp:cNvPr id="0" name=""/>
        <dsp:cNvSpPr/>
      </dsp:nvSpPr>
      <dsp:spPr>
        <a:xfrm>
          <a:off x="1190374" y="1290317"/>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622300">
            <a:lnSpc>
              <a:spcPct val="90000"/>
            </a:lnSpc>
            <a:spcBef>
              <a:spcPct val="0"/>
            </a:spcBef>
            <a:spcAft>
              <a:spcPct val="35000"/>
            </a:spcAft>
            <a:buNone/>
          </a:pPr>
          <a:r>
            <a:rPr lang="en-US" sz="1400" kern="1200"/>
            <a:t>Venue categories also with relative frequency of venue state as this is a more machine ridable format, making it easier for machine learning purposes.</a:t>
          </a:r>
        </a:p>
      </dsp:txBody>
      <dsp:txXfrm>
        <a:off x="1190374" y="1290317"/>
        <a:ext cx="5075636" cy="1030627"/>
      </dsp:txXfrm>
    </dsp:sp>
    <dsp:sp modelId="{413A4DAA-6B2D-4B1B-8BC5-64CAC331C3F0}">
      <dsp:nvSpPr>
        <dsp:cNvPr id="0" name=""/>
        <dsp:cNvSpPr/>
      </dsp:nvSpPr>
      <dsp:spPr>
        <a:xfrm>
          <a:off x="0" y="2578601"/>
          <a:ext cx="6266011" cy="10306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1C3B4-6EAD-4661-9C37-A7A564D909E5}">
      <dsp:nvSpPr>
        <dsp:cNvPr id="0" name=""/>
        <dsp:cNvSpPr/>
      </dsp:nvSpPr>
      <dsp:spPr>
        <a:xfrm>
          <a:off x="311764" y="2810493"/>
          <a:ext cx="566845" cy="566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28762-9069-4D93-A2AD-C0775AAF1AA5}">
      <dsp:nvSpPr>
        <dsp:cNvPr id="0" name=""/>
        <dsp:cNvSpPr/>
      </dsp:nvSpPr>
      <dsp:spPr>
        <a:xfrm>
          <a:off x="1190374" y="2578601"/>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622300">
            <a:lnSpc>
              <a:spcPct val="90000"/>
            </a:lnSpc>
            <a:spcBef>
              <a:spcPct val="0"/>
            </a:spcBef>
            <a:spcAft>
              <a:spcPct val="35000"/>
            </a:spcAft>
            <a:buNone/>
          </a:pPr>
          <a:r>
            <a:rPr lang="en-US" sz="1400" kern="1200"/>
            <a:t>Momentum growth was calculated by adding different growth periods together but weighing more recent growth more heavily so that it is taken more into account.</a:t>
          </a:r>
        </a:p>
      </dsp:txBody>
      <dsp:txXfrm>
        <a:off x="1190374" y="2578601"/>
        <a:ext cx="5075636" cy="1030627"/>
      </dsp:txXfrm>
    </dsp:sp>
    <dsp:sp modelId="{B9D1AC2E-AE56-4AE0-82BA-6D8E99CC6532}">
      <dsp:nvSpPr>
        <dsp:cNvPr id="0" name=""/>
        <dsp:cNvSpPr/>
      </dsp:nvSpPr>
      <dsp:spPr>
        <a:xfrm>
          <a:off x="0" y="3866886"/>
          <a:ext cx="6266011" cy="10306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331FF-A5FD-447C-9E70-639F15475139}">
      <dsp:nvSpPr>
        <dsp:cNvPr id="0" name=""/>
        <dsp:cNvSpPr/>
      </dsp:nvSpPr>
      <dsp:spPr>
        <a:xfrm>
          <a:off x="311764" y="4098777"/>
          <a:ext cx="566845" cy="5668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46D81B-2EC2-463D-A80C-F7447475B608}">
      <dsp:nvSpPr>
        <dsp:cNvPr id="0" name=""/>
        <dsp:cNvSpPr/>
      </dsp:nvSpPr>
      <dsp:spPr>
        <a:xfrm>
          <a:off x="1190374" y="3866886"/>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622300">
            <a:lnSpc>
              <a:spcPct val="90000"/>
            </a:lnSpc>
            <a:spcBef>
              <a:spcPct val="0"/>
            </a:spcBef>
            <a:spcAft>
              <a:spcPct val="35000"/>
            </a:spcAft>
            <a:buNone/>
          </a:pPr>
          <a:r>
            <a:rPr lang="en-US" sz="1400" kern="1200"/>
            <a:t>House prices were calsulated from the dollar term and percentage increases.</a:t>
          </a:r>
        </a:p>
      </dsp:txBody>
      <dsp:txXfrm>
        <a:off x="1190374" y="3866886"/>
        <a:ext cx="5075636" cy="103062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323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336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63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5092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9414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8080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237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2665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96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50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438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094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570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19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17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473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52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338660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702" r:id="rId12"/>
    <p:sldLayoutId id="2147483697" r:id="rId13"/>
    <p:sldLayoutId id="2147483698" r:id="rId14"/>
    <p:sldLayoutId id="2147483699" r:id="rId15"/>
    <p:sldLayoutId id="2147483700" r:id="rId16"/>
    <p:sldLayoutId id="2147483701"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50C837-A570-4E5E-B4C9-A110FDC4FBAC}"/>
              </a:ext>
            </a:extLst>
          </p:cNvPr>
          <p:cNvPicPr>
            <a:picLocks noChangeAspect="1"/>
          </p:cNvPicPr>
          <p:nvPr/>
        </p:nvPicPr>
        <p:blipFill rotWithShape="1">
          <a:blip r:embed="rId3"/>
          <a:srcRect t="15730"/>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59CC116-DF55-49BC-83B4-846A0A932294}"/>
              </a:ext>
            </a:extLst>
          </p:cNvPr>
          <p:cNvSpPr>
            <a:spLocks noGrp="1"/>
          </p:cNvSpPr>
          <p:nvPr>
            <p:ph type="ctrTitle"/>
          </p:nvPr>
        </p:nvSpPr>
        <p:spPr>
          <a:xfrm>
            <a:off x="7389962" y="1673524"/>
            <a:ext cx="3485073" cy="2420504"/>
          </a:xfrm>
        </p:spPr>
        <p:txBody>
          <a:bodyPr>
            <a:normAutofit/>
          </a:bodyPr>
          <a:lstStyle/>
          <a:p>
            <a:pPr algn="l"/>
            <a:r>
              <a:rPr lang="en-ZA" sz="4000" dirty="0"/>
              <a:t>Growth in Toronto</a:t>
            </a:r>
            <a:endParaRPr lang="en-US" sz="4000" dirty="0"/>
          </a:p>
        </p:txBody>
      </p:sp>
      <p:sp>
        <p:nvSpPr>
          <p:cNvPr id="3" name="Subtitle 2">
            <a:extLst>
              <a:ext uri="{FF2B5EF4-FFF2-40B4-BE49-F238E27FC236}">
                <a16:creationId xmlns:a16="http://schemas.microsoft.com/office/drawing/2014/main" id="{7E486529-5A7A-469B-AF5D-9CBA60A688F0}"/>
              </a:ext>
            </a:extLst>
          </p:cNvPr>
          <p:cNvSpPr>
            <a:spLocks noGrp="1"/>
          </p:cNvSpPr>
          <p:nvPr>
            <p:ph type="subTitle" idx="1"/>
          </p:nvPr>
        </p:nvSpPr>
        <p:spPr>
          <a:xfrm>
            <a:off x="7389965" y="4157933"/>
            <a:ext cx="3485072" cy="1026544"/>
          </a:xfrm>
        </p:spPr>
        <p:txBody>
          <a:bodyPr>
            <a:normAutofit/>
          </a:bodyPr>
          <a:lstStyle/>
          <a:p>
            <a:pPr algn="l"/>
            <a:r>
              <a:rPr lang="en-ZA" dirty="0">
                <a:solidFill>
                  <a:srgbClr val="B69D7A"/>
                </a:solidFill>
              </a:rPr>
              <a:t>Looking at novel ways to predict property prices</a:t>
            </a:r>
          </a:p>
          <a:p>
            <a:pPr algn="l"/>
            <a:endParaRPr lang="en-US" dirty="0">
              <a:solidFill>
                <a:srgbClr val="B69D7A"/>
              </a:solidFill>
            </a:endParaRPr>
          </a:p>
        </p:txBody>
      </p:sp>
    </p:spTree>
    <p:extLst>
      <p:ext uri="{BB962C8B-B14F-4D97-AF65-F5344CB8AC3E}">
        <p14:creationId xmlns:p14="http://schemas.microsoft.com/office/powerpoint/2010/main" val="97608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572ED-92E4-48DD-9B80-41824D65ED9E}"/>
              </a:ext>
            </a:extLst>
          </p:cNvPr>
          <p:cNvSpPr>
            <a:spLocks noGrp="1"/>
          </p:cNvSpPr>
          <p:nvPr>
            <p:ph type="title"/>
          </p:nvPr>
        </p:nvSpPr>
        <p:spPr>
          <a:xfrm>
            <a:off x="834013" y="1115568"/>
            <a:ext cx="3487616" cy="4626864"/>
          </a:xfrm>
        </p:spPr>
        <p:txBody>
          <a:bodyPr>
            <a:normAutofit/>
          </a:bodyPr>
          <a:lstStyle/>
          <a:p>
            <a:pPr algn="l"/>
            <a:r>
              <a:rPr lang="en-US" sz="3600" dirty="0"/>
              <a:t>Conclusion</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203792-85B2-437D-826C-1A48DAE3CA30}"/>
              </a:ext>
            </a:extLst>
          </p:cNvPr>
          <p:cNvSpPr>
            <a:spLocks noGrp="1"/>
          </p:cNvSpPr>
          <p:nvPr>
            <p:ph idx="1"/>
          </p:nvPr>
        </p:nvSpPr>
        <p:spPr>
          <a:xfrm>
            <a:off x="5105398" y="1115568"/>
            <a:ext cx="6245352" cy="4626864"/>
          </a:xfrm>
        </p:spPr>
        <p:txBody>
          <a:bodyPr anchor="ctr">
            <a:normAutofit/>
          </a:bodyPr>
          <a:lstStyle/>
          <a:p>
            <a:pPr marL="36900" indent="0">
              <a:buNone/>
            </a:pPr>
            <a:r>
              <a:rPr lang="en-US" dirty="0"/>
              <a:t>The results show that it is difficult to predict growth from venue types using machine learning approaches of a decision tree, SVM, KNN, linear and non-linear regression. There has been some insight gained into the type of properties that are in demand in Toronto such as the desired price range and geographical location. Using a Neural Network approach may help better find trends in the venue category data but it appears that more data about other attributes of the </a:t>
            </a:r>
            <a:r>
              <a:rPr lang="en-US" dirty="0" err="1"/>
              <a:t>neighbourhoods</a:t>
            </a:r>
            <a:r>
              <a:rPr lang="en-US" dirty="0"/>
              <a:t> are required to make accurate assessments of the growth.</a:t>
            </a:r>
          </a:p>
        </p:txBody>
      </p:sp>
    </p:spTree>
    <p:extLst>
      <p:ext uri="{BB962C8B-B14F-4D97-AF65-F5344CB8AC3E}">
        <p14:creationId xmlns:p14="http://schemas.microsoft.com/office/powerpoint/2010/main" val="428511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99503-A292-4E9C-93AD-3C51E2E39DCA}"/>
              </a:ext>
            </a:extLst>
          </p:cNvPr>
          <p:cNvSpPr>
            <a:spLocks noGrp="1"/>
          </p:cNvSpPr>
          <p:nvPr>
            <p:ph type="title"/>
          </p:nvPr>
        </p:nvSpPr>
        <p:spPr>
          <a:xfrm>
            <a:off x="900506" y="1118808"/>
            <a:ext cx="4671467" cy="4747683"/>
          </a:xfrm>
        </p:spPr>
        <p:txBody>
          <a:bodyPr anchor="ctr">
            <a:normAutofit/>
          </a:bodyPr>
          <a:lstStyle/>
          <a:p>
            <a:pPr algn="l"/>
            <a:r>
              <a:rPr lang="en-ZA" sz="5000"/>
              <a:t>Introduction</a:t>
            </a:r>
            <a:endParaRPr lang="en-US" sz="5000"/>
          </a:p>
        </p:txBody>
      </p:sp>
      <p:sp>
        <p:nvSpPr>
          <p:cNvPr id="3" name="Content Placeholder 2">
            <a:extLst>
              <a:ext uri="{FF2B5EF4-FFF2-40B4-BE49-F238E27FC236}">
                <a16:creationId xmlns:a16="http://schemas.microsoft.com/office/drawing/2014/main" id="{336A2494-6218-434C-B370-23852977AB5B}"/>
              </a:ext>
            </a:extLst>
          </p:cNvPr>
          <p:cNvSpPr>
            <a:spLocks noGrp="1"/>
          </p:cNvSpPr>
          <p:nvPr>
            <p:ph idx="1"/>
          </p:nvPr>
        </p:nvSpPr>
        <p:spPr>
          <a:xfrm>
            <a:off x="6498769" y="1118809"/>
            <a:ext cx="5049763" cy="4747681"/>
          </a:xfrm>
          <a:effectLst/>
        </p:spPr>
        <p:txBody>
          <a:bodyPr anchor="ctr">
            <a:normAutofit/>
          </a:bodyPr>
          <a:lstStyle/>
          <a:p>
            <a:r>
              <a:rPr lang="en-US" dirty="0">
                <a:solidFill>
                  <a:schemeClr val="tx1"/>
                </a:solidFill>
              </a:rPr>
              <a:t>Toronto has seen a tremendous increase in property prices between 2014 - 2019, with some </a:t>
            </a:r>
            <a:r>
              <a:rPr lang="en-US" dirty="0" err="1">
                <a:solidFill>
                  <a:schemeClr val="tx1"/>
                </a:solidFill>
              </a:rPr>
              <a:t>neighbourhoods</a:t>
            </a:r>
            <a:r>
              <a:rPr lang="en-US" dirty="0">
                <a:solidFill>
                  <a:schemeClr val="tx1"/>
                </a:solidFill>
              </a:rPr>
              <a:t> increasing in value by as much as 142\% on average. With immigration only set to increase in the future it can be expected that there will be sustained demand  for properties in cities like Toronto and other </a:t>
            </a:r>
            <a:r>
              <a:rPr lang="en-US" dirty="0" err="1">
                <a:solidFill>
                  <a:schemeClr val="tx1"/>
                </a:solidFill>
              </a:rPr>
              <a:t>neighbourhoods</a:t>
            </a:r>
            <a:r>
              <a:rPr lang="en-US" dirty="0">
                <a:solidFill>
                  <a:schemeClr val="tx1"/>
                </a:solidFill>
              </a:rPr>
              <a:t> will see increases in their property prices when </a:t>
            </a:r>
            <a:r>
              <a:rPr lang="en-US" dirty="0" err="1">
                <a:solidFill>
                  <a:schemeClr val="tx1"/>
                </a:solidFill>
              </a:rPr>
              <a:t>th</a:t>
            </a:r>
            <a:r>
              <a:rPr lang="en-US" dirty="0">
                <a:solidFill>
                  <a:schemeClr val="tx1"/>
                </a:solidFill>
              </a:rPr>
              <a:t> will lead to increased further increases .A novel way to determine the demand of an area is to find what type of </a:t>
            </a:r>
            <a:r>
              <a:rPr lang="en-US" dirty="0" err="1">
                <a:solidFill>
                  <a:schemeClr val="tx1"/>
                </a:solidFill>
              </a:rPr>
              <a:t>neighbourhoods</a:t>
            </a:r>
            <a:r>
              <a:rPr lang="en-US" dirty="0">
                <a:solidFill>
                  <a:schemeClr val="tx1"/>
                </a:solidFill>
              </a:rPr>
              <a:t> are the most sort after and finding similar </a:t>
            </a:r>
            <a:r>
              <a:rPr lang="en-US" dirty="0" err="1">
                <a:solidFill>
                  <a:schemeClr val="tx1"/>
                </a:solidFill>
              </a:rPr>
              <a:t>neighbourhoods</a:t>
            </a:r>
            <a:r>
              <a:rPr lang="en-US" dirty="0">
                <a:solidFill>
                  <a:schemeClr val="tx1"/>
                </a:solidFill>
              </a:rPr>
              <a:t> based on amenities.</a:t>
            </a:r>
          </a:p>
        </p:txBody>
      </p:sp>
    </p:spTree>
    <p:extLst>
      <p:ext uri="{BB962C8B-B14F-4D97-AF65-F5344CB8AC3E}">
        <p14:creationId xmlns:p14="http://schemas.microsoft.com/office/powerpoint/2010/main" val="315453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20E29-A64C-4C1D-8597-4F58B3101968}"/>
              </a:ext>
            </a:extLst>
          </p:cNvPr>
          <p:cNvSpPr>
            <a:spLocks noGrp="1"/>
          </p:cNvSpPr>
          <p:nvPr>
            <p:ph type="title"/>
          </p:nvPr>
        </p:nvSpPr>
        <p:spPr>
          <a:xfrm>
            <a:off x="913794" y="609599"/>
            <a:ext cx="2799465" cy="5273675"/>
          </a:xfrm>
        </p:spPr>
        <p:txBody>
          <a:bodyPr>
            <a:normAutofit/>
          </a:bodyPr>
          <a:lstStyle/>
          <a:p>
            <a:pPr algn="l"/>
            <a:r>
              <a:rPr lang="en-US" dirty="0"/>
              <a:t>Data source</a:t>
            </a:r>
            <a:endParaRPr lang="en-US"/>
          </a:p>
        </p:txBody>
      </p:sp>
      <p:sp useBgFill="1">
        <p:nvSpPr>
          <p:cNvPr id="12" name="Freeform: Shape 11">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45FA90A2-12CE-4C4A-BD45-226F10EE8A2A}"/>
              </a:ext>
            </a:extLst>
          </p:cNvPr>
          <p:cNvGraphicFramePr>
            <a:graphicFrameLocks noGrp="1"/>
          </p:cNvGraphicFramePr>
          <p:nvPr>
            <p:ph idx="1"/>
            <p:extLst>
              <p:ext uri="{D42A27DB-BD31-4B8C-83A1-F6EECF244321}">
                <p14:modId xmlns:p14="http://schemas.microsoft.com/office/powerpoint/2010/main" val="14982727"/>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087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B130DD-0194-41A9-B71E-ABC80FB08A0B}"/>
              </a:ext>
            </a:extLst>
          </p:cNvPr>
          <p:cNvSpPr>
            <a:spLocks noGrp="1"/>
          </p:cNvSpPr>
          <p:nvPr>
            <p:ph type="title"/>
          </p:nvPr>
        </p:nvSpPr>
        <p:spPr>
          <a:xfrm>
            <a:off x="900506" y="1118808"/>
            <a:ext cx="4671467" cy="4747683"/>
          </a:xfrm>
        </p:spPr>
        <p:txBody>
          <a:bodyPr anchor="ctr">
            <a:normAutofit/>
          </a:bodyPr>
          <a:lstStyle/>
          <a:p>
            <a:pPr algn="l"/>
            <a:r>
              <a:rPr lang="en-US" sz="5000"/>
              <a:t>Data Cleaning</a:t>
            </a:r>
          </a:p>
        </p:txBody>
      </p:sp>
      <p:sp>
        <p:nvSpPr>
          <p:cNvPr id="3" name="Content Placeholder 2">
            <a:extLst>
              <a:ext uri="{FF2B5EF4-FFF2-40B4-BE49-F238E27FC236}">
                <a16:creationId xmlns:a16="http://schemas.microsoft.com/office/drawing/2014/main" id="{8B72FA1A-42DC-4D16-903B-83E8F94ED4B5}"/>
              </a:ext>
            </a:extLst>
          </p:cNvPr>
          <p:cNvSpPr>
            <a:spLocks noGrp="1"/>
          </p:cNvSpPr>
          <p:nvPr>
            <p:ph idx="1"/>
          </p:nvPr>
        </p:nvSpPr>
        <p:spPr>
          <a:xfrm>
            <a:off x="6498769" y="1118809"/>
            <a:ext cx="5049763" cy="4747681"/>
          </a:xfrm>
          <a:effectLst/>
        </p:spPr>
        <p:txBody>
          <a:bodyPr anchor="ctr">
            <a:normAutofit/>
          </a:bodyPr>
          <a:lstStyle/>
          <a:p>
            <a:r>
              <a:rPr lang="en-ZA" dirty="0">
                <a:solidFill>
                  <a:schemeClr val="tx1"/>
                </a:solidFill>
              </a:rPr>
              <a:t>Data scraped from multiple websites</a:t>
            </a:r>
          </a:p>
          <a:p>
            <a:r>
              <a:rPr lang="en-ZA" dirty="0">
                <a:solidFill>
                  <a:schemeClr val="tx1"/>
                </a:solidFill>
              </a:rPr>
              <a:t>Initially stored as lists</a:t>
            </a:r>
          </a:p>
          <a:p>
            <a:r>
              <a:rPr lang="en-ZA" dirty="0">
                <a:solidFill>
                  <a:schemeClr val="tx1"/>
                </a:solidFill>
              </a:rPr>
              <a:t>Merged into data frames using pandas</a:t>
            </a:r>
          </a:p>
          <a:p>
            <a:r>
              <a:rPr lang="en-ZA" dirty="0">
                <a:solidFill>
                  <a:schemeClr val="tx1"/>
                </a:solidFill>
              </a:rPr>
              <a:t>Fuzzy logic used to match the two data sources to account for potential errors in spelling and different case</a:t>
            </a:r>
            <a:endParaRPr lang="en-US" dirty="0">
              <a:solidFill>
                <a:schemeClr val="tx1"/>
              </a:solidFill>
            </a:endParaRPr>
          </a:p>
        </p:txBody>
      </p:sp>
    </p:spTree>
    <p:extLst>
      <p:ext uri="{BB962C8B-B14F-4D97-AF65-F5344CB8AC3E}">
        <p14:creationId xmlns:p14="http://schemas.microsoft.com/office/powerpoint/2010/main" val="280869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C4130-4826-4DB8-B6F7-D13879A7AA98}"/>
              </a:ext>
            </a:extLst>
          </p:cNvPr>
          <p:cNvSpPr>
            <a:spLocks noGrp="1"/>
          </p:cNvSpPr>
          <p:nvPr>
            <p:ph type="title"/>
          </p:nvPr>
        </p:nvSpPr>
        <p:spPr>
          <a:xfrm>
            <a:off x="913794" y="609599"/>
            <a:ext cx="2799465" cy="5273675"/>
          </a:xfrm>
        </p:spPr>
        <p:txBody>
          <a:bodyPr>
            <a:normAutofit/>
          </a:bodyPr>
          <a:lstStyle/>
          <a:p>
            <a:pPr algn="l"/>
            <a:r>
              <a:rPr lang="en-US" dirty="0"/>
              <a:t>Feature Selection</a:t>
            </a:r>
          </a:p>
        </p:txBody>
      </p:sp>
      <p:sp useBgFill="1">
        <p:nvSpPr>
          <p:cNvPr id="12" name="Freeform: Shape 11">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11A977EA-EECA-468B-ADD5-504AB7817C35}"/>
              </a:ext>
            </a:extLst>
          </p:cNvPr>
          <p:cNvGraphicFramePr>
            <a:graphicFrameLocks noGrp="1"/>
          </p:cNvGraphicFramePr>
          <p:nvPr>
            <p:ph idx="1"/>
            <p:extLst>
              <p:ext uri="{D42A27DB-BD31-4B8C-83A1-F6EECF244321}">
                <p14:modId xmlns:p14="http://schemas.microsoft.com/office/powerpoint/2010/main" val="92916115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319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DE5311E-161C-4B92-8F62-C96FD2290985}"/>
              </a:ext>
            </a:extLst>
          </p:cNvPr>
          <p:cNvSpPr>
            <a:spLocks noGrp="1"/>
          </p:cNvSpPr>
          <p:nvPr>
            <p:ph idx="1"/>
          </p:nvPr>
        </p:nvSpPr>
        <p:spPr>
          <a:xfrm>
            <a:off x="737101" y="3053249"/>
            <a:ext cx="3078749" cy="4058751"/>
          </a:xfrm>
        </p:spPr>
        <p:txBody>
          <a:bodyPr anchor="t">
            <a:normAutofit/>
          </a:bodyPr>
          <a:lstStyle/>
          <a:p>
            <a:pPr marL="36900" indent="0">
              <a:buNone/>
            </a:pPr>
            <a:r>
              <a:rPr lang="en-ZA" sz="1600" dirty="0"/>
              <a:t>From analysing the data it appeared that location played a large role in what type of neighbourhood was saw the highest growth. These were:</a:t>
            </a:r>
          </a:p>
          <a:p>
            <a:pPr marL="36900" indent="0">
              <a:buNone/>
            </a:pPr>
            <a:r>
              <a:rPr lang="en-ZA" sz="1600" dirty="0"/>
              <a:t>- Mid priced neighbourhoods</a:t>
            </a:r>
          </a:p>
          <a:p>
            <a:pPr marL="36900" indent="0">
              <a:buNone/>
            </a:pPr>
            <a:r>
              <a:rPr lang="en-ZA" sz="1600" dirty="0"/>
              <a:t>- Coastal Neighbourhoods</a:t>
            </a:r>
            <a:endParaRPr lang="en-US" sz="1600" dirty="0"/>
          </a:p>
          <a:p>
            <a:pPr marL="36900" indent="0">
              <a:buNone/>
            </a:pPr>
            <a:r>
              <a:rPr lang="en-US" sz="1600" dirty="0"/>
              <a:t>- Out of city center</a:t>
            </a:r>
            <a:endParaRPr lang="en-ZA" sz="1600" dirty="0"/>
          </a:p>
        </p:txBody>
      </p:sp>
      <p:pic>
        <p:nvPicPr>
          <p:cNvPr id="14" name="Picture 13">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descr="A picture containing map, text, kite, person&#10;&#10;Description automatically generated">
            <a:extLst>
              <a:ext uri="{FF2B5EF4-FFF2-40B4-BE49-F238E27FC236}">
                <a16:creationId xmlns:a16="http://schemas.microsoft.com/office/drawing/2014/main" id="{66D25A01-A074-4B41-9C8F-D79792B09FAA}"/>
              </a:ext>
            </a:extLst>
          </p:cNvPr>
          <p:cNvPicPr>
            <a:picLocks noChangeAspect="1"/>
          </p:cNvPicPr>
          <p:nvPr/>
        </p:nvPicPr>
        <p:blipFill rotWithShape="1">
          <a:blip r:embed="rId4">
            <a:extLst>
              <a:ext uri="{28A0092B-C50C-407E-A947-70E740481C1C}">
                <a14:useLocalDpi xmlns:a14="http://schemas.microsoft.com/office/drawing/2010/main" val="0"/>
              </a:ext>
            </a:extLst>
          </a:blip>
          <a:srcRect l="24518" r="2115" b="-1"/>
          <a:stretch/>
        </p:blipFill>
        <p:spPr>
          <a:xfrm>
            <a:off x="4654295" y="10"/>
            <a:ext cx="7537705" cy="6857990"/>
          </a:xfrm>
          <a:prstGeom prst="rect">
            <a:avLst/>
          </a:prstGeom>
        </p:spPr>
      </p:pic>
      <p:sp>
        <p:nvSpPr>
          <p:cNvPr id="10" name="Title 1">
            <a:extLst>
              <a:ext uri="{FF2B5EF4-FFF2-40B4-BE49-F238E27FC236}">
                <a16:creationId xmlns:a16="http://schemas.microsoft.com/office/drawing/2014/main" id="{86923DA2-D6E3-4ACD-96AD-853BA0C0F7A6}"/>
              </a:ext>
            </a:extLst>
          </p:cNvPr>
          <p:cNvSpPr>
            <a:spLocks noGrp="1"/>
          </p:cNvSpPr>
          <p:nvPr>
            <p:ph type="title"/>
          </p:nvPr>
        </p:nvSpPr>
        <p:spPr>
          <a:xfrm>
            <a:off x="551623" y="444584"/>
            <a:ext cx="3777552" cy="1879601"/>
          </a:xfrm>
        </p:spPr>
        <p:txBody>
          <a:bodyPr>
            <a:normAutofit/>
          </a:bodyPr>
          <a:lstStyle/>
          <a:p>
            <a:pPr algn="l"/>
            <a:r>
              <a:rPr lang="en-US" dirty="0"/>
              <a:t>Data exploration</a:t>
            </a:r>
          </a:p>
        </p:txBody>
      </p:sp>
    </p:spTree>
    <p:extLst>
      <p:ext uri="{BB962C8B-B14F-4D97-AF65-F5344CB8AC3E}">
        <p14:creationId xmlns:p14="http://schemas.microsoft.com/office/powerpoint/2010/main" val="240315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A5577-87EA-49A7-8CEB-177FE92E1A9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Model Development</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A8526296-0B64-4575-95C4-0852EB7A67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24315" y="1190092"/>
            <a:ext cx="6197668" cy="4477815"/>
          </a:xfrm>
          <a:prstGeom prst="rect">
            <a:avLst/>
          </a:prstGeom>
        </p:spPr>
      </p:pic>
    </p:spTree>
    <p:extLst>
      <p:ext uri="{BB962C8B-B14F-4D97-AF65-F5344CB8AC3E}">
        <p14:creationId xmlns:p14="http://schemas.microsoft.com/office/powerpoint/2010/main" val="428637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4EDC5D-B339-499B-9FA0-DC2243D16F58}"/>
              </a:ext>
            </a:extLst>
          </p:cNvPr>
          <p:cNvSpPr>
            <a:spLocks noGrp="1"/>
          </p:cNvSpPr>
          <p:nvPr>
            <p:ph type="title"/>
          </p:nvPr>
        </p:nvSpPr>
        <p:spPr>
          <a:xfrm>
            <a:off x="1039905" y="845387"/>
            <a:ext cx="3470310" cy="1066689"/>
          </a:xfrm>
        </p:spPr>
        <p:txBody>
          <a:bodyPr anchor="b">
            <a:normAutofit/>
          </a:bodyPr>
          <a:lstStyle/>
          <a:p>
            <a:pPr algn="l"/>
            <a:r>
              <a:rPr lang="en-ZA" sz="2400"/>
              <a:t>Results</a:t>
            </a:r>
            <a:endParaRPr lang="en-US" sz="2400"/>
          </a:p>
        </p:txBody>
      </p:sp>
      <p:sp>
        <p:nvSpPr>
          <p:cNvPr id="9" name="Content Placeholder 8">
            <a:extLst>
              <a:ext uri="{FF2B5EF4-FFF2-40B4-BE49-F238E27FC236}">
                <a16:creationId xmlns:a16="http://schemas.microsoft.com/office/drawing/2014/main" id="{C191179C-AEF2-468D-B808-E8DF301F3B5C}"/>
              </a:ext>
            </a:extLst>
          </p:cNvPr>
          <p:cNvSpPr>
            <a:spLocks noGrp="1"/>
          </p:cNvSpPr>
          <p:nvPr>
            <p:ph idx="1"/>
          </p:nvPr>
        </p:nvSpPr>
        <p:spPr>
          <a:xfrm>
            <a:off x="1039905" y="2147862"/>
            <a:ext cx="3405573" cy="3499563"/>
          </a:xfrm>
        </p:spPr>
        <p:txBody>
          <a:bodyPr anchor="t">
            <a:normAutofit/>
          </a:bodyPr>
          <a:lstStyle/>
          <a:p>
            <a:r>
              <a:rPr lang="en-ZA" sz="1600" dirty="0"/>
              <a:t>Linear and non-linear regression models saw low prediction accuracy</a:t>
            </a:r>
          </a:p>
          <a:p>
            <a:r>
              <a:rPr lang="en-ZA" sz="1600" dirty="0"/>
              <a:t>Classification models venue categories also had low prediction classification prediction scores.</a:t>
            </a:r>
            <a:endParaRPr lang="en-US" sz="1600" dirty="0"/>
          </a:p>
        </p:txBody>
      </p:sp>
      <p:pic>
        <p:nvPicPr>
          <p:cNvPr id="5" name="Content Placeholder 4" descr="A screenshot of a cell phone&#10;&#10;Description automatically generated">
            <a:extLst>
              <a:ext uri="{FF2B5EF4-FFF2-40B4-BE49-F238E27FC236}">
                <a16:creationId xmlns:a16="http://schemas.microsoft.com/office/drawing/2014/main" id="{21D49AC1-7E85-486D-BA73-D6B9DCEAC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2116920"/>
            <a:ext cx="6161183" cy="2633905"/>
          </a:xfrm>
          <a:prstGeom prst="rect">
            <a:avLst/>
          </a:prstGeom>
        </p:spPr>
      </p:pic>
    </p:spTree>
    <p:extLst>
      <p:ext uri="{BB962C8B-B14F-4D97-AF65-F5344CB8AC3E}">
        <p14:creationId xmlns:p14="http://schemas.microsoft.com/office/powerpoint/2010/main" val="19456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06282-F2C9-4CDB-A108-BFF7D26AAB24}"/>
              </a:ext>
            </a:extLst>
          </p:cNvPr>
          <p:cNvSpPr>
            <a:spLocks noGrp="1"/>
          </p:cNvSpPr>
          <p:nvPr>
            <p:ph type="title"/>
          </p:nvPr>
        </p:nvSpPr>
        <p:spPr>
          <a:xfrm>
            <a:off x="834013" y="1115568"/>
            <a:ext cx="3487616" cy="4626864"/>
          </a:xfrm>
        </p:spPr>
        <p:txBody>
          <a:bodyPr>
            <a:normAutofit/>
          </a:bodyPr>
          <a:lstStyle/>
          <a:p>
            <a:pPr algn="l"/>
            <a:r>
              <a:rPr lang="en-ZA" sz="3600"/>
              <a:t>Discussion</a:t>
            </a:r>
            <a:endParaRPr lang="en-US"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EAB878-AE3F-4D13-B429-249CFEAAB664}"/>
              </a:ext>
            </a:extLst>
          </p:cNvPr>
          <p:cNvSpPr>
            <a:spLocks noGrp="1"/>
          </p:cNvSpPr>
          <p:nvPr>
            <p:ph idx="1"/>
          </p:nvPr>
        </p:nvSpPr>
        <p:spPr>
          <a:xfrm>
            <a:off x="5105398" y="1115568"/>
            <a:ext cx="6245352" cy="4626864"/>
          </a:xfrm>
        </p:spPr>
        <p:txBody>
          <a:bodyPr anchor="ctr">
            <a:normAutofit/>
          </a:bodyPr>
          <a:lstStyle/>
          <a:p>
            <a:r>
              <a:rPr lang="en-US" dirty="0"/>
              <a:t>numerous insights which could be used by prospective homeowners to help make informed decisions</a:t>
            </a:r>
          </a:p>
          <a:p>
            <a:pPr lvl="1"/>
            <a:r>
              <a:rPr lang="en-US" dirty="0"/>
              <a:t>Neighborhoods in the mid-range can be expected to have the best growth</a:t>
            </a:r>
          </a:p>
          <a:p>
            <a:pPr lvl="1"/>
            <a:r>
              <a:rPr lang="en-US" dirty="0"/>
              <a:t>closer to the coast saw larger growth to similarly priced neighborhoods further from the coast or in the old town</a:t>
            </a:r>
          </a:p>
          <a:p>
            <a:pPr marL="450000" lvl="1" indent="0">
              <a:buNone/>
            </a:pPr>
            <a:r>
              <a:rPr lang="en-US" dirty="0"/>
              <a:t>Unfortunately, using venue types is not a very accurate way to predict property growth</a:t>
            </a:r>
          </a:p>
        </p:txBody>
      </p:sp>
    </p:spTree>
    <p:extLst>
      <p:ext uri="{BB962C8B-B14F-4D97-AF65-F5344CB8AC3E}">
        <p14:creationId xmlns:p14="http://schemas.microsoft.com/office/powerpoint/2010/main" val="2803709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A41"/>
      </a:dk2>
      <a:lt2>
        <a:srgbClr val="E2E4E8"/>
      </a:lt2>
      <a:accent1>
        <a:srgbClr val="B69D7A"/>
      </a:accent1>
      <a:accent2>
        <a:srgbClr val="A4A470"/>
      </a:accent2>
      <a:accent3>
        <a:srgbClr val="96A77E"/>
      </a:accent3>
      <a:accent4>
        <a:srgbClr val="80AE77"/>
      </a:accent4>
      <a:accent5>
        <a:srgbClr val="82AB8C"/>
      </a:accent5>
      <a:accent6>
        <a:srgbClr val="76AD9B"/>
      </a:accent6>
      <a:hlink>
        <a:srgbClr val="6582AC"/>
      </a:hlink>
      <a:folHlink>
        <a:srgbClr val="828282"/>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TotalTime>
  <Words>513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SlateVTI</vt:lpstr>
      <vt:lpstr>Growth in Toronto</vt:lpstr>
      <vt:lpstr>Introduction</vt:lpstr>
      <vt:lpstr>Data source</vt:lpstr>
      <vt:lpstr>Data Cleaning</vt:lpstr>
      <vt:lpstr>Feature Selection</vt:lpstr>
      <vt:lpstr>Data exploration</vt:lpstr>
      <vt:lpstr>Model Development</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in Toronto</dc:title>
  <dc:creator>Jonathan Looman</dc:creator>
  <cp:lastModifiedBy>Jonathan Looman</cp:lastModifiedBy>
  <cp:revision>1</cp:revision>
  <dcterms:created xsi:type="dcterms:W3CDTF">2020-02-11T14:40:49Z</dcterms:created>
  <dcterms:modified xsi:type="dcterms:W3CDTF">2020-02-11T14:42:37Z</dcterms:modified>
</cp:coreProperties>
</file>