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4"/>
  </p:notesMasterIdLst>
  <p:sldIdLst>
    <p:sldId id="291" r:id="rId2"/>
    <p:sldId id="260" r:id="rId3"/>
    <p:sldId id="282" r:id="rId4"/>
    <p:sldId id="288" r:id="rId5"/>
    <p:sldId id="261" r:id="rId6"/>
    <p:sldId id="262" r:id="rId7"/>
    <p:sldId id="265" r:id="rId8"/>
    <p:sldId id="283" r:id="rId9"/>
    <p:sldId id="266" r:id="rId10"/>
    <p:sldId id="263" r:id="rId11"/>
    <p:sldId id="264" r:id="rId12"/>
    <p:sldId id="268" r:id="rId13"/>
    <p:sldId id="285" r:id="rId14"/>
    <p:sldId id="284" r:id="rId15"/>
    <p:sldId id="269" r:id="rId16"/>
    <p:sldId id="270" r:id="rId17"/>
    <p:sldId id="271" r:id="rId18"/>
    <p:sldId id="272" r:id="rId19"/>
    <p:sldId id="273" r:id="rId20"/>
    <p:sldId id="287" r:id="rId21"/>
    <p:sldId id="289" r:id="rId22"/>
    <p:sldId id="290" r:id="rId23"/>
    <p:sldId id="286" r:id="rId24"/>
    <p:sldId id="274" r:id="rId25"/>
    <p:sldId id="275" r:id="rId26"/>
    <p:sldId id="276" r:id="rId27"/>
    <p:sldId id="277" r:id="rId28"/>
    <p:sldId id="278" r:id="rId29"/>
    <p:sldId id="279" r:id="rId30"/>
    <p:sldId id="280" r:id="rId31"/>
    <p:sldId id="28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9" autoAdjust="0"/>
    <p:restoredTop sz="61702" autoAdjust="0"/>
  </p:normalViewPr>
  <p:slideViewPr>
    <p:cSldViewPr snapToGrid="0" showGuides="1">
      <p:cViewPr varScale="1">
        <p:scale>
          <a:sx n="46" d="100"/>
          <a:sy n="46" d="100"/>
        </p:scale>
        <p:origin x="1548" y="42"/>
      </p:cViewPr>
      <p:guideLst>
        <p:guide orient="horz" pos="2160"/>
        <p:guide pos="3840"/>
      </p:guideLst>
    </p:cSldViewPr>
  </p:slideViewPr>
  <p:outlineViewPr>
    <p:cViewPr>
      <p:scale>
        <a:sx n="33" d="100"/>
        <a:sy n="33" d="100"/>
      </p:scale>
      <p:origin x="0" y="-4590"/>
    </p:cViewPr>
  </p:outlineViewPr>
  <p:notesTextViewPr>
    <p:cViewPr>
      <p:scale>
        <a:sx n="100" d="100"/>
        <a:sy n="100" d="100"/>
      </p:scale>
      <p:origin x="0" y="0"/>
    </p:cViewPr>
  </p:notesTextViewPr>
  <p:notesViewPr>
    <p:cSldViewPr snapToGrid="0">
      <p:cViewPr varScale="1">
        <p:scale>
          <a:sx n="59" d="100"/>
          <a:sy n="59" d="100"/>
        </p:scale>
        <p:origin x="-25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29363-3187-4C19-A72D-75CA2BA8E726}" type="datetimeFigureOut">
              <a:rPr lang="en-US" smtClean="0"/>
              <a:t>10-Sep-15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A8A4F1-DD7B-454E-8BE0-478365ADD5A0}" type="slidenum">
              <a:rPr lang="en-US" smtClean="0"/>
              <a:t>‹#›</a:t>
            </a:fld>
            <a:endParaRPr lang="en-US" dirty="0"/>
          </a:p>
        </p:txBody>
      </p:sp>
    </p:spTree>
    <p:extLst>
      <p:ext uri="{BB962C8B-B14F-4D97-AF65-F5344CB8AC3E}">
        <p14:creationId xmlns:p14="http://schemas.microsoft.com/office/powerpoint/2010/main" val="33057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system.web.mvc.urlhelper(v=vs.108).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system.web.mvc.actionresult(v=vs.108).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bing.com/search?q=lov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v=vs.98).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msdn.microsoft.com/en-us/library/system.componentmodel.dataannotations.datatypeattribute(v=vs.98).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2</a:t>
            </a:fld>
            <a:endParaRPr lang="en-US" dirty="0"/>
          </a:p>
        </p:txBody>
      </p:sp>
    </p:spTree>
    <p:extLst>
      <p:ext uri="{BB962C8B-B14F-4D97-AF65-F5344CB8AC3E}">
        <p14:creationId xmlns:p14="http://schemas.microsoft.com/office/powerpoint/2010/main" val="283998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err="1" smtClean="0"/>
              <a:t>ActionLink</a:t>
            </a:r>
            <a:r>
              <a:rPr lang="es-AR" baseline="0" dirty="0" smtClean="0"/>
              <a:t> </a:t>
            </a:r>
            <a:r>
              <a:rPr lang="es-AR" baseline="0" dirty="0" err="1" smtClean="0"/>
              <a:t>Helper</a:t>
            </a:r>
            <a:endParaRPr lang="es-AR" baseline="0" dirty="0" smtClean="0"/>
          </a:p>
          <a:p>
            <a:endParaRPr lang="es-AR" baseline="0" dirty="0" smtClean="0"/>
          </a:p>
          <a:p>
            <a:r>
              <a:rPr lang="es-AR" baseline="0" dirty="0" err="1" smtClean="0"/>
              <a:t>UlrHelper</a:t>
            </a:r>
            <a:r>
              <a:rPr lang="es-AR" baseline="0" dirty="0" smtClean="0"/>
              <a:t> </a:t>
            </a:r>
            <a:r>
              <a:rPr lang="en-US" sz="1200" b="0" i="0" kern="1200" dirty="0" smtClean="0">
                <a:solidFill>
                  <a:schemeClr val="tx1"/>
                </a:solidFill>
                <a:effectLst/>
                <a:latin typeface="+mn-lt"/>
                <a:ea typeface="+mn-ea"/>
                <a:cs typeface="+mn-cs"/>
              </a:rPr>
              <a:t>Contains methods to build URLs for ASP.NET MVC within an application.</a:t>
            </a:r>
            <a:endParaRPr lang="es-AR" baseline="0" dirty="0" smtClean="0"/>
          </a:p>
          <a:p>
            <a:r>
              <a:rPr lang="en-US" dirty="0" smtClean="0">
                <a:hlinkClick r:id="rId3"/>
              </a:rPr>
              <a:t>http://msdn.microsoft.com/en-us/library/system.web.mvc.urlhelper(v=vs.108).aspx</a:t>
            </a:r>
            <a:endParaRPr lang="en-US" dirty="0" smtClean="0"/>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14</a:t>
            </a:fld>
            <a:endParaRPr lang="en-US"/>
          </a:p>
        </p:txBody>
      </p:sp>
    </p:spTree>
    <p:extLst>
      <p:ext uri="{BB962C8B-B14F-4D97-AF65-F5344CB8AC3E}">
        <p14:creationId xmlns:p14="http://schemas.microsoft.com/office/powerpoint/2010/main" val="275197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15</a:t>
            </a:fld>
            <a:endParaRPr lang="en-US"/>
          </a:p>
        </p:txBody>
      </p:sp>
    </p:spTree>
    <p:extLst>
      <p:ext uri="{BB962C8B-B14F-4D97-AF65-F5344CB8AC3E}">
        <p14:creationId xmlns:p14="http://schemas.microsoft.com/office/powerpoint/2010/main" val="1265330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hlinkClick r:id="rId3"/>
              </a:rPr>
              <a:t>http://msdn.microsoft.com/en-us/library/system.web.mvc.actionresult(v=vs.108).aspx</a:t>
            </a:r>
            <a:endParaRPr lang="en-US" dirty="0" smtClean="0"/>
          </a:p>
          <a:p>
            <a:endParaRPr lang="es-AR" dirty="0" smtClean="0"/>
          </a:p>
          <a:p>
            <a:r>
              <a:rPr lang="en-US" sz="1200" b="0" i="0" u="none" strike="noStrike" kern="1200" baseline="0" dirty="0" smtClean="0">
                <a:solidFill>
                  <a:schemeClr val="tx1"/>
                </a:solidFill>
                <a:latin typeface="+mn-lt"/>
                <a:ea typeface="+mn-ea"/>
                <a:cs typeface="+mn-cs"/>
              </a:rPr>
              <a:t>The MVC Framework uses action results to separate </a:t>
            </a:r>
            <a:r>
              <a:rPr lang="en-US" sz="1200" b="0" i="1" u="none" strike="noStrike" kern="1200" baseline="0" dirty="0" smtClean="0">
                <a:solidFill>
                  <a:schemeClr val="tx1"/>
                </a:solidFill>
                <a:latin typeface="+mn-lt"/>
                <a:ea typeface="+mn-ea"/>
                <a:cs typeface="+mn-cs"/>
              </a:rPr>
              <a:t>stating our intentions </a:t>
            </a:r>
            <a:r>
              <a:rPr lang="en-US" sz="1200" b="0" i="0" u="none" strike="noStrike" kern="1200" baseline="0" dirty="0" smtClean="0">
                <a:solidFill>
                  <a:schemeClr val="tx1"/>
                </a:solidFill>
                <a:latin typeface="+mn-lt"/>
                <a:ea typeface="+mn-ea"/>
                <a:cs typeface="+mn-cs"/>
              </a:rPr>
              <a:t>from </a:t>
            </a:r>
            <a:r>
              <a:rPr lang="en-US" sz="1200" b="0" i="1" u="none" strike="noStrike" kern="1200" baseline="0" dirty="0" smtClean="0">
                <a:solidFill>
                  <a:schemeClr val="tx1"/>
                </a:solidFill>
                <a:latin typeface="+mn-lt"/>
                <a:ea typeface="+mn-ea"/>
                <a:cs typeface="+mn-cs"/>
              </a:rPr>
              <a:t>executing our intentions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It works very simply.</a:t>
            </a:r>
          </a:p>
          <a:p>
            <a:r>
              <a:rPr lang="en-US" sz="1200" b="0" i="0" u="none" strike="noStrike" kern="1200" baseline="0" dirty="0" smtClean="0">
                <a:solidFill>
                  <a:schemeClr val="tx1"/>
                </a:solidFill>
                <a:latin typeface="+mn-lt"/>
                <a:ea typeface="+mn-ea"/>
                <a:cs typeface="+mn-cs"/>
              </a:rPr>
              <a:t>Instead of working directly with the Response object, we return an object derived from the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class that describes what we want the response from our controller to be, such as</a:t>
            </a:r>
          </a:p>
          <a:p>
            <a:r>
              <a:rPr lang="en-US" sz="1200" b="0" i="0" u="none" strike="noStrike" kern="1200" baseline="0" dirty="0" smtClean="0">
                <a:solidFill>
                  <a:schemeClr val="tx1"/>
                </a:solidFill>
                <a:latin typeface="+mn-lt"/>
                <a:ea typeface="+mn-ea"/>
                <a:cs typeface="+mn-cs"/>
              </a:rPr>
              <a:t>rendering a view or redirecting to another URL or action method.</a:t>
            </a:r>
          </a:p>
          <a:p>
            <a:endParaRPr lang="es-A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the MVC Framework receives an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object from an action method, it calls the </a:t>
            </a:r>
            <a:r>
              <a:rPr lang="en-US" sz="1200" b="0" i="0" u="none" strike="noStrike" kern="1200" baseline="0" dirty="0" err="1" smtClean="0">
                <a:solidFill>
                  <a:schemeClr val="tx1"/>
                </a:solidFill>
                <a:latin typeface="+mn-lt"/>
                <a:ea typeface="+mn-ea"/>
                <a:cs typeface="+mn-cs"/>
              </a:rPr>
              <a:t>ExecuteResult</a:t>
            </a:r>
            <a:r>
              <a:rPr lang="en-US" sz="1200" b="0" i="0" u="none" strike="noStrike" kern="1200" baseline="0" dirty="0" smtClean="0">
                <a:solidFill>
                  <a:schemeClr val="tx1"/>
                </a:solidFill>
                <a:latin typeface="+mn-lt"/>
                <a:ea typeface="+mn-ea"/>
                <a:cs typeface="+mn-cs"/>
              </a:rPr>
              <a:t> method defined by that class. The action result implementation then deals with the Response object for you, generating the output that corresponds to your intention.</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16</a:t>
            </a:fld>
            <a:endParaRPr lang="en-US"/>
          </a:p>
        </p:txBody>
      </p:sp>
    </p:spTree>
    <p:extLst>
      <p:ext uri="{BB962C8B-B14F-4D97-AF65-F5344CB8AC3E}">
        <p14:creationId xmlns:p14="http://schemas.microsoft.com/office/powerpoint/2010/main" val="299925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s-AR" dirty="0" smtClean="0"/>
              <a:t>View</a:t>
            </a:r>
            <a:r>
              <a:rPr lang="es-AR" baseline="0" dirty="0" smtClean="0"/>
              <a:t> </a:t>
            </a:r>
            <a:r>
              <a:rPr lang="es-AR" baseline="0" dirty="0" err="1" smtClean="0"/>
              <a:t>Model</a:t>
            </a:r>
            <a:endParaRPr lang="es-AR" baseline="0" dirty="0" smtClean="0"/>
          </a:p>
          <a:p>
            <a:r>
              <a:rPr lang="en-US" sz="1200" b="0" i="0" u="none" strike="noStrike" kern="1200" baseline="0" dirty="0" smtClean="0">
                <a:solidFill>
                  <a:schemeClr val="tx1"/>
                </a:solidFill>
                <a:latin typeface="+mn-lt"/>
                <a:ea typeface="+mn-ea"/>
                <a:cs typeface="+mn-cs"/>
              </a:rPr>
              <a:t>The purpose of a view model is quite straightforward—it is a model that is specifically</a:t>
            </a:r>
          </a:p>
          <a:p>
            <a:r>
              <a:rPr lang="en-US" sz="1200" b="0" i="0" u="none" strike="noStrike" kern="1200" baseline="0" dirty="0" smtClean="0">
                <a:solidFill>
                  <a:schemeClr val="tx1"/>
                </a:solidFill>
                <a:latin typeface="+mn-lt"/>
                <a:ea typeface="+mn-ea"/>
                <a:cs typeface="+mn-cs"/>
              </a:rPr>
              <a:t>designed for use within a view. It provides a simplified interface on top of the domain</a:t>
            </a:r>
          </a:p>
          <a:p>
            <a:r>
              <a:rPr lang="en-US" sz="1200" b="0" i="0" u="none" strike="noStrike" kern="1200" baseline="0" dirty="0" smtClean="0">
                <a:solidFill>
                  <a:schemeClr val="tx1"/>
                </a:solidFill>
                <a:latin typeface="+mn-lt"/>
                <a:ea typeface="+mn-ea"/>
                <a:cs typeface="+mn-cs"/>
              </a:rPr>
              <a:t>model that keeps decision-making in the view to a minimum.</a:t>
            </a:r>
          </a:p>
          <a:p>
            <a:r>
              <a:rPr lang="en-US" sz="1200" b="0" i="0" u="none" strike="noStrike" kern="1200" baseline="0" dirty="0" smtClean="0">
                <a:solidFill>
                  <a:schemeClr val="tx1"/>
                </a:solidFill>
                <a:latin typeface="+mn-lt"/>
                <a:ea typeface="+mn-ea"/>
                <a:cs typeface="+mn-cs"/>
              </a:rPr>
              <a:t>In this section, we’ll illustrate how this works with the example of a simplified</a:t>
            </a:r>
          </a:p>
          <a:p>
            <a:r>
              <a:rPr lang="en-US" sz="1200" b="0" i="0" u="none" strike="noStrike" kern="1200" baseline="0" dirty="0" smtClean="0">
                <a:solidFill>
                  <a:schemeClr val="tx1"/>
                </a:solidFill>
                <a:latin typeface="+mn-lt"/>
                <a:ea typeface="+mn-ea"/>
                <a:cs typeface="+mn-cs"/>
              </a:rPr>
              <a:t>online store. We’ll take a look at how a view model differs from a domain model and</a:t>
            </a:r>
          </a:p>
          <a:p>
            <a:r>
              <a:rPr lang="en-US" sz="1200" b="0" i="0" u="none" strike="noStrike" kern="1200" baseline="0" dirty="0" smtClean="0">
                <a:solidFill>
                  <a:schemeClr val="tx1"/>
                </a:solidFill>
                <a:latin typeface="+mn-lt"/>
                <a:ea typeface="+mn-ea"/>
                <a:cs typeface="+mn-cs"/>
              </a:rPr>
              <a:t>at what mechanisms are available for passing the view model to the view. Finally, we’ll</a:t>
            </a:r>
          </a:p>
          <a:p>
            <a:r>
              <a:rPr lang="en-US" sz="1200" b="0" i="0" u="none" strike="noStrike" kern="1200" baseline="0" dirty="0" smtClean="0">
                <a:solidFill>
                  <a:schemeClr val="tx1"/>
                </a:solidFill>
                <a:latin typeface="+mn-lt"/>
                <a:ea typeface="+mn-ea"/>
                <a:cs typeface="+mn-cs"/>
              </a:rPr>
              <a:t>take a look at input models as a way of sending user input back from the view into the</a:t>
            </a:r>
          </a:p>
          <a:p>
            <a:r>
              <a:rPr lang="en-US" sz="1200" b="0" i="0" u="none" strike="noStrike" kern="1200" baseline="0" dirty="0" smtClean="0">
                <a:solidFill>
                  <a:schemeClr val="tx1"/>
                </a:solidFill>
                <a:latin typeface="+mn-lt"/>
                <a:ea typeface="+mn-ea"/>
                <a:cs typeface="+mn-cs"/>
              </a:rPr>
              <a:t>controller layer</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View Bag</a:t>
            </a:r>
          </a:p>
          <a:p>
            <a:r>
              <a:rPr lang="en-US" sz="1200" b="0" i="0" u="none" strike="noStrike" kern="1200" baseline="0" dirty="0" smtClean="0">
                <a:solidFill>
                  <a:schemeClr val="tx1"/>
                </a:solidFill>
                <a:latin typeface="+mn-lt"/>
                <a:ea typeface="+mn-ea"/>
                <a:cs typeface="+mn-cs"/>
              </a:rPr>
              <a:t>Like the </a:t>
            </a:r>
            <a:r>
              <a:rPr lang="en-US" sz="1200" b="0" i="0" u="none" strike="noStrike" kern="1200" baseline="0" dirty="0" err="1" smtClean="0">
                <a:solidFill>
                  <a:schemeClr val="tx1"/>
                </a:solidFill>
                <a:latin typeface="+mn-lt"/>
                <a:ea typeface="+mn-ea"/>
                <a:cs typeface="+mn-cs"/>
              </a:rPr>
              <a:t>ViewDataDictionary</a:t>
            </a:r>
            <a:r>
              <a:rPr lang="en-US" sz="1200" b="0" i="0" u="none" strike="noStrike" kern="1200" baseline="0" dirty="0" smtClean="0">
                <a:solidFill>
                  <a:schemeClr val="tx1"/>
                </a:solidFill>
                <a:latin typeface="+mn-lt"/>
                <a:ea typeface="+mn-ea"/>
                <a:cs typeface="+mn-cs"/>
              </a:rPr>
              <a: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provides a way to pass data from the</a:t>
            </a:r>
          </a:p>
          <a:p>
            <a:r>
              <a:rPr lang="en-US" sz="1200" b="0" i="0" u="none" strike="noStrike" kern="1200" baseline="0" dirty="0" smtClean="0">
                <a:solidFill>
                  <a:schemeClr val="tx1"/>
                </a:solidFill>
                <a:latin typeface="+mn-lt"/>
                <a:ea typeface="+mn-ea"/>
                <a:cs typeface="+mn-cs"/>
              </a:rPr>
              <a:t>controller to the view, but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makes use of the dynamic language features of</a:t>
            </a:r>
          </a:p>
          <a:p>
            <a:r>
              <a:rPr lang="en-US" sz="1200" b="0" i="0" u="none" strike="noStrike" kern="1200" baseline="0" dirty="0" smtClean="0">
                <a:solidFill>
                  <a:schemeClr val="tx1"/>
                </a:solidFill>
                <a:latin typeface="+mn-lt"/>
                <a:ea typeface="+mn-ea"/>
                <a:cs typeface="+mn-cs"/>
              </a:rPr>
              <a:t>C# 4. Instead of storing items in a dictionary using a string key, you can simply set</a:t>
            </a:r>
          </a:p>
          <a:p>
            <a:r>
              <a:rPr lang="en-US" sz="1200" b="0" i="0" u="none" strike="noStrike" kern="1200" baseline="0" dirty="0" smtClean="0">
                <a:solidFill>
                  <a:schemeClr val="tx1"/>
                </a:solidFill>
                <a:latin typeface="+mn-lt"/>
                <a:ea typeface="+mn-ea"/>
                <a:cs typeface="+mn-cs"/>
              </a:rPr>
              <a:t>properties on the dynamic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within your controller:</a:t>
            </a:r>
          </a:p>
          <a:p>
            <a:r>
              <a:rPr lang="en-US" sz="1200" b="0" i="0" u="none" strike="noStrike" kern="1200" baseline="0" dirty="0" err="1" smtClean="0">
                <a:solidFill>
                  <a:schemeClr val="tx1"/>
                </a:solidFill>
                <a:latin typeface="+mn-lt"/>
                <a:ea typeface="+mn-ea"/>
                <a:cs typeface="+mn-cs"/>
              </a:rPr>
              <a:t>ViewBag.HasPermission</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hasPermission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is also available in the view, so instead of having to retrieve the</a:t>
            </a:r>
          </a:p>
          <a:p>
            <a:r>
              <a:rPr lang="en-US" sz="1200" b="0" i="0" u="none" strike="noStrike" kern="1200" baseline="0" dirty="0" smtClean="0">
                <a:solidFill>
                  <a:schemeClr val="tx1"/>
                </a:solidFill>
                <a:latin typeface="+mn-lt"/>
                <a:ea typeface="+mn-ea"/>
                <a:cs typeface="+mn-cs"/>
              </a:rPr>
              <a:t>item from </a:t>
            </a:r>
            <a:r>
              <a:rPr lang="en-US" sz="1200" b="0" i="0" u="none" strike="noStrike" kern="1200" baseline="0" dirty="0" err="1" smtClean="0">
                <a:solidFill>
                  <a:schemeClr val="tx1"/>
                </a:solidFill>
                <a:latin typeface="+mn-lt"/>
                <a:ea typeface="+mn-ea"/>
                <a:cs typeface="+mn-cs"/>
              </a:rPr>
              <a:t>ViewData</a:t>
            </a:r>
            <a:r>
              <a:rPr lang="en-US" sz="1200" b="0" i="0" u="none" strike="noStrike" kern="1200" baseline="0" dirty="0" smtClean="0">
                <a:solidFill>
                  <a:schemeClr val="tx1"/>
                </a:solidFill>
                <a:latin typeface="+mn-lt"/>
                <a:ea typeface="+mn-ea"/>
                <a:cs typeface="+mn-cs"/>
              </a:rPr>
              <a:t> and casting it to a Boolean, we can simplify our view to access the</a:t>
            </a:r>
          </a:p>
          <a:p>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directly:</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18</a:t>
            </a:fld>
            <a:endParaRPr lang="en-US"/>
          </a:p>
        </p:txBody>
      </p:sp>
    </p:spTree>
    <p:extLst>
      <p:ext uri="{BB962C8B-B14F-4D97-AF65-F5344CB8AC3E}">
        <p14:creationId xmlns:p14="http://schemas.microsoft.com/office/powerpoint/2010/main" val="3369625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32500" lnSpcReduction="20000"/>
          </a:bodyPr>
          <a:lstStyle/>
          <a:p>
            <a:r>
              <a:rPr lang="es-ES" sz="1200" b="0" i="0" kern="1200" dirty="0" smtClean="0">
                <a:solidFill>
                  <a:schemeClr val="tx1"/>
                </a:solidFill>
                <a:effectLst/>
                <a:latin typeface="+mn-lt"/>
                <a:ea typeface="+mn-ea"/>
                <a:cs typeface="+mn-cs"/>
              </a:rPr>
              <a:t>Los </a:t>
            </a:r>
            <a:r>
              <a:rPr lang="es-ES" sz="1200" b="0" i="0" kern="1200" dirty="0" err="1" smtClean="0">
                <a:solidFill>
                  <a:schemeClr val="tx1"/>
                </a:solidFill>
                <a:effectLst/>
                <a:latin typeface="+mn-lt"/>
                <a:ea typeface="+mn-ea"/>
                <a:cs typeface="+mn-cs"/>
              </a:rPr>
              <a:t>Helpers</a:t>
            </a:r>
            <a:r>
              <a:rPr lang="es-ES" sz="1200" b="0" i="0" kern="1200" dirty="0" smtClean="0">
                <a:solidFill>
                  <a:schemeClr val="tx1"/>
                </a:solidFill>
                <a:effectLst/>
                <a:latin typeface="+mn-lt"/>
                <a:ea typeface="+mn-ea"/>
                <a:cs typeface="+mn-cs"/>
              </a:rPr>
              <a:t>, o como su traducción en español sería “Ayudadores” son elementos de apoyo para encapsular acciones dentro de la vista, como si de una función en la parte del servidor se tratase. </a:t>
            </a:r>
            <a:r>
              <a:rPr lang="es-ES" sz="1200" b="0" i="0" u="none" strike="noStrike" kern="1200" dirty="0" smtClean="0">
                <a:solidFill>
                  <a:schemeClr val="tx1"/>
                </a:solidFill>
                <a:effectLst/>
                <a:latin typeface="+mn-lt"/>
                <a:ea typeface="+mn-ea"/>
                <a:cs typeface="+mn-cs"/>
              </a:rPr>
              <a:t>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ayudan a trabajar con HTML. </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Usando </a:t>
            </a:r>
            <a:r>
              <a:rPr lang="es-ES" sz="1200" b="1" i="0" u="none" strike="noStrike" kern="1200" dirty="0" err="1" smtClean="0">
                <a:solidFill>
                  <a:schemeClr val="tx1"/>
                </a:solidFill>
                <a:effectLst/>
                <a:latin typeface="+mn-lt"/>
                <a:ea typeface="+mn-ea"/>
                <a:cs typeface="+mn-cs"/>
              </a:rPr>
              <a:t>Forms</a:t>
            </a:r>
            <a:r>
              <a:rPr lang="es-ES" sz="1200" b="1" i="0" u="none" strike="noStrike" kern="1200" dirty="0" smtClean="0">
                <a:solidFill>
                  <a:schemeClr val="tx1"/>
                </a:solidFill>
                <a:effectLst/>
                <a:latin typeface="+mn-lt"/>
                <a:ea typeface="+mn-ea"/>
                <a:cs typeface="+mn-cs"/>
              </a:rPr>
              <a:t> - “</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es poderoso. Sin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la internet como la conocemos sería solo un repositorio de solo lectura. No se podrían realizar búsquedas o comprar.</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La acción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 y el método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Un formulario es un contenedor para elementos de entrada (inputs): </a:t>
            </a:r>
            <a:r>
              <a:rPr lang="es-ES" sz="1200" b="0" i="0" u="none" strike="noStrike" kern="1200" dirty="0" err="1" smtClean="0">
                <a:solidFill>
                  <a:schemeClr val="tx1"/>
                </a:solidFill>
                <a:effectLst/>
                <a:latin typeface="+mn-lt"/>
                <a:ea typeface="+mn-ea"/>
                <a:cs typeface="+mn-cs"/>
              </a:rPr>
              <a:t>buttons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checkboxes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inputs, etc. Estos elementos permiten al usuario introducir información a la pagina y suministrar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dicha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al servidor. A que servidor? Como llega al servidor? Para responder estas preguntas, hay dos atributos importantes en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y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le dice al navegador a donde enviar la información. Esta contiene la URL. La URL puede ser relativa o absoluta.</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="http://www.bing.com/search"&gt;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le indica al navegador si debe usar HTTP POST o HTTP GET cuando </a:t>
            </a:r>
            <a:r>
              <a:rPr lang="es-ES" sz="1200" b="0" i="0" u="none" strike="noStrike" kern="1200" dirty="0" err="1" smtClean="0">
                <a:solidFill>
                  <a:schemeClr val="tx1"/>
                </a:solidFill>
                <a:effectLst/>
                <a:latin typeface="+mn-lt"/>
                <a:ea typeface="+mn-ea"/>
                <a:cs typeface="+mn-cs"/>
              </a:rPr>
              <a:t>envia</a:t>
            </a:r>
            <a:r>
              <a:rPr lang="es-ES" sz="1200" b="0" i="0" u="none" strike="noStrike" kern="1200" dirty="0" smtClean="0">
                <a:solidFill>
                  <a:schemeClr val="tx1"/>
                </a:solidFill>
                <a:effectLst/>
                <a:latin typeface="+mn-lt"/>
                <a:ea typeface="+mn-ea"/>
                <a:cs typeface="+mn-cs"/>
              </a:rPr>
              <a:t> la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Por defecto, utiliza el valor “</a:t>
            </a:r>
            <a:r>
              <a:rPr lang="es-ES" sz="1200" b="0" i="0" u="none" strike="noStrike" kern="1200" dirty="0" err="1" smtClean="0">
                <a:solidFill>
                  <a:schemeClr val="tx1"/>
                </a:solidFill>
                <a:effectLst/>
                <a:latin typeface="+mn-lt"/>
                <a:ea typeface="+mn-ea"/>
                <a:cs typeface="+mn-cs"/>
              </a:rPr>
              <a:t>get</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="http://www.bing.com/search"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get</a:t>
            </a:r>
            <a:r>
              <a:rPr lang="es-ES" sz="1200" b="1" i="0" u="none" strike="noStrike" kern="1200" dirty="0" smtClean="0">
                <a:solidFill>
                  <a:schemeClr val="tx1"/>
                </a:solidFill>
                <a:effectLst/>
                <a:latin typeface="+mn-lt"/>
                <a:ea typeface="+mn-ea"/>
                <a:cs typeface="+mn-cs"/>
              </a:rPr>
              <a:t>"&gt;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Cuando se hace un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de un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usando HTTP 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el navegador toma los nombres de los inputs y sus valores y los coloca en el </a:t>
            </a:r>
            <a:r>
              <a:rPr lang="es-ES" sz="1200" b="0" i="0" u="none" strike="noStrike" kern="1200" dirty="0" err="1" smtClean="0">
                <a:solidFill>
                  <a:schemeClr val="tx1"/>
                </a:solidFill>
                <a:effectLst/>
                <a:latin typeface="+mn-lt"/>
                <a:ea typeface="+mn-ea"/>
                <a:cs typeface="+mn-cs"/>
              </a:rPr>
              <a:t>query</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string</a:t>
            </a:r>
            <a:r>
              <a:rPr lang="es-ES" sz="1200" b="0" i="0" u="none" strike="noStrike" kern="1200" dirty="0" smtClean="0">
                <a:solidFill>
                  <a:schemeClr val="tx1"/>
                </a:solidFill>
                <a:effectLst/>
                <a:latin typeface="+mn-lt"/>
                <a:ea typeface="+mn-ea"/>
                <a:cs typeface="+mn-cs"/>
              </a:rPr>
              <a:t>. Suponiendo que esta </a:t>
            </a:r>
            <a:r>
              <a:rPr lang="es-ES" sz="1200" b="0" i="0" u="none" strike="noStrike" kern="1200" dirty="0" err="1" smtClean="0">
                <a:solidFill>
                  <a:schemeClr val="tx1"/>
                </a:solidFill>
                <a:effectLst/>
                <a:latin typeface="+mn-lt"/>
                <a:ea typeface="+mn-ea"/>
                <a:cs typeface="+mn-cs"/>
              </a:rPr>
              <a:t>bucando</a:t>
            </a:r>
            <a:r>
              <a:rPr lang="es-ES" sz="1200" b="0" i="0" u="none" strike="noStrike" kern="1200" dirty="0" smtClean="0">
                <a:solidFill>
                  <a:schemeClr val="tx1"/>
                </a:solidFill>
                <a:effectLst/>
                <a:latin typeface="+mn-lt"/>
                <a:ea typeface="+mn-ea"/>
                <a:cs typeface="+mn-cs"/>
              </a:rPr>
              <a:t> la palabra “</a:t>
            </a:r>
            <a:r>
              <a:rPr lang="es-ES" sz="1200" b="0" i="0" u="none" strike="noStrike" kern="1200" dirty="0" err="1" smtClean="0">
                <a:solidFill>
                  <a:schemeClr val="tx1"/>
                </a:solidFill>
                <a:effectLst/>
                <a:latin typeface="+mn-lt"/>
                <a:ea typeface="+mn-ea"/>
                <a:cs typeface="+mn-cs"/>
              </a:rPr>
              <a:t>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sng" strike="noStrike" kern="1200" dirty="0" smtClean="0">
                <a:solidFill>
                  <a:schemeClr val="tx1"/>
                </a:solidFill>
                <a:effectLst/>
                <a:latin typeface="+mn-lt"/>
                <a:ea typeface="+mn-ea"/>
                <a:cs typeface="+mn-cs"/>
                <a:hlinkClick r:id="rId3"/>
              </a:rPr>
              <a:t>http://www.bing.com/search?q=love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no cambia el estado en el servidor. Solo lectura. </a:t>
            </a:r>
            <a:endParaRPr lang="es-ES" b="0" dirty="0" smtClean="0">
              <a:effectLst/>
            </a:endParaRPr>
          </a:p>
          <a:p>
            <a:pPr rtl="0"/>
            <a:r>
              <a:rPr lang="es-ES" sz="1200" b="0" i="0" u="none" strike="noStrike" kern="1200" dirty="0" smtClean="0">
                <a:solidFill>
                  <a:schemeClr val="tx1"/>
                </a:solidFill>
                <a:effectLst/>
                <a:latin typeface="+mn-lt"/>
                <a:ea typeface="+mn-ea"/>
                <a:cs typeface="+mn-cs"/>
              </a:rPr>
              <a:t>POST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si cambia el estado.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Las aplicaciones web normalmente utilizan GET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lectura y POST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escrituras.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Calculando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 preferible calcular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antes que tenerlo </a:t>
            </a:r>
            <a:r>
              <a:rPr lang="es-ES" sz="1200" b="0" i="0" u="none" strike="noStrike" kern="1200" dirty="0" err="1" smtClean="0">
                <a:solidFill>
                  <a:schemeClr val="tx1"/>
                </a:solidFill>
                <a:effectLst/>
                <a:latin typeface="+mn-lt"/>
                <a:ea typeface="+mn-ea"/>
                <a:cs typeface="+mn-cs"/>
              </a:rPr>
              <a:t>hardcodeado</a:t>
            </a:r>
            <a:r>
              <a:rPr lang="es-ES" sz="1200" b="0" i="0" u="none" strike="noStrike" kern="1200" dirty="0" smtClean="0">
                <a:solidFill>
                  <a:schemeClr val="tx1"/>
                </a:solidFill>
                <a:effectLst/>
                <a:latin typeface="+mn-lt"/>
                <a:ea typeface="+mn-ea"/>
                <a:cs typeface="+mn-cs"/>
              </a:rPr>
              <a:t>. Hay un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que realiza el calculo por nosotros:</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using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Html.BeginForm</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Search</a:t>
            </a:r>
            <a:r>
              <a:rPr lang="es-ES" sz="1200" b="1" i="0" u="none" strike="noStrike" kern="1200" dirty="0" smtClean="0">
                <a:solidFill>
                  <a:schemeClr val="tx1"/>
                </a:solidFill>
                <a:effectLst/>
                <a:latin typeface="+mn-lt"/>
                <a:ea typeface="+mn-ea"/>
                <a:cs typeface="+mn-cs"/>
              </a:rPr>
              <a:t>", "Home", </a:t>
            </a:r>
            <a:r>
              <a:rPr lang="es-ES" sz="1200" b="1" i="0" u="none" strike="noStrike" kern="1200" dirty="0" err="1" smtClean="0">
                <a:solidFill>
                  <a:schemeClr val="tx1"/>
                </a:solidFill>
                <a:effectLst/>
                <a:latin typeface="+mn-lt"/>
                <a:ea typeface="+mn-ea"/>
                <a:cs typeface="+mn-cs"/>
              </a:rPr>
              <a:t>FormMethod.Get</a:t>
            </a:r>
            <a:r>
              <a:rPr lang="es-ES" sz="1200" b="1" i="0" u="none" strike="noStrike" kern="1200" dirty="0" smtClean="0">
                <a:solidFill>
                  <a:schemeClr val="tx1"/>
                </a:solidFill>
                <a:effectLst/>
                <a:latin typeface="+mn-lt"/>
                <a:ea typeface="+mn-ea"/>
                <a:cs typeface="+mn-cs"/>
              </a:rPr>
              <a:t>)) {</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BeginForm</a:t>
            </a:r>
            <a:r>
              <a:rPr lang="es-ES" sz="1200" b="0" i="0" u="none" strike="noStrike" kern="1200" dirty="0" smtClean="0">
                <a:solidFill>
                  <a:schemeClr val="tx1"/>
                </a:solidFill>
                <a:effectLst/>
                <a:latin typeface="+mn-lt"/>
                <a:ea typeface="+mn-ea"/>
                <a:cs typeface="+mn-cs"/>
              </a:rPr>
              <a:t> le pregunta al motor de </a:t>
            </a:r>
            <a:r>
              <a:rPr lang="es-ES" sz="1200" b="0" i="0" u="none" strike="noStrike" kern="1200" dirty="0" err="1" smtClean="0">
                <a:solidFill>
                  <a:schemeClr val="tx1"/>
                </a:solidFill>
                <a:effectLst/>
                <a:latin typeface="+mn-lt"/>
                <a:ea typeface="+mn-ea"/>
                <a:cs typeface="+mn-cs"/>
              </a:rPr>
              <a:t>routing</a:t>
            </a:r>
            <a:r>
              <a:rPr lang="es-ES" sz="1200" b="0" i="0" u="none" strike="noStrike" kern="1200" dirty="0" smtClean="0">
                <a:solidFill>
                  <a:schemeClr val="tx1"/>
                </a:solidFill>
                <a:effectLst/>
                <a:latin typeface="+mn-lt"/>
                <a:ea typeface="+mn-ea"/>
                <a:cs typeface="+mn-cs"/>
              </a:rPr>
              <a:t> como llegar a la </a:t>
            </a:r>
            <a:r>
              <a:rPr lang="es-ES" sz="1200" b="0" i="0" u="none" strike="noStrike" kern="1200" dirty="0" err="1" smtClean="0">
                <a:solidFill>
                  <a:schemeClr val="tx1"/>
                </a:solidFill>
                <a:effectLst/>
                <a:latin typeface="+mn-lt"/>
                <a:ea typeface="+mn-ea"/>
                <a:cs typeface="+mn-cs"/>
              </a:rPr>
              <a:t>accion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del </a:t>
            </a:r>
            <a:r>
              <a:rPr lang="es-ES" sz="1200" b="0" i="0" u="none" strike="noStrike" kern="1200" dirty="0" err="1" smtClean="0">
                <a:solidFill>
                  <a:schemeClr val="tx1"/>
                </a:solidFill>
                <a:effectLst/>
                <a:latin typeface="+mn-lt"/>
                <a:ea typeface="+mn-ea"/>
                <a:cs typeface="+mn-cs"/>
              </a:rPr>
              <a:t>HomeController</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sng" kern="1200" dirty="0" smtClean="0">
                <a:solidFill>
                  <a:schemeClr val="tx1"/>
                </a:solidFill>
                <a:effectLst/>
                <a:latin typeface="+mn-lt"/>
                <a:ea typeface="+mn-ea"/>
                <a:cs typeface="+mn-cs"/>
              </a:rPr>
              <a:t>HTML </a:t>
            </a:r>
            <a:r>
              <a:rPr lang="es-ES" sz="1200" b="1" i="0" u="sng" kern="1200" dirty="0" err="1" smtClean="0">
                <a:solidFill>
                  <a:schemeClr val="tx1"/>
                </a:solidFill>
                <a:effectLst/>
                <a:latin typeface="+mn-lt"/>
                <a:ea typeface="+mn-ea"/>
                <a:cs typeface="+mn-cs"/>
              </a:rPr>
              <a:t>Helpers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Son métodos que se pueden invocar en la propiedad </a:t>
            </a:r>
            <a:r>
              <a:rPr lang="es-ES" sz="1200" b="1" i="0" u="none" strike="noStrike" kern="1200" dirty="0" err="1" smtClean="0">
                <a:solidFill>
                  <a:schemeClr val="tx1"/>
                </a:solidFill>
                <a:effectLst/>
                <a:latin typeface="+mn-lt"/>
                <a:ea typeface="+mn-ea"/>
                <a:cs typeface="+mn-cs"/>
              </a:rPr>
              <a:t>Html</a:t>
            </a:r>
            <a:r>
              <a:rPr lang="es-ES" sz="1200" b="1" i="0" u="none" strike="noStrike"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rPr>
              <a:t>de la Vista. También se puede acceder a URL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t>
            </a:r>
            <a:r>
              <a:rPr lang="es-ES" sz="1200" b="0" i="0" u="none" strike="noStrike" kern="1200" dirty="0" err="1" smtClean="0">
                <a:solidFill>
                  <a:schemeClr val="tx1"/>
                </a:solidFill>
                <a:effectLst/>
                <a:latin typeface="+mn-lt"/>
                <a:ea typeface="+mn-ea"/>
                <a:cs typeface="+mn-cs"/>
              </a:rPr>
              <a:t>Url</a:t>
            </a:r>
            <a:r>
              <a:rPr lang="es-ES" sz="1200" b="0" i="0" u="none" strike="noStrike" kern="1200" dirty="0" smtClean="0">
                <a:solidFill>
                  <a:schemeClr val="tx1"/>
                </a:solidFill>
                <a:effectLst/>
                <a:latin typeface="+mn-lt"/>
                <a:ea typeface="+mn-ea"/>
                <a:cs typeface="+mn-cs"/>
              </a:rPr>
              <a:t>) y Ajax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Ajax). El </a:t>
            </a:r>
            <a:r>
              <a:rPr lang="es-ES" sz="1200" b="0" i="0" u="none" strike="noStrike" kern="1200" dirty="0" err="1" smtClean="0">
                <a:solidFill>
                  <a:schemeClr val="tx1"/>
                </a:solidFill>
                <a:effectLst/>
                <a:latin typeface="+mn-lt"/>
                <a:ea typeface="+mn-ea"/>
                <a:cs typeface="+mn-cs"/>
              </a:rPr>
              <a:t>proposito</a:t>
            </a:r>
            <a:r>
              <a:rPr lang="es-ES" sz="1200" b="0" i="0" u="none" strike="noStrike" kern="1200" dirty="0" smtClean="0">
                <a:solidFill>
                  <a:schemeClr val="tx1"/>
                </a:solidFill>
                <a:effectLst/>
                <a:latin typeface="+mn-lt"/>
                <a:ea typeface="+mn-ea"/>
                <a:cs typeface="+mn-cs"/>
              </a:rPr>
              <a:t> de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es hacer las Vistas más fáciles al desarrollador. El URL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también está disponible dentro de los </a:t>
            </a:r>
            <a:r>
              <a:rPr lang="es-ES" sz="1200" b="0" i="0" u="none" strike="noStrike" kern="1200" dirty="0" err="1" smtClean="0">
                <a:solidFill>
                  <a:schemeClr val="tx1"/>
                </a:solidFill>
                <a:effectLst/>
                <a:latin typeface="+mn-lt"/>
                <a:ea typeface="+mn-ea"/>
                <a:cs typeface="+mn-cs"/>
              </a:rPr>
              <a:t>Controllers</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sz="1200" b="0" i="0" u="none" strike="noStrike" kern="1200" dirty="0" smtClean="0">
                <a:solidFill>
                  <a:schemeClr val="tx1"/>
                </a:solidFill>
                <a:effectLst/>
                <a:latin typeface="+mn-lt"/>
                <a:ea typeface="+mn-ea"/>
                <a:cs typeface="+mn-cs"/>
              </a:rPr>
              <a:t>La mayoría de los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particularmente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producen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HTML.</a:t>
            </a:r>
            <a:endParaRPr lang="es-ES" b="0" dirty="0" smtClean="0">
              <a:effectLst/>
            </a:endParaRP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Encoding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automatico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Mucho de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son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que usamos para mostrar valores correspondientes al modelo. Estos son </a:t>
            </a:r>
            <a:r>
              <a:rPr lang="es-ES" sz="1200" b="0" i="0" u="none" strike="noStrike" kern="1200" dirty="0" err="1" smtClean="0">
                <a:solidFill>
                  <a:schemeClr val="tx1"/>
                </a:solidFill>
                <a:effectLst/>
                <a:latin typeface="+mn-lt"/>
                <a:ea typeface="+mn-ea"/>
                <a:cs typeface="+mn-cs"/>
              </a:rPr>
              <a:t>encodeados</a:t>
            </a:r>
            <a:r>
              <a:rPr lang="es-ES" sz="1200" b="0" i="0" u="none" strike="noStrike" kern="1200" dirty="0" smtClean="0">
                <a:solidFill>
                  <a:schemeClr val="tx1"/>
                </a:solidFill>
                <a:effectLst/>
                <a:latin typeface="+mn-lt"/>
                <a:ea typeface="+mn-ea"/>
                <a:cs typeface="+mn-cs"/>
              </a:rPr>
              <a:t> antes de ser </a:t>
            </a:r>
            <a:r>
              <a:rPr lang="es-ES" sz="1200" b="0" i="0" u="none" strike="noStrike" kern="1200" dirty="0" err="1" smtClean="0">
                <a:solidFill>
                  <a:schemeClr val="tx1"/>
                </a:solidFill>
                <a:effectLst/>
                <a:latin typeface="+mn-lt"/>
                <a:ea typeface="+mn-ea"/>
                <a:cs typeface="+mn-cs"/>
              </a:rPr>
              <a:t>renderizados</a:t>
            </a:r>
            <a:r>
              <a:rPr lang="es-ES" sz="1200" b="0" i="0" u="none" strike="noStrike" kern="1200" dirty="0" smtClean="0">
                <a:solidFill>
                  <a:schemeClr val="tx1"/>
                </a:solidFill>
                <a:effectLst/>
                <a:latin typeface="+mn-lt"/>
                <a:ea typeface="+mn-ea"/>
                <a:cs typeface="+mn-cs"/>
              </a:rPr>
              <a:t>.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Html.TextArea</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br</a:t>
            </a:r>
            <a:r>
              <a:rPr lang="es-ES" sz="1200" b="1" i="0" u="none" strike="noStrike" kern="1200" dirty="0" smtClean="0">
                <a:solidFill>
                  <a:schemeClr val="tx1"/>
                </a:solidFill>
                <a:effectLst/>
                <a:latin typeface="+mn-lt"/>
                <a:ea typeface="+mn-ea"/>
                <a:cs typeface="+mn-cs"/>
              </a:rPr>
              <a:t>/&gt;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segundo parámetro es el valor a mostrar.</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Código HTML producido: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cols</a:t>
            </a:r>
            <a:r>
              <a:rPr lang="es-ES" sz="1200" b="0" i="0" u="none" strike="noStrike" kern="1200" dirty="0" smtClean="0">
                <a:solidFill>
                  <a:schemeClr val="tx1"/>
                </a:solidFill>
                <a:effectLst/>
                <a:latin typeface="+mn-lt"/>
                <a:ea typeface="+mn-ea"/>
                <a:cs typeface="+mn-cs"/>
              </a:rPr>
              <a:t>="20" id="</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rows</a:t>
            </a:r>
            <a:r>
              <a:rPr lang="es-ES" sz="1200" b="0" i="0" u="none" strike="noStrike" kern="1200" dirty="0" smtClean="0">
                <a:solidFill>
                  <a:schemeClr val="tx1"/>
                </a:solidFill>
                <a:effectLst/>
                <a:latin typeface="+mn-lt"/>
                <a:ea typeface="+mn-ea"/>
                <a:cs typeface="+mn-cs"/>
              </a:rPr>
              <a:t>="2"&gt;</a:t>
            </a:r>
            <a:endParaRPr lang="es-ES" b="0" dirty="0" smtClean="0">
              <a:effectLst/>
            </a:endParaRPr>
          </a:p>
          <a:p>
            <a:pPr rtl="0"/>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&amp;</a:t>
            </a:r>
            <a:r>
              <a:rPr lang="es-ES" sz="1200" b="1" i="0" u="none" strike="noStrike" kern="1200" dirty="0" err="1" smtClean="0">
                <a:solidFill>
                  <a:schemeClr val="tx1"/>
                </a:solidFill>
                <a:effectLst/>
                <a:latin typeface="+mn-lt"/>
                <a:ea typeface="+mn-ea"/>
                <a:cs typeface="+mn-cs"/>
              </a:rPr>
              <a:t>lt;br</a:t>
            </a:r>
            <a:r>
              <a:rPr lang="es-ES" sz="1200" b="1" i="0" u="none" strike="noStrike" kern="1200" dirty="0" smtClean="0">
                <a:solidFill>
                  <a:schemeClr val="tx1"/>
                </a:solidFill>
                <a:effectLst/>
                <a:latin typeface="+mn-lt"/>
                <a:ea typeface="+mn-ea"/>
                <a:cs typeface="+mn-cs"/>
              </a:rPr>
              <a:t> /&amp;</a:t>
            </a:r>
            <a:r>
              <a:rPr lang="es-ES" sz="1200" b="1" i="0" u="none" strike="noStrike" kern="1200" dirty="0" err="1" smtClean="0">
                <a:solidFill>
                  <a:schemeClr val="tx1"/>
                </a:solidFill>
                <a:effectLst/>
                <a:latin typeface="+mn-lt"/>
                <a:ea typeface="+mn-ea"/>
                <a:cs typeface="+mn-cs"/>
              </a:rPr>
              <a:t>gt</a:t>
            </a:r>
            <a:r>
              <a:rPr lang="es-ES" sz="1200" b="1" i="0" u="none" strike="noStrike" kern="1200" dirty="0" smtClean="0">
                <a:solidFill>
                  <a:schemeClr val="tx1"/>
                </a:solidFill>
                <a:effectLst/>
                <a:latin typeface="+mn-lt"/>
                <a:ea typeface="+mn-ea"/>
                <a:cs typeface="+mn-cs"/>
              </a:rPr>
              <a: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&gt;</a:t>
            </a:r>
            <a:endParaRPr lang="es-ES" b="0"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Esto permite evitar Cross-</a:t>
            </a:r>
            <a:r>
              <a:rPr lang="es-ES" sz="1200" b="0" i="0" u="none" strike="noStrike" kern="1200" dirty="0" err="1" smtClean="0">
                <a:solidFill>
                  <a:schemeClr val="tx1"/>
                </a:solidFill>
                <a:effectLst/>
                <a:latin typeface="+mn-lt"/>
                <a:ea typeface="+mn-ea"/>
                <a:cs typeface="+mn-cs"/>
              </a:rPr>
              <a:t>site</a:t>
            </a:r>
            <a:r>
              <a:rPr lang="es-ES" sz="1200" b="0" i="0" u="none" strike="noStrike" kern="1200" dirty="0" smtClean="0">
                <a:solidFill>
                  <a:schemeClr val="tx1"/>
                </a:solidFill>
                <a:effectLst/>
                <a:latin typeface="+mn-lt"/>
                <a:ea typeface="+mn-ea"/>
                <a:cs typeface="+mn-cs"/>
              </a:rPr>
              <a:t> scripting </a:t>
            </a:r>
            <a:r>
              <a:rPr lang="es-ES" sz="1200" b="0" i="0" u="none" strike="noStrike" kern="1200" dirty="0" err="1" smtClean="0">
                <a:solidFill>
                  <a:schemeClr val="tx1"/>
                </a:solidFill>
                <a:effectLst/>
                <a:latin typeface="+mn-lt"/>
                <a:ea typeface="+mn-ea"/>
                <a:cs typeface="+mn-cs"/>
              </a:rPr>
              <a:t>attacks</a:t>
            </a:r>
            <a:r>
              <a:rPr lang="es-ES" sz="1200" b="0" i="0" u="none" strike="noStrike" kern="1200" dirty="0" smtClean="0">
                <a:solidFill>
                  <a:schemeClr val="tx1"/>
                </a:solidFill>
                <a:effectLst/>
                <a:latin typeface="+mn-lt"/>
                <a:ea typeface="+mn-ea"/>
                <a:cs typeface="+mn-cs"/>
              </a:rPr>
              <a:t> (XSS).</a:t>
            </a: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Helpers</a:t>
            </a:r>
            <a:r>
              <a:rPr lang="es-ES" sz="1200" b="1" i="0" u="none" strike="noStrike" kern="1200" dirty="0" smtClean="0">
                <a:solidFill>
                  <a:schemeClr val="tx1"/>
                </a:solidFill>
                <a:effectLst/>
                <a:latin typeface="+mn-lt"/>
                <a:ea typeface="+mn-ea"/>
                <a:cs typeface="+mn-cs"/>
              </a:rPr>
              <a:t> fuertemente </a:t>
            </a:r>
            <a:r>
              <a:rPr lang="es-ES" sz="1200" b="1" i="0" u="none" strike="noStrike" kern="1200" dirty="0" err="1" smtClean="0">
                <a:solidFill>
                  <a:schemeClr val="tx1"/>
                </a:solidFill>
                <a:effectLst/>
                <a:latin typeface="+mn-lt"/>
                <a:ea typeface="+mn-ea"/>
                <a:cs typeface="+mn-cs"/>
              </a:rPr>
              <a:t>tipados</a:t>
            </a:r>
            <a:endParaRPr lang="es-ES" b="1"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ASP.NET </a:t>
            </a:r>
            <a:r>
              <a:rPr lang="es-ES" sz="1200" b="0" i="0" u="none" strike="noStrike" kern="1200" dirty="0" err="1" smtClean="0">
                <a:solidFill>
                  <a:schemeClr val="tx1"/>
                </a:solidFill>
                <a:effectLst/>
                <a:latin typeface="+mn-lt"/>
                <a:ea typeface="+mn-ea"/>
                <a:cs typeface="+mn-cs"/>
              </a:rPr>
              <a:t>tambien</a:t>
            </a:r>
            <a:r>
              <a:rPr lang="es-ES" sz="1200" b="0" i="0" u="none" strike="noStrike" kern="1200" dirty="0" smtClean="0">
                <a:solidFill>
                  <a:schemeClr val="tx1"/>
                </a:solidFill>
                <a:effectLst/>
                <a:latin typeface="+mn-lt"/>
                <a:ea typeface="+mn-ea"/>
                <a:cs typeface="+mn-cs"/>
              </a:rPr>
              <a:t> provee una lista de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fuertemente </a:t>
            </a:r>
            <a:r>
              <a:rPr lang="es-ES" sz="1200" b="0" i="0" u="none" strike="noStrike" kern="1200" dirty="0" err="1" smtClean="0">
                <a:solidFill>
                  <a:schemeClr val="tx1"/>
                </a:solidFill>
                <a:effectLst/>
                <a:latin typeface="+mn-lt"/>
                <a:ea typeface="+mn-ea"/>
                <a:cs typeface="+mn-cs"/>
              </a:rPr>
              <a:t>tipados</a:t>
            </a:r>
            <a:r>
              <a:rPr lang="es-ES" sz="1200" b="0" i="0" u="none" strike="noStrike" kern="1200" dirty="0" smtClean="0">
                <a:solidFill>
                  <a:schemeClr val="tx1"/>
                </a:solidFill>
                <a:effectLst/>
                <a:latin typeface="+mn-lt"/>
                <a:ea typeface="+mn-ea"/>
                <a:cs typeface="+mn-cs"/>
              </a:rPr>
              <a:t>. Con estos, se pasa una expresión lambda para especificar una propiedad del modelo a </a:t>
            </a:r>
            <a:r>
              <a:rPr lang="es-ES" sz="1200" b="0" i="0" u="none" strike="noStrike" kern="1200" dirty="0" err="1" smtClean="0">
                <a:solidFill>
                  <a:schemeClr val="tx1"/>
                </a:solidFill>
                <a:effectLst/>
                <a:latin typeface="+mn-lt"/>
                <a:ea typeface="+mn-ea"/>
                <a:cs typeface="+mn-cs"/>
              </a:rPr>
              <a:t>renderizar</a:t>
            </a:r>
            <a:r>
              <a:rPr lang="es-ES" sz="1200" b="0" i="0" u="none" strike="noStrike" kern="1200" dirty="0" smtClean="0">
                <a:solidFill>
                  <a:schemeClr val="tx1"/>
                </a:solidFill>
                <a:effectLst/>
                <a:latin typeface="+mn-lt"/>
                <a:ea typeface="+mn-ea"/>
                <a:cs typeface="+mn-cs"/>
              </a:rPr>
              <a:t>. El tipo del modelo para la expresión </a:t>
            </a:r>
            <a:r>
              <a:rPr lang="es-ES" sz="1200" b="0" i="0" u="none" strike="noStrike" kern="1200" dirty="0" err="1" smtClean="0">
                <a:solidFill>
                  <a:schemeClr val="tx1"/>
                </a:solidFill>
                <a:effectLst/>
                <a:latin typeface="+mn-lt"/>
                <a:ea typeface="+mn-ea"/>
                <a:cs typeface="+mn-cs"/>
              </a:rPr>
              <a:t>sera</a:t>
            </a:r>
            <a:r>
              <a:rPr lang="es-ES" sz="1200" b="0" i="0" u="none" strike="noStrike" kern="1200" dirty="0" smtClean="0">
                <a:solidFill>
                  <a:schemeClr val="tx1"/>
                </a:solidFill>
                <a:effectLst/>
                <a:latin typeface="+mn-lt"/>
                <a:ea typeface="+mn-ea"/>
                <a:cs typeface="+mn-cs"/>
              </a:rPr>
              <a:t> el mismo que el tipo del modelo especificado en la directiva @</a:t>
            </a:r>
            <a:r>
              <a:rPr lang="es-ES" sz="1200" b="0" i="0" u="none" strike="noStrike" kern="1200" dirty="0" err="1" smtClean="0">
                <a:solidFill>
                  <a:schemeClr val="tx1"/>
                </a:solidFill>
                <a:effectLst/>
                <a:latin typeface="+mn-lt"/>
                <a:ea typeface="+mn-ea"/>
                <a:cs typeface="+mn-cs"/>
              </a:rPr>
              <a:t>model</a:t>
            </a:r>
            <a:r>
              <a:rPr lang="es-ES" sz="1200" b="0" i="0" u="none" strike="noStrike" kern="1200" dirty="0" smtClean="0">
                <a:solidFill>
                  <a:schemeClr val="tx1"/>
                </a:solidFill>
                <a:effectLst/>
                <a:latin typeface="+mn-lt"/>
                <a:ea typeface="+mn-ea"/>
                <a:cs typeface="+mn-cs"/>
              </a:rPr>
              <a:t>. </a:t>
            </a:r>
          </a:p>
          <a:p>
            <a:r>
              <a:rPr lang="es-ES" sz="1200" b="0" i="0" u="none" strike="noStrike" kern="1200" dirty="0" smtClean="0">
                <a:solidFill>
                  <a:schemeClr val="tx1"/>
                </a:solidFill>
                <a:effectLst/>
                <a:latin typeface="+mn-lt"/>
                <a:ea typeface="+mn-ea"/>
                <a:cs typeface="+mn-cs"/>
              </a:rPr>
              <a:t>Utilizar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tiene sus beneficios: </a:t>
            </a:r>
            <a:r>
              <a:rPr lang="es-ES" sz="1200" b="0" i="0" u="none" strike="noStrike" kern="1200" dirty="0" err="1" smtClean="0">
                <a:solidFill>
                  <a:schemeClr val="tx1"/>
                </a:solidFill>
                <a:effectLst/>
                <a:latin typeface="+mn-lt"/>
                <a:ea typeface="+mn-ea"/>
                <a:cs typeface="+mn-cs"/>
              </a:rPr>
              <a:t>Intellisense</a:t>
            </a:r>
            <a:r>
              <a:rPr lang="es-ES" sz="1200" b="0" i="0" u="none" strike="noStrike" kern="1200" dirty="0" smtClean="0">
                <a:solidFill>
                  <a:schemeClr val="tx1"/>
                </a:solidFill>
                <a:effectLst/>
                <a:latin typeface="+mn-lt"/>
                <a:ea typeface="+mn-ea"/>
                <a:cs typeface="+mn-cs"/>
              </a:rPr>
              <a:t>, chequeos de errores en tiempo de compilación, facilidad de refactorización (Si se cambia el nombre de la propiedad, Visual Studio automáticamente cambia el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en la Vista).</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19</a:t>
            </a:fld>
            <a:endParaRPr lang="en-US"/>
          </a:p>
        </p:txBody>
      </p:sp>
    </p:spTree>
    <p:extLst>
      <p:ext uri="{BB962C8B-B14F-4D97-AF65-F5344CB8AC3E}">
        <p14:creationId xmlns:p14="http://schemas.microsoft.com/office/powerpoint/2010/main" val="190445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20</a:t>
            </a:fld>
            <a:endParaRPr lang="en-US"/>
          </a:p>
        </p:txBody>
      </p:sp>
    </p:spTree>
    <p:extLst>
      <p:ext uri="{BB962C8B-B14F-4D97-AF65-F5344CB8AC3E}">
        <p14:creationId xmlns:p14="http://schemas.microsoft.com/office/powerpoint/2010/main" val="2476451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21</a:t>
            </a:fld>
            <a:endParaRPr lang="en-US"/>
          </a:p>
        </p:txBody>
      </p:sp>
    </p:spTree>
    <p:extLst>
      <p:ext uri="{BB962C8B-B14F-4D97-AF65-F5344CB8AC3E}">
        <p14:creationId xmlns:p14="http://schemas.microsoft.com/office/powerpoint/2010/main" val="808311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22</a:t>
            </a:fld>
            <a:endParaRPr lang="en-US"/>
          </a:p>
        </p:txBody>
      </p:sp>
    </p:spTree>
    <p:extLst>
      <p:ext uri="{BB962C8B-B14F-4D97-AF65-F5344CB8AC3E}">
        <p14:creationId xmlns:p14="http://schemas.microsoft.com/office/powerpoint/2010/main" val="793352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b="1" i="1" kern="1200" dirty="0" err="1" smtClean="0">
                <a:solidFill>
                  <a:schemeClr val="tx1"/>
                </a:solidFill>
                <a:effectLst/>
                <a:latin typeface="+mn-lt"/>
                <a:ea typeface="+mn-ea"/>
                <a:cs typeface="+mn-cs"/>
              </a:rPr>
              <a:t>RegularExpressionAttribute</a:t>
            </a:r>
            <a:r>
              <a:rPr lang="es-ES" sz="1200" b="0" i="0" kern="1200" dirty="0" smtClean="0">
                <a:solidFill>
                  <a:schemeClr val="tx1"/>
                </a:solidFill>
                <a:effectLst/>
                <a:latin typeface="+mn-lt"/>
                <a:ea typeface="+mn-ea"/>
                <a:cs typeface="+mn-cs"/>
              </a:rPr>
              <a:t>: Con esto se exige que la entrada “</a:t>
            </a:r>
            <a:r>
              <a:rPr lang="es-ES" sz="1200" b="0" i="0" kern="1200" dirty="0" err="1" smtClean="0">
                <a:solidFill>
                  <a:schemeClr val="tx1"/>
                </a:solidFill>
                <a:effectLst/>
                <a:latin typeface="+mn-lt"/>
                <a:ea typeface="+mn-ea"/>
                <a:cs typeface="+mn-cs"/>
              </a:rPr>
              <a:t>String</a:t>
            </a:r>
            <a:r>
              <a:rPr lang="es-ES" sz="1200" b="0" i="0" kern="1200" dirty="0" smtClean="0">
                <a:solidFill>
                  <a:schemeClr val="tx1"/>
                </a:solidFill>
                <a:effectLst/>
                <a:latin typeface="+mn-lt"/>
                <a:ea typeface="+mn-ea"/>
                <a:cs typeface="+mn-cs"/>
              </a:rPr>
              <a:t>” cumpla con un determinado formato que debe cumplirse de forma obligatoria ya que en caso contrario el servidor lo dará como invalido. Muy útil para evitar que los usuarios introduzcan caracteres que no deben, como puede ser el caso de un intento de XSS o SQL </a:t>
            </a:r>
            <a:r>
              <a:rPr lang="es-ES" sz="1200" b="0" i="0" kern="1200" dirty="0" err="1" smtClean="0">
                <a:solidFill>
                  <a:schemeClr val="tx1"/>
                </a:solidFill>
                <a:effectLst/>
                <a:latin typeface="+mn-lt"/>
                <a:ea typeface="+mn-ea"/>
                <a:cs typeface="+mn-cs"/>
              </a:rPr>
              <a:t>Injection</a:t>
            </a:r>
            <a:r>
              <a:rPr lang="es-ES" sz="1200" b="0" i="0" kern="1200" dirty="0" smtClean="0">
                <a:solidFill>
                  <a:schemeClr val="tx1"/>
                </a:solidFill>
                <a:effectLst/>
                <a:latin typeface="+mn-lt"/>
                <a:ea typeface="+mn-ea"/>
                <a:cs typeface="+mn-cs"/>
              </a:rPr>
              <a:t>.</a:t>
            </a:r>
          </a:p>
          <a:p>
            <a:r>
              <a:rPr lang="es-ES" sz="1200" b="1" i="1" kern="1200" dirty="0" err="1" smtClean="0">
                <a:solidFill>
                  <a:schemeClr val="tx1"/>
                </a:solidFill>
                <a:effectLst/>
                <a:latin typeface="+mn-lt"/>
                <a:ea typeface="+mn-ea"/>
                <a:cs typeface="+mn-cs"/>
              </a:rPr>
              <a:t>RequiredAttribute</a:t>
            </a:r>
            <a:r>
              <a:rPr lang="es-ES" sz="1200" b="0" i="0" kern="1200" dirty="0" smtClean="0">
                <a:solidFill>
                  <a:schemeClr val="tx1"/>
                </a:solidFill>
                <a:effectLst/>
                <a:latin typeface="+mn-lt"/>
                <a:ea typeface="+mn-ea"/>
                <a:cs typeface="+mn-cs"/>
              </a:rPr>
              <a:t>: Exige que la entrada sea diferente de </a:t>
            </a:r>
            <a:r>
              <a:rPr lang="es-ES" sz="1200" b="0" i="0" kern="1200" dirty="0" err="1" smtClean="0">
                <a:solidFill>
                  <a:schemeClr val="tx1"/>
                </a:solidFill>
                <a:effectLst/>
                <a:latin typeface="+mn-lt"/>
                <a:ea typeface="+mn-ea"/>
                <a:cs typeface="+mn-cs"/>
              </a:rPr>
              <a:t>null</a:t>
            </a:r>
            <a:r>
              <a:rPr lang="es-ES" sz="1200" b="0" i="0" kern="1200" dirty="0" smtClean="0">
                <a:solidFill>
                  <a:schemeClr val="tx1"/>
                </a:solidFill>
                <a:effectLst/>
                <a:latin typeface="+mn-lt"/>
                <a:ea typeface="+mn-ea"/>
                <a:cs typeface="+mn-cs"/>
              </a:rPr>
              <a:t> o vacío, con lo que si el campo se envía sin datos generará un mensaje de error. Puede verse su uso en la clase Persona que se encuentra en la imagen anterior.</a:t>
            </a:r>
          </a:p>
          <a:p>
            <a:r>
              <a:rPr lang="es-ES" sz="1200" b="1" i="1" kern="1200" dirty="0" err="1" smtClean="0">
                <a:solidFill>
                  <a:schemeClr val="tx1"/>
                </a:solidFill>
                <a:effectLst/>
                <a:latin typeface="+mn-lt"/>
                <a:ea typeface="+mn-ea"/>
                <a:cs typeface="+mn-cs"/>
              </a:rPr>
              <a:t>DataTypeAttribute</a:t>
            </a:r>
            <a:r>
              <a:rPr lang="es-ES" sz="1200" b="0" i="0" kern="1200" dirty="0" smtClean="0">
                <a:solidFill>
                  <a:schemeClr val="tx1"/>
                </a:solidFill>
                <a:effectLst/>
                <a:latin typeface="+mn-lt"/>
                <a:ea typeface="+mn-ea"/>
                <a:cs typeface="+mn-cs"/>
              </a:rPr>
              <a:t>: Exige que un elemento sea de un determinado tipo en el caso de que sea necesario, por ejemplo un email, aunque puede entenderse que por debajo utiliza una expresión regular para determinar cuál es correcta y cual no, en la lista posterior se pueden ver los tipos más comúnmente utilizados.</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EmailAddressAttribute</a:t>
            </a:r>
            <a:r>
              <a:rPr lang="es-ES" sz="1200" b="0" i="0" kern="1200" dirty="0" smtClean="0">
                <a:solidFill>
                  <a:schemeClr val="tx1"/>
                </a:solidFill>
                <a:effectLst/>
                <a:latin typeface="+mn-lt"/>
                <a:ea typeface="+mn-ea"/>
                <a:cs typeface="+mn-cs"/>
              </a:rPr>
              <a:t>: Que sea de tipo correo electrónico.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FileExtensionsAttribute</a:t>
            </a:r>
            <a:r>
              <a:rPr lang="es-ES" sz="1200" b="0" i="0" kern="1200" dirty="0" smtClean="0">
                <a:solidFill>
                  <a:schemeClr val="tx1"/>
                </a:solidFill>
                <a:effectLst/>
                <a:latin typeface="+mn-lt"/>
                <a:ea typeface="+mn-ea"/>
                <a:cs typeface="+mn-cs"/>
              </a:rPr>
              <a:t>: Que coincida con una extensión de fichero.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CreditCardAttribute</a:t>
            </a:r>
            <a:r>
              <a:rPr lang="es-ES" sz="1200" b="0" i="0" kern="1200" dirty="0" smtClean="0">
                <a:solidFill>
                  <a:schemeClr val="tx1"/>
                </a:solidFill>
                <a:effectLst/>
                <a:latin typeface="+mn-lt"/>
                <a:ea typeface="+mn-ea"/>
                <a:cs typeface="+mn-cs"/>
              </a:rPr>
              <a:t>: Que tenga la forma de una tarjeta de crédito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PhoneAttribute</a:t>
            </a:r>
            <a:r>
              <a:rPr lang="es-ES" sz="1200" b="0" i="0" kern="1200" dirty="0" smtClean="0">
                <a:solidFill>
                  <a:schemeClr val="tx1"/>
                </a:solidFill>
                <a:effectLst/>
                <a:latin typeface="+mn-lt"/>
                <a:ea typeface="+mn-ea"/>
                <a:cs typeface="+mn-cs"/>
              </a:rPr>
              <a:t>: Que tenga el formato de un número de teléfono.</a:t>
            </a:r>
          </a:p>
          <a:p>
            <a:endParaRPr lang="es-ES" sz="1200" b="1" i="1" kern="1200" dirty="0" smtClean="0">
              <a:solidFill>
                <a:schemeClr val="tx1"/>
              </a:solidFill>
              <a:effectLst/>
              <a:latin typeface="+mn-lt"/>
              <a:ea typeface="+mn-ea"/>
              <a:cs typeface="+mn-cs"/>
            </a:endParaRPr>
          </a:p>
          <a:p>
            <a:r>
              <a:rPr lang="es-ES" sz="1200" b="1" i="1" kern="1200" dirty="0" err="1" smtClean="0">
                <a:solidFill>
                  <a:schemeClr val="tx1"/>
                </a:solidFill>
                <a:effectLst/>
                <a:latin typeface="+mn-lt"/>
                <a:ea typeface="+mn-ea"/>
                <a:cs typeface="+mn-cs"/>
              </a:rPr>
              <a:t>StringLengthAttribute</a:t>
            </a:r>
            <a:r>
              <a:rPr lang="es-ES" sz="1200" b="0" i="0" kern="1200" dirty="0" smtClean="0">
                <a:solidFill>
                  <a:schemeClr val="tx1"/>
                </a:solidFill>
                <a:effectLst/>
                <a:latin typeface="+mn-lt"/>
                <a:ea typeface="+mn-ea"/>
                <a:cs typeface="+mn-cs"/>
              </a:rPr>
              <a:t>: Establece una longitud exacta de la cadena de caracteres.</a:t>
            </a:r>
          </a:p>
          <a:p>
            <a:r>
              <a:rPr lang="es-ES" sz="1200" b="1" i="1" kern="1200" dirty="0" err="1" smtClean="0">
                <a:solidFill>
                  <a:schemeClr val="tx1"/>
                </a:solidFill>
                <a:effectLst/>
                <a:latin typeface="+mn-lt"/>
                <a:ea typeface="+mn-ea"/>
                <a:cs typeface="+mn-cs"/>
              </a:rPr>
              <a:t>MinLengthAttribute</a:t>
            </a:r>
            <a:r>
              <a:rPr lang="es-ES" sz="1200" b="0" i="0" kern="1200" dirty="0" smtClean="0">
                <a:solidFill>
                  <a:schemeClr val="tx1"/>
                </a:solidFill>
                <a:effectLst/>
                <a:latin typeface="+mn-lt"/>
                <a:ea typeface="+mn-ea"/>
                <a:cs typeface="+mn-cs"/>
              </a:rPr>
              <a:t>: Establece una longitud máxima de la cadena de caracteres.</a:t>
            </a:r>
          </a:p>
          <a:p>
            <a:r>
              <a:rPr lang="es-ES" sz="1200" b="1" i="1" kern="1200" dirty="0" err="1" smtClean="0">
                <a:solidFill>
                  <a:schemeClr val="tx1"/>
                </a:solidFill>
                <a:effectLst/>
                <a:latin typeface="+mn-lt"/>
                <a:ea typeface="+mn-ea"/>
                <a:cs typeface="+mn-cs"/>
              </a:rPr>
              <a:t>MaxLengthAttribute</a:t>
            </a:r>
            <a:r>
              <a:rPr lang="es-ES" sz="1200" b="0" i="0" kern="1200" dirty="0" smtClean="0">
                <a:solidFill>
                  <a:schemeClr val="tx1"/>
                </a:solidFill>
                <a:effectLst/>
                <a:latin typeface="+mn-lt"/>
                <a:ea typeface="+mn-ea"/>
                <a:cs typeface="+mn-cs"/>
              </a:rPr>
              <a:t>: Establece una longitud mínima de la cadena de caracteres.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23</a:t>
            </a:fld>
            <a:endParaRPr lang="en-US"/>
          </a:p>
        </p:txBody>
      </p:sp>
    </p:spTree>
    <p:extLst>
      <p:ext uri="{BB962C8B-B14F-4D97-AF65-F5344CB8AC3E}">
        <p14:creationId xmlns:p14="http://schemas.microsoft.com/office/powerpoint/2010/main" val="2221497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b="1" dirty="0" smtClean="0"/>
              <a:t>Default Model Binder</a:t>
            </a:r>
          </a:p>
          <a:p>
            <a:r>
              <a:rPr lang="en-US" dirty="0" smtClean="0"/>
              <a:t>The ASP.NET MVC framework provides a very powerful default model binder that can bind most of the data types, from primitive types, array, collection to complex objects. The following explains binding in more details.</a:t>
            </a:r>
          </a:p>
          <a:p>
            <a:r>
              <a:rPr lang="en-US" b="1" dirty="0" smtClean="0"/>
              <a:t>Binding to Primitive Values</a:t>
            </a:r>
          </a:p>
          <a:p>
            <a:r>
              <a:rPr lang="en-US" dirty="0" smtClean="0"/>
              <a:t>The default model binder can bind the request to primitive type as parameters to controller. In following example, we retrieve three values from request.</a:t>
            </a:r>
          </a:p>
          <a:p>
            <a:r>
              <a:rPr lang="en-US" b="1" dirty="0" smtClean="0"/>
              <a:t>Binding to Collection</a:t>
            </a:r>
          </a:p>
          <a:p>
            <a:r>
              <a:rPr lang="en-US" dirty="0" smtClean="0"/>
              <a:t>The default model binder can bind to a collection of primitive data type. The collection can be simply an array, or a collection like </a:t>
            </a:r>
            <a:r>
              <a:rPr lang="en-US" dirty="0" err="1" smtClean="0"/>
              <a:t>IEnumerable</a:t>
            </a:r>
            <a:r>
              <a:rPr lang="en-US" dirty="0" smtClean="0"/>
              <a:t>&lt;T&gt;, </a:t>
            </a:r>
            <a:r>
              <a:rPr lang="en-US" dirty="0" err="1" smtClean="0"/>
              <a:t>ICollection</a:t>
            </a:r>
            <a:r>
              <a:rPr lang="en-US" dirty="0" smtClean="0"/>
              <a:t>&lt;T&gt;, and </a:t>
            </a:r>
            <a:r>
              <a:rPr lang="en-US" dirty="0" err="1" smtClean="0"/>
              <a:t>IList</a:t>
            </a:r>
            <a:r>
              <a:rPr lang="en-US" dirty="0" smtClean="0"/>
              <a:t>&lt;T&gt;. The type </a:t>
            </a:r>
            <a:r>
              <a:rPr lang="en-US" dirty="0" err="1" smtClean="0"/>
              <a:t>IDictionary</a:t>
            </a:r>
            <a:r>
              <a:rPr lang="en-US" dirty="0" smtClean="0"/>
              <a:t>&lt;</a:t>
            </a:r>
            <a:r>
              <a:rPr lang="en-US" dirty="0" err="1" smtClean="0"/>
              <a:t>TKey</a:t>
            </a:r>
            <a:r>
              <a:rPr lang="en-US" dirty="0" smtClean="0"/>
              <a:t>, </a:t>
            </a:r>
            <a:r>
              <a:rPr lang="en-US" dirty="0" err="1" smtClean="0"/>
              <a:t>TValue</a:t>
            </a:r>
            <a:r>
              <a:rPr lang="en-US" dirty="0" smtClean="0"/>
              <a:t>&gt; can also be </a:t>
            </a:r>
            <a:r>
              <a:rPr lang="en-US" dirty="0" err="1" smtClean="0"/>
              <a:t>binded</a:t>
            </a:r>
            <a:r>
              <a:rPr lang="en-US" dirty="0" smtClean="0"/>
              <a:t>. For collection binding, the controller parameter may look like following:</a:t>
            </a:r>
          </a:p>
          <a:p>
            <a:r>
              <a:rPr lang="en-US" b="1" dirty="0" smtClean="0"/>
              <a:t>Binding to Simple/Complex Objects</a:t>
            </a:r>
          </a:p>
          <a:p>
            <a:r>
              <a:rPr lang="en-US" dirty="0" smtClean="0"/>
              <a:t>The default model binder can bind to a simple object like Student. The Student class has some primitive date type properties and it may look like following:</a:t>
            </a:r>
          </a:p>
          <a:p>
            <a:r>
              <a:rPr lang="en-US" b="1" dirty="0" smtClean="0"/>
              <a:t>Binding to Collection of Objects</a:t>
            </a:r>
          </a:p>
          <a:p>
            <a:r>
              <a:rPr lang="en-US" dirty="0" smtClean="0"/>
              <a:t>The default model binder can bind to a collection of objects, just like it does for primitive data type. </a:t>
            </a:r>
          </a:p>
          <a:p>
            <a:r>
              <a:rPr lang="en-US" b="1" dirty="0" smtClean="0"/>
              <a:t>Custom Model Binder</a:t>
            </a:r>
          </a:p>
          <a:p>
            <a:r>
              <a:rPr lang="en-US" dirty="0" smtClean="0"/>
              <a:t>The default model binder is very powerful and can bind most of the data types. You do not have the need to write your own binder. In case if you really want to bind yourself, you can either implement the </a:t>
            </a:r>
            <a:r>
              <a:rPr lang="en-US" dirty="0" err="1" smtClean="0"/>
              <a:t>IModelBinder</a:t>
            </a:r>
            <a:r>
              <a:rPr lang="en-US" dirty="0" smtClean="0"/>
              <a:t> interface or derive from the </a:t>
            </a:r>
            <a:r>
              <a:rPr lang="en-US" dirty="0" err="1" smtClean="0"/>
              <a:t>DefaultModelBinder</a:t>
            </a:r>
            <a:r>
              <a:rPr lang="en-US" dirty="0" smtClean="0"/>
              <a:t>. The following example shows how you bind your custom object by implementing the </a:t>
            </a:r>
            <a:r>
              <a:rPr lang="en-US" dirty="0" err="1" smtClean="0"/>
              <a:t>IModelBinder</a:t>
            </a:r>
            <a:r>
              <a:rPr lang="en-US" dirty="0" smtClean="0"/>
              <a:t> interface.</a:t>
            </a:r>
          </a:p>
          <a:p>
            <a:r>
              <a:rPr lang="en-US" dirty="0" smtClean="0"/>
              <a:t>After creating your binder, you need to register the binder</a:t>
            </a:r>
            <a:r>
              <a:rPr lang="en-US" baseline="0" dirty="0" smtClean="0"/>
              <a:t> i</a:t>
            </a:r>
            <a:r>
              <a:rPr lang="en-US" dirty="0" smtClean="0"/>
              <a:t>n </a:t>
            </a:r>
            <a:r>
              <a:rPr lang="en-US" dirty="0" err="1" smtClean="0"/>
              <a:t>Application_Start</a:t>
            </a:r>
            <a:r>
              <a:rPr lang="en-US" dirty="0" smtClean="0"/>
              <a:t>().</a:t>
            </a:r>
          </a:p>
          <a:p>
            <a:endParaRPr lang="en-US" dirty="0" smtClean="0"/>
          </a:p>
          <a:p>
            <a:endParaRPr lang="en-US" dirty="0" smtClean="0"/>
          </a:p>
          <a:p>
            <a:r>
              <a:rPr lang="es-AR" dirty="0" smtClean="0"/>
              <a:t>http://www.codeproject.com/Articles/551576/ASP-NET-MVC-Model-Binding-and-Data-Annotation</a:t>
            </a:r>
          </a:p>
          <a:p>
            <a:endParaRPr lang="en-US" dirty="0" smtClean="0"/>
          </a:p>
          <a:p>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25</a:t>
            </a:fld>
            <a:endParaRPr lang="en-US"/>
          </a:p>
        </p:txBody>
      </p:sp>
    </p:spTree>
    <p:extLst>
      <p:ext uri="{BB962C8B-B14F-4D97-AF65-F5344CB8AC3E}">
        <p14:creationId xmlns:p14="http://schemas.microsoft.com/office/powerpoint/2010/main" val="392211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s-ES" sz="1200" kern="1200" dirty="0" smtClean="0">
                <a:solidFill>
                  <a:schemeClr val="tx1"/>
                </a:solidFill>
                <a:effectLst/>
                <a:latin typeface="+mn-lt"/>
                <a:ea typeface="+mn-ea"/>
                <a:cs typeface="+mn-cs"/>
              </a:rPr>
              <a:t>El patrón de arquitectura MVC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es un patrón que define la organización independiente del </a:t>
            </a:r>
            <a:r>
              <a:rPr lang="es-ES" sz="1200" b="1" kern="1200" dirty="0" smtClean="0">
                <a:solidFill>
                  <a:schemeClr val="tx1"/>
                </a:solidFill>
                <a:effectLst/>
                <a:latin typeface="+mn-lt"/>
                <a:ea typeface="+mn-ea"/>
                <a:cs typeface="+mn-cs"/>
              </a:rPr>
              <a:t>Modelo</a:t>
            </a:r>
            <a:r>
              <a:rPr lang="es-ES" sz="1200" kern="1200" dirty="0" smtClean="0">
                <a:solidFill>
                  <a:schemeClr val="tx1"/>
                </a:solidFill>
                <a:effectLst/>
                <a:latin typeface="+mn-lt"/>
                <a:ea typeface="+mn-ea"/>
                <a:cs typeface="+mn-cs"/>
              </a:rPr>
              <a:t> (Objetos de Negocio), la </a:t>
            </a:r>
            <a:r>
              <a:rPr lang="es-ES" sz="1200" b="1" kern="1200" dirty="0" smtClean="0">
                <a:solidFill>
                  <a:schemeClr val="tx1"/>
                </a:solidFill>
                <a:effectLst/>
                <a:latin typeface="+mn-lt"/>
                <a:ea typeface="+mn-ea"/>
                <a:cs typeface="+mn-cs"/>
              </a:rPr>
              <a:t>Vista</a:t>
            </a:r>
            <a:r>
              <a:rPr lang="es-ES" sz="1200" kern="1200" dirty="0" smtClean="0">
                <a:solidFill>
                  <a:schemeClr val="tx1"/>
                </a:solidFill>
                <a:effectLst/>
                <a:latin typeface="+mn-lt"/>
                <a:ea typeface="+mn-ea"/>
                <a:cs typeface="+mn-cs"/>
              </a:rPr>
              <a:t> (interfaz con el usuario u otro sistema) y el </a:t>
            </a:r>
            <a:r>
              <a:rPr lang="es-ES" sz="1200" b="1" kern="1200" dirty="0" smtClean="0">
                <a:solidFill>
                  <a:schemeClr val="tx1"/>
                </a:solidFill>
                <a:effectLst/>
                <a:latin typeface="+mn-lt"/>
                <a:ea typeface="+mn-ea"/>
                <a:cs typeface="+mn-cs"/>
              </a:rPr>
              <a:t>Controlador</a:t>
            </a:r>
            <a:r>
              <a:rPr lang="es-ES" sz="1200" kern="1200" dirty="0" smtClean="0">
                <a:solidFill>
                  <a:schemeClr val="tx1"/>
                </a:solidFill>
                <a:effectLst/>
                <a:latin typeface="+mn-lt"/>
                <a:ea typeface="+mn-ea"/>
                <a:cs typeface="+mn-cs"/>
              </a:rPr>
              <a:t> (controlador del </a:t>
            </a:r>
            <a:r>
              <a:rPr lang="es-ES" sz="1200" kern="1200" dirty="0" err="1" smtClean="0">
                <a:solidFill>
                  <a:schemeClr val="tx1"/>
                </a:solidFill>
                <a:effectLst/>
                <a:latin typeface="+mn-lt"/>
                <a:ea typeface="+mn-ea"/>
                <a:cs typeface="+mn-cs"/>
              </a:rPr>
              <a:t>workflow</a:t>
            </a:r>
            <a:r>
              <a:rPr lang="es-ES" sz="1200" kern="1200" dirty="0" smtClean="0">
                <a:solidFill>
                  <a:schemeClr val="tx1"/>
                </a:solidFill>
                <a:effectLst/>
                <a:latin typeface="+mn-lt"/>
                <a:ea typeface="+mn-ea"/>
                <a:cs typeface="+mn-cs"/>
              </a:rPr>
              <a:t> de la aplicación).</a:t>
            </a:r>
          </a:p>
          <a:p>
            <a:r>
              <a:rPr lang="es-ES" sz="1200" kern="1200" dirty="0" smtClean="0">
                <a:solidFill>
                  <a:schemeClr val="tx1"/>
                </a:solidFill>
                <a:effectLst/>
                <a:latin typeface="+mn-lt"/>
                <a:ea typeface="+mn-ea"/>
                <a:cs typeface="+mn-cs"/>
              </a:rPr>
              <a:t>De esta forma, dividimos el sistema en tres capas donde, como explicaremos más adelante, tenemos la encapsulación de los datos, la interfaz o vista por otro y por último la lógica interna o controlador.</a:t>
            </a:r>
          </a:p>
          <a:p>
            <a:r>
              <a:rPr lang="es-ES" sz="1200" kern="1200" dirty="0" smtClean="0">
                <a:solidFill>
                  <a:schemeClr val="tx1"/>
                </a:solidFill>
                <a:effectLst/>
                <a:latin typeface="+mn-lt"/>
                <a:ea typeface="+mn-ea"/>
                <a:cs typeface="+mn-cs"/>
              </a:rPr>
              <a:t/>
            </a:r>
            <a:br>
              <a:rPr lang="es-ES" sz="1200" kern="1200" dirty="0" smtClean="0">
                <a:solidFill>
                  <a:schemeClr val="tx1"/>
                </a:solidFill>
                <a:effectLst/>
                <a:latin typeface="+mn-lt"/>
                <a:ea typeface="+mn-ea"/>
                <a:cs typeface="+mn-cs"/>
              </a:rPr>
            </a:br>
            <a:r>
              <a:rPr lang="es-ES" sz="1200" kern="1200" dirty="0" smtClean="0">
                <a:solidFill>
                  <a:schemeClr val="tx1"/>
                </a:solidFill>
                <a:effectLst/>
                <a:latin typeface="+mn-lt"/>
                <a:ea typeface="+mn-ea"/>
                <a:cs typeface="+mn-cs"/>
              </a:rPr>
              <a:t>El patrón de arquitectura "modelo vista controlador", es una filosofía de diseño de aplicaciones, compuesta por:</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Modelo</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Contiene el núcleo de la funcionalidad (dominio) de la aplicación.</a:t>
            </a:r>
          </a:p>
          <a:p>
            <a:pPr lvl="1"/>
            <a:r>
              <a:rPr lang="es-ES" sz="1200" kern="1200" dirty="0" smtClean="0">
                <a:solidFill>
                  <a:schemeClr val="tx1"/>
                </a:solidFill>
                <a:effectLst/>
                <a:latin typeface="+mn-lt"/>
                <a:ea typeface="+mn-ea"/>
                <a:cs typeface="+mn-cs"/>
              </a:rPr>
              <a:t>Encapsula el estado de la aplicación.</a:t>
            </a:r>
          </a:p>
          <a:p>
            <a:pPr lvl="1"/>
            <a:r>
              <a:rPr lang="es-ES" sz="1200" kern="1200" dirty="0" smtClean="0">
                <a:solidFill>
                  <a:schemeClr val="tx1"/>
                </a:solidFill>
                <a:effectLst/>
                <a:latin typeface="+mn-lt"/>
                <a:ea typeface="+mn-ea"/>
                <a:cs typeface="+mn-cs"/>
              </a:rPr>
              <a:t>No sabe nada / independiente del Controlador y la Vista.</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Vista</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Es la presentación visual del Modelo. Paginas HTML, PDF, etc.</a:t>
            </a:r>
          </a:p>
          <a:p>
            <a:pPr lvl="1"/>
            <a:r>
              <a:rPr lang="es-ES" sz="1200" kern="1200" dirty="0" smtClean="0">
                <a:solidFill>
                  <a:schemeClr val="tx1"/>
                </a:solidFill>
                <a:effectLst/>
                <a:latin typeface="+mn-lt"/>
                <a:ea typeface="+mn-ea"/>
                <a:cs typeface="+mn-cs"/>
              </a:rPr>
              <a:t>Puede acceder al Modelo pero nunca cambiar su estado.</a:t>
            </a:r>
          </a:p>
          <a:p>
            <a:pPr lvl="1"/>
            <a:r>
              <a:rPr lang="es-ES" sz="1200" kern="1200" dirty="0" smtClean="0">
                <a:solidFill>
                  <a:schemeClr val="tx1"/>
                </a:solidFill>
                <a:effectLst/>
                <a:latin typeface="+mn-lt"/>
                <a:ea typeface="+mn-ea"/>
                <a:cs typeface="+mn-cs"/>
              </a:rPr>
              <a:t>Puede ser notificada cuando hay un cambio de estado en el Modelo.</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Controlador</a:t>
            </a:r>
            <a:endParaRPr lang="es-ES" sz="1200" kern="1200" dirty="0" smtClean="0">
              <a:solidFill>
                <a:schemeClr val="tx1"/>
              </a:solidFill>
              <a:effectLst/>
              <a:latin typeface="+mn-lt"/>
              <a:ea typeface="+mn-ea"/>
              <a:cs typeface="+mn-cs"/>
            </a:endParaRPr>
          </a:p>
          <a:p>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Reacciona a la petición del Cliente, ejecutando la acción adecuada y creando el modelo pertinente</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entender cómo funciona nuestro patrón Modelo Vista Controlador, se debe entender la división a través del conjunto de estos tres elementos y como estos componentes se comunican unos con los otros y con otras vistas y controladores externos al modelo principal. Para ello, es importante saber que el controlador interpreta las entradas del usuario (tanto teclado como el ratón), enviado el mensaje de acción al modelo y a la vista para que se proceda con los cambios que se consideren adecuados</a:t>
            </a:r>
          </a:p>
          <a:p>
            <a:r>
              <a:rPr lang="es-ES" sz="1200" b="1" kern="1200" dirty="0" smtClean="0">
                <a:solidFill>
                  <a:schemeClr val="tx1"/>
                </a:solidFill>
                <a:effectLst/>
                <a:latin typeface="+mn-lt"/>
                <a:ea typeface="+mn-ea"/>
                <a:cs typeface="+mn-cs"/>
              </a:rPr>
              <a:t>Al contrario que el modelo, que puede ser asociado a múltiples asociaciones con otras vistas y controladores, cada vista solo puede ser asociada a un único controlador</a:t>
            </a:r>
            <a:r>
              <a:rPr lang="es-ES" sz="1200" kern="1200" dirty="0" smtClean="0">
                <a:solidFill>
                  <a:schemeClr val="tx1"/>
                </a:solidFill>
                <a:effectLst/>
                <a:latin typeface="+mn-lt"/>
                <a:ea typeface="+mn-ea"/>
                <a:cs typeface="+mn-cs"/>
              </a:rPr>
              <a:t>, por lo que han de tener una variable de tipo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que notificara a la vista cuál es su controlador o modelo asignado. De igual manera, el controlador tiene una variable llamada </a:t>
            </a:r>
            <a:r>
              <a:rPr lang="es-ES" sz="1200" i="1" kern="1200" dirty="0" smtClean="0">
                <a:solidFill>
                  <a:schemeClr val="tx1"/>
                </a:solidFill>
                <a:effectLst/>
                <a:latin typeface="+mn-lt"/>
                <a:ea typeface="+mn-ea"/>
                <a:cs typeface="+mn-cs"/>
              </a:rPr>
              <a:t>View </a:t>
            </a:r>
            <a:r>
              <a:rPr lang="es-ES" sz="1200" kern="1200" dirty="0" smtClean="0">
                <a:solidFill>
                  <a:schemeClr val="tx1"/>
                </a:solidFill>
                <a:effectLst/>
                <a:latin typeface="+mn-lt"/>
                <a:ea typeface="+mn-ea"/>
                <a:cs typeface="+mn-cs"/>
              </a:rPr>
              <a:t>que apunta a la vista. De esta manera, pueden enviarse mensajes directos el uno al otro y al mismo tiempo, a su modelo.</a:t>
            </a:r>
          </a:p>
          <a:p>
            <a:r>
              <a:rPr lang="es-ES" sz="1200" kern="1200" dirty="0" smtClean="0">
                <a:solidFill>
                  <a:schemeClr val="tx1"/>
                </a:solidFill>
                <a:effectLst/>
                <a:latin typeface="+mn-lt"/>
                <a:ea typeface="+mn-ea"/>
                <a:cs typeface="+mn-cs"/>
              </a:rPr>
              <a:t>Al final, </a:t>
            </a:r>
            <a:r>
              <a:rPr lang="es-ES" sz="1200" b="1" kern="1200" dirty="0" smtClean="0">
                <a:solidFill>
                  <a:schemeClr val="tx1"/>
                </a:solidFill>
                <a:effectLst/>
                <a:latin typeface="+mn-lt"/>
                <a:ea typeface="+mn-ea"/>
                <a:cs typeface="+mn-cs"/>
              </a:rPr>
              <a:t>la vista es quien lleva la responsabilidad de establecer la comunicación entre los elementos de nuestro patrón MVC</a:t>
            </a:r>
            <a:r>
              <a:rPr lang="es-ES" sz="1200" kern="1200" dirty="0" smtClean="0">
                <a:solidFill>
                  <a:schemeClr val="tx1"/>
                </a:solidFill>
                <a:effectLst/>
                <a:latin typeface="+mn-lt"/>
                <a:ea typeface="+mn-ea"/>
                <a:cs typeface="+mn-cs"/>
              </a:rPr>
              <a:t>. Cuando la vista recibe un mensaje que concierne al modelo o al controlador, lo deja registrado como el modelo con el cual se comunicara y apunta con la variable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controlador asignado, enviándole al mismo su identificación para que el controlador establezca en su variable </a:t>
            </a:r>
            <a:r>
              <a:rPr lang="es-ES" sz="1200" i="1" kern="1200" dirty="0" err="1" smtClean="0">
                <a:solidFill>
                  <a:schemeClr val="tx1"/>
                </a:solidFill>
                <a:effectLst/>
                <a:latin typeface="+mn-lt"/>
                <a:ea typeface="+mn-ea"/>
                <a:cs typeface="+mn-cs"/>
              </a:rPr>
              <a:t>view</a:t>
            </a:r>
            <a:r>
              <a:rPr lang="es-ES" sz="1200" kern="1200" dirty="0" smtClean="0">
                <a:solidFill>
                  <a:schemeClr val="tx1"/>
                </a:solidFill>
                <a:effectLst/>
                <a:latin typeface="+mn-lt"/>
                <a:ea typeface="+mn-ea"/>
                <a:cs typeface="+mn-cs"/>
              </a:rPr>
              <a:t> el identificador de la vista y así puedan operar conjuntamente. El responsable de deshacer estas conexiones, seguirá siendo la vista, quitándose a sí misma como dependiente del modelo y liberando al controlador.</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3</a:t>
            </a:fld>
            <a:endParaRPr lang="en-US" dirty="0"/>
          </a:p>
        </p:txBody>
      </p:sp>
    </p:spTree>
    <p:extLst>
      <p:ext uri="{BB962C8B-B14F-4D97-AF65-F5344CB8AC3E}">
        <p14:creationId xmlns:p14="http://schemas.microsoft.com/office/powerpoint/2010/main" val="2739743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kern="1200" dirty="0" smtClean="0">
                <a:solidFill>
                  <a:schemeClr val="tx1"/>
                </a:solidFill>
                <a:latin typeface="+mn-lt"/>
                <a:ea typeface="+mn-ea"/>
                <a:cs typeface="+mn-cs"/>
              </a:rPr>
              <a:t>What are Layouts?</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typically want to maintain a consistent look and feel across all of the pages within your web-site/application.  ASP.NET 2.0 introduced the concept of “master pages” which helps enable this when using .</a:t>
            </a:r>
            <a:r>
              <a:rPr lang="en-US" sz="1200" kern="1200" dirty="0" err="1" smtClean="0">
                <a:solidFill>
                  <a:schemeClr val="tx1"/>
                </a:solidFill>
                <a:latin typeface="+mn-lt"/>
                <a:ea typeface="+mn-ea"/>
                <a:cs typeface="+mn-cs"/>
              </a:rPr>
              <a:t>aspx</a:t>
            </a:r>
            <a:r>
              <a:rPr lang="en-US" sz="1200" kern="1200" dirty="0" smtClean="0">
                <a:solidFill>
                  <a:schemeClr val="tx1"/>
                </a:solidFill>
                <a:latin typeface="+mn-lt"/>
                <a:ea typeface="+mn-ea"/>
                <a:cs typeface="+mn-cs"/>
              </a:rPr>
              <a:t> based pages or templates.  Razor also supports this concept with a feature called “layouts” – which allow you to define a common site template, and then inherit its look and feel across all the views/pages on your site.</a:t>
            </a:r>
          </a:p>
          <a:p>
            <a:endParaRPr lang="en-US" dirty="0" smtClean="0"/>
          </a:p>
          <a:p>
            <a:r>
              <a:rPr lang="en-US" sz="1200" kern="1200" dirty="0" smtClean="0">
                <a:solidFill>
                  <a:schemeClr val="tx1"/>
                </a:solidFill>
                <a:latin typeface="+mn-lt"/>
                <a:ea typeface="+mn-ea"/>
                <a:cs typeface="+mn-cs"/>
              </a:rPr>
              <a:t>Razor also supports the ability to add additional "named sections” to layout templates as well.  These sections can be defined anywhere in the layout file (including within the &lt;head&gt; section of the HTML), and allow you to output dynamic content to multiple, non-contiguous, regions of the final response.</a:t>
            </a:r>
            <a:endParaRPr lang="en-US" dirty="0" smtClean="0"/>
          </a:p>
          <a:p>
            <a:endParaRPr lang="es-AR" dirty="0" smtClean="0"/>
          </a:p>
          <a:p>
            <a:endParaRPr lang="es-AR" dirty="0" smtClean="0"/>
          </a:p>
          <a:p>
            <a:r>
              <a:rPr lang="es-AR" dirty="0" smtClean="0"/>
              <a:t>http://weblogs.asp.net/scottgu/archive/2010/12/30/asp-net-mvc-3-layouts-and-sections-with-razor.aspx</a:t>
            </a:r>
          </a:p>
          <a:p>
            <a:endParaRPr lang="en-US" dirty="0" smtClean="0"/>
          </a:p>
          <a:p>
            <a:r>
              <a:rPr lang="es-AR" dirty="0" smtClean="0"/>
              <a:t>http://weblogs.asp.net/scottgu/archive/2010/10/22/asp-net-mvc-3-layouts.aspx</a:t>
            </a:r>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27</a:t>
            </a:fld>
            <a:endParaRPr lang="en-US"/>
          </a:p>
        </p:txBody>
      </p:sp>
    </p:spTree>
    <p:extLst>
      <p:ext uri="{BB962C8B-B14F-4D97-AF65-F5344CB8AC3E}">
        <p14:creationId xmlns:p14="http://schemas.microsoft.com/office/powerpoint/2010/main" val="44129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Templated</a:t>
            </a:r>
            <a:r>
              <a:rPr lang="en-US" dirty="0" smtClean="0"/>
              <a:t> helpers provide a way to automatically build UI based on a data model that is marked with attributes defined in the </a:t>
            </a:r>
            <a:r>
              <a:rPr lang="en-US" dirty="0" err="1" smtClean="0">
                <a:hlinkClick r:id="rId3"/>
              </a:rPr>
              <a:t>System.ComponentModel.DataAnnotations</a:t>
            </a:r>
            <a:r>
              <a:rPr lang="en-US" dirty="0" smtClean="0"/>
              <a:t> namespace. For example, a property in the data model can be marked with the </a:t>
            </a:r>
            <a:r>
              <a:rPr lang="en-US" dirty="0" err="1" smtClean="0">
                <a:hlinkClick r:id="rId4"/>
              </a:rPr>
              <a:t>DataTypeAttribute</a:t>
            </a:r>
            <a:r>
              <a:rPr lang="en-US" dirty="0" smtClean="0"/>
              <a:t> attribute to specify that the property represents a date. A </a:t>
            </a:r>
            <a:r>
              <a:rPr lang="en-US" dirty="0" err="1" smtClean="0"/>
              <a:t>templated</a:t>
            </a:r>
            <a:r>
              <a:rPr lang="en-US" dirty="0" smtClean="0"/>
              <a:t> helper can then automatically render the property value as a date by using a control designed for dates, instead of using the default rendering, which is to display the property value as a date and time string.</a:t>
            </a:r>
            <a:endParaRPr lang="es-AR" dirty="0" smtClean="0"/>
          </a:p>
          <a:p>
            <a:endParaRPr lang="es-AR" dirty="0" smtClean="0"/>
          </a:p>
          <a:p>
            <a:r>
              <a:rPr lang="es-AR" dirty="0" smtClean="0"/>
              <a:t>http</a:t>
            </a:r>
            <a:r>
              <a:rPr lang="es-AR" smtClean="0"/>
              <a:t>://msdn.microsoft.com/en-us/library/ee308450%28v=vs.98%29.aspx</a:t>
            </a:r>
            <a:endParaRPr lang="es-AR" dirty="0" smtClean="0"/>
          </a:p>
        </p:txBody>
      </p:sp>
      <p:sp>
        <p:nvSpPr>
          <p:cNvPr id="4" name="Slide Number Placeholder 3"/>
          <p:cNvSpPr>
            <a:spLocks noGrp="1"/>
          </p:cNvSpPr>
          <p:nvPr>
            <p:ph type="sldNum" sz="quarter" idx="10"/>
          </p:nvPr>
        </p:nvSpPr>
        <p:spPr/>
        <p:txBody>
          <a:bodyPr/>
          <a:lstStyle/>
          <a:p>
            <a:fld id="{298467EE-86EC-4951-9175-136C08F4E327}" type="slidenum">
              <a:rPr lang="en-US" smtClean="0"/>
              <a:t>29</a:t>
            </a:fld>
            <a:endParaRPr lang="en-US"/>
          </a:p>
        </p:txBody>
      </p:sp>
    </p:spTree>
    <p:extLst>
      <p:ext uri="{BB962C8B-B14F-4D97-AF65-F5344CB8AC3E}">
        <p14:creationId xmlns:p14="http://schemas.microsoft.com/office/powerpoint/2010/main" val="4132630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4</a:t>
            </a:fld>
            <a:endParaRPr lang="en-US" dirty="0"/>
          </a:p>
        </p:txBody>
      </p:sp>
    </p:spTree>
    <p:extLst>
      <p:ext uri="{BB962C8B-B14F-4D97-AF65-F5344CB8AC3E}">
        <p14:creationId xmlns:p14="http://schemas.microsoft.com/office/powerpoint/2010/main" val="173415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u="sng" kern="1200" dirty="0" smtClean="0">
                <a:solidFill>
                  <a:schemeClr val="tx1"/>
                </a:solidFill>
                <a:effectLst/>
                <a:latin typeface="+mn-lt"/>
                <a:ea typeface="+mn-ea"/>
                <a:cs typeface="+mn-cs"/>
              </a:rPr>
              <a:t>Introducción a MVC</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ASP.NET MVC es un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para construir aplicaciones web que aplica el patrón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ASP.NET.</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Modelo: </a:t>
            </a:r>
            <a:r>
              <a:rPr lang="es-ES" sz="1200" kern="1200" dirty="0" smtClean="0">
                <a:solidFill>
                  <a:schemeClr val="tx1"/>
                </a:solidFill>
                <a:effectLst/>
                <a:latin typeface="+mn-lt"/>
                <a:ea typeface="+mn-ea"/>
                <a:cs typeface="+mn-cs"/>
              </a:rPr>
              <a:t>estas son las clases que representan el dominio de la aplicación. Estos objetos del dominio normalmente encapsulan datos almacenados en una base de datos o código que manipula estos aplicándole lógica de negocio.</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Vista: </a:t>
            </a:r>
            <a:r>
              <a:rPr lang="es-ES" sz="1200" kern="1200" dirty="0" smtClean="0">
                <a:solidFill>
                  <a:schemeClr val="tx1"/>
                </a:solidFill>
                <a:effectLst/>
                <a:latin typeface="+mn-lt"/>
                <a:ea typeface="+mn-ea"/>
                <a:cs typeface="+mn-cs"/>
              </a:rPr>
              <a:t>estos serían </a:t>
            </a:r>
            <a:r>
              <a:rPr lang="es-ES" sz="1200" kern="1200" dirty="0" err="1" smtClean="0">
                <a:solidFill>
                  <a:schemeClr val="tx1"/>
                </a:solidFill>
                <a:effectLst/>
                <a:latin typeface="+mn-lt"/>
                <a:ea typeface="+mn-ea"/>
                <a:cs typeface="+mn-cs"/>
              </a:rPr>
              <a:t>template</a:t>
            </a:r>
            <a:r>
              <a:rPr lang="es-ES" sz="1200" kern="1200" dirty="0" smtClean="0">
                <a:solidFill>
                  <a:schemeClr val="tx1"/>
                </a:solidFill>
                <a:effectLst/>
                <a:latin typeface="+mn-lt"/>
                <a:ea typeface="+mn-ea"/>
                <a:cs typeface="+mn-cs"/>
              </a:rPr>
              <a:t> que generan dinámicamente HTML.</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Controlador: </a:t>
            </a:r>
            <a:r>
              <a:rPr lang="es-ES" sz="1200" kern="1200" dirty="0" smtClean="0">
                <a:solidFill>
                  <a:schemeClr val="tx1"/>
                </a:solidFill>
                <a:effectLst/>
                <a:latin typeface="+mn-lt"/>
                <a:ea typeface="+mn-ea"/>
                <a:cs typeface="+mn-cs"/>
              </a:rPr>
              <a:t>son clases especiales que manejan la relación entre la Vista y el Modelo. Responde a las acciones del usuario, se comunica con el Modelo y decide que Vista se va a </a:t>
            </a:r>
            <a:r>
              <a:rPr lang="es-ES" sz="1200" kern="1200" dirty="0" err="1" smtClean="0">
                <a:solidFill>
                  <a:schemeClr val="tx1"/>
                </a:solidFill>
                <a:effectLst/>
                <a:latin typeface="+mn-lt"/>
                <a:ea typeface="+mn-ea"/>
                <a:cs typeface="+mn-cs"/>
              </a:rPr>
              <a:t>renderizar</a:t>
            </a:r>
            <a:r>
              <a:rPr lang="es-ES" sz="1200" kern="1200" dirty="0" smtClean="0">
                <a:solidFill>
                  <a:schemeClr val="tx1"/>
                </a:solidFill>
                <a:effectLst/>
                <a:latin typeface="+mn-lt"/>
                <a:ea typeface="+mn-ea"/>
                <a:cs typeface="+mn-cs"/>
              </a:rPr>
              <a:t>. Normalmente estas clases finalizan con la palabra </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5</a:t>
            </a:fld>
            <a:endParaRPr lang="en-US" dirty="0"/>
          </a:p>
        </p:txBody>
      </p:sp>
    </p:spTree>
    <p:extLst>
      <p:ext uri="{BB962C8B-B14F-4D97-AF65-F5344CB8AC3E}">
        <p14:creationId xmlns:p14="http://schemas.microsoft.com/office/powerpoint/2010/main" val="400351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Las</a:t>
            </a:r>
            <a:r>
              <a:rPr lang="es-ES" baseline="0" dirty="0" smtClean="0"/>
              <a:t> aplicaciones ASP.NET MVC, por defecto, se basan en gran medida a “convenciones”. Esto permite que los desarrolladores eviten tener que configurar y especificar cosas que pueden ser inferidas en base a “convenciones”.</a:t>
            </a:r>
          </a:p>
          <a:p>
            <a:endParaRPr lang="es-ES" baseline="0" dirty="0" smtClean="0"/>
          </a:p>
          <a:p>
            <a:r>
              <a:rPr lang="es-ES" baseline="0" dirty="0" smtClean="0"/>
              <a:t>Por ejemplo, MVC usa una estructura de directorios con nombres basada en una convención durante la resolución de </a:t>
            </a:r>
            <a:r>
              <a:rPr lang="es-ES" baseline="0" dirty="0" err="1" smtClean="0"/>
              <a:t>templates</a:t>
            </a:r>
            <a:r>
              <a:rPr lang="es-ES" baseline="0" dirty="0" smtClean="0"/>
              <a:t> para vistas (</a:t>
            </a:r>
            <a:r>
              <a:rPr lang="es-ES" baseline="0" dirty="0" err="1" smtClean="0"/>
              <a:t>Views</a:t>
            </a:r>
            <a:r>
              <a:rPr lang="es-ES" baseline="0" dirty="0" smtClean="0"/>
              <a:t>), y esta convención le permite omitir la ruta de ubicación al hacer referencia a vistas (</a:t>
            </a:r>
            <a:r>
              <a:rPr lang="es-ES" baseline="0" dirty="0" err="1" smtClean="0"/>
              <a:t>Views</a:t>
            </a:r>
            <a:r>
              <a:rPr lang="es-ES" baseline="0" dirty="0" smtClean="0"/>
              <a:t>) desde una clase Controlador (</a:t>
            </a:r>
            <a:r>
              <a:rPr lang="es-ES" baseline="0" dirty="0" err="1" smtClean="0"/>
              <a:t>Controller</a:t>
            </a:r>
            <a:r>
              <a:rPr lang="es-ES" baseline="0" dirty="0" smtClean="0"/>
              <a:t>). Por defecto, ASP.NET MVC busca el archivo correspondiente al </a:t>
            </a:r>
            <a:r>
              <a:rPr lang="es-ES" baseline="0" dirty="0" err="1" smtClean="0"/>
              <a:t>template</a:t>
            </a:r>
            <a:r>
              <a:rPr lang="es-ES" baseline="0" dirty="0" smtClean="0"/>
              <a:t> de una Vista (View) dentro del directorio \</a:t>
            </a:r>
            <a:r>
              <a:rPr lang="es-ES" baseline="0" dirty="0" err="1" smtClean="0"/>
              <a:t>Views</a:t>
            </a:r>
            <a:r>
              <a:rPr lang="es-ES" baseline="0" dirty="0" smtClean="0"/>
              <a:t>\[</a:t>
            </a:r>
            <a:r>
              <a:rPr lang="es-ES" baseline="0" dirty="0" err="1" smtClean="0"/>
              <a:t>ControllerName</a:t>
            </a:r>
            <a:r>
              <a:rPr lang="es-ES" baseline="0" dirty="0" smtClean="0"/>
              <a:t>]</a:t>
            </a:r>
          </a:p>
          <a:p>
            <a:endParaRPr lang="es-ES" baseline="0" dirty="0" smtClean="0"/>
          </a:p>
          <a:p>
            <a:r>
              <a:rPr lang="es-ES" dirty="0" smtClean="0"/>
              <a:t>MVC fue diseñado en torno a valores</a:t>
            </a:r>
            <a:r>
              <a:rPr lang="es-ES" baseline="0" dirty="0" smtClean="0"/>
              <a:t> predeterminados en base a “convenciones” que pueden ser sustituidos cuando sea necesario. Este concepto se conoce comúnmente como "convención sobre configuración".</a:t>
            </a:r>
          </a:p>
          <a:p>
            <a:endParaRPr lang="es-ES" baseline="0" dirty="0" smtClean="0"/>
          </a:p>
        </p:txBody>
      </p:sp>
      <p:sp>
        <p:nvSpPr>
          <p:cNvPr id="4" name="Slide Number Placeholder 3"/>
          <p:cNvSpPr>
            <a:spLocks noGrp="1"/>
          </p:cNvSpPr>
          <p:nvPr>
            <p:ph type="sldNum" sz="quarter" idx="10"/>
          </p:nvPr>
        </p:nvSpPr>
        <p:spPr/>
        <p:txBody>
          <a:bodyPr/>
          <a:lstStyle/>
          <a:p>
            <a:fld id="{F0A8A4F1-DD7B-454E-8BE0-478365ADD5A0}" type="slidenum">
              <a:rPr lang="en-US" smtClean="0"/>
              <a:t>7</a:t>
            </a:fld>
            <a:endParaRPr lang="en-US" dirty="0"/>
          </a:p>
        </p:txBody>
      </p:sp>
    </p:spTree>
    <p:extLst>
      <p:ext uri="{BB962C8B-B14F-4D97-AF65-F5344CB8AC3E}">
        <p14:creationId xmlns:p14="http://schemas.microsoft.com/office/powerpoint/2010/main" val="104949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s-ES" sz="1200" b="1" i="1" kern="1200" dirty="0" smtClean="0">
                <a:solidFill>
                  <a:schemeClr val="tx1"/>
                </a:solidFill>
                <a:effectLst/>
                <a:latin typeface="+mn-lt"/>
                <a:ea typeface="+mn-ea"/>
                <a:cs typeface="+mn-cs"/>
              </a:rPr>
              <a:t>Vistas (View):</a:t>
            </a:r>
            <a:r>
              <a:rPr lang="es-ES" sz="1200" b="0" i="0" kern="1200" dirty="0" smtClean="0">
                <a:solidFill>
                  <a:schemeClr val="tx1"/>
                </a:solidFill>
                <a:effectLst/>
                <a:latin typeface="+mn-lt"/>
                <a:ea typeface="+mn-ea"/>
                <a:cs typeface="+mn-cs"/>
              </a:rPr>
              <a:t> Cuando un usuario convencional piensa en una página web rápidamente se le vendrá  a la mente una interfaz proporcionada por el navegador web, donde el usuario podrá ver e interactuar con los elementos visualmente disponibles. Pues las vistas se asemeja muchísimo a esa idea, es decir, es la capa de presentación de los elementos que devuelve el controlador. De una forma más coloquial, en la vista se muestra exactamente lo que el desarrollador desea que el usuario vea en cada momento.</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Controladores (</a:t>
            </a:r>
            <a:r>
              <a:rPr lang="es-ES" sz="1200" b="1" i="1" kern="1200" dirty="0" err="1" smtClean="0">
                <a:solidFill>
                  <a:schemeClr val="tx1"/>
                </a:solidFill>
                <a:effectLst/>
                <a:latin typeface="+mn-lt"/>
                <a:ea typeface="+mn-ea"/>
                <a:cs typeface="+mn-cs"/>
              </a:rPr>
              <a:t>Controller</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Para quienes conozcan algún otro lenguaje de programación, como por ejemplo Java, los controladores o </a:t>
            </a:r>
            <a:r>
              <a:rPr lang="es-ES" sz="1200" b="0" i="0" kern="1200" dirty="0" err="1" smtClean="0">
                <a:solidFill>
                  <a:schemeClr val="tx1"/>
                </a:solidFill>
                <a:effectLst/>
                <a:latin typeface="+mn-lt"/>
                <a:ea typeface="+mn-ea"/>
                <a:cs typeface="+mn-cs"/>
              </a:rPr>
              <a:t>controller</a:t>
            </a:r>
            <a:r>
              <a:rPr lang="es-ES" sz="1200" b="0" i="0" kern="1200" dirty="0" smtClean="0">
                <a:solidFill>
                  <a:schemeClr val="tx1"/>
                </a:solidFill>
                <a:effectLst/>
                <a:latin typeface="+mn-lt"/>
                <a:ea typeface="+mn-ea"/>
                <a:cs typeface="+mn-cs"/>
              </a:rPr>
              <a:t> son lo más parecido a un </a:t>
            </a:r>
            <a:r>
              <a:rPr lang="es-ES" sz="1200" b="0" i="0" kern="1200" dirty="0" err="1" smtClean="0">
                <a:solidFill>
                  <a:schemeClr val="tx1"/>
                </a:solidFill>
                <a:effectLst/>
                <a:latin typeface="+mn-lt"/>
                <a:ea typeface="+mn-ea"/>
                <a:cs typeface="+mn-cs"/>
              </a:rPr>
              <a:t>Servlet</a:t>
            </a:r>
            <a:r>
              <a:rPr lang="es-ES" sz="1200" b="0" i="0" kern="1200" dirty="0" smtClean="0">
                <a:solidFill>
                  <a:schemeClr val="tx1"/>
                </a:solidFill>
                <a:effectLst/>
                <a:latin typeface="+mn-lt"/>
                <a:ea typeface="+mn-ea"/>
                <a:cs typeface="+mn-cs"/>
              </a:rPr>
              <a:t>, ya que funciona como un intermediario entre la Vista y el Modelo respondiendo a los eventos  generados por ellos (generalmente acciones). </a:t>
            </a:r>
            <a:r>
              <a:rPr lang="es-ES" dirty="0" smtClean="0"/>
              <a:t/>
            </a:r>
            <a:br>
              <a:rPr lang="es-ES" dirty="0" smtClean="0"/>
            </a:br>
            <a:r>
              <a:rPr lang="es-ES" sz="1200" b="0" i="0" kern="1200" dirty="0" smtClean="0">
                <a:solidFill>
                  <a:schemeClr val="tx1"/>
                </a:solidFill>
                <a:effectLst/>
                <a:latin typeface="+mn-lt"/>
                <a:ea typeface="+mn-ea"/>
                <a:cs typeface="+mn-cs"/>
              </a:rPr>
              <a:t>Resumiendo, la Vista realiza una petición al Modelo, pero para ello pasa previamente por el controlador quien analizará la petición, la enviará al modelo correspondiente, luego recogerá la respuesta del Modelo y la enviará a la vista de la forma que el controlador considere oportuna.</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Modelos(</a:t>
            </a:r>
            <a:r>
              <a:rPr lang="es-ES" sz="1200" b="1" i="1" kern="1200" dirty="0" err="1" smtClean="0">
                <a:solidFill>
                  <a:schemeClr val="tx1"/>
                </a:solidFill>
                <a:effectLst/>
                <a:latin typeface="+mn-lt"/>
                <a:ea typeface="+mn-ea"/>
                <a:cs typeface="+mn-cs"/>
              </a:rPr>
              <a:t>Models</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la parte que gestiona los accesos a la información propiamente dicha, tanto como conexiones a bases de datos, acceso ficheros con información crítica, etc. sobre los que se realizarán consultas, actualizaciones, etc.</a:t>
            </a:r>
          </a:p>
          <a:p>
            <a:r>
              <a:rPr lang="es-ES" sz="1200" b="0" i="0" kern="1200" dirty="0" smtClean="0">
                <a:solidFill>
                  <a:schemeClr val="tx1"/>
                </a:solidFill>
                <a:effectLst/>
                <a:latin typeface="+mn-lt"/>
                <a:ea typeface="+mn-ea"/>
                <a:cs typeface="+mn-cs"/>
              </a:rPr>
              <a:t>Si se desease hacer otra comparación, sería como acceder a una API que se encuentra llena de funciones que devolverán unos resultados que serán usados por los controladores para generar una respuesta a la Vista.</a:t>
            </a:r>
          </a:p>
          <a:p>
            <a:endParaRPr lang="es-MX" dirty="0" smtClean="0"/>
          </a:p>
          <a:p>
            <a:r>
              <a:rPr lang="es-ES" sz="1200" b="1" i="1" kern="1200" dirty="0" err="1" smtClean="0">
                <a:solidFill>
                  <a:schemeClr val="tx1"/>
                </a:solidFill>
                <a:effectLst/>
                <a:latin typeface="+mn-lt"/>
                <a:ea typeface="+mn-ea"/>
                <a:cs typeface="+mn-cs"/>
              </a:rPr>
              <a:t>Web.Config</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un archivo XML donde se guardan las principales opciones de configuración de una aplicación ASP.NET, ya sea Web </a:t>
            </a:r>
            <a:r>
              <a:rPr lang="es-ES" sz="1200" b="0" i="0" kern="1200" dirty="0" err="1" smtClean="0">
                <a:solidFill>
                  <a:schemeClr val="tx1"/>
                </a:solidFill>
                <a:effectLst/>
                <a:latin typeface="+mn-lt"/>
                <a:ea typeface="+mn-ea"/>
                <a:cs typeface="+mn-cs"/>
              </a:rPr>
              <a:t>Forms</a:t>
            </a:r>
            <a:r>
              <a:rPr lang="es-ES" sz="1200" b="0" i="0" kern="1200" dirty="0" smtClean="0">
                <a:solidFill>
                  <a:schemeClr val="tx1"/>
                </a:solidFill>
                <a:effectLst/>
                <a:latin typeface="+mn-lt"/>
                <a:ea typeface="+mn-ea"/>
                <a:cs typeface="+mn-cs"/>
              </a:rPr>
              <a:t> o MVC. </a:t>
            </a:r>
            <a:r>
              <a:rPr lang="es-ES" dirty="0" smtClean="0"/>
              <a:t/>
            </a:r>
            <a:br>
              <a:rPr lang="es-ES" dirty="0" smtClean="0"/>
            </a:br>
            <a:r>
              <a:rPr lang="es-ES" sz="1200" b="0" i="0" kern="1200" dirty="0" smtClean="0">
                <a:solidFill>
                  <a:schemeClr val="tx1"/>
                </a:solidFill>
                <a:effectLst/>
                <a:latin typeface="+mn-lt"/>
                <a:ea typeface="+mn-ea"/>
                <a:cs typeface="+mn-cs"/>
              </a:rPr>
              <a:t>Desde aquí se controla la carga de los </a:t>
            </a:r>
            <a:r>
              <a:rPr lang="es-ES" sz="1200" b="0" i="0" kern="1200" dirty="0" err="1" smtClean="0">
                <a:solidFill>
                  <a:schemeClr val="tx1"/>
                </a:solidFill>
                <a:effectLst/>
                <a:latin typeface="+mn-lt"/>
                <a:ea typeface="+mn-ea"/>
                <a:cs typeface="+mn-cs"/>
              </a:rPr>
              <a:t>modulos</a:t>
            </a:r>
            <a:r>
              <a:rPr lang="es-ES" sz="1200" b="0" i="0" kern="1200" dirty="0" smtClean="0">
                <a:solidFill>
                  <a:schemeClr val="tx1"/>
                </a:solidFill>
                <a:effectLst/>
                <a:latin typeface="+mn-lt"/>
                <a:ea typeface="+mn-ea"/>
                <a:cs typeface="+mn-cs"/>
              </a:rPr>
              <a:t>, configuración de control de sesiones, lenguaje de programación, configuración de seguridad, etc. Sin embargo, lo que a priori será interesante ver es que aquí dentro es donde se va a guardar las cadenas de conexión a base de datos, usados por los métodos de autenticación o las funciones que sean desarrolladas posteriormente dentro de los Modelos.</a:t>
            </a:r>
            <a:endParaRPr lang="en-US" dirty="0"/>
          </a:p>
        </p:txBody>
      </p:sp>
      <p:sp>
        <p:nvSpPr>
          <p:cNvPr id="4" name="Slide Number Placeholder 3"/>
          <p:cNvSpPr>
            <a:spLocks noGrp="1"/>
          </p:cNvSpPr>
          <p:nvPr>
            <p:ph type="sldNum" sz="quarter" idx="10"/>
          </p:nvPr>
        </p:nvSpPr>
        <p:spPr/>
        <p:txBody>
          <a:bodyPr/>
          <a:lstStyle/>
          <a:p>
            <a:fld id="{F0A8A4F1-DD7B-454E-8BE0-478365ADD5A0}" type="slidenum">
              <a:rPr lang="en-US" smtClean="0"/>
              <a:t>8</a:t>
            </a:fld>
            <a:endParaRPr lang="en-US" dirty="0"/>
          </a:p>
        </p:txBody>
      </p:sp>
    </p:spTree>
    <p:extLst>
      <p:ext uri="{BB962C8B-B14F-4D97-AF65-F5344CB8AC3E}">
        <p14:creationId xmlns:p14="http://schemas.microsoft.com/office/powerpoint/2010/main" val="310644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baseline="0" dirty="0" smtClean="0"/>
              <a:t>Por convención:</a:t>
            </a:r>
          </a:p>
          <a:p>
            <a:r>
              <a:rPr lang="es-ES" baseline="0" dirty="0" smtClean="0"/>
              <a:t>	El motor MVC sabe que los directorios “</a:t>
            </a:r>
            <a:r>
              <a:rPr lang="es-ES" baseline="0" dirty="0" err="1" smtClean="0"/>
              <a:t>Controllers</a:t>
            </a:r>
            <a:r>
              <a:rPr lang="es-ES" baseline="0" dirty="0" smtClean="0"/>
              <a:t>”, “</a:t>
            </a:r>
            <a:r>
              <a:rPr lang="es-ES" baseline="0" dirty="0" err="1" smtClean="0"/>
              <a:t>Views</a:t>
            </a:r>
            <a:r>
              <a:rPr lang="es-ES" baseline="0" dirty="0" smtClean="0"/>
              <a:t>” y “</a:t>
            </a:r>
            <a:r>
              <a:rPr lang="es-ES" baseline="0" dirty="0" err="1" smtClean="0"/>
              <a:t>Models</a:t>
            </a:r>
            <a:r>
              <a:rPr lang="es-ES" baseline="0" dirty="0" smtClean="0"/>
              <a:t>” </a:t>
            </a:r>
            <a:r>
              <a:rPr lang="es-ES" baseline="0" dirty="0" err="1" smtClean="0"/>
              <a:t>estan</a:t>
            </a:r>
            <a:r>
              <a:rPr lang="es-ES" baseline="0" dirty="0" smtClean="0"/>
              <a:t> en esa ubicación dentro de la estructura del proyecto. Esto evita que el desarrollador tenga que modificar el </a:t>
            </a:r>
            <a:r>
              <a:rPr lang="es-ES" baseline="0" dirty="0" err="1" smtClean="0"/>
              <a:t>web.config</a:t>
            </a:r>
            <a:r>
              <a:rPr lang="es-ES" baseline="0" dirty="0" smtClean="0"/>
              <a:t>.</a:t>
            </a:r>
          </a:p>
          <a:p>
            <a:r>
              <a:rPr lang="es-ES" baseline="0" dirty="0" smtClean="0"/>
              <a:t>	Cada clase </a:t>
            </a:r>
            <a:r>
              <a:rPr lang="es-ES" baseline="0" dirty="0" err="1" smtClean="0"/>
              <a:t>Controller</a:t>
            </a:r>
            <a:r>
              <a:rPr lang="es-ES" baseline="0" dirty="0" smtClean="0"/>
              <a:t> finaliza con la palabra “</a:t>
            </a:r>
            <a:r>
              <a:rPr lang="es-ES" baseline="0" dirty="0" err="1" smtClean="0"/>
              <a:t>Controller</a:t>
            </a:r>
            <a:r>
              <a:rPr lang="es-ES" baseline="0" dirty="0" smtClean="0"/>
              <a:t>” y se encuentra dentro de la carpeta “</a:t>
            </a:r>
            <a:r>
              <a:rPr lang="es-ES" baseline="0" dirty="0" err="1" smtClean="0"/>
              <a:t>Controllers</a:t>
            </a:r>
            <a:r>
              <a:rPr lang="es-ES" baseline="0" dirty="0" smtClean="0"/>
              <a:t>”.</a:t>
            </a:r>
          </a:p>
          <a:p>
            <a:r>
              <a:rPr lang="es-ES" baseline="0" dirty="0" smtClean="0"/>
              <a:t>	Hay solo una carpeta llamada “</a:t>
            </a:r>
            <a:r>
              <a:rPr lang="es-ES" baseline="0" dirty="0" err="1" smtClean="0"/>
              <a:t>Views</a:t>
            </a:r>
            <a:r>
              <a:rPr lang="es-ES" baseline="0" dirty="0" smtClean="0"/>
              <a:t>” para todas las Vistas de la aplicación.</a:t>
            </a:r>
          </a:p>
          <a:p>
            <a:r>
              <a:rPr lang="es-ES" baseline="0" dirty="0" smtClean="0"/>
              <a:t>	Las Vistas (</a:t>
            </a:r>
            <a:r>
              <a:rPr lang="es-ES" baseline="0" dirty="0" err="1" smtClean="0"/>
              <a:t>Views</a:t>
            </a:r>
            <a:r>
              <a:rPr lang="es-ES" baseline="0" dirty="0" smtClean="0"/>
              <a:t>) utilizadas por los Controladores (</a:t>
            </a:r>
            <a:r>
              <a:rPr lang="es-ES" baseline="0" dirty="0" err="1" smtClean="0"/>
              <a:t>Controllers</a:t>
            </a:r>
            <a:r>
              <a:rPr lang="es-ES" baseline="0" dirty="0" smtClean="0"/>
              <a:t>) residen en un subdirectorio del directorio “</a:t>
            </a:r>
            <a:r>
              <a:rPr lang="es-ES" baseline="0" dirty="0" err="1" smtClean="0"/>
              <a:t>Views</a:t>
            </a:r>
            <a:r>
              <a:rPr lang="es-ES" baseline="0" dirty="0" smtClean="0"/>
              <a:t>” y son nombradas acorde al nombre del Controlador sin tener en cuenta el sufijo “</a:t>
            </a:r>
            <a:r>
              <a:rPr lang="es-ES" baseline="0" dirty="0" err="1" smtClean="0"/>
              <a:t>Controller</a:t>
            </a:r>
            <a:r>
              <a:rPr lang="es-ES" baseline="0" dirty="0" smtClean="0"/>
              <a:t>”. Por ejemplo, las Vistas para el Controlador </a:t>
            </a:r>
            <a:r>
              <a:rPr lang="es-ES" baseline="0" dirty="0" err="1" smtClean="0"/>
              <a:t>ProductController</a:t>
            </a:r>
            <a:r>
              <a:rPr lang="es-ES" baseline="0" dirty="0" smtClean="0"/>
              <a:t> </a:t>
            </a:r>
            <a:r>
              <a:rPr lang="es-ES" baseline="0" dirty="0" err="1" smtClean="0"/>
              <a:t>residira</a:t>
            </a:r>
            <a:r>
              <a:rPr lang="es-ES" baseline="0" dirty="0" smtClean="0"/>
              <a:t> en el directorio “/</a:t>
            </a:r>
            <a:r>
              <a:rPr lang="es-ES" baseline="0" dirty="0" err="1" smtClean="0"/>
              <a:t>Views</a:t>
            </a:r>
            <a:r>
              <a:rPr lang="es-ES" baseline="0" dirty="0" smtClean="0"/>
              <a:t>/</a:t>
            </a:r>
            <a:r>
              <a:rPr lang="es-ES" baseline="0" dirty="0" err="1" smtClean="0"/>
              <a:t>Product</a:t>
            </a:r>
            <a:r>
              <a:rPr lang="es-ES" baseline="0" dirty="0" smtClean="0"/>
              <a:t>”.</a:t>
            </a:r>
          </a:p>
          <a:p>
            <a:endParaRPr lang="es-ES" baseline="0" dirty="0" smtClean="0"/>
          </a:p>
          <a:p>
            <a:endParaRPr lang="es-ES" dirty="0" smtClean="0"/>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9</a:t>
            </a:fld>
            <a:endParaRPr lang="en-US" dirty="0"/>
          </a:p>
        </p:txBody>
      </p:sp>
    </p:spTree>
    <p:extLst>
      <p:ext uri="{BB962C8B-B14F-4D97-AF65-F5344CB8AC3E}">
        <p14:creationId xmlns:p14="http://schemas.microsoft.com/office/powerpoint/2010/main" val="301173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Compacto, expresivo y fluido</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minimiza el número de caracteres presentes en un código fuente, permitiendo un flujo de trabajo rápido y elegante. Por otro lado no es necesario interrumpir su codificación de la vista para indicar explícitamente los bloques de servidor dentro de su HTML, es decir, se puede mezclar, código servidor y código cliente, y siempre quedarán identificadas ambas partes ya que el analizador es lo suficientemente inteligente para deducir esto. Esto permite una sintaxis muy compacta y expresiva que además es limpio, rápido y divertido de escribir.</a:t>
            </a:r>
          </a:p>
          <a:p>
            <a:r>
              <a:rPr lang="es-ES" sz="1200" b="1" i="0" kern="1200" dirty="0" smtClean="0">
                <a:solidFill>
                  <a:schemeClr val="tx1"/>
                </a:solidFill>
                <a:effectLst/>
                <a:latin typeface="+mn-lt"/>
                <a:ea typeface="+mn-ea"/>
                <a:cs typeface="+mn-cs"/>
              </a:rPr>
              <a:t>Fácil de aprender</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es fácil de aprender y le permite ser productivos rápidamente con un mínimo de conceptos. Utiliza todo tu idioma existente y conocimientos de HTML. Además tiene cierto parecido a la sintaxis ASP clásico.</a:t>
            </a:r>
          </a:p>
          <a:p>
            <a:r>
              <a:rPr lang="es-ES" sz="1200" b="1" i="0" kern="1200" dirty="0" smtClean="0">
                <a:solidFill>
                  <a:schemeClr val="tx1"/>
                </a:solidFill>
                <a:effectLst/>
                <a:latin typeface="+mn-lt"/>
                <a:ea typeface="+mn-ea"/>
                <a:cs typeface="+mn-cs"/>
              </a:rPr>
              <a:t>No es un nuevo lenguaje:</a:t>
            </a:r>
            <a:r>
              <a:rPr lang="es-ES" sz="1200" b="0" i="0" kern="1200" dirty="0" smtClean="0">
                <a:solidFill>
                  <a:schemeClr val="tx1"/>
                </a:solidFill>
                <a:effectLst/>
                <a:latin typeface="+mn-lt"/>
                <a:ea typeface="+mn-ea"/>
                <a:cs typeface="+mn-cs"/>
              </a:rPr>
              <a:t> Los desarrolladores podrán utilizar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con su lenguaje de programación.</a:t>
            </a:r>
          </a:p>
          <a:p>
            <a:r>
              <a:rPr lang="es-ES" sz="1200" b="1" i="0" kern="1200" dirty="0" smtClean="0">
                <a:solidFill>
                  <a:schemeClr val="tx1"/>
                </a:solidFill>
                <a:effectLst/>
                <a:latin typeface="+mn-lt"/>
                <a:ea typeface="+mn-ea"/>
                <a:cs typeface="+mn-cs"/>
              </a:rPr>
              <a:t>Compatibilidad con </a:t>
            </a:r>
            <a:r>
              <a:rPr lang="es-ES" sz="1200" b="1"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 </a:t>
            </a:r>
            <a:r>
              <a:rPr lang="es-ES" sz="1200" b="1" i="1" kern="1200" dirty="0" err="1" smtClean="0">
                <a:solidFill>
                  <a:schemeClr val="tx1"/>
                </a:solidFill>
                <a:effectLst/>
                <a:latin typeface="+mn-lt"/>
                <a:ea typeface="+mn-ea"/>
                <a:cs typeface="+mn-cs"/>
              </a:rPr>
              <a:t>Razor</a:t>
            </a:r>
            <a:r>
              <a:rPr lang="es-ES" sz="1200" b="1" i="1"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ha sido diseñado para no requerir una herramienta específica o un editor de código(Puede usarse el bloc de notas para dar inicio con la creación de la vista), sin embargo cuenta con el apoyo de </a:t>
            </a:r>
            <a:r>
              <a:rPr lang="es-ES" sz="1200" b="0"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de Visual Studio para la finalización de instrucciones</a:t>
            </a:r>
          </a:p>
          <a:p>
            <a:r>
              <a:rPr lang="es-ES" sz="1200" b="1" i="0" kern="1200" dirty="0" smtClean="0">
                <a:solidFill>
                  <a:schemeClr val="tx1"/>
                </a:solidFill>
                <a:effectLst/>
                <a:latin typeface="+mn-lt"/>
                <a:ea typeface="+mn-ea"/>
                <a:cs typeface="+mn-cs"/>
              </a:rPr>
              <a:t>Compatible con Test Unitarios: </a:t>
            </a:r>
            <a:r>
              <a:rPr lang="es-ES" sz="1200" b="0" i="0" kern="1200" dirty="0" smtClean="0">
                <a:solidFill>
                  <a:schemeClr val="tx1"/>
                </a:solidFill>
                <a:effectLst/>
                <a:latin typeface="+mn-lt"/>
                <a:ea typeface="+mn-ea"/>
                <a:cs typeface="+mn-cs"/>
              </a:rPr>
              <a:t>En un entorno de desarrollo es imprescindible el tema de creación de test unitarios, para dotar de seguridad y fiabilidad a nuestro desarrollo software, por lo que se puede decir que se puede usar perfectamente </a:t>
            </a:r>
            <a:r>
              <a:rPr lang="es-ES" sz="1200" b="0" i="0"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en entornos de pruebas o test unitarios.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12</a:t>
            </a:fld>
            <a:endParaRPr lang="en-US"/>
          </a:p>
        </p:txBody>
      </p:sp>
    </p:spTree>
    <p:extLst>
      <p:ext uri="{BB962C8B-B14F-4D97-AF65-F5344CB8AC3E}">
        <p14:creationId xmlns:p14="http://schemas.microsoft.com/office/powerpoint/2010/main" val="314529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Compacto, expresivo y fluido</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minimiza el número de caracteres presentes en un código fuente, permitiendo un flujo de trabajo rápido y elegante. Por otro lado no es necesario interrumpir su codificación de la vista para indicar explícitamente los bloques de servidor dentro de su HTML, es decir, se puede mezclar, código servidor y código cliente, y siempre quedarán identificadas ambas partes ya que el analizador es lo suficientemente inteligente para deducir esto. Esto permite una sintaxis muy compacta y expresiva que además es limpio, rápido y divertido de escribir.</a:t>
            </a:r>
          </a:p>
          <a:p>
            <a:r>
              <a:rPr lang="es-ES" sz="1200" b="1" i="0" kern="1200" dirty="0" smtClean="0">
                <a:solidFill>
                  <a:schemeClr val="tx1"/>
                </a:solidFill>
                <a:effectLst/>
                <a:latin typeface="+mn-lt"/>
                <a:ea typeface="+mn-ea"/>
                <a:cs typeface="+mn-cs"/>
              </a:rPr>
              <a:t>Fácil de aprender</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es fácil de aprender y le permite ser productivos rápidamente con un mínimo de conceptos. Utiliza todo tu idioma existente y conocimientos de HTML. Además tiene cierto parecido a la sintaxis ASP clásico.</a:t>
            </a:r>
          </a:p>
          <a:p>
            <a:r>
              <a:rPr lang="es-ES" sz="1200" b="1" i="0" kern="1200" dirty="0" smtClean="0">
                <a:solidFill>
                  <a:schemeClr val="tx1"/>
                </a:solidFill>
                <a:effectLst/>
                <a:latin typeface="+mn-lt"/>
                <a:ea typeface="+mn-ea"/>
                <a:cs typeface="+mn-cs"/>
              </a:rPr>
              <a:t>No es un nuevo lenguaje:</a:t>
            </a:r>
            <a:r>
              <a:rPr lang="es-ES" sz="1200" b="0" i="0" kern="1200" dirty="0" smtClean="0">
                <a:solidFill>
                  <a:schemeClr val="tx1"/>
                </a:solidFill>
                <a:effectLst/>
                <a:latin typeface="+mn-lt"/>
                <a:ea typeface="+mn-ea"/>
                <a:cs typeface="+mn-cs"/>
              </a:rPr>
              <a:t> Los desarrolladores podrán utilizar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con su lenguaje de programación.</a:t>
            </a:r>
          </a:p>
          <a:p>
            <a:r>
              <a:rPr lang="es-ES" sz="1200" b="1" i="0" kern="1200" dirty="0" smtClean="0">
                <a:solidFill>
                  <a:schemeClr val="tx1"/>
                </a:solidFill>
                <a:effectLst/>
                <a:latin typeface="+mn-lt"/>
                <a:ea typeface="+mn-ea"/>
                <a:cs typeface="+mn-cs"/>
              </a:rPr>
              <a:t>Compatibilidad con </a:t>
            </a:r>
            <a:r>
              <a:rPr lang="es-ES" sz="1200" b="1"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 </a:t>
            </a:r>
            <a:r>
              <a:rPr lang="es-ES" sz="1200" b="1" i="1" kern="1200" dirty="0" err="1" smtClean="0">
                <a:solidFill>
                  <a:schemeClr val="tx1"/>
                </a:solidFill>
                <a:effectLst/>
                <a:latin typeface="+mn-lt"/>
                <a:ea typeface="+mn-ea"/>
                <a:cs typeface="+mn-cs"/>
              </a:rPr>
              <a:t>Razor</a:t>
            </a:r>
            <a:r>
              <a:rPr lang="es-ES" sz="1200" b="1" i="0"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ha sido diseñado para no requerir una herramienta específica o un editor de código(Puede usarse el bloc de notas para dar inicio con la creación de la vista), sin embargo cuenta con el apoyo de </a:t>
            </a:r>
            <a:r>
              <a:rPr lang="es-ES" sz="1200" b="0"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de Visual Studio para la finalización de instrucciones</a:t>
            </a:r>
          </a:p>
          <a:p>
            <a:r>
              <a:rPr lang="es-ES" sz="1200" b="1" i="0" kern="1200" dirty="0" smtClean="0">
                <a:solidFill>
                  <a:schemeClr val="tx1"/>
                </a:solidFill>
                <a:effectLst/>
                <a:latin typeface="+mn-lt"/>
                <a:ea typeface="+mn-ea"/>
                <a:cs typeface="+mn-cs"/>
              </a:rPr>
              <a:t>Compatible con Test Unitarios: </a:t>
            </a:r>
            <a:r>
              <a:rPr lang="es-ES" sz="1200" b="0" i="0" kern="1200" dirty="0" smtClean="0">
                <a:solidFill>
                  <a:schemeClr val="tx1"/>
                </a:solidFill>
                <a:effectLst/>
                <a:latin typeface="+mn-lt"/>
                <a:ea typeface="+mn-ea"/>
                <a:cs typeface="+mn-cs"/>
              </a:rPr>
              <a:t>En un entorno de desarrollo es imprescindible el tema de creación de test unitarios, para dotar de seguridad y fiabilidad a nuestro desarrollo software, por lo que se puede decir que se puede usar perfectamente </a:t>
            </a:r>
            <a:r>
              <a:rPr lang="es-ES" sz="1200" b="0" i="0"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en entornos de pruebas o test unitarios.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13</a:t>
            </a:fld>
            <a:endParaRPr lang="en-US"/>
          </a:p>
        </p:txBody>
      </p:sp>
    </p:spTree>
    <p:extLst>
      <p:ext uri="{BB962C8B-B14F-4D97-AF65-F5344CB8AC3E}">
        <p14:creationId xmlns:p14="http://schemas.microsoft.com/office/powerpoint/2010/main" val="2540126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8"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3"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14"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3835928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para graficos claro">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7068102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ficos oscuro 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9937549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3" name="Text Placeholder 2"/>
          <p:cNvSpPr>
            <a:spLocks noGrp="1"/>
          </p:cNvSpPr>
          <p:nvPr>
            <p:ph type="body" sz="quarter" idx="19"/>
          </p:nvPr>
        </p:nvSpPr>
        <p:spPr>
          <a:xfrm>
            <a:off x="239184" y="261574"/>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41609979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2763701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633984" y="347472"/>
            <a:ext cx="11265408" cy="29684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058400" y="6364224"/>
            <a:ext cx="1865376" cy="210312"/>
          </a:xfrm>
          <a:prstGeom prst="rect">
            <a:avLst/>
          </a:prstGeom>
        </p:spPr>
        <p:txBody>
          <a:bodyPr/>
          <a:lstStyle/>
          <a:p>
            <a:fld id="{5A4F54B1-5C76-4AD1-9017-DEB9004F4194}" type="slidenum">
              <a:rPr lang="es-AR" smtClean="0"/>
              <a:pPr/>
              <a:t>‹#›</a:t>
            </a:fld>
            <a:endParaRPr lang="es-AR" dirty="0"/>
          </a:p>
        </p:txBody>
      </p:sp>
      <p:sp>
        <p:nvSpPr>
          <p:cNvPr id="8" name="Text Placeholder 7"/>
          <p:cNvSpPr>
            <a:spLocks noGrp="1"/>
          </p:cNvSpPr>
          <p:nvPr>
            <p:ph type="body" sz="quarter" idx="13" hasCustomPrompt="1"/>
          </p:nvPr>
        </p:nvSpPr>
        <p:spPr>
          <a:xfrm>
            <a:off x="633984" y="640080"/>
            <a:ext cx="11265408"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extLst>
      <p:ext uri="{BB962C8B-B14F-4D97-AF65-F5344CB8AC3E}">
        <p14:creationId xmlns:p14="http://schemas.microsoft.com/office/powerpoint/2010/main" val="3202862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76519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subtítulo y contenido ">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396992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y subtítulo">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8956553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8261433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contenido y recuadro">
    <p:bg>
      <p:bgPr>
        <a:solidFill>
          <a:schemeClr val="bg1">
            <a:lumMod val="95000"/>
          </a:schemeClr>
        </a:solidFill>
        <a:effectLst/>
      </p:bgPr>
    </p:bg>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E8E8E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 Placeholder 10"/>
          <p:cNvSpPr>
            <a:spLocks noGrp="1"/>
          </p:cNvSpPr>
          <p:nvPr>
            <p:ph type="body" sz="quarter" idx="19"/>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1366609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as y subtítulos">
    <p:bg>
      <p:bgPr>
        <a:solidFill>
          <a:schemeClr val="bg1">
            <a:lumMod val="95000"/>
          </a:schemeClr>
        </a:solidFill>
        <a:effectLst/>
      </p:bgPr>
    </p:bg>
    <p:spTree>
      <p:nvGrpSpPr>
        <p:cNvPr id="1" name=""/>
        <p:cNvGrpSpPr/>
        <p:nvPr/>
      </p:nvGrpSpPr>
      <p:grpSpPr>
        <a:xfrm>
          <a:off x="0" y="0"/>
          <a:ext cx="0" cy="0"/>
          <a:chOff x="0" y="0"/>
          <a:chExt cx="0" cy="0"/>
        </a:xfrm>
      </p:grpSpPr>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7"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2703480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as">
    <p:bg>
      <p:bgPr>
        <a:solidFill>
          <a:schemeClr val="bg1">
            <a:lumMod val="95000"/>
          </a:schemeClr>
        </a:solidFill>
        <a:effectLst/>
      </p:bgPr>
    </p:bg>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0"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4060115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solidFill>
          <a:srgbClr val="585454"/>
        </a:solid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44" y="6368353"/>
            <a:ext cx="12192000" cy="487531"/>
          </a:xfrm>
          <a:solidFill>
            <a:schemeClr val="bg1"/>
          </a:solidFill>
        </p:spPr>
        <p:txBody>
          <a:bodyPr>
            <a:normAutofit/>
          </a:bodyPr>
          <a:lstStyle>
            <a:lvl1pPr marL="0" indent="0">
              <a:buNone/>
              <a:defRPr sz="1867" b="0">
                <a:solidFill>
                  <a:schemeClr val="tx1">
                    <a:lumMod val="75000"/>
                  </a:schemeClr>
                </a:solidFill>
                <a:latin typeface="Segoe UI Semibold" panose="020B0702040204020203" pitchFamily="34" charset="0"/>
              </a:defRPr>
            </a:lvl1pPr>
          </a:lstStyle>
          <a:p>
            <a:pPr lvl="0"/>
            <a:r>
              <a:rPr lang="en-US" smtClean="0"/>
              <a:t>Click to edit Master text styles</a:t>
            </a:r>
          </a:p>
        </p:txBody>
      </p:sp>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5681942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23769027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6"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7.gi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Capacitación</a:t>
            </a:r>
            <a:r>
              <a:rPr lang="en-US" dirty="0" smtClean="0"/>
              <a:t> MVC</a:t>
            </a:r>
            <a:endParaRPr lang="en-US" dirty="0"/>
          </a:p>
        </p:txBody>
      </p:sp>
      <p:sp>
        <p:nvSpPr>
          <p:cNvPr id="4" name="Text Placeholder 3"/>
          <p:cNvSpPr>
            <a:spLocks noGrp="1"/>
          </p:cNvSpPr>
          <p:nvPr>
            <p:ph type="body" sz="quarter" idx="12"/>
          </p:nvPr>
        </p:nvSpPr>
        <p:spPr/>
        <p:txBody>
          <a:bodyPr/>
          <a:lstStyle/>
          <a:p>
            <a:r>
              <a:rPr lang="en-US" dirty="0" err="1" smtClean="0"/>
              <a:t>Día</a:t>
            </a:r>
            <a:r>
              <a:rPr lang="en-US" dirty="0" smtClean="0"/>
              <a:t> 1</a:t>
            </a:r>
            <a:endParaRPr lang="en-US" dirty="0"/>
          </a:p>
        </p:txBody>
      </p:sp>
      <p:pic>
        <p:nvPicPr>
          <p:cNvPr id="5" name="Picture 4"/>
          <p:cNvPicPr>
            <a:picLocks noChangeAspect="1"/>
          </p:cNvPicPr>
          <p:nvPr/>
        </p:nvPicPr>
        <p:blipFill>
          <a:blip r:embed="rId2"/>
          <a:stretch>
            <a:fillRect/>
          </a:stretch>
        </p:blipFill>
        <p:spPr>
          <a:xfrm>
            <a:off x="10643321" y="4659603"/>
            <a:ext cx="1171575" cy="809625"/>
          </a:xfrm>
          <a:prstGeom prst="rect">
            <a:avLst/>
          </a:prstGeom>
        </p:spPr>
      </p:pic>
    </p:spTree>
    <p:extLst>
      <p:ext uri="{BB962C8B-B14F-4D97-AF65-F5344CB8AC3E}">
        <p14:creationId xmlns:p14="http://schemas.microsoft.com/office/powerpoint/2010/main" val="42521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 </a:t>
            </a:r>
            <a:r>
              <a:rPr lang="es-AR" dirty="0" smtClean="0"/>
              <a:t>Estructura del Proyecto</a:t>
            </a:r>
            <a:endParaRPr lang="en-US" dirty="0"/>
          </a:p>
        </p:txBody>
      </p:sp>
      <p:pic>
        <p:nvPicPr>
          <p:cNvPr id="8"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1384" y="2183755"/>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6" name="6 Marcador de contenido"/>
          <p:cNvSpPr txBox="1">
            <a:spLocks/>
          </p:cNvSpPr>
          <p:nvPr/>
        </p:nvSpPr>
        <p:spPr>
          <a:xfrm>
            <a:off x="5167087" y="836612"/>
            <a:ext cx="5326743" cy="3938588"/>
          </a:xfrm>
          <a:prstGeom prst="rect">
            <a:avLst/>
          </a:prstGeom>
        </p:spPr>
        <p:txBody>
          <a:bodyPr>
            <a:norm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4800" dirty="0"/>
          </a:p>
          <a:p>
            <a:pPr marL="0" indent="0" algn="ctr">
              <a:buNone/>
            </a:pPr>
            <a:r>
              <a:rPr lang="es-AR" sz="8000" dirty="0"/>
              <a:t>Demo</a:t>
            </a:r>
          </a:p>
          <a:p>
            <a:pPr marL="0" indent="0" algn="ctr">
              <a:buNone/>
            </a:pPr>
            <a:r>
              <a:rPr lang="es-AR" sz="3900" dirty="0"/>
              <a:t>“Nuevo proyecto y Estructura”</a:t>
            </a:r>
            <a:endParaRPr lang="es-AR" sz="3900" dirty="0"/>
          </a:p>
        </p:txBody>
      </p:sp>
    </p:spTree>
    <p:extLst>
      <p:ext uri="{BB962C8B-B14F-4D97-AF65-F5344CB8AC3E}">
        <p14:creationId xmlns:p14="http://schemas.microsoft.com/office/powerpoint/2010/main" val="2927245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a:t>
            </a:r>
            <a:r>
              <a:rPr lang="es-AR" dirty="0" smtClean="0"/>
              <a:t>MVC</a:t>
            </a:r>
            <a:endParaRPr lang="en-US" dirty="0"/>
          </a:p>
        </p:txBody>
      </p:sp>
      <p:sp>
        <p:nvSpPr>
          <p:cNvPr id="7" name="6 Marcador de contenido"/>
          <p:cNvSpPr txBox="1">
            <a:spLocks/>
          </p:cNvSpPr>
          <p:nvPr/>
        </p:nvSpPr>
        <p:spPr>
          <a:xfrm>
            <a:off x="5167087" y="836612"/>
            <a:ext cx="5326743" cy="3938588"/>
          </a:xfrm>
          <a:prstGeom prst="rect">
            <a:avLst/>
          </a:prstGeom>
        </p:spPr>
        <p:txBody>
          <a:bodyPr>
            <a:normAutofit/>
          </a:bodyPr>
          <a:lstStyle>
            <a:lvl1pPr marL="173038" indent="-173038" algn="l" defTabSz="914400" rtl="0" eaLnBrk="1" latinLnBrk="0" hangingPunct="1">
              <a:spcBef>
                <a:spcPct val="20000"/>
              </a:spcBef>
              <a:buFontTx/>
              <a:buBlip>
                <a:blip r:embed="rId2"/>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4800" dirty="0"/>
          </a:p>
          <a:p>
            <a:pPr marL="0" indent="0" algn="ctr">
              <a:buNone/>
            </a:pPr>
            <a:r>
              <a:rPr lang="es-AR" sz="8000" dirty="0"/>
              <a:t>Práctica</a:t>
            </a:r>
          </a:p>
          <a:p>
            <a:pPr marL="0" indent="0" algn="ctr">
              <a:buNone/>
            </a:pPr>
            <a:r>
              <a:rPr lang="es-AR" sz="3900" dirty="0"/>
              <a:t>“Hola Mundo”</a:t>
            </a:r>
            <a:endParaRPr lang="es-AR" sz="3900" dirty="0"/>
          </a:p>
        </p:txBody>
      </p:sp>
      <p:pic>
        <p:nvPicPr>
          <p:cNvPr id="8"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384" y="2183755"/>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25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Razor</a:t>
            </a:r>
            <a:endParaRPr lang="en-US" dirty="0"/>
          </a:p>
        </p:txBody>
      </p:sp>
      <p:sp>
        <p:nvSpPr>
          <p:cNvPr id="3" name="Content Placeholder 2"/>
          <p:cNvSpPr>
            <a:spLocks noGrp="1"/>
          </p:cNvSpPr>
          <p:nvPr>
            <p:ph idx="1"/>
          </p:nvPr>
        </p:nvSpPr>
        <p:spPr>
          <a:xfrm>
            <a:off x="1828801" y="990601"/>
            <a:ext cx="8305863" cy="5029200"/>
          </a:xfrm>
        </p:spPr>
        <p:txBody>
          <a:bodyPr>
            <a:normAutofit/>
          </a:bodyPr>
          <a:lstStyle/>
          <a:p>
            <a:r>
              <a:rPr lang="es-ES" sz="3200" dirty="0"/>
              <a:t>Compacto, expresivo y fluido</a:t>
            </a:r>
          </a:p>
          <a:p>
            <a:r>
              <a:rPr lang="es-ES" sz="3200" dirty="0"/>
              <a:t>Fácil de aprender</a:t>
            </a:r>
          </a:p>
          <a:p>
            <a:r>
              <a:rPr lang="es-ES" sz="3200" dirty="0"/>
              <a:t>No es un nuevo lenguaje</a:t>
            </a:r>
          </a:p>
          <a:p>
            <a:r>
              <a:rPr lang="es-ES" sz="3200" dirty="0"/>
              <a:t>Compatibilidad con </a:t>
            </a:r>
            <a:r>
              <a:rPr lang="es-ES" sz="3200" dirty="0" err="1"/>
              <a:t>Intellisense</a:t>
            </a:r>
            <a:endParaRPr lang="es-ES" sz="3200" dirty="0"/>
          </a:p>
          <a:p>
            <a:r>
              <a:rPr lang="es-ES" sz="3200" dirty="0"/>
              <a:t>Compatible con Test Unitarios</a:t>
            </a:r>
          </a:p>
        </p:txBody>
      </p:sp>
    </p:spTree>
    <p:extLst>
      <p:ext uri="{BB962C8B-B14F-4D97-AF65-F5344CB8AC3E}">
        <p14:creationId xmlns:p14="http://schemas.microsoft.com/office/powerpoint/2010/main" val="4245116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Razor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4" y="1339702"/>
            <a:ext cx="3681668" cy="36386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652" y="644314"/>
            <a:ext cx="6482665" cy="24153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652" y="3455682"/>
            <a:ext cx="6177144" cy="3262576"/>
          </a:xfrm>
          <a:prstGeom prst="rect">
            <a:avLst/>
          </a:prstGeom>
        </p:spPr>
      </p:pic>
    </p:spTree>
    <p:extLst>
      <p:ext uri="{BB962C8B-B14F-4D97-AF65-F5344CB8AC3E}">
        <p14:creationId xmlns:p14="http://schemas.microsoft.com/office/powerpoint/2010/main" val="2083343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Generando Urls</a:t>
            </a:r>
            <a:br>
              <a:rPr lang="es-AR" dirty="0"/>
            </a:br>
            <a:endParaRPr lang="en-US" dirty="0"/>
          </a:p>
        </p:txBody>
      </p:sp>
      <p:sp>
        <p:nvSpPr>
          <p:cNvPr id="3" name="Content Placeholder 2"/>
          <p:cNvSpPr>
            <a:spLocks noGrp="1"/>
          </p:cNvSpPr>
          <p:nvPr>
            <p:ph idx="1"/>
          </p:nvPr>
        </p:nvSpPr>
        <p:spPr>
          <a:xfrm>
            <a:off x="1828801" y="990601"/>
            <a:ext cx="8305863" cy="5029200"/>
          </a:xfrm>
        </p:spPr>
        <p:txBody>
          <a:bodyPr>
            <a:normAutofit fontScale="92500" lnSpcReduction="10000"/>
          </a:bodyPr>
          <a:lstStyle/>
          <a:p>
            <a:r>
              <a:rPr lang="es-AR" sz="2000" dirty="0"/>
              <a:t>Existen varias formas de generar urls en una aplicación MVC</a:t>
            </a:r>
          </a:p>
          <a:p>
            <a:pPr lvl="1"/>
            <a:r>
              <a:rPr lang="es-AR" sz="2000" dirty="0"/>
              <a:t>Escribiendo la a mano (Para nada recomendado).</a:t>
            </a:r>
          </a:p>
          <a:p>
            <a:pPr lvl="1"/>
            <a:r>
              <a:rPr lang="es-AR" sz="2000" dirty="0"/>
              <a:t>Usando el </a:t>
            </a:r>
            <a:r>
              <a:rPr lang="es-AR" sz="2000" dirty="0" err="1"/>
              <a:t>ActionLink</a:t>
            </a:r>
            <a:r>
              <a:rPr lang="es-AR" sz="2000" dirty="0"/>
              <a:t> </a:t>
            </a:r>
            <a:r>
              <a:rPr lang="es-AR" sz="2000" dirty="0" err="1"/>
              <a:t>helper</a:t>
            </a:r>
            <a:endParaRPr lang="es-AR" sz="2000" dirty="0"/>
          </a:p>
          <a:p>
            <a:pPr lvl="4"/>
            <a:r>
              <a:rPr lang="es-AR" sz="2000" i="1" dirty="0"/>
              <a:t>@</a:t>
            </a:r>
            <a:r>
              <a:rPr lang="es-AR" sz="2000" i="1" dirty="0" err="1"/>
              <a:t>Html.ActionLink</a:t>
            </a:r>
            <a:r>
              <a:rPr lang="es-AR" sz="2000" i="1" dirty="0"/>
              <a:t>(“Texto del Link”, “</a:t>
            </a:r>
            <a:r>
              <a:rPr lang="es-AR" sz="2000" i="1" dirty="0" err="1"/>
              <a:t>I</a:t>
            </a:r>
            <a:r>
              <a:rPr lang="es-AR" sz="2000" i="1" dirty="0" err="1"/>
              <a:t>ndex</a:t>
            </a:r>
            <a:r>
              <a:rPr lang="es-AR" sz="2000" i="1" dirty="0"/>
              <a:t>”, “</a:t>
            </a:r>
            <a:r>
              <a:rPr lang="es-AR" sz="2000" i="1" dirty="0" err="1"/>
              <a:t>About</a:t>
            </a:r>
            <a:r>
              <a:rPr lang="es-AR" sz="2000" i="1" dirty="0"/>
              <a:t>”)</a:t>
            </a:r>
          </a:p>
          <a:p>
            <a:pPr lvl="1"/>
            <a:r>
              <a:rPr lang="es-AR" sz="2000" dirty="0"/>
              <a:t>Usando el </a:t>
            </a:r>
            <a:r>
              <a:rPr lang="es-AR" sz="2000" dirty="0" err="1"/>
              <a:t>UrlHelper</a:t>
            </a:r>
            <a:r>
              <a:rPr lang="es-AR" sz="2000" dirty="0"/>
              <a:t> y su </a:t>
            </a:r>
            <a:r>
              <a:rPr lang="es-AR" sz="2000" dirty="0" err="1"/>
              <a:t>metodo</a:t>
            </a:r>
            <a:r>
              <a:rPr lang="es-AR" sz="2000" dirty="0"/>
              <a:t> </a:t>
            </a:r>
            <a:r>
              <a:rPr lang="es-AR" sz="2000" dirty="0" err="1"/>
              <a:t>action</a:t>
            </a:r>
            <a:endParaRPr lang="es-AR" sz="2000" dirty="0"/>
          </a:p>
          <a:p>
            <a:pPr lvl="2"/>
            <a:r>
              <a:rPr lang="es-AR" sz="2000" i="1" dirty="0" err="1"/>
              <a:t>UrlHelper</a:t>
            </a:r>
            <a:r>
              <a:rPr lang="es-AR" sz="2000" i="1" dirty="0"/>
              <a:t> </a:t>
            </a:r>
            <a:r>
              <a:rPr lang="es-AR" sz="2000" i="1" dirty="0" err="1"/>
              <a:t>helper</a:t>
            </a:r>
            <a:r>
              <a:rPr lang="es-AR" sz="2000" i="1" dirty="0"/>
              <a:t> = new </a:t>
            </a:r>
            <a:r>
              <a:rPr lang="es-AR" sz="2000" i="1" dirty="0" err="1"/>
              <a:t>UrlHeper</a:t>
            </a:r>
            <a:r>
              <a:rPr lang="es-AR" sz="2000" i="1" dirty="0"/>
              <a:t>(</a:t>
            </a:r>
            <a:r>
              <a:rPr lang="es-AR" sz="2000" i="1" dirty="0" err="1"/>
              <a:t>this.Request.RequestContext</a:t>
            </a:r>
            <a:r>
              <a:rPr lang="es-AR" sz="2000" i="1" dirty="0"/>
              <a:t>);</a:t>
            </a:r>
          </a:p>
          <a:p>
            <a:pPr lvl="2"/>
            <a:r>
              <a:rPr lang="es-AR" sz="2000" i="1" dirty="0" err="1"/>
              <a:t>urlHelper.Action</a:t>
            </a:r>
            <a:r>
              <a:rPr lang="es-AR" sz="2000" i="1" dirty="0"/>
              <a:t>(“</a:t>
            </a:r>
            <a:r>
              <a:rPr lang="es-AR" sz="2000" i="1" dirty="0" err="1"/>
              <a:t>Index</a:t>
            </a:r>
            <a:r>
              <a:rPr lang="es-AR" sz="2000" i="1" dirty="0"/>
              <a:t>”,”</a:t>
            </a:r>
            <a:r>
              <a:rPr lang="es-AR" sz="2000" i="1" dirty="0" err="1"/>
              <a:t>About</a:t>
            </a:r>
            <a:r>
              <a:rPr lang="es-AR" sz="2000" i="1" dirty="0"/>
              <a:t>”);</a:t>
            </a:r>
          </a:p>
          <a:p>
            <a:pPr lvl="1"/>
            <a:endParaRPr lang="es-AR" sz="2000" dirty="0"/>
          </a:p>
          <a:p>
            <a:pPr marL="228600" lvl="1" indent="0">
              <a:buNone/>
            </a:pPr>
            <a:r>
              <a:rPr lang="es-AR" sz="2000" dirty="0"/>
              <a:t>Estos clases generan urls del estilo</a:t>
            </a:r>
          </a:p>
          <a:p>
            <a:pPr marL="228600" lvl="1" indent="0">
              <a:buNone/>
            </a:pPr>
            <a:r>
              <a:rPr lang="es-AR" sz="2000" dirty="0"/>
              <a:t> </a:t>
            </a:r>
            <a:r>
              <a:rPr lang="es-AR" sz="2000" dirty="0"/>
              <a:t>	http//ejemplo.com/</a:t>
            </a:r>
            <a:r>
              <a:rPr lang="es-AR" sz="2000" dirty="0" err="1"/>
              <a:t>About</a:t>
            </a:r>
            <a:r>
              <a:rPr lang="es-AR" sz="2000" dirty="0"/>
              <a:t>/</a:t>
            </a:r>
            <a:r>
              <a:rPr lang="es-AR" sz="2000" dirty="0" err="1"/>
              <a:t>Index</a:t>
            </a:r>
            <a:endParaRPr lang="es-AR" sz="2000" dirty="0"/>
          </a:p>
          <a:p>
            <a:pPr marL="228600" lvl="1" indent="0">
              <a:buNone/>
            </a:pPr>
            <a:endParaRPr lang="es-AR" sz="2000" dirty="0"/>
          </a:p>
          <a:p>
            <a:pPr marL="228600" lvl="1" indent="0">
              <a:buNone/>
            </a:pPr>
            <a:r>
              <a:rPr lang="es-AR" sz="2000" dirty="0"/>
              <a:t>Significado de esto</a:t>
            </a:r>
          </a:p>
          <a:p>
            <a:pPr marL="228600" lvl="1" indent="0">
              <a:buNone/>
            </a:pPr>
            <a:r>
              <a:rPr lang="es-AR" sz="2000" dirty="0"/>
              <a:t>	</a:t>
            </a:r>
            <a:r>
              <a:rPr lang="es-AR" sz="2000" dirty="0"/>
              <a:t>		</a:t>
            </a:r>
            <a:r>
              <a:rPr lang="es-AR" sz="3200" dirty="0"/>
              <a:t>ROUTING</a:t>
            </a:r>
            <a:endParaRPr lang="en-US" sz="3200" dirty="0"/>
          </a:p>
        </p:txBody>
      </p:sp>
    </p:spTree>
    <p:extLst>
      <p:ext uri="{BB962C8B-B14F-4D97-AF65-F5344CB8AC3E}">
        <p14:creationId xmlns:p14="http://schemas.microsoft.com/office/powerpoint/2010/main" val="2035105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Routing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471" y="2369161"/>
            <a:ext cx="73056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914400"/>
            <a:ext cx="3838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96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Action</a:t>
            </a:r>
            <a:r>
              <a:rPr lang="es-AR" dirty="0"/>
              <a:t> </a:t>
            </a:r>
            <a:r>
              <a:rPr lang="es-AR" dirty="0" err="1"/>
              <a:t>Results</a:t>
            </a:r>
            <a:r>
              <a:rPr lang="es-AR" dirty="0"/>
              <a:t> – Resultado de acciones?</a:t>
            </a:r>
            <a:br>
              <a:rPr lang="es-AR" dirty="0"/>
            </a:br>
            <a:endParaRPr lang="en-US" dirty="0"/>
          </a:p>
        </p:txBody>
      </p:sp>
      <p:sp>
        <p:nvSpPr>
          <p:cNvPr id="3" name="Content Placeholder 2"/>
          <p:cNvSpPr>
            <a:spLocks noGrp="1"/>
          </p:cNvSpPr>
          <p:nvPr>
            <p:ph idx="1"/>
          </p:nvPr>
        </p:nvSpPr>
        <p:spPr>
          <a:xfrm>
            <a:off x="633985" y="990601"/>
            <a:ext cx="10983052" cy="1711035"/>
          </a:xfrm>
        </p:spPr>
        <p:txBody>
          <a:bodyPr>
            <a:noAutofit/>
          </a:bodyPr>
          <a:lstStyle/>
          <a:p>
            <a:r>
              <a:rPr lang="es-AR" sz="2000" dirty="0" smtClean="0"/>
              <a:t>Que es un </a:t>
            </a:r>
            <a:r>
              <a:rPr lang="es-AR" sz="2000" dirty="0" err="1" smtClean="0"/>
              <a:t>Action</a:t>
            </a:r>
            <a:r>
              <a:rPr lang="es-AR" sz="2000" dirty="0" smtClean="0"/>
              <a:t> </a:t>
            </a:r>
            <a:r>
              <a:rPr lang="es-AR" sz="2000" dirty="0" err="1" smtClean="0"/>
              <a:t>Result</a:t>
            </a:r>
            <a:r>
              <a:rPr lang="es-AR" sz="2000" dirty="0" smtClean="0"/>
              <a:t>?</a:t>
            </a:r>
          </a:p>
          <a:p>
            <a:pPr lvl="1"/>
            <a:r>
              <a:rPr lang="es-AR" sz="2000" dirty="0" smtClean="0"/>
              <a:t>Un </a:t>
            </a:r>
            <a:r>
              <a:rPr lang="es-AR" sz="2000" dirty="0" err="1" smtClean="0"/>
              <a:t>action</a:t>
            </a:r>
            <a:r>
              <a:rPr lang="es-AR" sz="2000" dirty="0" smtClean="0"/>
              <a:t> </a:t>
            </a:r>
            <a:r>
              <a:rPr lang="es-AR" sz="2000" dirty="0" err="1" smtClean="0"/>
              <a:t>result</a:t>
            </a:r>
            <a:r>
              <a:rPr lang="es-AR" sz="2000" dirty="0" smtClean="0"/>
              <a:t> es una forma de encapsulamiento que tiene el </a:t>
            </a:r>
            <a:r>
              <a:rPr lang="es-AR" sz="2000" dirty="0" err="1" smtClean="0"/>
              <a:t>framework</a:t>
            </a:r>
            <a:r>
              <a:rPr lang="es-AR" sz="2000" dirty="0" smtClean="0"/>
              <a:t> para manejar el </a:t>
            </a:r>
            <a:r>
              <a:rPr lang="es-AR" sz="2000" dirty="0" err="1" smtClean="0"/>
              <a:t>Reponse</a:t>
            </a:r>
            <a:r>
              <a:rPr lang="es-AR" sz="2000" dirty="0" smtClean="0"/>
              <a:t> de una llamada desde un browser por ejemplo.</a:t>
            </a:r>
          </a:p>
          <a:p>
            <a:pPr marL="0" indent="0">
              <a:buNone/>
            </a:pPr>
            <a:endParaRPr lang="es-AR" sz="2000" dirty="0"/>
          </a:p>
        </p:txBody>
      </p:sp>
      <p:graphicFrame>
        <p:nvGraphicFramePr>
          <p:cNvPr id="4" name="Table 3"/>
          <p:cNvGraphicFramePr>
            <a:graphicFrameLocks noGrp="1"/>
          </p:cNvGraphicFramePr>
          <p:nvPr>
            <p:extLst>
              <p:ext uri="{D42A27DB-BD31-4B8C-83A1-F6EECF244321}">
                <p14:modId xmlns:p14="http://schemas.microsoft.com/office/powerpoint/2010/main" val="4222422604"/>
              </p:ext>
            </p:extLst>
          </p:nvPr>
        </p:nvGraphicFramePr>
        <p:xfrm>
          <a:off x="1205346" y="2963213"/>
          <a:ext cx="10183090" cy="3007995"/>
        </p:xfrm>
        <a:graphic>
          <a:graphicData uri="http://schemas.openxmlformats.org/drawingml/2006/table">
            <a:tbl>
              <a:tblPr>
                <a:tableStyleId>{5C22544A-7EE6-4342-B048-85BDC9FD1C3A}</a:tableStyleId>
              </a:tblPr>
              <a:tblGrid>
                <a:gridCol w="2294714"/>
                <a:gridCol w="1675282"/>
                <a:gridCol w="6213094"/>
              </a:tblGrid>
              <a:tr h="285750">
                <a:tc>
                  <a:txBody>
                    <a:bodyPr/>
                    <a:lstStyle/>
                    <a:p>
                      <a:pPr algn="ctr" fontAlgn="ctr"/>
                      <a:r>
                        <a:rPr lang="en-US" sz="1400" u="none" strike="noStrike">
                          <a:effectLst/>
                        </a:rPr>
                        <a:t>ActionResult</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Helper Method</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Descripción</a:t>
                      </a:r>
                      <a:endParaRPr lang="en-US" sz="1400" b="1"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ViewResult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View</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Renderiza una vista como una pagina web completa.</a:t>
                      </a:r>
                      <a:endParaRPr lang="en-US" sz="1400" b="0" i="0" u="none" strike="noStrike">
                        <a:solidFill>
                          <a:srgbClr val="000000"/>
                        </a:solidFill>
                        <a:effectLst/>
                        <a:latin typeface="Calibri" panose="020F0502020204030204" pitchFamily="34" charset="0"/>
                      </a:endParaRPr>
                    </a:p>
                  </a:txBody>
                  <a:tcPr marL="9525" marR="9525" marT="9525" marB="0" anchor="ctr"/>
                </a:tc>
              </a:tr>
              <a:tr h="381000">
                <a:tc>
                  <a:txBody>
                    <a:bodyPr/>
                    <a:lstStyle/>
                    <a:p>
                      <a:pPr algn="l" fontAlgn="ctr"/>
                      <a:r>
                        <a:rPr lang="en-US" sz="1400" u="none" strike="noStrike">
                          <a:effectLst/>
                        </a:rPr>
                        <a:t>PartialViewResult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PartialView</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Renderizada una seccion de una pagina web que se ubicara dentro de otra vista.</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RedirectResult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Redirect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Redirecciona a otra accion.</a:t>
                      </a:r>
                      <a:endParaRPr lang="en-U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RedirectToRouteResult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err="1">
                          <a:effectLst/>
                        </a:rPr>
                        <a:t>RedirectToRoute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Redirecciona a otra accion.</a:t>
                      </a:r>
                      <a:endParaRPr lang="en-U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ContentResult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Content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un tipo de contenido definido por el usuario: texto, xml.</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JsonResult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err="1">
                          <a:effectLst/>
                        </a:rPr>
                        <a:t>Json</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un objeto Json serializado.</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JavaScriptResult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a:effectLst/>
                        </a:rPr>
                        <a:t>JavaScript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codigo javascript que puede ser ejecutado en el cliente.</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FileResult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File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a:effectLst/>
                        </a:rPr>
                        <a:t>Retorna una salida binaria a escribir en el response.</a:t>
                      </a:r>
                      <a:endParaRPr lang="es-ES" sz="1400" b="0" i="0" u="none" strike="noStrike">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n-US" sz="1400" u="none" strike="noStrike">
                          <a:effectLst/>
                        </a:rPr>
                        <a:t>EmptyResult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(None)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dirty="0" err="1">
                          <a:effectLst/>
                        </a:rPr>
                        <a:t>Retorna</a:t>
                      </a:r>
                      <a:r>
                        <a:rPr lang="en-US" sz="1400" u="none" strike="noStrike" dirty="0">
                          <a:effectLst/>
                        </a:rPr>
                        <a:t> un </a:t>
                      </a:r>
                      <a:r>
                        <a:rPr lang="en-US" sz="1400" u="none" strike="noStrike" dirty="0" err="1">
                          <a:effectLst/>
                        </a:rPr>
                        <a:t>resultado</a:t>
                      </a:r>
                      <a:r>
                        <a:rPr lang="en-US" sz="1400" u="none" strike="noStrike" dirty="0">
                          <a:effectLst/>
                        </a:rPr>
                        <a:t> </a:t>
                      </a:r>
                      <a:r>
                        <a:rPr lang="en-US" sz="1400" u="none" strike="noStrike" dirty="0" err="1">
                          <a:effectLst/>
                        </a:rPr>
                        <a:t>nulo</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35848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Práctico – Creación de una Home Page</a:t>
            </a:r>
            <a:endParaRPr lang="en-US" dirty="0"/>
          </a:p>
        </p:txBody>
      </p:sp>
      <p:sp>
        <p:nvSpPr>
          <p:cNvPr id="3" name="Content Placeholder 2"/>
          <p:cNvSpPr>
            <a:spLocks noGrp="1"/>
          </p:cNvSpPr>
          <p:nvPr>
            <p:ph idx="1"/>
          </p:nvPr>
        </p:nvSpPr>
        <p:spPr>
          <a:xfrm>
            <a:off x="4855028" y="1937013"/>
            <a:ext cx="7336972" cy="3425371"/>
          </a:xfrm>
        </p:spPr>
        <p:txBody>
          <a:bodyPr>
            <a:normAutofit/>
          </a:bodyPr>
          <a:lstStyle/>
          <a:p>
            <a:r>
              <a:rPr lang="es-AR" sz="2400" dirty="0"/>
              <a:t>El objetivo de </a:t>
            </a:r>
            <a:r>
              <a:rPr lang="es-AR" sz="2800" dirty="0"/>
              <a:t>este</a:t>
            </a:r>
            <a:r>
              <a:rPr lang="es-AR" sz="2400" dirty="0"/>
              <a:t> ejercicio es crear una aplicación MVC usando el </a:t>
            </a:r>
            <a:r>
              <a:rPr lang="es-AR" sz="2400" dirty="0" err="1"/>
              <a:t>template</a:t>
            </a:r>
            <a:r>
              <a:rPr lang="es-AR" sz="2400" dirty="0"/>
              <a:t> de MVC 5.</a:t>
            </a:r>
          </a:p>
          <a:p>
            <a:r>
              <a:rPr lang="es-AR" sz="2400" dirty="0"/>
              <a:t>Crear una Home Page con 2 links uno para </a:t>
            </a:r>
            <a:r>
              <a:rPr lang="es-AR" sz="2400" dirty="0" err="1"/>
              <a:t>Peliculas</a:t>
            </a:r>
            <a:r>
              <a:rPr lang="es-AR" sz="2400" dirty="0"/>
              <a:t> y otro para </a:t>
            </a:r>
            <a:r>
              <a:rPr lang="es-AR" sz="2400" dirty="0" err="1"/>
              <a:t>Generos</a:t>
            </a:r>
            <a:r>
              <a:rPr lang="es-AR" sz="2400" dirty="0"/>
              <a:t>.</a:t>
            </a:r>
          </a:p>
          <a:p>
            <a:r>
              <a:rPr lang="es-AR" sz="2400" dirty="0"/>
              <a:t>Crear los </a:t>
            </a:r>
            <a:r>
              <a:rPr lang="es-AR" sz="2400" dirty="0" err="1"/>
              <a:t>controllers</a:t>
            </a:r>
            <a:r>
              <a:rPr lang="es-AR" sz="2400" dirty="0"/>
              <a:t> apropiados</a:t>
            </a:r>
          </a:p>
          <a:p>
            <a:r>
              <a:rPr lang="es-AR" sz="2400" dirty="0"/>
              <a:t>Crear las vistas apropiadas.</a:t>
            </a:r>
          </a:p>
          <a:p>
            <a:endParaRPr lang="en-US" sz="2400" dirty="0"/>
          </a:p>
        </p:txBody>
      </p:sp>
      <p:pic>
        <p:nvPicPr>
          <p:cNvPr id="6"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7682" y="2169241"/>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84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Pasando datos de un Controlador a una vista</a:t>
            </a:r>
            <a:br>
              <a:rPr lang="es-AR" dirty="0"/>
            </a:br>
            <a:endParaRPr lang="en-US" dirty="0"/>
          </a:p>
        </p:txBody>
      </p:sp>
      <p:sp>
        <p:nvSpPr>
          <p:cNvPr id="3" name="Content Placeholder 2"/>
          <p:cNvSpPr>
            <a:spLocks noGrp="1"/>
          </p:cNvSpPr>
          <p:nvPr>
            <p:ph idx="1"/>
          </p:nvPr>
        </p:nvSpPr>
        <p:spPr>
          <a:xfrm>
            <a:off x="249381" y="1073727"/>
            <a:ext cx="11492345" cy="5202382"/>
          </a:xfrm>
        </p:spPr>
        <p:txBody>
          <a:bodyPr>
            <a:normAutofit/>
          </a:bodyPr>
          <a:lstStyle/>
          <a:p>
            <a:r>
              <a:rPr lang="es-AR" sz="2000" dirty="0"/>
              <a:t>Para Pasar datos de un controlador a una vista existen varias formas, pero la idea es poder acceder a los datos del modelo en la vista.</a:t>
            </a:r>
          </a:p>
          <a:p>
            <a:r>
              <a:rPr lang="es-AR" sz="2000" dirty="0"/>
              <a:t>Las diferentes formas son:</a:t>
            </a:r>
          </a:p>
          <a:p>
            <a:pPr lvl="1"/>
            <a:r>
              <a:rPr lang="es-AR" sz="2000" dirty="0" err="1"/>
              <a:t>ViewBag</a:t>
            </a:r>
            <a:r>
              <a:rPr lang="es-AR" sz="2000" dirty="0"/>
              <a:t>.</a:t>
            </a:r>
          </a:p>
          <a:p>
            <a:pPr lvl="1"/>
            <a:r>
              <a:rPr lang="es-AR" sz="2000" dirty="0"/>
              <a:t>Clases</a:t>
            </a:r>
          </a:p>
          <a:p>
            <a:pPr lvl="1"/>
            <a:r>
              <a:rPr lang="es-AR" sz="2000" dirty="0"/>
              <a:t>MVVM – </a:t>
            </a:r>
            <a:r>
              <a:rPr lang="es-AR" sz="2000" dirty="0" err="1"/>
              <a:t>Model</a:t>
            </a:r>
            <a:r>
              <a:rPr lang="es-AR" sz="2000" dirty="0"/>
              <a:t> View </a:t>
            </a:r>
            <a:r>
              <a:rPr lang="es-AR" sz="2000" dirty="0" err="1"/>
              <a:t>ViewModel</a:t>
            </a:r>
            <a:r>
              <a:rPr lang="es-AR" sz="2000" dirty="0"/>
              <a:t>.</a:t>
            </a:r>
          </a:p>
          <a:p>
            <a:pPr lvl="1"/>
            <a:r>
              <a:rPr lang="es-AR" sz="2000" dirty="0"/>
              <a:t>JQuery </a:t>
            </a:r>
            <a:r>
              <a:rPr lang="es-AR" sz="2000" dirty="0" err="1"/>
              <a:t>using</a:t>
            </a:r>
            <a:r>
              <a:rPr lang="es-AR" sz="2000" dirty="0"/>
              <a:t> </a:t>
            </a:r>
            <a:r>
              <a:rPr lang="es-AR" sz="2000" dirty="0" err="1"/>
              <a:t>Json</a:t>
            </a:r>
            <a:r>
              <a:rPr lang="es-AR" sz="2000" dirty="0"/>
              <a:t> </a:t>
            </a:r>
            <a:r>
              <a:rPr lang="es-AR" sz="2000" dirty="0" err="1"/>
              <a:t>objects</a:t>
            </a:r>
            <a:r>
              <a:rPr lang="es-AR" sz="2000" dirty="0"/>
              <a:t>.</a:t>
            </a:r>
          </a:p>
          <a:p>
            <a:endParaRPr lang="es-AR" sz="2000" dirty="0"/>
          </a:p>
          <a:p>
            <a:r>
              <a:rPr lang="es-AR" sz="2000" dirty="0"/>
              <a:t>A su vez usando MVVM o Clases se pueden </a:t>
            </a:r>
            <a:r>
              <a:rPr lang="es-AR" sz="2000" dirty="0" err="1"/>
              <a:t>tipar</a:t>
            </a:r>
            <a:r>
              <a:rPr lang="es-AR" sz="2000" dirty="0"/>
              <a:t> las </a:t>
            </a:r>
            <a:r>
              <a:rPr lang="es-AR" sz="2000" dirty="0" err="1"/>
              <a:t>views</a:t>
            </a:r>
            <a:r>
              <a:rPr lang="es-AR" sz="2000" dirty="0"/>
              <a:t> con lo cual para que esa </a:t>
            </a:r>
            <a:r>
              <a:rPr lang="es-AR" sz="2000" dirty="0" err="1"/>
              <a:t>view</a:t>
            </a:r>
            <a:r>
              <a:rPr lang="es-AR" sz="2000" dirty="0"/>
              <a:t> se </a:t>
            </a:r>
            <a:r>
              <a:rPr lang="es-AR" sz="2000" dirty="0" err="1"/>
              <a:t>renderice</a:t>
            </a:r>
            <a:r>
              <a:rPr lang="es-AR" sz="2000" dirty="0"/>
              <a:t> es necesario pasarle una instancia de esa clase</a:t>
            </a:r>
          </a:p>
        </p:txBody>
      </p:sp>
      <p:pic>
        <p:nvPicPr>
          <p:cNvPr id="5123" name="Picture 3" descr="C:\Users\mfunes\AppData\Local\Microsoft\Windows\Temporary Internet Files\Content.IE5\YJAHHTCV\MP90040049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4595" y="4916346"/>
            <a:ext cx="2236470" cy="1789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14006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funes\AppData\Local\Microsoft\Windows\Temporary Internet Files\Content.IE5\MBQW32H4\MP90044217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4600" y="48006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s-AR" dirty="0" err="1"/>
              <a:t>Html</a:t>
            </a:r>
            <a:r>
              <a:rPr lang="es-AR" dirty="0"/>
              <a:t> </a:t>
            </a:r>
            <a:r>
              <a:rPr lang="es-AR" dirty="0" err="1"/>
              <a:t>Helpers</a:t>
            </a:r>
            <a:r>
              <a:rPr lang="es-AR" dirty="0"/>
              <a:t> - ¿Que son? ¿Cuáles hay?</a:t>
            </a:r>
            <a:br>
              <a:rPr lang="es-AR" dirty="0"/>
            </a:br>
            <a:endParaRPr lang="en-US" dirty="0"/>
          </a:p>
        </p:txBody>
      </p:sp>
      <p:sp>
        <p:nvSpPr>
          <p:cNvPr id="3" name="Content Placeholder 2"/>
          <p:cNvSpPr>
            <a:spLocks noGrp="1"/>
          </p:cNvSpPr>
          <p:nvPr>
            <p:ph idx="1"/>
          </p:nvPr>
        </p:nvSpPr>
        <p:spPr>
          <a:xfrm>
            <a:off x="633985" y="1027114"/>
            <a:ext cx="10671324" cy="5332122"/>
          </a:xfrm>
        </p:spPr>
        <p:txBody>
          <a:bodyPr>
            <a:noAutofit/>
          </a:bodyPr>
          <a:lstStyle/>
          <a:p>
            <a:r>
              <a:rPr lang="es-AR" sz="1800" dirty="0" smtClean="0"/>
              <a:t>Que es un </a:t>
            </a:r>
            <a:r>
              <a:rPr lang="es-AR" sz="1800" dirty="0" err="1" smtClean="0"/>
              <a:t>HtmlHelper</a:t>
            </a:r>
            <a:r>
              <a:rPr lang="es-AR" sz="1800" dirty="0" smtClean="0"/>
              <a:t>?</a:t>
            </a:r>
          </a:p>
          <a:p>
            <a:pPr lvl="1"/>
            <a:endParaRPr lang="es-AR" sz="1800" dirty="0"/>
          </a:p>
          <a:p>
            <a:r>
              <a:rPr lang="es-AR" sz="1800" dirty="0" smtClean="0"/>
              <a:t>Algunos tipos de </a:t>
            </a:r>
            <a:r>
              <a:rPr lang="es-AR" sz="1800" dirty="0" err="1" smtClean="0"/>
              <a:t>Helpers</a:t>
            </a:r>
            <a:r>
              <a:rPr lang="es-AR" sz="1800" dirty="0" smtClean="0"/>
              <a:t> definidos en el </a:t>
            </a:r>
            <a:r>
              <a:rPr lang="es-AR" sz="1800" dirty="0" err="1" smtClean="0"/>
              <a:t>framework</a:t>
            </a:r>
            <a:endParaRPr lang="es-AR" sz="1800" dirty="0" smtClean="0"/>
          </a:p>
          <a:p>
            <a:pPr lvl="1"/>
            <a:r>
              <a:rPr lang="en-US" sz="1200" b="1" dirty="0" err="1"/>
              <a:t>CheckBox</a:t>
            </a:r>
            <a:r>
              <a:rPr lang="en-US" sz="1200" dirty="0"/>
              <a:t>	</a:t>
            </a:r>
          </a:p>
          <a:p>
            <a:pPr marL="0" indent="0">
              <a:buNone/>
            </a:pPr>
            <a:r>
              <a:rPr lang="en-US" sz="1200" dirty="0"/>
              <a:t>	@</a:t>
            </a:r>
            <a:r>
              <a:rPr lang="en-US" sz="1200" dirty="0" err="1"/>
              <a:t>Html.CheckBox</a:t>
            </a:r>
            <a:r>
              <a:rPr lang="en-US" sz="1200" dirty="0"/>
              <a:t>("Checkbox1", false) </a:t>
            </a:r>
          </a:p>
          <a:p>
            <a:pPr marL="0" indent="0">
              <a:buNone/>
            </a:pPr>
            <a:r>
              <a:rPr lang="en-US" sz="1200" dirty="0"/>
              <a:t>	</a:t>
            </a:r>
            <a:r>
              <a:rPr lang="en-US" sz="1200" b="1" dirty="0"/>
              <a:t>Output</a:t>
            </a:r>
            <a:r>
              <a:rPr lang="en-US" sz="1200" b="1" dirty="0"/>
              <a:t>:</a:t>
            </a:r>
            <a:r>
              <a:rPr lang="en-US" sz="1200" dirty="0"/>
              <a:t> &lt;input id="Checkbox1" name="Checkbox1" type="checkbox" value="true" /&gt; &lt;input name="</a:t>
            </a:r>
            <a:r>
              <a:rPr lang="en-US" sz="1200" dirty="0" err="1"/>
              <a:t>myCheckbox</a:t>
            </a:r>
            <a:r>
              <a:rPr lang="en-US" sz="1200" dirty="0"/>
              <a:t>" type="hidden" value="false" </a:t>
            </a:r>
            <a:r>
              <a:rPr lang="en-US" sz="1200" dirty="0"/>
              <a:t>/&gt;</a:t>
            </a:r>
          </a:p>
          <a:p>
            <a:pPr marL="0" indent="0">
              <a:buNone/>
            </a:pPr>
            <a:endParaRPr lang="en-US" sz="1200" dirty="0"/>
          </a:p>
          <a:p>
            <a:pPr lvl="1"/>
            <a:r>
              <a:rPr lang="en-US" sz="1200" b="1" dirty="0"/>
              <a:t>Drop-down list</a:t>
            </a:r>
            <a:r>
              <a:rPr lang="en-US" sz="1200" dirty="0"/>
              <a:t>	</a:t>
            </a:r>
          </a:p>
          <a:p>
            <a:pPr marL="0" indent="0">
              <a:buNone/>
            </a:pPr>
            <a:r>
              <a:rPr lang="en-US" sz="1200" dirty="0"/>
              <a:t>	@</a:t>
            </a:r>
            <a:r>
              <a:rPr lang="en-US" sz="1200" dirty="0" err="1"/>
              <a:t>Html.DropDownList</a:t>
            </a:r>
            <a:r>
              <a:rPr lang="en-US" sz="1200" dirty="0"/>
              <a:t> (“DropDownList1”, new </a:t>
            </a:r>
            <a:r>
              <a:rPr lang="en-US" sz="1200" dirty="0" err="1"/>
              <a:t>SelectList</a:t>
            </a:r>
            <a:r>
              <a:rPr lang="en-US" sz="1200" dirty="0"/>
              <a:t>(new [] {"Male", "Female"})) </a:t>
            </a:r>
          </a:p>
          <a:p>
            <a:pPr marL="0" indent="0">
              <a:buNone/>
            </a:pPr>
            <a:r>
              <a:rPr lang="en-US" sz="1200" dirty="0"/>
              <a:t>	</a:t>
            </a:r>
            <a:r>
              <a:rPr lang="en-US" sz="1200" b="1" dirty="0"/>
              <a:t>Output</a:t>
            </a:r>
            <a:r>
              <a:rPr lang="en-US" sz="1200" b="1" dirty="0"/>
              <a:t>: </a:t>
            </a:r>
            <a:r>
              <a:rPr lang="en-US" sz="1200" dirty="0"/>
              <a:t>&lt;select id="DropDownList1" name="DropDownList1"&gt; &lt;option&gt;M&lt;/option&gt; &lt;option&gt;F&lt;/option&gt; &lt;/select</a:t>
            </a:r>
            <a:r>
              <a:rPr lang="en-US" sz="1200" dirty="0"/>
              <a:t>&gt;</a:t>
            </a:r>
          </a:p>
          <a:p>
            <a:pPr marL="0" indent="0">
              <a:buNone/>
            </a:pPr>
            <a:endParaRPr lang="en-US" sz="1200" dirty="0"/>
          </a:p>
          <a:p>
            <a:pPr lvl="1"/>
            <a:r>
              <a:rPr lang="en-US" sz="1200" b="1" dirty="0"/>
              <a:t>Hidden Field</a:t>
            </a:r>
            <a:r>
              <a:rPr lang="en-US" sz="1200" dirty="0"/>
              <a:t>	</a:t>
            </a:r>
          </a:p>
          <a:p>
            <a:pPr marL="0" indent="0">
              <a:buNone/>
            </a:pPr>
            <a:r>
              <a:rPr lang="en-US" sz="1200" dirty="0"/>
              <a:t>	@</a:t>
            </a:r>
            <a:r>
              <a:rPr lang="en-US" sz="1200" dirty="0" err="1"/>
              <a:t>Html.Hidden</a:t>
            </a:r>
            <a:r>
              <a:rPr lang="en-US" sz="1200" dirty="0"/>
              <a:t>("Hidden1", "</a:t>
            </a:r>
            <a:r>
              <a:rPr lang="en-US" sz="1200" dirty="0" err="1"/>
              <a:t>val</a:t>
            </a:r>
            <a:r>
              <a:rPr lang="en-US" sz="1200" dirty="0"/>
              <a:t>") </a:t>
            </a:r>
          </a:p>
          <a:p>
            <a:pPr marL="0" indent="0">
              <a:buNone/>
            </a:pPr>
            <a:r>
              <a:rPr lang="en-US" sz="1200" dirty="0"/>
              <a:t>	</a:t>
            </a:r>
            <a:r>
              <a:rPr lang="en-US" sz="1200" b="1" dirty="0"/>
              <a:t>Output</a:t>
            </a:r>
            <a:r>
              <a:rPr lang="en-US" sz="1200" b="1" dirty="0"/>
              <a:t>:</a:t>
            </a:r>
            <a:r>
              <a:rPr lang="en-US" sz="1200" dirty="0"/>
              <a:t> &lt;input id="Hidden1" name="Hidden1" type="hidden" value="</a:t>
            </a:r>
            <a:r>
              <a:rPr lang="en-US" sz="1200" dirty="0" err="1"/>
              <a:t>val</a:t>
            </a:r>
            <a:r>
              <a:rPr lang="en-US" sz="1200" dirty="0"/>
              <a:t>" </a:t>
            </a:r>
            <a:r>
              <a:rPr lang="en-US" sz="1200" dirty="0"/>
              <a:t>/&gt;</a:t>
            </a:r>
          </a:p>
          <a:p>
            <a:pPr marL="0" indent="0">
              <a:buNone/>
            </a:pPr>
            <a:endParaRPr lang="en-US" sz="1200" dirty="0"/>
          </a:p>
          <a:p>
            <a:pPr lvl="1"/>
            <a:r>
              <a:rPr lang="en-US" sz="1200" b="1" dirty="0"/>
              <a:t>Multiple-select</a:t>
            </a:r>
            <a:r>
              <a:rPr lang="en-US" sz="1200" b="1" dirty="0"/>
              <a:t>	</a:t>
            </a:r>
            <a:endParaRPr lang="en-US" sz="1200" b="1" dirty="0"/>
          </a:p>
          <a:p>
            <a:pPr marL="0" indent="0">
              <a:buNone/>
            </a:pPr>
            <a:r>
              <a:rPr lang="en-US" sz="1200" dirty="0"/>
              <a:t>	@</a:t>
            </a:r>
            <a:r>
              <a:rPr lang="en-US" sz="1200" dirty="0" err="1"/>
              <a:t>Html.ListBox</a:t>
            </a:r>
            <a:r>
              <a:rPr lang="en-US" sz="1200" dirty="0"/>
              <a:t>(“ListBox1”, new </a:t>
            </a:r>
            <a:r>
              <a:rPr lang="en-US" sz="1200" dirty="0" err="1"/>
              <a:t>MultiSelectList</a:t>
            </a:r>
            <a:r>
              <a:rPr lang="en-US" sz="1200" dirty="0"/>
              <a:t>(new [] {"Cricket", "Chess"})) </a:t>
            </a:r>
          </a:p>
          <a:p>
            <a:pPr marL="0" indent="0">
              <a:buNone/>
            </a:pPr>
            <a:r>
              <a:rPr lang="en-US" sz="1200" dirty="0"/>
              <a:t>	</a:t>
            </a:r>
            <a:r>
              <a:rPr lang="en-US" sz="1200" b="1" dirty="0"/>
              <a:t>Output</a:t>
            </a:r>
            <a:r>
              <a:rPr lang="en-US" sz="1200" b="1" dirty="0"/>
              <a:t>: </a:t>
            </a:r>
            <a:r>
              <a:rPr lang="en-US" sz="1200" dirty="0"/>
              <a:t>&lt;select id="ListBox1" multiple="multiple" name="ListBox1"&gt; &lt;option&gt;Cricket&lt;/option&gt; &lt;option&gt;Chess&lt;/option&gt; &lt;/select&gt;</a:t>
            </a:r>
          </a:p>
          <a:p>
            <a:pPr lvl="1"/>
            <a:endParaRPr lang="en-US" sz="1800" dirty="0"/>
          </a:p>
        </p:txBody>
      </p:sp>
    </p:spTree>
    <p:extLst>
      <p:ext uri="{BB962C8B-B14F-4D97-AF65-F5344CB8AC3E}">
        <p14:creationId xmlns:p14="http://schemas.microsoft.com/office/powerpoint/2010/main" val="306238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99488" y="347472"/>
            <a:ext cx="8449056" cy="296842"/>
          </a:xfrm>
        </p:spPr>
        <p:txBody>
          <a:bodyPr/>
          <a:lstStyle/>
          <a:p>
            <a:r>
              <a:rPr lang="es-ES" dirty="0" smtClean="0"/>
              <a:t>Agenda</a:t>
            </a:r>
            <a:endParaRPr lang="es-ES" dirty="0"/>
          </a:p>
        </p:txBody>
      </p:sp>
      <p:sp>
        <p:nvSpPr>
          <p:cNvPr id="3" name="Content Placeholder 2"/>
          <p:cNvSpPr>
            <a:spLocks noGrp="1"/>
          </p:cNvSpPr>
          <p:nvPr>
            <p:ph idx="1"/>
          </p:nvPr>
        </p:nvSpPr>
        <p:spPr>
          <a:xfrm>
            <a:off x="1901372" y="870858"/>
            <a:ext cx="8233292" cy="5148943"/>
          </a:xfrm>
        </p:spPr>
        <p:txBody>
          <a:bodyPr>
            <a:normAutofit lnSpcReduction="10000"/>
          </a:bodyPr>
          <a:lstStyle/>
          <a:p>
            <a:r>
              <a:rPr lang="es-AR" sz="2400" dirty="0"/>
              <a:t>Introducción a MVC</a:t>
            </a:r>
          </a:p>
          <a:p>
            <a:pPr lvl="1"/>
            <a:r>
              <a:rPr lang="es-AR" sz="2400" dirty="0"/>
              <a:t>Patrón</a:t>
            </a:r>
          </a:p>
          <a:p>
            <a:pPr lvl="1"/>
            <a:r>
              <a:rPr lang="es-AR" sz="2400" dirty="0"/>
              <a:t>Asp.net MVC – Estructura</a:t>
            </a:r>
          </a:p>
          <a:p>
            <a:r>
              <a:rPr lang="es-AR" sz="2400" dirty="0"/>
              <a:t>Generando Urls</a:t>
            </a:r>
          </a:p>
          <a:p>
            <a:r>
              <a:rPr lang="es-AR" sz="2400" dirty="0" err="1"/>
              <a:t>Routing</a:t>
            </a:r>
            <a:r>
              <a:rPr lang="es-AR" sz="2400" dirty="0"/>
              <a:t> </a:t>
            </a:r>
            <a:r>
              <a:rPr lang="es-AR" sz="2400" dirty="0" err="1"/>
              <a:t>for</a:t>
            </a:r>
            <a:r>
              <a:rPr lang="es-AR" sz="2400" dirty="0"/>
              <a:t> </a:t>
            </a:r>
            <a:r>
              <a:rPr lang="es-AR" sz="2400" dirty="0" err="1"/>
              <a:t>dummies</a:t>
            </a:r>
            <a:endParaRPr lang="es-AR" sz="2400" dirty="0"/>
          </a:p>
          <a:p>
            <a:r>
              <a:rPr lang="es-AR" sz="2400" dirty="0" err="1"/>
              <a:t>Action</a:t>
            </a:r>
            <a:r>
              <a:rPr lang="es-AR" sz="2400" dirty="0"/>
              <a:t> </a:t>
            </a:r>
            <a:r>
              <a:rPr lang="es-AR" sz="2400" dirty="0" err="1"/>
              <a:t>Results</a:t>
            </a:r>
            <a:r>
              <a:rPr lang="es-AR" sz="2400" dirty="0"/>
              <a:t> – Resultado de acciones?</a:t>
            </a:r>
          </a:p>
          <a:p>
            <a:r>
              <a:rPr lang="es-AR" sz="2400" dirty="0"/>
              <a:t>Pasando datos de un Controlador a una vista</a:t>
            </a:r>
          </a:p>
          <a:p>
            <a:r>
              <a:rPr lang="es-AR" sz="2400" dirty="0" err="1"/>
              <a:t>Html</a:t>
            </a:r>
            <a:r>
              <a:rPr lang="es-AR" sz="2400" dirty="0"/>
              <a:t> </a:t>
            </a:r>
            <a:r>
              <a:rPr lang="es-AR" sz="2400" dirty="0" err="1"/>
              <a:t>Helpers</a:t>
            </a:r>
            <a:r>
              <a:rPr lang="es-AR" sz="2400" dirty="0"/>
              <a:t> - ¿Que son? ¿Cuáles hay?</a:t>
            </a:r>
          </a:p>
          <a:p>
            <a:r>
              <a:rPr lang="es-AR" sz="2400" dirty="0"/>
              <a:t>Pasando parámetros a un </a:t>
            </a:r>
            <a:r>
              <a:rPr lang="es-AR" sz="2400" dirty="0" err="1"/>
              <a:t>Action</a:t>
            </a:r>
            <a:endParaRPr lang="es-AR" sz="2400" dirty="0"/>
          </a:p>
          <a:p>
            <a:r>
              <a:rPr lang="es-AR" sz="2400" dirty="0"/>
              <a:t>Dando formato a nuestra aplicación </a:t>
            </a:r>
          </a:p>
          <a:p>
            <a:r>
              <a:rPr lang="es-AR" sz="2400" dirty="0" err="1"/>
              <a:t>Display</a:t>
            </a:r>
            <a:r>
              <a:rPr lang="es-AR" sz="2400" dirty="0"/>
              <a:t> </a:t>
            </a:r>
            <a:r>
              <a:rPr lang="es-AR" sz="2400" dirty="0" err="1"/>
              <a:t>Templates</a:t>
            </a:r>
            <a:r>
              <a:rPr lang="es-AR" sz="2400" dirty="0"/>
              <a:t> – Personalizando los tipos de datos.</a:t>
            </a:r>
          </a:p>
          <a:p>
            <a:pPr marL="228600" lvl="1" indent="0">
              <a:buNone/>
            </a:pPr>
            <a:endParaRPr lang="en-US" sz="4000" dirty="0"/>
          </a:p>
        </p:txBody>
      </p:sp>
    </p:spTree>
    <p:extLst>
      <p:ext uri="{BB962C8B-B14F-4D97-AF65-F5344CB8AC3E}">
        <p14:creationId xmlns:p14="http://schemas.microsoft.com/office/powerpoint/2010/main" val="735205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endParaRPr lang="en-US" dirty="0"/>
          </a:p>
        </p:txBody>
      </p:sp>
      <p:sp>
        <p:nvSpPr>
          <p:cNvPr id="8" name="Content Placeholder 2"/>
          <p:cNvSpPr>
            <a:spLocks noGrp="1"/>
          </p:cNvSpPr>
          <p:nvPr>
            <p:ph idx="1"/>
          </p:nvPr>
        </p:nvSpPr>
        <p:spPr>
          <a:xfrm>
            <a:off x="1999489" y="1027114"/>
            <a:ext cx="9742238" cy="5830886"/>
          </a:xfrm>
        </p:spPr>
        <p:txBody>
          <a:bodyPr>
            <a:noAutofit/>
          </a:bodyPr>
          <a:lstStyle/>
          <a:p>
            <a:pPr lvl="1"/>
            <a:r>
              <a:rPr lang="en-US" sz="1400" b="1" dirty="0"/>
              <a:t>Password</a:t>
            </a:r>
            <a:r>
              <a:rPr lang="en-US" sz="1400" dirty="0"/>
              <a:t>	</a:t>
            </a:r>
          </a:p>
          <a:p>
            <a:pPr marL="0" indent="0">
              <a:buNone/>
            </a:pPr>
            <a:r>
              <a:rPr lang="en-US" sz="1400" dirty="0"/>
              <a:t>	@</a:t>
            </a:r>
            <a:r>
              <a:rPr lang="en-US" sz="1400" dirty="0" err="1"/>
              <a:t>Html.Password</a:t>
            </a:r>
            <a:r>
              <a:rPr lang="en-US" sz="1400" dirty="0"/>
              <a:t>("Password1", "</a:t>
            </a:r>
            <a:r>
              <a:rPr lang="en-US" sz="1400" dirty="0" err="1"/>
              <a:t>val</a:t>
            </a:r>
            <a:r>
              <a:rPr lang="en-US" sz="1400" dirty="0"/>
              <a:t>") </a:t>
            </a:r>
          </a:p>
          <a:p>
            <a:pPr marL="0" indent="0">
              <a:buNone/>
            </a:pPr>
            <a:r>
              <a:rPr lang="en-US" sz="1400" dirty="0"/>
              <a:t>	</a:t>
            </a:r>
            <a:r>
              <a:rPr lang="en-US" sz="1400" b="1" dirty="0"/>
              <a:t>Output</a:t>
            </a:r>
            <a:r>
              <a:rPr lang="en-US" sz="1400" b="1" dirty="0"/>
              <a:t>: </a:t>
            </a:r>
            <a:r>
              <a:rPr lang="en-US" sz="1400" dirty="0"/>
              <a:t>&lt;input id="Password1" name="Password1" type="password" value="</a:t>
            </a:r>
            <a:r>
              <a:rPr lang="en-US" sz="1400" dirty="0" err="1"/>
              <a:t>val</a:t>
            </a:r>
            <a:r>
              <a:rPr lang="en-US" sz="1400" dirty="0"/>
              <a:t>" </a:t>
            </a:r>
            <a:r>
              <a:rPr lang="en-US" sz="1400" dirty="0"/>
              <a:t>/&gt;</a:t>
            </a:r>
          </a:p>
          <a:p>
            <a:pPr marL="0" indent="0">
              <a:buNone/>
            </a:pPr>
            <a:endParaRPr lang="en-US" sz="1400" dirty="0"/>
          </a:p>
          <a:p>
            <a:pPr lvl="1"/>
            <a:r>
              <a:rPr lang="en-US" sz="1400" b="1" dirty="0" err="1"/>
              <a:t>RadioButton</a:t>
            </a:r>
            <a:r>
              <a:rPr lang="en-US" sz="1400" dirty="0"/>
              <a:t>	</a:t>
            </a:r>
            <a:endParaRPr lang="en-US" sz="1400" dirty="0"/>
          </a:p>
          <a:p>
            <a:pPr marL="0" indent="0">
              <a:buNone/>
            </a:pPr>
            <a:r>
              <a:rPr lang="en-US" sz="1400" dirty="0"/>
              <a:t>	@</a:t>
            </a:r>
            <a:r>
              <a:rPr lang="en-US" sz="1400" dirty="0" err="1"/>
              <a:t>Html.RadioButton</a:t>
            </a:r>
            <a:r>
              <a:rPr lang="en-US" sz="1400" dirty="0"/>
              <a:t>("Radiobutton1", "</a:t>
            </a:r>
            <a:r>
              <a:rPr lang="en-US" sz="1400" dirty="0" err="1"/>
              <a:t>val</a:t>
            </a:r>
            <a:r>
              <a:rPr lang="en-US" sz="1400" dirty="0"/>
              <a:t>", true) </a:t>
            </a:r>
          </a:p>
          <a:p>
            <a:pPr marL="0" indent="0">
              <a:buNone/>
            </a:pPr>
            <a:r>
              <a:rPr lang="en-US" sz="1400" dirty="0"/>
              <a:t>	</a:t>
            </a:r>
            <a:r>
              <a:rPr lang="en-US" sz="1400" b="1" dirty="0"/>
              <a:t>Output</a:t>
            </a:r>
            <a:r>
              <a:rPr lang="en-US" sz="1400" b="1" dirty="0"/>
              <a:t>:</a:t>
            </a:r>
            <a:r>
              <a:rPr lang="en-US" sz="1400" dirty="0"/>
              <a:t> &lt;input checked="checked" id="Radiobutton1" name="Radiobutton1" type="radio" value="</a:t>
            </a:r>
            <a:r>
              <a:rPr lang="en-US" sz="1400" dirty="0" err="1"/>
              <a:t>val</a:t>
            </a:r>
            <a:r>
              <a:rPr lang="en-US" sz="1400" dirty="0"/>
              <a:t>" </a:t>
            </a:r>
            <a:r>
              <a:rPr lang="en-US" sz="1400" dirty="0"/>
              <a:t>/&gt;</a:t>
            </a:r>
          </a:p>
          <a:p>
            <a:pPr marL="0" indent="0">
              <a:buNone/>
            </a:pPr>
            <a:endParaRPr lang="en-US" sz="1400" dirty="0"/>
          </a:p>
          <a:p>
            <a:pPr lvl="1"/>
            <a:r>
              <a:rPr lang="es-ES" sz="1400" b="1" dirty="0" err="1"/>
              <a:t>TextArea</a:t>
            </a:r>
            <a:r>
              <a:rPr lang="es-ES" sz="1400" dirty="0"/>
              <a:t>	</a:t>
            </a:r>
            <a:endParaRPr lang="en-US" sz="1400" dirty="0"/>
          </a:p>
          <a:p>
            <a:pPr marL="0" indent="0">
              <a:buNone/>
            </a:pPr>
            <a:r>
              <a:rPr lang="es-ES" sz="1400" dirty="0"/>
              <a:t>	@</a:t>
            </a:r>
            <a:r>
              <a:rPr lang="es-ES" sz="1400" dirty="0" err="1"/>
              <a:t>Html.TextArea</a:t>
            </a:r>
            <a:r>
              <a:rPr lang="es-ES" sz="1400" dirty="0"/>
              <a:t>("Textarea1", "</a:t>
            </a:r>
            <a:r>
              <a:rPr lang="es-ES" sz="1400" dirty="0"/>
              <a:t>valor", </a:t>
            </a:r>
            <a:r>
              <a:rPr lang="es-ES" sz="1400" dirty="0"/>
              <a:t>5, 15, </a:t>
            </a:r>
            <a:r>
              <a:rPr lang="es-ES" sz="1400" dirty="0" err="1"/>
              <a:t>null</a:t>
            </a:r>
            <a:r>
              <a:rPr lang="es-ES" sz="1400" dirty="0"/>
              <a:t>) </a:t>
            </a:r>
            <a:endParaRPr lang="en-US" sz="1400" dirty="0"/>
          </a:p>
          <a:p>
            <a:pPr marL="0" indent="0">
              <a:buNone/>
            </a:pPr>
            <a:r>
              <a:rPr lang="en-US" sz="1400" dirty="0"/>
              <a:t>	</a:t>
            </a:r>
            <a:r>
              <a:rPr lang="en-US" sz="1400" b="1" dirty="0"/>
              <a:t>Output</a:t>
            </a:r>
            <a:r>
              <a:rPr lang="en-US" sz="1400" b="1" dirty="0"/>
              <a:t>: </a:t>
            </a:r>
            <a:r>
              <a:rPr lang="en-US" sz="1400" dirty="0"/>
              <a:t>&lt;</a:t>
            </a:r>
            <a:r>
              <a:rPr lang="en-US" sz="1400" dirty="0" err="1"/>
              <a:t>textarea</a:t>
            </a:r>
            <a:r>
              <a:rPr lang="en-US" sz="1400" dirty="0"/>
              <a:t> cols="15" id="Textarea1" name="Textarea1" rows="5"&gt;</a:t>
            </a:r>
            <a:r>
              <a:rPr lang="en-US" sz="1400" dirty="0"/>
              <a:t>valor&lt;/</a:t>
            </a:r>
            <a:r>
              <a:rPr lang="en-US" sz="1400" dirty="0" err="1"/>
              <a:t>textarea</a:t>
            </a:r>
            <a:r>
              <a:rPr lang="en-US" sz="1400" dirty="0"/>
              <a:t>&gt;</a:t>
            </a:r>
          </a:p>
          <a:p>
            <a:pPr marL="0" indent="0">
              <a:buNone/>
            </a:pPr>
            <a:endParaRPr lang="en-US" sz="1400" dirty="0"/>
          </a:p>
          <a:p>
            <a:pPr lvl="1"/>
            <a:r>
              <a:rPr lang="en-US" sz="1400" b="1" dirty="0" err="1"/>
              <a:t>TextBox</a:t>
            </a:r>
            <a:r>
              <a:rPr lang="en-US" sz="1400" dirty="0"/>
              <a:t>	</a:t>
            </a:r>
          </a:p>
          <a:p>
            <a:pPr marL="0" indent="0">
              <a:buNone/>
            </a:pPr>
            <a:r>
              <a:rPr lang="en-US" sz="1400" dirty="0"/>
              <a:t>	@</a:t>
            </a:r>
            <a:r>
              <a:rPr lang="en-US" sz="1400" dirty="0" err="1"/>
              <a:t>Html.TextBox</a:t>
            </a:r>
            <a:r>
              <a:rPr lang="en-US" sz="1400" dirty="0"/>
              <a:t>("Textbox1", "</a:t>
            </a:r>
            <a:r>
              <a:rPr lang="en-US" sz="1400" dirty="0"/>
              <a:t>valor") </a:t>
            </a:r>
            <a:endParaRPr lang="en-US" sz="1400" dirty="0"/>
          </a:p>
          <a:p>
            <a:pPr marL="0" indent="0">
              <a:buNone/>
            </a:pPr>
            <a:r>
              <a:rPr lang="en-US" sz="1400" dirty="0"/>
              <a:t>	</a:t>
            </a:r>
            <a:r>
              <a:rPr lang="en-US" sz="1400" b="1" dirty="0"/>
              <a:t>Output</a:t>
            </a:r>
            <a:r>
              <a:rPr lang="en-US" sz="1400" b="1" dirty="0"/>
              <a:t>: </a:t>
            </a:r>
            <a:r>
              <a:rPr lang="en-US" sz="1400" dirty="0"/>
              <a:t>&lt;input id="Textbox1" name="Textbox1" type="text" value="</a:t>
            </a:r>
            <a:r>
              <a:rPr lang="en-US" sz="1400" dirty="0"/>
              <a:t>valor" </a:t>
            </a:r>
            <a:r>
              <a:rPr lang="en-US" sz="1400" dirty="0"/>
              <a:t>/&gt;</a:t>
            </a:r>
          </a:p>
          <a:p>
            <a:pPr lvl="1"/>
            <a:endParaRPr lang="es-AR" sz="1400" dirty="0"/>
          </a:p>
        </p:txBody>
      </p:sp>
    </p:spTree>
    <p:extLst>
      <p:ext uri="{BB962C8B-B14F-4D97-AF65-F5344CB8AC3E}">
        <p14:creationId xmlns:p14="http://schemas.microsoft.com/office/powerpoint/2010/main" val="4157886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1"/>
          </p:nvPr>
        </p:nvSpPr>
        <p:spPr>
          <a:xfrm>
            <a:off x="1999489" y="1027114"/>
            <a:ext cx="9721456" cy="5498377"/>
          </a:xfrm>
        </p:spPr>
        <p:txBody>
          <a:bodyPr>
            <a:noAutofit/>
          </a:bodyPr>
          <a:lstStyle/>
          <a:p>
            <a:r>
              <a:rPr lang="es-AR" sz="2000" dirty="0" smtClean="0"/>
              <a:t>Existen variantes de estos cuando la vista esta </a:t>
            </a:r>
            <a:r>
              <a:rPr lang="es-AR" sz="2000" dirty="0" err="1" smtClean="0"/>
              <a:t>tipada</a:t>
            </a:r>
            <a:r>
              <a:rPr lang="es-AR" sz="2000" dirty="0" smtClean="0"/>
              <a:t> como:</a:t>
            </a:r>
          </a:p>
          <a:p>
            <a:pPr marL="228600" lvl="1" indent="0">
              <a:buNone/>
            </a:pPr>
            <a:endParaRPr lang="en-US" sz="2000" dirty="0"/>
          </a:p>
          <a:p>
            <a:pPr lvl="1"/>
            <a:r>
              <a:rPr lang="en-US" sz="1400" b="1" dirty="0" err="1"/>
              <a:t>TextBox</a:t>
            </a:r>
            <a:r>
              <a:rPr lang="en-US" sz="1400" dirty="0"/>
              <a:t>	</a:t>
            </a:r>
          </a:p>
          <a:p>
            <a:pPr marL="0" indent="0">
              <a:buNone/>
            </a:pPr>
            <a:r>
              <a:rPr lang="en-US" sz="1400" dirty="0"/>
              <a:t>	@</a:t>
            </a:r>
            <a:r>
              <a:rPr lang="en-US" sz="1400" dirty="0" err="1"/>
              <a:t>Html.TextBoxFor</a:t>
            </a:r>
            <a:r>
              <a:rPr lang="en-US" sz="1400" dirty="0"/>
              <a:t>(m=&gt;</a:t>
            </a:r>
            <a:r>
              <a:rPr lang="en-US" sz="1400" dirty="0" err="1"/>
              <a:t>m.Name</a:t>
            </a:r>
            <a:r>
              <a:rPr lang="en-US" sz="1400" dirty="0"/>
              <a:t>) </a:t>
            </a:r>
          </a:p>
          <a:p>
            <a:pPr marL="0" indent="0">
              <a:buNone/>
            </a:pPr>
            <a:r>
              <a:rPr lang="en-US" sz="1400" dirty="0"/>
              <a:t>	</a:t>
            </a:r>
            <a:r>
              <a:rPr lang="en-US" sz="1400" b="1" dirty="0"/>
              <a:t>Output</a:t>
            </a:r>
            <a:r>
              <a:rPr lang="en-US" sz="1400" b="1" dirty="0"/>
              <a:t>:</a:t>
            </a:r>
            <a:r>
              <a:rPr lang="en-US" sz="1400" dirty="0"/>
              <a:t> &lt;input id="Name" name="Name" type="text" value="Name-</a:t>
            </a:r>
            <a:r>
              <a:rPr lang="en-US" sz="1400" dirty="0" err="1"/>
              <a:t>val</a:t>
            </a:r>
            <a:r>
              <a:rPr lang="en-US" sz="1400" dirty="0"/>
              <a:t>" </a:t>
            </a:r>
            <a:r>
              <a:rPr lang="en-US" sz="1400" dirty="0"/>
              <a:t>/&gt;</a:t>
            </a:r>
          </a:p>
          <a:p>
            <a:pPr marL="0" indent="0">
              <a:buNone/>
            </a:pPr>
            <a:endParaRPr lang="en-US" sz="1400" dirty="0"/>
          </a:p>
          <a:p>
            <a:pPr lvl="1"/>
            <a:r>
              <a:rPr lang="en-US" sz="1400" b="1" dirty="0" err="1"/>
              <a:t>TextArea</a:t>
            </a:r>
            <a:endParaRPr lang="en-US" sz="1400" b="1" dirty="0"/>
          </a:p>
          <a:p>
            <a:pPr marL="0" indent="0">
              <a:buNone/>
            </a:pPr>
            <a:r>
              <a:rPr lang="en-US" sz="1400" dirty="0"/>
              <a:t>	@</a:t>
            </a:r>
            <a:r>
              <a:rPr lang="en-US" sz="1400" dirty="0" err="1"/>
              <a:t>Html.TextArea</a:t>
            </a:r>
            <a:r>
              <a:rPr lang="en-US" sz="1400" dirty="0"/>
              <a:t>(m=&gt;</a:t>
            </a:r>
            <a:r>
              <a:rPr lang="en-US" sz="1400" dirty="0" err="1"/>
              <a:t>m.Address</a:t>
            </a:r>
            <a:r>
              <a:rPr lang="en-US" sz="1400" dirty="0"/>
              <a:t> , 5, 15, new{})) </a:t>
            </a:r>
          </a:p>
          <a:p>
            <a:pPr marL="0" indent="0">
              <a:buNone/>
            </a:pPr>
            <a:r>
              <a:rPr lang="en-US" sz="1400" dirty="0"/>
              <a:t>	</a:t>
            </a:r>
            <a:r>
              <a:rPr lang="en-US" sz="1400" b="1" dirty="0"/>
              <a:t>Output</a:t>
            </a:r>
            <a:r>
              <a:rPr lang="en-US" sz="1400" b="1" dirty="0"/>
              <a:t>:</a:t>
            </a:r>
            <a:r>
              <a:rPr lang="en-US" sz="1400" dirty="0"/>
              <a:t> &lt;</a:t>
            </a:r>
            <a:r>
              <a:rPr lang="en-US" sz="1400" dirty="0" err="1"/>
              <a:t>textarea</a:t>
            </a:r>
            <a:r>
              <a:rPr lang="en-US" sz="1400" dirty="0"/>
              <a:t> cols="15" id="Address" name=" Address " rows="5"&gt;</a:t>
            </a:r>
            <a:r>
              <a:rPr lang="en-US" sz="1400" dirty="0" err="1"/>
              <a:t>Addressvalue</a:t>
            </a:r>
            <a:r>
              <a:rPr lang="en-US" sz="1400" dirty="0"/>
              <a:t>&lt;/</a:t>
            </a:r>
            <a:r>
              <a:rPr lang="en-US" sz="1400" dirty="0" err="1"/>
              <a:t>textarea</a:t>
            </a:r>
            <a:r>
              <a:rPr lang="en-US" sz="1400" dirty="0"/>
              <a:t>&gt;</a:t>
            </a:r>
          </a:p>
          <a:p>
            <a:pPr marL="0" indent="0">
              <a:buNone/>
            </a:pPr>
            <a:endParaRPr lang="en-US" sz="1400" dirty="0"/>
          </a:p>
          <a:p>
            <a:pPr lvl="1"/>
            <a:r>
              <a:rPr lang="en-US" sz="1400" b="1" dirty="0"/>
              <a:t>Password</a:t>
            </a:r>
            <a:r>
              <a:rPr lang="en-US" sz="1400" dirty="0"/>
              <a:t>	</a:t>
            </a:r>
          </a:p>
          <a:p>
            <a:pPr marL="0" indent="0">
              <a:buNone/>
            </a:pPr>
            <a:r>
              <a:rPr lang="en-US" sz="1400" dirty="0"/>
              <a:t>	@</a:t>
            </a:r>
            <a:r>
              <a:rPr lang="en-US" sz="1400" dirty="0" err="1"/>
              <a:t>Html.PasswordFor</a:t>
            </a:r>
            <a:r>
              <a:rPr lang="en-US" sz="1400" dirty="0"/>
              <a:t>(m=&gt;</a:t>
            </a:r>
            <a:r>
              <a:rPr lang="en-US" sz="1400" dirty="0" err="1"/>
              <a:t>m.Password</a:t>
            </a:r>
            <a:r>
              <a:rPr lang="en-US" sz="1400" dirty="0"/>
              <a:t>) </a:t>
            </a:r>
          </a:p>
          <a:p>
            <a:pPr marL="0" indent="0">
              <a:buNone/>
            </a:pPr>
            <a:r>
              <a:rPr lang="en-US" sz="1400" dirty="0"/>
              <a:t>	</a:t>
            </a:r>
            <a:r>
              <a:rPr lang="en-US" sz="1400" b="1" dirty="0"/>
              <a:t>Output</a:t>
            </a:r>
            <a:r>
              <a:rPr lang="en-US" sz="1400" b="1" dirty="0"/>
              <a:t>:</a:t>
            </a:r>
            <a:r>
              <a:rPr lang="en-US" sz="1400" dirty="0"/>
              <a:t> &lt;input id="Password" name="Password" type="password</a:t>
            </a:r>
            <a:r>
              <a:rPr lang="en-US" sz="1400" dirty="0"/>
              <a:t>"/&gt;</a:t>
            </a:r>
          </a:p>
          <a:p>
            <a:pPr marL="0" indent="0">
              <a:buNone/>
            </a:pPr>
            <a:endParaRPr lang="en-US" sz="1400" dirty="0"/>
          </a:p>
          <a:p>
            <a:pPr lvl="1"/>
            <a:r>
              <a:rPr lang="en-US" sz="1400" b="1" dirty="0"/>
              <a:t>Hidden Field</a:t>
            </a:r>
            <a:r>
              <a:rPr lang="en-US" sz="1400" dirty="0"/>
              <a:t>	</a:t>
            </a:r>
          </a:p>
          <a:p>
            <a:pPr marL="0" indent="0">
              <a:buNone/>
            </a:pPr>
            <a:r>
              <a:rPr lang="en-US" sz="1400" dirty="0"/>
              <a:t>	@</a:t>
            </a:r>
            <a:r>
              <a:rPr lang="en-US" sz="1400" dirty="0" err="1"/>
              <a:t>Html.HiddenFor</a:t>
            </a:r>
            <a:r>
              <a:rPr lang="en-US" sz="1400" dirty="0"/>
              <a:t>(m=&gt;</a:t>
            </a:r>
            <a:r>
              <a:rPr lang="en-US" sz="1400" dirty="0" err="1"/>
              <a:t>m.UserId</a:t>
            </a:r>
            <a:r>
              <a:rPr lang="en-US" sz="1400" dirty="0"/>
              <a:t>) </a:t>
            </a:r>
          </a:p>
          <a:p>
            <a:pPr marL="0" indent="0">
              <a:buNone/>
            </a:pPr>
            <a:r>
              <a:rPr lang="en-US" sz="1400" dirty="0"/>
              <a:t>	</a:t>
            </a:r>
            <a:r>
              <a:rPr lang="en-US" sz="1400" b="1" dirty="0"/>
              <a:t>Output</a:t>
            </a:r>
            <a:r>
              <a:rPr lang="en-US" sz="1400" b="1" dirty="0"/>
              <a:t>:</a:t>
            </a:r>
            <a:r>
              <a:rPr lang="en-US" sz="1400" dirty="0"/>
              <a:t> &lt;input id=" </a:t>
            </a:r>
            <a:r>
              <a:rPr lang="en-US" sz="1400" dirty="0" err="1"/>
              <a:t>UserId</a:t>
            </a:r>
            <a:r>
              <a:rPr lang="en-US" sz="1400" dirty="0"/>
              <a:t>" name=" </a:t>
            </a:r>
            <a:r>
              <a:rPr lang="en-US" sz="1400" dirty="0" err="1"/>
              <a:t>UserId</a:t>
            </a:r>
            <a:r>
              <a:rPr lang="en-US" sz="1400" dirty="0"/>
              <a:t>" type="hidden" value="</a:t>
            </a:r>
            <a:r>
              <a:rPr lang="en-US" sz="1400" dirty="0" err="1"/>
              <a:t>UserId-val</a:t>
            </a:r>
            <a:r>
              <a:rPr lang="en-US" sz="1400" dirty="0"/>
              <a:t>" /&gt;</a:t>
            </a:r>
          </a:p>
          <a:p>
            <a:endParaRPr lang="en-US" sz="1400" dirty="0"/>
          </a:p>
        </p:txBody>
      </p:sp>
    </p:spTree>
    <p:extLst>
      <p:ext uri="{BB962C8B-B14F-4D97-AF65-F5344CB8AC3E}">
        <p14:creationId xmlns:p14="http://schemas.microsoft.com/office/powerpoint/2010/main" val="2251315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1"/>
          </p:nvPr>
        </p:nvSpPr>
        <p:spPr>
          <a:xfrm>
            <a:off x="457200" y="1027114"/>
            <a:ext cx="11442191" cy="5623068"/>
          </a:xfrm>
        </p:spPr>
        <p:txBody>
          <a:bodyPr>
            <a:noAutofit/>
          </a:bodyPr>
          <a:lstStyle/>
          <a:p>
            <a:pPr lvl="1"/>
            <a:r>
              <a:rPr lang="en-US" sz="1400" b="1" dirty="0" err="1"/>
              <a:t>CheckBox</a:t>
            </a:r>
            <a:r>
              <a:rPr lang="en-US" sz="1400" dirty="0"/>
              <a:t>	</a:t>
            </a:r>
          </a:p>
          <a:p>
            <a:pPr marL="228600" lvl="1" indent="0">
              <a:buNone/>
            </a:pPr>
            <a:r>
              <a:rPr lang="en-US" sz="1400" dirty="0"/>
              <a:t>	@</a:t>
            </a:r>
            <a:r>
              <a:rPr lang="en-US" sz="1400" dirty="0" err="1"/>
              <a:t>Html.CheckBoxFor</a:t>
            </a:r>
            <a:r>
              <a:rPr lang="en-US" sz="1400" dirty="0"/>
              <a:t>(m =&gt; </a:t>
            </a:r>
            <a:r>
              <a:rPr lang="en-US" sz="1400" dirty="0" err="1"/>
              <a:t>m.IsApproved</a:t>
            </a:r>
            <a:r>
              <a:rPr lang="en-US" sz="1400" dirty="0"/>
              <a:t>) </a:t>
            </a:r>
          </a:p>
          <a:p>
            <a:pPr marL="0" indent="0">
              <a:buNone/>
            </a:pPr>
            <a:r>
              <a:rPr lang="en-US" sz="1400" dirty="0"/>
              <a:t>	</a:t>
            </a:r>
            <a:r>
              <a:rPr lang="en-US" sz="1400" b="1" dirty="0"/>
              <a:t>Output:</a:t>
            </a:r>
            <a:r>
              <a:rPr lang="en-US" sz="1400" dirty="0"/>
              <a:t> </a:t>
            </a:r>
            <a:r>
              <a:rPr lang="en-US" sz="1400" dirty="0"/>
              <a:t>&lt;input id="Checkbox1" name="Checkbox1" type="checkbox" value="true" /&gt; &lt;input name="</a:t>
            </a:r>
            <a:r>
              <a:rPr lang="en-US" sz="1400" dirty="0" err="1"/>
              <a:t>myCheckbox</a:t>
            </a:r>
            <a:r>
              <a:rPr lang="en-US" sz="1400" dirty="0"/>
              <a:t>" type="hidden" value="false" /&gt;</a:t>
            </a:r>
          </a:p>
          <a:p>
            <a:pPr marL="0" indent="0">
              <a:buNone/>
            </a:pPr>
            <a:endParaRPr lang="en-US" sz="1400" dirty="0"/>
          </a:p>
          <a:p>
            <a:pPr lvl="1"/>
            <a:r>
              <a:rPr lang="en-US" sz="1400" b="1" dirty="0" err="1"/>
              <a:t>RadioButton</a:t>
            </a:r>
            <a:r>
              <a:rPr lang="en-US" sz="1400" dirty="0"/>
              <a:t>	</a:t>
            </a:r>
            <a:endParaRPr lang="en-US" sz="1400" dirty="0"/>
          </a:p>
          <a:p>
            <a:pPr marL="228600" lvl="1" indent="0">
              <a:buNone/>
            </a:pPr>
            <a:r>
              <a:rPr lang="en-US" sz="1400" dirty="0"/>
              <a:t>	</a:t>
            </a:r>
            <a:r>
              <a:rPr lang="en-US" sz="1400" dirty="0"/>
              <a:t>@</a:t>
            </a:r>
            <a:r>
              <a:rPr lang="en-US" sz="1400" dirty="0" err="1"/>
              <a:t>Html.RadioButtonFor</a:t>
            </a:r>
            <a:r>
              <a:rPr lang="en-US" sz="1400" dirty="0"/>
              <a:t>(m =&gt; </a:t>
            </a:r>
            <a:r>
              <a:rPr lang="en-US" sz="1400" dirty="0" err="1"/>
              <a:t>m.IsApproved</a:t>
            </a:r>
            <a:r>
              <a:rPr lang="en-US" sz="1400" dirty="0"/>
              <a:t>, "</a:t>
            </a:r>
            <a:r>
              <a:rPr lang="en-US" sz="1400" dirty="0" err="1"/>
              <a:t>val</a:t>
            </a:r>
            <a:r>
              <a:rPr lang="en-US" sz="1400" dirty="0"/>
              <a:t>") </a:t>
            </a:r>
          </a:p>
          <a:p>
            <a:pPr marL="0" indent="0">
              <a:buNone/>
            </a:pPr>
            <a:r>
              <a:rPr lang="en-US" sz="1400" dirty="0"/>
              <a:t>	</a:t>
            </a:r>
            <a:r>
              <a:rPr lang="en-US" sz="1400" b="1" dirty="0"/>
              <a:t>Output</a:t>
            </a:r>
            <a:r>
              <a:rPr lang="en-US" sz="1400" b="1" dirty="0"/>
              <a:t>:</a:t>
            </a:r>
            <a:r>
              <a:rPr lang="en-US" sz="1400" dirty="0"/>
              <a:t> &lt;input checked="checked" id="Radiobutton1" name="Radiobutton1" type="radio" value="</a:t>
            </a:r>
            <a:r>
              <a:rPr lang="en-US" sz="1400" dirty="0" err="1"/>
              <a:t>val</a:t>
            </a:r>
            <a:r>
              <a:rPr lang="en-US" sz="1400" dirty="0"/>
              <a:t>" </a:t>
            </a:r>
            <a:r>
              <a:rPr lang="en-US" sz="1400" dirty="0"/>
              <a:t>/&gt;</a:t>
            </a:r>
          </a:p>
          <a:p>
            <a:pPr marL="0" indent="0">
              <a:buNone/>
            </a:pPr>
            <a:endParaRPr lang="en-US" sz="1400" dirty="0"/>
          </a:p>
          <a:p>
            <a:pPr lvl="1"/>
            <a:r>
              <a:rPr lang="en-US" sz="1400" b="1" dirty="0"/>
              <a:t>Drop-down list</a:t>
            </a:r>
            <a:r>
              <a:rPr lang="en-US" sz="1400" dirty="0"/>
              <a:t>	</a:t>
            </a:r>
            <a:endParaRPr lang="en-US" sz="1400" dirty="0"/>
          </a:p>
          <a:p>
            <a:pPr marL="228600" lvl="1" indent="0">
              <a:buNone/>
            </a:pPr>
            <a:r>
              <a:rPr lang="en-US" sz="1400" dirty="0"/>
              <a:t>	</a:t>
            </a:r>
            <a:r>
              <a:rPr lang="en-US" sz="1400" dirty="0"/>
              <a:t>@</a:t>
            </a:r>
            <a:r>
              <a:rPr lang="en-US" sz="1400" dirty="0" err="1"/>
              <a:t>Html.DropDownListFor</a:t>
            </a:r>
            <a:r>
              <a:rPr lang="en-US" sz="1400" dirty="0"/>
              <a:t>(m =&gt; </a:t>
            </a:r>
            <a:r>
              <a:rPr lang="en-US" sz="1400" dirty="0" err="1"/>
              <a:t>m.Gender</a:t>
            </a:r>
            <a:r>
              <a:rPr lang="en-US" sz="1400" dirty="0"/>
              <a:t>, new </a:t>
            </a:r>
            <a:r>
              <a:rPr lang="en-US" sz="1400" dirty="0" err="1"/>
              <a:t>SelectList</a:t>
            </a:r>
            <a:r>
              <a:rPr lang="en-US" sz="1400" dirty="0"/>
              <a:t>(new [] {"Male", "Female"})) </a:t>
            </a:r>
          </a:p>
          <a:p>
            <a:pPr marL="0" indent="0">
              <a:buNone/>
            </a:pPr>
            <a:r>
              <a:rPr lang="en-US" sz="1400" dirty="0"/>
              <a:t>	</a:t>
            </a:r>
            <a:r>
              <a:rPr lang="en-US" sz="1400" b="1" dirty="0"/>
              <a:t>Output</a:t>
            </a:r>
            <a:r>
              <a:rPr lang="en-US" sz="1400" b="1" dirty="0"/>
              <a:t>: </a:t>
            </a:r>
            <a:r>
              <a:rPr lang="en-US" sz="1400" dirty="0"/>
              <a:t>&lt;select id="Gender" name="Gender"&gt; &lt;option&gt;Male&lt;/option&gt; &lt;option&gt;Female&lt;/option&gt; &lt;/select&gt;</a:t>
            </a:r>
          </a:p>
          <a:p>
            <a:pPr marL="0" indent="0">
              <a:buNone/>
            </a:pPr>
            <a:endParaRPr lang="en-US" sz="1400" dirty="0"/>
          </a:p>
          <a:p>
            <a:pPr lvl="1"/>
            <a:r>
              <a:rPr lang="en-US" sz="1400" b="1" dirty="0"/>
              <a:t>Multiple-select</a:t>
            </a:r>
            <a:r>
              <a:rPr lang="en-US" sz="1400" dirty="0"/>
              <a:t>	</a:t>
            </a:r>
            <a:endParaRPr lang="en-US" sz="1400" dirty="0"/>
          </a:p>
          <a:p>
            <a:pPr marL="228600" lvl="1" indent="0">
              <a:buNone/>
            </a:pPr>
            <a:r>
              <a:rPr lang="en-US" sz="1400" dirty="0"/>
              <a:t>	@</a:t>
            </a:r>
            <a:r>
              <a:rPr lang="en-US" sz="1400" dirty="0" err="1"/>
              <a:t>Html.ListBoxFor</a:t>
            </a:r>
            <a:r>
              <a:rPr lang="en-US" sz="1400" dirty="0"/>
              <a:t>(m </a:t>
            </a:r>
            <a:r>
              <a:rPr lang="en-US" sz="1400" dirty="0"/>
              <a:t>=&gt; </a:t>
            </a:r>
            <a:r>
              <a:rPr lang="en-US" sz="1400" dirty="0" err="1"/>
              <a:t>m.Hobbies</a:t>
            </a:r>
            <a:r>
              <a:rPr lang="en-US" sz="1400" dirty="0"/>
              <a:t>, new </a:t>
            </a:r>
            <a:r>
              <a:rPr lang="en-US" sz="1400" dirty="0" err="1"/>
              <a:t>MultiSelectList</a:t>
            </a:r>
            <a:r>
              <a:rPr lang="en-US" sz="1400" dirty="0"/>
              <a:t>(new [] {"Cricket", "Chess"})) </a:t>
            </a:r>
          </a:p>
          <a:p>
            <a:pPr marL="0" indent="0">
              <a:buNone/>
            </a:pPr>
            <a:r>
              <a:rPr lang="en-US" sz="1400" dirty="0"/>
              <a:t>	</a:t>
            </a:r>
            <a:r>
              <a:rPr lang="en-US" sz="1400" b="1" dirty="0"/>
              <a:t>Output</a:t>
            </a:r>
            <a:r>
              <a:rPr lang="en-US" sz="1400" b="1" dirty="0"/>
              <a:t>: </a:t>
            </a:r>
            <a:r>
              <a:rPr lang="en-US" sz="1400" dirty="0"/>
              <a:t>&lt;select id="Hobbies" multiple="multiple" name="Hobbies"&gt; &lt;option&gt;Cricket&lt;/option&gt; &lt;option&gt;Chess&lt;/option&gt; &lt;/select&gt;</a:t>
            </a:r>
          </a:p>
          <a:p>
            <a:endParaRPr lang="en-US" sz="1400" dirty="0"/>
          </a:p>
        </p:txBody>
      </p:sp>
    </p:spTree>
    <p:extLst>
      <p:ext uri="{BB962C8B-B14F-4D97-AF65-F5344CB8AC3E}">
        <p14:creationId xmlns:p14="http://schemas.microsoft.com/office/powerpoint/2010/main" val="200029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Regular </a:t>
            </a:r>
            <a:r>
              <a:rPr lang="es-AR" dirty="0" err="1"/>
              <a:t>Expression</a:t>
            </a:r>
            <a:endParaRPr lang="en-US" dirty="0"/>
          </a:p>
        </p:txBody>
      </p:sp>
      <p:sp>
        <p:nvSpPr>
          <p:cNvPr id="3" name="Content Placeholder 2"/>
          <p:cNvSpPr>
            <a:spLocks noGrp="1"/>
          </p:cNvSpPr>
          <p:nvPr>
            <p:ph idx="1"/>
          </p:nvPr>
        </p:nvSpPr>
        <p:spPr/>
        <p:txBody>
          <a:bodyPr>
            <a:noAutofit/>
          </a:bodyPr>
          <a:lstStyle/>
          <a:p>
            <a:r>
              <a:rPr lang="es-ES" sz="1800" dirty="0" err="1"/>
              <a:t>RegularExpressionAttribute</a:t>
            </a:r>
            <a:r>
              <a:rPr lang="es-ES" sz="1800" dirty="0"/>
              <a:t>: Con esto se exige que la entrada “</a:t>
            </a:r>
            <a:r>
              <a:rPr lang="es-ES" sz="1800" dirty="0" err="1"/>
              <a:t>String</a:t>
            </a:r>
            <a:r>
              <a:rPr lang="es-ES" sz="1800" dirty="0"/>
              <a:t>” cumpla con un determinado formato</a:t>
            </a:r>
          </a:p>
          <a:p>
            <a:endParaRPr lang="es-ES" sz="1800" dirty="0"/>
          </a:p>
          <a:p>
            <a:r>
              <a:rPr lang="es-ES" sz="1800" dirty="0" err="1"/>
              <a:t>RequiredAttribute</a:t>
            </a:r>
            <a:r>
              <a:rPr lang="es-ES" sz="1800" dirty="0"/>
              <a:t>: Exige que la entrada sea diferente de </a:t>
            </a:r>
            <a:r>
              <a:rPr lang="es-ES" sz="1800" dirty="0" err="1"/>
              <a:t>null</a:t>
            </a:r>
            <a:r>
              <a:rPr lang="es-ES" sz="1800" dirty="0"/>
              <a:t> o vacío</a:t>
            </a:r>
          </a:p>
          <a:p>
            <a:endParaRPr lang="es-ES" sz="1800" dirty="0"/>
          </a:p>
          <a:p>
            <a:r>
              <a:rPr lang="es-ES" sz="1800" dirty="0" err="1"/>
              <a:t>DataTypeAttribute</a:t>
            </a:r>
            <a:r>
              <a:rPr lang="es-ES" sz="1800" dirty="0"/>
              <a:t>: Exige que un elemento sea de un determinado tipo</a:t>
            </a:r>
          </a:p>
          <a:p>
            <a:pPr lvl="1"/>
            <a:r>
              <a:rPr lang="es-ES" sz="1800" dirty="0" err="1" smtClean="0"/>
              <a:t>EmailAddressAttribute</a:t>
            </a:r>
            <a:r>
              <a:rPr lang="es-ES" sz="1800" dirty="0"/>
              <a:t>: Que sea de tipo correo electrónico.</a:t>
            </a:r>
          </a:p>
          <a:p>
            <a:pPr lvl="1"/>
            <a:r>
              <a:rPr lang="es-ES" sz="1800" dirty="0" err="1"/>
              <a:t>FileExtensionsAttribute</a:t>
            </a:r>
            <a:r>
              <a:rPr lang="es-ES" sz="1800" dirty="0"/>
              <a:t>: Que coincida con una extensión de fichero.</a:t>
            </a:r>
          </a:p>
          <a:p>
            <a:pPr lvl="1"/>
            <a:r>
              <a:rPr lang="es-ES" sz="1800" dirty="0" err="1"/>
              <a:t>CreditCardAttribute</a:t>
            </a:r>
            <a:r>
              <a:rPr lang="es-ES" sz="1800" dirty="0"/>
              <a:t>: Que tenga la forma de una tarjeta de crédito</a:t>
            </a:r>
          </a:p>
          <a:p>
            <a:pPr lvl="1"/>
            <a:r>
              <a:rPr lang="es-ES" sz="1800" dirty="0" err="1"/>
              <a:t>PhoneAttribute</a:t>
            </a:r>
            <a:r>
              <a:rPr lang="es-ES" sz="1800" dirty="0"/>
              <a:t>: Que tenga el formato de un número de teléfono.</a:t>
            </a:r>
          </a:p>
          <a:p>
            <a:endParaRPr lang="es-ES" sz="1800" dirty="0"/>
          </a:p>
          <a:p>
            <a:r>
              <a:rPr lang="es-ES" sz="1800" dirty="0" err="1"/>
              <a:t>StringLengthAttribute</a:t>
            </a:r>
            <a:r>
              <a:rPr lang="es-ES" sz="1800" dirty="0"/>
              <a:t>: Establece una longitud exacta de la cadena de caracteres.</a:t>
            </a:r>
          </a:p>
          <a:p>
            <a:r>
              <a:rPr lang="es-ES" sz="1800" dirty="0" err="1"/>
              <a:t>MinLengthAttribute</a:t>
            </a:r>
            <a:r>
              <a:rPr lang="es-ES" sz="1800" dirty="0"/>
              <a:t>: Establece una longitud máxima de la cadena de caracteres.</a:t>
            </a:r>
          </a:p>
          <a:p>
            <a:r>
              <a:rPr lang="es-ES" sz="1800" dirty="0" err="1"/>
              <a:t>MaxLengthAttribute</a:t>
            </a:r>
            <a:r>
              <a:rPr lang="es-ES" sz="1800" dirty="0"/>
              <a:t>: Establece una longitud mínima de la cadena de caracteres.</a:t>
            </a:r>
            <a:endParaRPr lang="en-US" sz="1800" dirty="0"/>
          </a:p>
        </p:txBody>
      </p:sp>
      <p:sp>
        <p:nvSpPr>
          <p:cNvPr id="4" name="Rectangle 1"/>
          <p:cNvSpPr>
            <a:spLocks noChangeArrowheads="1"/>
          </p:cNvSpPr>
          <p:nvPr/>
        </p:nvSpPr>
        <p:spPr bwMode="auto">
          <a:xfrm>
            <a:off x="633984" y="881815"/>
            <a:ext cx="10421943"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eaLnBrk="0" fontAlgn="base" hangingPunct="0">
              <a:spcBef>
                <a:spcPct val="0"/>
              </a:spcBef>
              <a:spcAft>
                <a:spcPct val="0"/>
              </a:spcAft>
            </a:pPr>
            <a:r>
              <a:rPr lang="en-US" sz="1400" dirty="0">
                <a:solidFill>
                  <a:srgbClr val="666666"/>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RegularExpression</a:t>
            </a:r>
            <a:r>
              <a:rPr lang="en-US" sz="1400" dirty="0">
                <a:solidFill>
                  <a:srgbClr val="666666"/>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a:t>
            </a:r>
            <a:r>
              <a:rPr lang="en-US" sz="1400" dirty="0" err="1">
                <a:solidFill>
                  <a:srgbClr val="A31515"/>
                </a:solidFill>
                <a:latin typeface="Consolas" panose="020B0609020204030204" pitchFamily="49" charset="0"/>
                <a:cs typeface="Consolas" panose="020B0609020204030204" pitchFamily="49" charset="0"/>
              </a:rPr>
              <a:t>zA</a:t>
            </a:r>
            <a:r>
              <a:rPr lang="en-US" sz="1400" dirty="0">
                <a:solidFill>
                  <a:srgbClr val="A31515"/>
                </a:solidFill>
                <a:latin typeface="Consolas" panose="020B0609020204030204" pitchFamily="49" charset="0"/>
                <a:cs typeface="Consolas" panose="020B0609020204030204" pitchFamily="49" charset="0"/>
              </a:rPr>
              <a:t>-Z''-'\s]{1,40}$"</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ErrorMessage</a:t>
            </a:r>
            <a:r>
              <a:rPr lang="en-US" sz="1400" dirty="0">
                <a:solidFill>
                  <a:srgbClr val="666666"/>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Caracteres</a:t>
            </a:r>
            <a:r>
              <a:rPr lang="en-US" sz="1400" dirty="0">
                <a:solidFill>
                  <a:srgbClr val="A31515"/>
                </a:solidFill>
                <a:latin typeface="Consolas" panose="020B0609020204030204" pitchFamily="49" charset="0"/>
                <a:cs typeface="Consolas" panose="020B0609020204030204" pitchFamily="49" charset="0"/>
              </a:rPr>
              <a:t> </a:t>
            </a:r>
            <a:r>
              <a:rPr lang="en-US" sz="1400" dirty="0" err="1">
                <a:solidFill>
                  <a:srgbClr val="A31515"/>
                </a:solidFill>
                <a:latin typeface="Consolas" panose="020B0609020204030204" pitchFamily="49" charset="0"/>
                <a:cs typeface="Consolas" panose="020B0609020204030204" pitchFamily="49" charset="0"/>
              </a:rPr>
              <a:t>inválidos</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666666"/>
                </a:solidFill>
                <a:latin typeface="Consolas" panose="020B0609020204030204" pitchFamily="49" charset="0"/>
                <a:cs typeface="Consolas" panose="020B0609020204030204" pitchFamily="49" charset="0"/>
              </a:rPr>
              <a:t>)]</a:t>
            </a:r>
            <a:endParaRPr lang="en-US" sz="1400" dirty="0">
              <a:solidFill>
                <a:srgbClr val="0000FF"/>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666666"/>
                </a:solidFill>
                <a:latin typeface="Consolas" panose="020B0609020204030204" pitchFamily="49" charset="0"/>
                <a:cs typeface="Consolas" panose="020B0609020204030204" pitchFamily="49" charset="0"/>
              </a:rPr>
              <a:t> </a:t>
            </a:r>
            <a:r>
              <a:rPr lang="en-US" sz="1400" dirty="0">
                <a:solidFill>
                  <a:srgbClr val="2B91AF"/>
                </a:solidFill>
                <a:latin typeface="Consolas" panose="020B0609020204030204" pitchFamily="49" charset="0"/>
                <a:cs typeface="Consolas" panose="020B0609020204030204" pitchFamily="49" charset="0"/>
              </a:rPr>
              <a:t>String</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Nombre</a:t>
            </a:r>
            <a:r>
              <a:rPr lang="en-US" sz="1400" dirty="0">
                <a:solidFill>
                  <a:srgbClr val="666666"/>
                </a:solidFill>
                <a:latin typeface="Consolas" panose="020B0609020204030204" pitchFamily="49" charset="0"/>
                <a:cs typeface="Consolas" panose="020B0609020204030204" pitchFamily="49" charset="0"/>
              </a:rPr>
              <a:t>;</a:t>
            </a:r>
            <a:r>
              <a:rPr lang="en-US" sz="1400" dirty="0"/>
              <a:t> </a:t>
            </a:r>
            <a:endParaRPr lang="en-US" sz="3600" dirty="0">
              <a:latin typeface="Arial" panose="020B0604020202020204" pitchFamily="34" charset="0"/>
            </a:endParaRPr>
          </a:p>
        </p:txBody>
      </p:sp>
    </p:spTree>
    <p:extLst>
      <p:ext uri="{BB962C8B-B14F-4D97-AF65-F5344CB8AC3E}">
        <p14:creationId xmlns:p14="http://schemas.microsoft.com/office/powerpoint/2010/main" val="2065007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1"/>
          </p:nvPr>
        </p:nvSpPr>
        <p:spPr>
          <a:xfrm>
            <a:off x="4684777" y="2055820"/>
            <a:ext cx="5199453" cy="2879044"/>
          </a:xfrm>
        </p:spPr>
        <p:txBody>
          <a:bodyPr>
            <a:normAutofit/>
          </a:bodyPr>
          <a:lstStyle/>
          <a:p>
            <a:r>
              <a:rPr lang="es-AR" sz="2400" dirty="0"/>
              <a:t>Continuando con el ejercicio anterior</a:t>
            </a:r>
          </a:p>
          <a:p>
            <a:r>
              <a:rPr lang="es-AR" sz="2400" dirty="0"/>
              <a:t>Agregar a la vista de </a:t>
            </a:r>
            <a:r>
              <a:rPr lang="es-AR" sz="2400" dirty="0" err="1"/>
              <a:t>generos</a:t>
            </a:r>
            <a:r>
              <a:rPr lang="es-AR" sz="2400" dirty="0"/>
              <a:t> una grilla con todos los </a:t>
            </a:r>
            <a:r>
              <a:rPr lang="es-AR" sz="2400" dirty="0" err="1"/>
              <a:t>generos</a:t>
            </a:r>
            <a:r>
              <a:rPr lang="es-AR" sz="2400" dirty="0"/>
              <a:t>.</a:t>
            </a:r>
          </a:p>
          <a:p>
            <a:r>
              <a:rPr lang="es-AR" sz="2400" dirty="0"/>
              <a:t>Utilizar el </a:t>
            </a:r>
            <a:r>
              <a:rPr lang="es-AR" sz="2400" dirty="0" err="1"/>
              <a:t>patron</a:t>
            </a:r>
            <a:r>
              <a:rPr lang="es-AR" sz="2400" dirty="0"/>
              <a:t> de MVVM adaptado a MVC, para lo cual hay que agregar un </a:t>
            </a:r>
            <a:r>
              <a:rPr lang="es-AR" sz="2400" dirty="0" err="1"/>
              <a:t>ViewModel</a:t>
            </a:r>
            <a:r>
              <a:rPr lang="es-AR" sz="2400" dirty="0"/>
              <a:t> para dicha vista.</a:t>
            </a:r>
            <a:endParaRPr lang="en-US" sz="2400" dirty="0"/>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879" y="2662728"/>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Pasando parámetros a un </a:t>
            </a:r>
            <a:r>
              <a:rPr lang="es-AR" dirty="0" err="1" smtClean="0"/>
              <a:t>Action</a:t>
            </a:r>
            <a:endParaRPr lang="en-US" dirty="0"/>
          </a:p>
        </p:txBody>
      </p:sp>
      <p:sp>
        <p:nvSpPr>
          <p:cNvPr id="3" name="Content Placeholder 2"/>
          <p:cNvSpPr>
            <a:spLocks noGrp="1"/>
          </p:cNvSpPr>
          <p:nvPr>
            <p:ph idx="1"/>
          </p:nvPr>
        </p:nvSpPr>
        <p:spPr/>
        <p:txBody>
          <a:bodyPr>
            <a:noAutofit/>
          </a:bodyPr>
          <a:lstStyle/>
          <a:p>
            <a:r>
              <a:rPr lang="en-US" sz="1600" dirty="0" smtClean="0"/>
              <a:t>Como se </a:t>
            </a:r>
            <a:r>
              <a:rPr lang="en-US" sz="1600" dirty="0" err="1" smtClean="0"/>
              <a:t>dijo</a:t>
            </a:r>
            <a:r>
              <a:rPr lang="en-US" sz="1600" dirty="0" smtClean="0"/>
              <a:t> </a:t>
            </a:r>
            <a:r>
              <a:rPr lang="en-US" sz="1600" dirty="0" err="1" smtClean="0"/>
              <a:t>anteriormente</a:t>
            </a:r>
            <a:r>
              <a:rPr lang="en-US" sz="1600" dirty="0" smtClean="0"/>
              <a:t> MVC </a:t>
            </a:r>
            <a:r>
              <a:rPr lang="en-US" sz="1600" dirty="0" err="1" smtClean="0"/>
              <a:t>es</a:t>
            </a:r>
            <a:r>
              <a:rPr lang="en-US" sz="1600" dirty="0" smtClean="0"/>
              <a:t> </a:t>
            </a:r>
            <a:r>
              <a:rPr lang="en-US" sz="1600" dirty="0" err="1" smtClean="0"/>
              <a:t>desconectado</a:t>
            </a:r>
            <a:r>
              <a:rPr lang="en-US" sz="1600" dirty="0" smtClean="0"/>
              <a:t> y se </a:t>
            </a:r>
            <a:r>
              <a:rPr lang="en-US" sz="1600" dirty="0" err="1" smtClean="0"/>
              <a:t>maneja</a:t>
            </a:r>
            <a:r>
              <a:rPr lang="en-US" sz="1600" dirty="0" smtClean="0"/>
              <a:t> </a:t>
            </a:r>
            <a:r>
              <a:rPr lang="en-US" sz="1600" dirty="0" err="1" smtClean="0"/>
              <a:t>usando</a:t>
            </a:r>
            <a:r>
              <a:rPr lang="en-US" sz="1600" dirty="0" smtClean="0"/>
              <a:t> los </a:t>
            </a:r>
            <a:r>
              <a:rPr lang="en-US" sz="1600" dirty="0" err="1" smtClean="0"/>
              <a:t>verbos</a:t>
            </a:r>
            <a:r>
              <a:rPr lang="en-US" sz="1600" dirty="0" smtClean="0"/>
              <a:t> de HTTP.</a:t>
            </a:r>
          </a:p>
          <a:p>
            <a:endParaRPr lang="es-AR" sz="1600" dirty="0" smtClean="0"/>
          </a:p>
          <a:p>
            <a:r>
              <a:rPr lang="en-US" sz="1600" dirty="0" smtClean="0"/>
              <a:t>Como se </a:t>
            </a:r>
            <a:r>
              <a:rPr lang="en-US" sz="1600" dirty="0" err="1" smtClean="0"/>
              <a:t>pueden</a:t>
            </a:r>
            <a:r>
              <a:rPr lang="en-US" sz="1600" dirty="0" smtClean="0"/>
              <a:t> </a:t>
            </a:r>
            <a:r>
              <a:rPr lang="en-US" sz="1600" dirty="0" err="1" smtClean="0"/>
              <a:t>obtener</a:t>
            </a:r>
            <a:r>
              <a:rPr lang="en-US" sz="1600" dirty="0" smtClean="0"/>
              <a:t> los </a:t>
            </a:r>
            <a:r>
              <a:rPr lang="en-US" sz="1600" dirty="0" err="1" smtClean="0"/>
              <a:t>valores</a:t>
            </a:r>
            <a:r>
              <a:rPr lang="en-US" sz="1600" dirty="0" smtClean="0"/>
              <a:t> </a:t>
            </a:r>
            <a:r>
              <a:rPr lang="en-US" sz="1600" dirty="0" err="1" smtClean="0"/>
              <a:t>pasados</a:t>
            </a:r>
            <a:r>
              <a:rPr lang="en-US" sz="1600" dirty="0" smtClean="0"/>
              <a:t> </a:t>
            </a:r>
            <a:r>
              <a:rPr lang="en-US" sz="1600" dirty="0" err="1" smtClean="0"/>
              <a:t>por</a:t>
            </a:r>
            <a:r>
              <a:rPr lang="en-US" sz="1600" dirty="0" smtClean="0"/>
              <a:t> un post:</a:t>
            </a:r>
            <a:endParaRPr lang="es-AR" sz="1600" dirty="0"/>
          </a:p>
          <a:p>
            <a:pPr lvl="1"/>
            <a:r>
              <a:rPr lang="es-AR" sz="1600" dirty="0" smtClean="0"/>
              <a:t>Usando los </a:t>
            </a:r>
            <a:r>
              <a:rPr lang="es-AR" sz="1600" dirty="0" err="1" smtClean="0"/>
              <a:t>Actions</a:t>
            </a:r>
            <a:r>
              <a:rPr lang="es-AR" sz="1600" dirty="0" smtClean="0"/>
              <a:t> de los </a:t>
            </a:r>
            <a:r>
              <a:rPr lang="es-AR" sz="1600" dirty="0" err="1" smtClean="0"/>
              <a:t>controllers</a:t>
            </a:r>
            <a:r>
              <a:rPr lang="es-AR" sz="1600" dirty="0" smtClean="0"/>
              <a:t> pero agregando dos cosas:</a:t>
            </a:r>
          </a:p>
          <a:p>
            <a:pPr lvl="2"/>
            <a:r>
              <a:rPr lang="en-US" sz="1600" dirty="0" err="1" smtClean="0"/>
              <a:t>Atributos</a:t>
            </a:r>
            <a:r>
              <a:rPr lang="en-US" sz="1600" dirty="0" smtClean="0"/>
              <a:t>  [</a:t>
            </a:r>
            <a:r>
              <a:rPr lang="en-US" sz="1600" dirty="0" err="1" smtClean="0"/>
              <a:t>HttpPost</a:t>
            </a:r>
            <a:r>
              <a:rPr lang="en-US" sz="1600" dirty="0" smtClean="0"/>
              <a:t>] o Get</a:t>
            </a:r>
          </a:p>
          <a:p>
            <a:pPr lvl="2"/>
            <a:r>
              <a:rPr lang="en-US" sz="1600" dirty="0" err="1" smtClean="0"/>
              <a:t>Agregar</a:t>
            </a:r>
            <a:r>
              <a:rPr lang="en-US" sz="1600" dirty="0" smtClean="0"/>
              <a:t> </a:t>
            </a:r>
            <a:r>
              <a:rPr lang="en-US" sz="1600" dirty="0" err="1" smtClean="0"/>
              <a:t>parametos</a:t>
            </a:r>
            <a:r>
              <a:rPr lang="en-US" sz="1600" dirty="0" smtClean="0"/>
              <a:t> al action</a:t>
            </a:r>
          </a:p>
          <a:p>
            <a:pPr marL="457200" lvl="2" indent="0">
              <a:buNone/>
            </a:pPr>
            <a:endParaRPr lang="en-US" sz="1600" dirty="0"/>
          </a:p>
          <a:p>
            <a:pPr lvl="2"/>
            <a:endParaRPr lang="en-US" sz="1600" dirty="0" smtClean="0"/>
          </a:p>
          <a:p>
            <a:pPr lvl="2"/>
            <a:endParaRPr lang="en-US" sz="1600" dirty="0"/>
          </a:p>
          <a:p>
            <a:pPr lvl="2"/>
            <a:endParaRPr lang="es-AR" sz="1600" dirty="0" smtClean="0"/>
          </a:p>
          <a:p>
            <a:pPr lvl="1"/>
            <a:r>
              <a:rPr lang="es-AR" sz="1600" dirty="0" smtClean="0"/>
              <a:t>Leer valores directamente del </a:t>
            </a:r>
            <a:r>
              <a:rPr lang="es-AR" sz="1600" dirty="0" err="1" smtClean="0"/>
              <a:t>Query</a:t>
            </a:r>
            <a:r>
              <a:rPr lang="es-AR" sz="1600" dirty="0" smtClean="0"/>
              <a:t> </a:t>
            </a:r>
            <a:r>
              <a:rPr lang="es-AR" sz="1600" dirty="0" err="1" smtClean="0"/>
              <a:t>string</a:t>
            </a:r>
            <a:endParaRPr lang="es-AR" sz="1600" dirty="0" smtClean="0"/>
          </a:p>
          <a:p>
            <a:pPr lvl="1"/>
            <a:endParaRPr lang="es-AR" sz="1600" dirty="0" smtClean="0"/>
          </a:p>
          <a:p>
            <a:pPr lvl="1"/>
            <a:r>
              <a:rPr lang="es-AR" sz="1600" dirty="0" smtClean="0"/>
              <a:t>Usando </a:t>
            </a:r>
            <a:r>
              <a:rPr lang="es-AR" sz="1600" dirty="0" err="1" smtClean="0"/>
              <a:t>Model</a:t>
            </a:r>
            <a:r>
              <a:rPr lang="es-AR" sz="1600" dirty="0" smtClean="0"/>
              <a:t> </a:t>
            </a:r>
            <a:r>
              <a:rPr lang="es-AR" sz="1600" dirty="0" err="1" smtClean="0"/>
              <a:t>binders</a:t>
            </a:r>
            <a:r>
              <a:rPr lang="es-AR" sz="1600" dirty="0" smtClean="0"/>
              <a:t> o  crear el propio.</a:t>
            </a:r>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63609"/>
            <a:ext cx="5638800" cy="141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029200"/>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019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Ejemplo practico – Buscando los géneros de acuerdo a su nombre.</a:t>
            </a:r>
            <a:endParaRPr lang="en-US" dirty="0"/>
          </a:p>
        </p:txBody>
      </p:sp>
      <p:sp>
        <p:nvSpPr>
          <p:cNvPr id="3" name="Content Placeholder 2"/>
          <p:cNvSpPr>
            <a:spLocks noGrp="1"/>
          </p:cNvSpPr>
          <p:nvPr>
            <p:ph idx="1"/>
          </p:nvPr>
        </p:nvSpPr>
        <p:spPr>
          <a:xfrm>
            <a:off x="4757348" y="2055806"/>
            <a:ext cx="5489738" cy="2951615"/>
          </a:xfrm>
        </p:spPr>
        <p:txBody>
          <a:bodyPr>
            <a:normAutofit/>
          </a:bodyPr>
          <a:lstStyle/>
          <a:p>
            <a:r>
              <a:rPr lang="en-US" sz="2400" dirty="0" err="1"/>
              <a:t>Completando</a:t>
            </a:r>
            <a:r>
              <a:rPr lang="en-US" sz="2400" dirty="0"/>
              <a:t> el </a:t>
            </a:r>
            <a:r>
              <a:rPr lang="en-US" sz="2400" dirty="0" err="1"/>
              <a:t>ejemplo</a:t>
            </a:r>
            <a:r>
              <a:rPr lang="en-US" sz="2400" dirty="0"/>
              <a:t> anterior </a:t>
            </a:r>
            <a:r>
              <a:rPr lang="en-US" sz="2400" dirty="0" err="1"/>
              <a:t>agreguemos</a:t>
            </a:r>
            <a:r>
              <a:rPr lang="en-US" sz="2400" dirty="0"/>
              <a:t> la </a:t>
            </a:r>
            <a:r>
              <a:rPr lang="en-US" sz="2400" dirty="0" err="1"/>
              <a:t>posibilidad</a:t>
            </a:r>
            <a:r>
              <a:rPr lang="en-US" sz="2400" dirty="0"/>
              <a:t> de </a:t>
            </a:r>
            <a:r>
              <a:rPr lang="en-US" sz="2400" dirty="0" err="1"/>
              <a:t>buscar</a:t>
            </a:r>
            <a:r>
              <a:rPr lang="en-US" sz="2400" dirty="0"/>
              <a:t> </a:t>
            </a:r>
            <a:r>
              <a:rPr lang="en-US" sz="2400" dirty="0" err="1"/>
              <a:t>por</a:t>
            </a:r>
            <a:r>
              <a:rPr lang="en-US" sz="2400" dirty="0"/>
              <a:t> un </a:t>
            </a:r>
            <a:r>
              <a:rPr lang="en-US" sz="2400" dirty="0" err="1"/>
              <a:t>nombre</a:t>
            </a:r>
            <a:r>
              <a:rPr lang="en-US" sz="2400" dirty="0"/>
              <a:t> los </a:t>
            </a:r>
            <a:r>
              <a:rPr lang="en-US" sz="2400" dirty="0" err="1"/>
              <a:t>generos</a:t>
            </a:r>
            <a:r>
              <a:rPr lang="en-US" sz="2400" dirty="0"/>
              <a:t>.</a:t>
            </a:r>
          </a:p>
          <a:p>
            <a:r>
              <a:rPr lang="es-AR" sz="2400" dirty="0"/>
              <a:t>Realizar lo mismo para las </a:t>
            </a:r>
            <a:r>
              <a:rPr lang="es-AR" sz="2400" dirty="0" err="1"/>
              <a:t>peliculas</a:t>
            </a:r>
            <a:r>
              <a:rPr lang="es-AR" sz="2400" dirty="0"/>
              <a:t>.</a:t>
            </a:r>
            <a:endParaRPr lang="en-US" sz="2400" dirty="0"/>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879" y="2415990"/>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40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Dando formato a nuestra aplicación </a:t>
            </a:r>
            <a:endParaRPr lang="en-US" dirty="0"/>
          </a:p>
        </p:txBody>
      </p:sp>
      <p:sp>
        <p:nvSpPr>
          <p:cNvPr id="3" name="Content Placeholder 2"/>
          <p:cNvSpPr>
            <a:spLocks noGrp="1"/>
          </p:cNvSpPr>
          <p:nvPr>
            <p:ph idx="1"/>
          </p:nvPr>
        </p:nvSpPr>
        <p:spPr>
          <a:xfrm>
            <a:off x="633985" y="762001"/>
            <a:ext cx="10879142" cy="3768435"/>
          </a:xfrm>
        </p:spPr>
        <p:txBody>
          <a:bodyPr>
            <a:normAutofit fontScale="85000" lnSpcReduction="20000"/>
          </a:bodyPr>
          <a:lstStyle/>
          <a:p>
            <a:r>
              <a:rPr lang="es-AR" dirty="0" err="1" smtClean="0"/>
              <a:t>Layouts</a:t>
            </a:r>
            <a:endParaRPr lang="es-AR" dirty="0" smtClean="0"/>
          </a:p>
          <a:p>
            <a:pPr lvl="1"/>
            <a:r>
              <a:rPr lang="en-US" dirty="0" err="1" smtClean="0"/>
              <a:t>Sirven</a:t>
            </a:r>
            <a:r>
              <a:rPr lang="en-US" dirty="0" smtClean="0"/>
              <a:t> </a:t>
            </a:r>
            <a:r>
              <a:rPr lang="en-US" dirty="0" err="1" smtClean="0"/>
              <a:t>para</a:t>
            </a:r>
            <a:r>
              <a:rPr lang="en-US" dirty="0" smtClean="0"/>
              <a:t> </a:t>
            </a:r>
            <a:r>
              <a:rPr lang="en-US" dirty="0" err="1" smtClean="0"/>
              <a:t>darle</a:t>
            </a:r>
            <a:r>
              <a:rPr lang="en-US" dirty="0" smtClean="0"/>
              <a:t> </a:t>
            </a:r>
            <a:r>
              <a:rPr lang="en-US" dirty="0" err="1" smtClean="0"/>
              <a:t>formato</a:t>
            </a:r>
            <a:r>
              <a:rPr lang="en-US" dirty="0"/>
              <a:t> </a:t>
            </a:r>
            <a:r>
              <a:rPr lang="en-US" dirty="0" smtClean="0"/>
              <a:t>a </a:t>
            </a:r>
            <a:r>
              <a:rPr lang="en-US" dirty="0" err="1" smtClean="0"/>
              <a:t>las</a:t>
            </a:r>
            <a:r>
              <a:rPr lang="en-US" dirty="0" smtClean="0"/>
              <a:t> </a:t>
            </a:r>
            <a:r>
              <a:rPr lang="en-US" dirty="0" err="1" smtClean="0"/>
              <a:t>paginas</a:t>
            </a:r>
            <a:r>
              <a:rPr lang="en-US" dirty="0" smtClean="0"/>
              <a:t> en </a:t>
            </a:r>
            <a:r>
              <a:rPr lang="en-US" dirty="0" err="1" smtClean="0"/>
              <a:t>comun</a:t>
            </a:r>
            <a:r>
              <a:rPr lang="en-US" dirty="0" smtClean="0"/>
              <a:t>.</a:t>
            </a:r>
          </a:p>
          <a:p>
            <a:pPr lvl="1"/>
            <a:r>
              <a:rPr lang="en-US" dirty="0" err="1" smtClean="0"/>
              <a:t>Reemplazan</a:t>
            </a:r>
            <a:r>
              <a:rPr lang="en-US" dirty="0" smtClean="0"/>
              <a:t> </a:t>
            </a:r>
            <a:r>
              <a:rPr lang="en-US" dirty="0" err="1" smtClean="0"/>
              <a:t>las</a:t>
            </a:r>
            <a:r>
              <a:rPr lang="en-US" dirty="0" smtClean="0"/>
              <a:t> Master Pages de </a:t>
            </a:r>
            <a:r>
              <a:rPr lang="en-US" dirty="0" err="1" smtClean="0"/>
              <a:t>Asp.Net</a:t>
            </a:r>
            <a:r>
              <a:rPr lang="en-US" dirty="0" smtClean="0"/>
              <a:t> </a:t>
            </a:r>
            <a:r>
              <a:rPr lang="en-US" dirty="0" err="1" smtClean="0"/>
              <a:t>WebForms</a:t>
            </a:r>
            <a:r>
              <a:rPr lang="en-US" dirty="0" smtClean="0"/>
              <a:t>.</a:t>
            </a:r>
          </a:p>
          <a:p>
            <a:pPr lvl="1"/>
            <a:r>
              <a:rPr lang="en-US" dirty="0" smtClean="0"/>
              <a:t>Se </a:t>
            </a:r>
            <a:r>
              <a:rPr lang="en-US" dirty="0" err="1" smtClean="0"/>
              <a:t>utilizan</a:t>
            </a:r>
            <a:r>
              <a:rPr lang="en-US" dirty="0" smtClean="0"/>
              <a:t> en </a:t>
            </a:r>
            <a:r>
              <a:rPr lang="en-US" dirty="0" err="1" smtClean="0"/>
              <a:t>las</a:t>
            </a:r>
            <a:r>
              <a:rPr lang="en-US" dirty="0" smtClean="0"/>
              <a:t> </a:t>
            </a:r>
            <a:r>
              <a:rPr lang="en-US" dirty="0" err="1" smtClean="0"/>
              <a:t>paginas</a:t>
            </a:r>
            <a:r>
              <a:rPr lang="en-US" dirty="0" smtClean="0"/>
              <a:t> de la </a:t>
            </a:r>
            <a:r>
              <a:rPr lang="en-US" dirty="0" err="1" smtClean="0"/>
              <a:t>siguiente</a:t>
            </a:r>
            <a:r>
              <a:rPr lang="en-US" dirty="0" smtClean="0"/>
              <a:t> forma </a:t>
            </a:r>
            <a:br>
              <a:rPr lang="en-US" dirty="0" smtClean="0"/>
            </a:br>
            <a:r>
              <a:rPr lang="en-US" dirty="0" smtClean="0"/>
              <a:t>	</a:t>
            </a:r>
            <a:r>
              <a:rPr lang="es-AR" dirty="0" smtClean="0"/>
              <a:t>@{ </a:t>
            </a:r>
            <a:r>
              <a:rPr lang="es-AR" dirty="0" err="1"/>
              <a:t>Layout</a:t>
            </a:r>
            <a:r>
              <a:rPr lang="es-AR" dirty="0"/>
              <a:t> = "~/</a:t>
            </a:r>
            <a:r>
              <a:rPr lang="es-AR" dirty="0" err="1"/>
              <a:t>Views</a:t>
            </a:r>
            <a:r>
              <a:rPr lang="es-AR" dirty="0"/>
              <a:t>/</a:t>
            </a:r>
            <a:r>
              <a:rPr lang="es-AR" dirty="0" err="1"/>
              <a:t>Shared</a:t>
            </a:r>
            <a:r>
              <a:rPr lang="es-AR" dirty="0" smtClean="0"/>
              <a:t>/_</a:t>
            </a:r>
            <a:r>
              <a:rPr lang="es-AR" dirty="0" err="1" smtClean="0"/>
              <a:t>Layout.cshtml</a:t>
            </a:r>
            <a:r>
              <a:rPr lang="es-AR" dirty="0"/>
              <a:t>"; }</a:t>
            </a:r>
            <a:endParaRPr lang="en-US" dirty="0" smtClean="0"/>
          </a:p>
          <a:p>
            <a:pPr lvl="1"/>
            <a:r>
              <a:rPr lang="en-US" dirty="0" smtClean="0"/>
              <a:t>Los layouts se </a:t>
            </a:r>
            <a:r>
              <a:rPr lang="en-US" dirty="0" err="1" smtClean="0"/>
              <a:t>pueden</a:t>
            </a:r>
            <a:r>
              <a:rPr lang="en-US" dirty="0" smtClean="0"/>
              <a:t> </a:t>
            </a:r>
            <a:r>
              <a:rPr lang="en-US" dirty="0" err="1" smtClean="0"/>
              <a:t>heredar</a:t>
            </a:r>
            <a:r>
              <a:rPr lang="en-US" dirty="0" smtClean="0"/>
              <a:t>.</a:t>
            </a:r>
          </a:p>
          <a:p>
            <a:pPr lvl="1"/>
            <a:r>
              <a:rPr lang="en-US" dirty="0" smtClean="0"/>
              <a:t>En general van en la </a:t>
            </a:r>
            <a:r>
              <a:rPr lang="en-US" dirty="0" err="1" smtClean="0"/>
              <a:t>Carpeta</a:t>
            </a:r>
            <a:r>
              <a:rPr lang="en-US" dirty="0" smtClean="0"/>
              <a:t> View/Shared </a:t>
            </a:r>
            <a:r>
              <a:rPr lang="en-US" dirty="0" err="1" smtClean="0"/>
              <a:t>ya</a:t>
            </a:r>
            <a:r>
              <a:rPr lang="en-US" dirty="0" smtClean="0"/>
              <a:t> </a:t>
            </a:r>
            <a:r>
              <a:rPr lang="en-US" dirty="0" err="1" smtClean="0"/>
              <a:t>que</a:t>
            </a:r>
            <a:r>
              <a:rPr lang="en-US" dirty="0" smtClean="0"/>
              <a:t> son </a:t>
            </a:r>
            <a:r>
              <a:rPr lang="en-US" dirty="0" err="1" smtClean="0"/>
              <a:t>compartidos</a:t>
            </a:r>
            <a:r>
              <a:rPr lang="en-US" dirty="0" smtClean="0"/>
              <a:t>.</a:t>
            </a:r>
            <a:endParaRPr lang="es-AR" dirty="0" smtClean="0"/>
          </a:p>
          <a:p>
            <a:r>
              <a:rPr lang="es-AR" dirty="0" err="1" smtClean="0"/>
              <a:t>Sections</a:t>
            </a:r>
            <a:endParaRPr lang="es-AR" dirty="0" smtClean="0"/>
          </a:p>
          <a:p>
            <a:pPr lvl="1"/>
            <a:r>
              <a:rPr lang="en-US" dirty="0" err="1" smtClean="0"/>
              <a:t>Una</a:t>
            </a:r>
            <a:r>
              <a:rPr lang="en-US" dirty="0" smtClean="0"/>
              <a:t> forma de </a:t>
            </a:r>
            <a:r>
              <a:rPr lang="en-US" dirty="0" err="1" smtClean="0"/>
              <a:t>dividir</a:t>
            </a:r>
            <a:r>
              <a:rPr lang="en-US" dirty="0" smtClean="0"/>
              <a:t> los layouts </a:t>
            </a:r>
            <a:r>
              <a:rPr lang="en-US" dirty="0" err="1" smtClean="0"/>
              <a:t>para</a:t>
            </a:r>
            <a:r>
              <a:rPr lang="en-US" dirty="0" smtClean="0"/>
              <a:t> </a:t>
            </a:r>
            <a:r>
              <a:rPr lang="en-US" dirty="0" err="1" smtClean="0"/>
              <a:t>proporcionar</a:t>
            </a:r>
            <a:r>
              <a:rPr lang="en-US" dirty="0" smtClean="0"/>
              <a:t> </a:t>
            </a:r>
            <a:r>
              <a:rPr lang="en-US" dirty="0" err="1" smtClean="0"/>
              <a:t>diferentes</a:t>
            </a:r>
            <a:r>
              <a:rPr lang="en-US" dirty="0" smtClean="0"/>
              <a:t> </a:t>
            </a:r>
            <a:r>
              <a:rPr lang="en-US" dirty="0" err="1" smtClean="0"/>
              <a:t>funcionalidades</a:t>
            </a:r>
            <a:r>
              <a:rPr lang="en-US" dirty="0" smtClean="0"/>
              <a:t>.</a:t>
            </a:r>
          </a:p>
          <a:p>
            <a:pPr lvl="1"/>
            <a:r>
              <a:rPr lang="en-US" dirty="0" err="1" smtClean="0"/>
              <a:t>Requiren</a:t>
            </a:r>
            <a:r>
              <a:rPr lang="en-US" dirty="0" smtClean="0"/>
              <a:t> un </a:t>
            </a:r>
            <a:r>
              <a:rPr lang="en-US" dirty="0" err="1" smtClean="0"/>
              <a:t>nombre</a:t>
            </a:r>
            <a:r>
              <a:rPr lang="en-US" dirty="0" smtClean="0"/>
              <a:t> y </a:t>
            </a:r>
            <a:r>
              <a:rPr lang="en-US" dirty="0" err="1" smtClean="0"/>
              <a:t>pueden</a:t>
            </a:r>
            <a:r>
              <a:rPr lang="en-US" dirty="0" smtClean="0"/>
              <a:t> </a:t>
            </a:r>
            <a:r>
              <a:rPr lang="en-US" dirty="0" err="1" smtClean="0"/>
              <a:t>ser</a:t>
            </a:r>
            <a:r>
              <a:rPr lang="en-US" dirty="0" smtClean="0"/>
              <a:t> </a:t>
            </a:r>
            <a:r>
              <a:rPr lang="en-US" dirty="0" err="1" smtClean="0"/>
              <a:t>requeridos</a:t>
            </a:r>
            <a:r>
              <a:rPr lang="en-US" dirty="0" smtClean="0"/>
              <a:t> o no.</a:t>
            </a:r>
          </a:p>
          <a:p>
            <a:pPr lvl="1"/>
            <a:r>
              <a:rPr lang="en-US" dirty="0" smtClean="0"/>
              <a:t>Se </a:t>
            </a:r>
            <a:r>
              <a:rPr lang="en-US" dirty="0" err="1" smtClean="0"/>
              <a:t>usan</a:t>
            </a:r>
            <a:r>
              <a:rPr lang="en-US" dirty="0" smtClean="0"/>
              <a:t> </a:t>
            </a:r>
            <a:r>
              <a:rPr lang="en-US" dirty="0" err="1" smtClean="0"/>
              <a:t>utilizando</a:t>
            </a:r>
            <a:r>
              <a:rPr lang="en-US" dirty="0" smtClean="0"/>
              <a:t> el @Section </a:t>
            </a:r>
            <a:r>
              <a:rPr lang="en-US" dirty="0" err="1" smtClean="0"/>
              <a:t>dentro</a:t>
            </a:r>
            <a:r>
              <a:rPr lang="en-US" dirty="0" smtClean="0"/>
              <a:t> de la </a:t>
            </a:r>
            <a:r>
              <a:rPr lang="en-US" dirty="0" err="1" smtClean="0"/>
              <a:t>pagina</a:t>
            </a:r>
            <a:r>
              <a:rPr lang="en-US" dirty="0" smtClean="0"/>
              <a:t>.</a:t>
            </a:r>
          </a:p>
          <a:p>
            <a:pPr lvl="1"/>
            <a:r>
              <a:rPr lang="en-US" dirty="0" smtClean="0"/>
              <a:t>Un </a:t>
            </a:r>
            <a:r>
              <a:rPr lang="en-US" dirty="0" err="1" smtClean="0"/>
              <a:t>ejemplo</a:t>
            </a:r>
            <a:r>
              <a:rPr lang="en-US" dirty="0" smtClean="0"/>
              <a:t> de section </a:t>
            </a:r>
            <a:r>
              <a:rPr lang="en-US" dirty="0" err="1" smtClean="0"/>
              <a:t>es</a:t>
            </a:r>
            <a:r>
              <a:rPr lang="en-US" dirty="0" smtClean="0"/>
              <a:t> el Body de la </a:t>
            </a:r>
            <a:r>
              <a:rPr lang="en-US" dirty="0" err="1" smtClean="0"/>
              <a:t>pagina</a:t>
            </a:r>
            <a:r>
              <a:rPr lang="en-US" dirty="0" smtClean="0"/>
              <a:t> y la </a:t>
            </a:r>
            <a:r>
              <a:rPr lang="en-US" dirty="0" err="1" smtClean="0"/>
              <a:t>barra</a:t>
            </a:r>
            <a:r>
              <a:rPr lang="en-US" dirty="0" smtClean="0"/>
              <a:t> de </a:t>
            </a:r>
            <a:r>
              <a:rPr lang="en-US" dirty="0" err="1" smtClean="0"/>
              <a:t>navegacion</a:t>
            </a:r>
            <a:r>
              <a:rPr lang="en-US" dirty="0" smtClean="0"/>
              <a:t>.</a:t>
            </a:r>
          </a:p>
          <a:p>
            <a:pPr marL="228600" lvl="1" indent="0">
              <a:buNone/>
            </a:pPr>
            <a:endParaRPr lang="es-AR" dirty="0" smtClean="0"/>
          </a:p>
          <a:p>
            <a:pPr lvl="1"/>
            <a:endParaRPr lang="es-AR" dirty="0" smtClean="0"/>
          </a:p>
          <a:p>
            <a:pPr marL="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472" y="4530436"/>
            <a:ext cx="3429000" cy="199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136" y="4412749"/>
            <a:ext cx="3848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97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Ejemplo practico – Listar películas de acuerdo al genero</a:t>
            </a:r>
            <a:endParaRPr lang="en-US" dirty="0"/>
          </a:p>
        </p:txBody>
      </p:sp>
      <p:sp>
        <p:nvSpPr>
          <p:cNvPr id="3" name="Content Placeholder 2"/>
          <p:cNvSpPr>
            <a:spLocks noGrp="1"/>
          </p:cNvSpPr>
          <p:nvPr>
            <p:ph idx="1"/>
          </p:nvPr>
        </p:nvSpPr>
        <p:spPr>
          <a:xfrm>
            <a:off x="4369308" y="899887"/>
            <a:ext cx="7822691" cy="5119914"/>
          </a:xfrm>
        </p:spPr>
        <p:txBody>
          <a:bodyPr>
            <a:noAutofit/>
          </a:bodyPr>
          <a:lstStyle/>
          <a:p>
            <a:r>
              <a:rPr lang="en-US" sz="2400" dirty="0" err="1"/>
              <a:t>Completando</a:t>
            </a:r>
            <a:r>
              <a:rPr lang="en-US" sz="2400" dirty="0"/>
              <a:t> el </a:t>
            </a:r>
            <a:r>
              <a:rPr lang="en-US" sz="2400" dirty="0" err="1"/>
              <a:t>ejercicio</a:t>
            </a:r>
            <a:r>
              <a:rPr lang="en-US" sz="2400" dirty="0"/>
              <a:t> anterior se </a:t>
            </a:r>
            <a:r>
              <a:rPr lang="en-US" sz="2400" dirty="0" err="1"/>
              <a:t>pide</a:t>
            </a:r>
            <a:r>
              <a:rPr lang="en-US" sz="2400" dirty="0"/>
              <a:t> </a:t>
            </a:r>
            <a:r>
              <a:rPr lang="en-US" sz="2400" dirty="0" err="1"/>
              <a:t>generar</a:t>
            </a:r>
            <a:r>
              <a:rPr lang="en-US" sz="2400" dirty="0"/>
              <a:t> un </a:t>
            </a:r>
            <a:r>
              <a:rPr lang="en-US" sz="2400" dirty="0" err="1"/>
              <a:t>listado</a:t>
            </a:r>
            <a:r>
              <a:rPr lang="en-US" sz="2400" dirty="0"/>
              <a:t> de </a:t>
            </a:r>
            <a:r>
              <a:rPr lang="en-US" sz="2400" dirty="0" err="1"/>
              <a:t>peliculas</a:t>
            </a:r>
            <a:r>
              <a:rPr lang="en-US" sz="2400" dirty="0"/>
              <a:t> </a:t>
            </a:r>
            <a:r>
              <a:rPr lang="en-US" sz="2400" dirty="0" err="1"/>
              <a:t>por</a:t>
            </a:r>
            <a:r>
              <a:rPr lang="en-US" sz="2400" dirty="0"/>
              <a:t> </a:t>
            </a:r>
            <a:r>
              <a:rPr lang="en-US" sz="2400" dirty="0" err="1"/>
              <a:t>genero</a:t>
            </a:r>
            <a:r>
              <a:rPr lang="en-US" sz="2400" dirty="0"/>
              <a:t>.</a:t>
            </a:r>
          </a:p>
          <a:p>
            <a:r>
              <a:rPr lang="en-US" sz="2400" dirty="0"/>
              <a:t>La </a:t>
            </a:r>
            <a:r>
              <a:rPr lang="en-US" sz="2400" dirty="0" err="1"/>
              <a:t>misma</a:t>
            </a:r>
            <a:r>
              <a:rPr lang="en-US" sz="2400" dirty="0"/>
              <a:t> </a:t>
            </a:r>
            <a:r>
              <a:rPr lang="en-US" sz="2400" dirty="0" err="1"/>
              <a:t>debe</a:t>
            </a:r>
            <a:r>
              <a:rPr lang="en-US" sz="2400" dirty="0"/>
              <a:t> </a:t>
            </a:r>
            <a:r>
              <a:rPr lang="en-US" sz="2400" dirty="0" err="1"/>
              <a:t>aparecer</a:t>
            </a:r>
            <a:r>
              <a:rPr lang="en-US" sz="2400" dirty="0"/>
              <a:t> </a:t>
            </a:r>
            <a:r>
              <a:rPr lang="en-US" sz="2400" dirty="0" err="1"/>
              <a:t>cuando</a:t>
            </a:r>
            <a:r>
              <a:rPr lang="en-US" sz="2400" dirty="0"/>
              <a:t> un se </a:t>
            </a:r>
            <a:r>
              <a:rPr lang="en-US" sz="2400" dirty="0" err="1"/>
              <a:t>hace</a:t>
            </a:r>
            <a:r>
              <a:rPr lang="en-US" sz="2400" dirty="0"/>
              <a:t> click en un </a:t>
            </a:r>
            <a:r>
              <a:rPr lang="en-US" sz="2400" dirty="0" err="1"/>
              <a:t>genero</a:t>
            </a:r>
            <a:r>
              <a:rPr lang="en-US" sz="2400" dirty="0"/>
              <a:t>.</a:t>
            </a:r>
          </a:p>
          <a:p>
            <a:r>
              <a:rPr lang="en-US" sz="2400" dirty="0" err="1"/>
              <a:t>Debe</a:t>
            </a:r>
            <a:r>
              <a:rPr lang="en-US" sz="2400" dirty="0"/>
              <a:t> </a:t>
            </a:r>
            <a:r>
              <a:rPr lang="en-US" sz="2400" dirty="0" err="1"/>
              <a:t>tener</a:t>
            </a:r>
            <a:r>
              <a:rPr lang="en-US" sz="2400" dirty="0"/>
              <a:t> un </a:t>
            </a:r>
            <a:r>
              <a:rPr lang="en-US" sz="2400" dirty="0" err="1"/>
              <a:t>estilo</a:t>
            </a:r>
            <a:r>
              <a:rPr lang="en-US" sz="2400" dirty="0"/>
              <a:t> </a:t>
            </a:r>
            <a:r>
              <a:rPr lang="en-US" sz="2400" dirty="0" err="1"/>
              <a:t>diferente</a:t>
            </a:r>
            <a:r>
              <a:rPr lang="en-US" sz="2400" dirty="0"/>
              <a:t> al de </a:t>
            </a:r>
            <a:r>
              <a:rPr lang="en-US" sz="2400" dirty="0" err="1"/>
              <a:t>generos</a:t>
            </a:r>
            <a:r>
              <a:rPr lang="en-US" sz="2400" dirty="0"/>
              <a:t>.</a:t>
            </a:r>
          </a:p>
          <a:p>
            <a:pPr lvl="1"/>
            <a:r>
              <a:rPr lang="en-US" sz="2400" dirty="0" err="1"/>
              <a:t>Agregar</a:t>
            </a:r>
            <a:r>
              <a:rPr lang="en-US" sz="2400" dirty="0"/>
              <a:t> un layout </a:t>
            </a:r>
            <a:r>
              <a:rPr lang="en-US" sz="2400" dirty="0" err="1"/>
              <a:t>para</a:t>
            </a:r>
            <a:r>
              <a:rPr lang="en-US" sz="2400" dirty="0"/>
              <a:t> </a:t>
            </a:r>
            <a:r>
              <a:rPr lang="en-US" sz="2400" dirty="0" err="1"/>
              <a:t>generos</a:t>
            </a:r>
            <a:endParaRPr lang="en-US" sz="2400" dirty="0"/>
          </a:p>
          <a:p>
            <a:pPr lvl="1"/>
            <a:r>
              <a:rPr lang="en-US" sz="2400" dirty="0" err="1"/>
              <a:t>Agregar</a:t>
            </a:r>
            <a:r>
              <a:rPr lang="en-US" sz="2400" dirty="0"/>
              <a:t> un layout </a:t>
            </a:r>
            <a:r>
              <a:rPr lang="en-US" sz="2400" dirty="0" err="1"/>
              <a:t>para</a:t>
            </a:r>
            <a:r>
              <a:rPr lang="en-US" sz="2400" dirty="0"/>
              <a:t> </a:t>
            </a:r>
            <a:r>
              <a:rPr lang="en-US" sz="2400" dirty="0" err="1"/>
              <a:t>Peliculas</a:t>
            </a:r>
            <a:r>
              <a:rPr lang="en-US" sz="2400" dirty="0"/>
              <a:t> </a:t>
            </a:r>
            <a:r>
              <a:rPr lang="en-US" sz="2400" dirty="0" err="1"/>
              <a:t>diferente</a:t>
            </a:r>
            <a:r>
              <a:rPr lang="en-US" sz="2400" dirty="0"/>
              <a:t> al de </a:t>
            </a:r>
            <a:r>
              <a:rPr lang="en-US" sz="2400" dirty="0" err="1"/>
              <a:t>generos</a:t>
            </a:r>
            <a:r>
              <a:rPr lang="en-US" sz="2400" dirty="0"/>
              <a:t>.</a:t>
            </a:r>
          </a:p>
          <a:p>
            <a:pPr lvl="1"/>
            <a:r>
              <a:rPr lang="en-US" sz="2400" dirty="0" err="1"/>
              <a:t>Utilizar</a:t>
            </a:r>
            <a:r>
              <a:rPr lang="en-US" sz="2400" dirty="0"/>
              <a:t> </a:t>
            </a:r>
            <a:r>
              <a:rPr lang="en-US" sz="2400" dirty="0" err="1"/>
              <a:t>secciones</a:t>
            </a:r>
            <a:r>
              <a:rPr lang="en-US" sz="2400" dirty="0"/>
              <a:t> en el layout </a:t>
            </a:r>
            <a:r>
              <a:rPr lang="en-US" sz="2400" dirty="0" err="1"/>
              <a:t>para</a:t>
            </a:r>
            <a:r>
              <a:rPr lang="en-US" sz="2400" dirty="0"/>
              <a:t> </a:t>
            </a:r>
            <a:r>
              <a:rPr lang="en-US" sz="2400" dirty="0" err="1"/>
              <a:t>separar</a:t>
            </a:r>
            <a:r>
              <a:rPr lang="en-US" sz="2400" dirty="0"/>
              <a:t> la parte del header de HTML y del body.</a:t>
            </a:r>
            <a:endParaRPr lang="en-US" sz="2400" dirty="0"/>
          </a:p>
        </p:txBody>
      </p:sp>
      <p:pic>
        <p:nvPicPr>
          <p:cNvPr id="6"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879" y="2415990"/>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23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Display</a:t>
            </a:r>
            <a:r>
              <a:rPr lang="es-AR" dirty="0"/>
              <a:t> </a:t>
            </a:r>
            <a:r>
              <a:rPr lang="es-AR" dirty="0" err="1"/>
              <a:t>Templates</a:t>
            </a:r>
            <a:r>
              <a:rPr lang="es-AR" dirty="0"/>
              <a:t> – Personalizando los tipos de datos.</a:t>
            </a:r>
            <a:endParaRPr lang="en-US" dirty="0"/>
          </a:p>
        </p:txBody>
      </p:sp>
      <p:sp>
        <p:nvSpPr>
          <p:cNvPr id="3" name="Content Placeholder 2"/>
          <p:cNvSpPr>
            <a:spLocks noGrp="1"/>
          </p:cNvSpPr>
          <p:nvPr>
            <p:ph idx="1"/>
          </p:nvPr>
        </p:nvSpPr>
        <p:spPr/>
        <p:txBody>
          <a:bodyPr>
            <a:noAutofit/>
          </a:bodyPr>
          <a:lstStyle/>
          <a:p>
            <a:r>
              <a:rPr lang="en-US" sz="1800" dirty="0" smtClean="0"/>
              <a:t>Los Display Templates son </a:t>
            </a:r>
            <a:r>
              <a:rPr lang="en-US" sz="1800" dirty="0" err="1" smtClean="0"/>
              <a:t>mecanismos</a:t>
            </a:r>
            <a:r>
              <a:rPr lang="en-US" sz="1800" dirty="0" smtClean="0"/>
              <a:t> </a:t>
            </a:r>
            <a:r>
              <a:rPr lang="en-US" sz="1800" dirty="0" err="1" smtClean="0"/>
              <a:t>para</a:t>
            </a:r>
            <a:r>
              <a:rPr lang="en-US" sz="1800" dirty="0" smtClean="0"/>
              <a:t> </a:t>
            </a:r>
            <a:r>
              <a:rPr lang="en-US" sz="1800" dirty="0" err="1" smtClean="0"/>
              <a:t>mostrar</a:t>
            </a:r>
            <a:r>
              <a:rPr lang="en-US" sz="1800" dirty="0" smtClean="0"/>
              <a:t> la </a:t>
            </a:r>
            <a:r>
              <a:rPr lang="en-US" sz="1800" dirty="0" err="1" smtClean="0"/>
              <a:t>informacion</a:t>
            </a:r>
            <a:r>
              <a:rPr lang="en-US" sz="1800" dirty="0" smtClean="0"/>
              <a:t> de </a:t>
            </a:r>
            <a:r>
              <a:rPr lang="en-US" sz="1800" dirty="0" err="1" smtClean="0"/>
              <a:t>una</a:t>
            </a:r>
            <a:r>
              <a:rPr lang="en-US" sz="1800" dirty="0" smtClean="0"/>
              <a:t> forma </a:t>
            </a:r>
            <a:r>
              <a:rPr lang="en-US" sz="1800" dirty="0" err="1" smtClean="0"/>
              <a:t>especifica</a:t>
            </a:r>
            <a:r>
              <a:rPr lang="en-US" sz="1800" dirty="0" smtClean="0"/>
              <a:t> y </a:t>
            </a:r>
            <a:r>
              <a:rPr lang="en-US" sz="1800" dirty="0" err="1" smtClean="0"/>
              <a:t>unificada</a:t>
            </a:r>
            <a:r>
              <a:rPr lang="en-US" sz="1800" dirty="0" smtClean="0"/>
              <a:t> en </a:t>
            </a:r>
            <a:r>
              <a:rPr lang="en-US" sz="1800" dirty="0" err="1" smtClean="0"/>
              <a:t>todas</a:t>
            </a:r>
            <a:r>
              <a:rPr lang="en-US" sz="1800" dirty="0" smtClean="0"/>
              <a:t> </a:t>
            </a:r>
            <a:r>
              <a:rPr lang="en-US" sz="1800" dirty="0" err="1" smtClean="0"/>
              <a:t>las</a:t>
            </a:r>
            <a:r>
              <a:rPr lang="en-US" sz="1800" dirty="0" smtClean="0"/>
              <a:t> </a:t>
            </a:r>
            <a:r>
              <a:rPr lang="en-US" sz="1800" dirty="0" err="1" smtClean="0"/>
              <a:t>paginas</a:t>
            </a:r>
            <a:r>
              <a:rPr lang="en-US" sz="1800" dirty="0" smtClean="0"/>
              <a:t> de la </a:t>
            </a:r>
            <a:r>
              <a:rPr lang="en-US" sz="1800" dirty="0" err="1" smtClean="0"/>
              <a:t>aplicacion</a:t>
            </a:r>
            <a:r>
              <a:rPr lang="en-US" sz="1800" dirty="0" smtClean="0"/>
              <a:t>.</a:t>
            </a:r>
          </a:p>
          <a:p>
            <a:endParaRPr lang="en-US" sz="1800" dirty="0"/>
          </a:p>
          <a:p>
            <a:r>
              <a:rPr lang="en-US" sz="1800" dirty="0" smtClean="0"/>
              <a:t>Para </a:t>
            </a:r>
            <a:r>
              <a:rPr lang="en-US" sz="1800" dirty="0" err="1" smtClean="0"/>
              <a:t>utilizar</a:t>
            </a:r>
            <a:r>
              <a:rPr lang="en-US" sz="1800" dirty="0" smtClean="0"/>
              <a:t> los display templates </a:t>
            </a:r>
            <a:r>
              <a:rPr lang="en-US" sz="1800" dirty="0" err="1" smtClean="0"/>
              <a:t>por</a:t>
            </a:r>
            <a:r>
              <a:rPr lang="en-US" sz="1800" dirty="0" smtClean="0"/>
              <a:t> </a:t>
            </a:r>
            <a:r>
              <a:rPr lang="en-US" sz="1800" dirty="0" err="1" smtClean="0"/>
              <a:t>defecto</a:t>
            </a:r>
            <a:r>
              <a:rPr lang="en-US" sz="1800" dirty="0" smtClean="0"/>
              <a:t> de la </a:t>
            </a:r>
            <a:r>
              <a:rPr lang="en-US" sz="1800" dirty="0" err="1" smtClean="0"/>
              <a:t>aplicacion</a:t>
            </a:r>
            <a:r>
              <a:rPr lang="en-US" sz="1800" dirty="0" smtClean="0"/>
              <a:t> </a:t>
            </a:r>
            <a:r>
              <a:rPr lang="en-US" sz="1800" dirty="0" err="1" smtClean="0"/>
              <a:t>existen</a:t>
            </a:r>
            <a:r>
              <a:rPr lang="en-US" sz="1800" dirty="0" smtClean="0"/>
              <a:t> </a:t>
            </a:r>
            <a:r>
              <a:rPr lang="en-US" sz="1800" dirty="0" err="1" smtClean="0"/>
              <a:t>las</a:t>
            </a:r>
            <a:r>
              <a:rPr lang="en-US" sz="1800" dirty="0" smtClean="0"/>
              <a:t> </a:t>
            </a:r>
            <a:r>
              <a:rPr lang="en-US" sz="1800" dirty="0" err="1" smtClean="0"/>
              <a:t>siguientes</a:t>
            </a:r>
            <a:r>
              <a:rPr lang="en-US" sz="1800" dirty="0" smtClean="0"/>
              <a:t> </a:t>
            </a:r>
            <a:r>
              <a:rPr lang="en-US" sz="1800" dirty="0" err="1" smtClean="0"/>
              <a:t>formas</a:t>
            </a:r>
            <a:r>
              <a:rPr lang="en-US" sz="1800" dirty="0" smtClean="0"/>
              <a:t>:</a:t>
            </a:r>
          </a:p>
          <a:p>
            <a:r>
              <a:rPr lang="en-US" sz="1800" dirty="0" smtClean="0"/>
              <a:t>Html Helper -&gt; </a:t>
            </a:r>
            <a:r>
              <a:rPr lang="en-US" sz="1800" dirty="0" err="1" smtClean="0"/>
              <a:t>Html.DisplayFor</a:t>
            </a:r>
            <a:endParaRPr lang="en-US" sz="1800" dirty="0" smtClean="0"/>
          </a:p>
          <a:p>
            <a:r>
              <a:rPr lang="en-US" sz="1800" dirty="0" smtClean="0"/>
              <a:t>El </a:t>
            </a:r>
            <a:r>
              <a:rPr lang="en-US" sz="1800" dirty="0" err="1" smtClean="0"/>
              <a:t>nombre</a:t>
            </a:r>
            <a:r>
              <a:rPr lang="en-US" sz="1800" dirty="0" smtClean="0"/>
              <a:t> del template se </a:t>
            </a:r>
            <a:r>
              <a:rPr lang="en-US" sz="1800" dirty="0" err="1" smtClean="0"/>
              <a:t>llamado</a:t>
            </a:r>
            <a:r>
              <a:rPr lang="en-US" sz="1800" dirty="0" smtClean="0"/>
              <a:t> </a:t>
            </a:r>
            <a:r>
              <a:rPr lang="en-US" sz="1800" dirty="0" err="1" smtClean="0"/>
              <a:t>igual</a:t>
            </a:r>
            <a:r>
              <a:rPr lang="en-US" sz="1800" dirty="0" smtClean="0"/>
              <a:t> </a:t>
            </a:r>
            <a:r>
              <a:rPr lang="en-US" sz="1800" dirty="0" err="1" smtClean="0"/>
              <a:t>que</a:t>
            </a:r>
            <a:r>
              <a:rPr lang="en-US" sz="1800" dirty="0" smtClean="0"/>
              <a:t> el </a:t>
            </a:r>
            <a:r>
              <a:rPr lang="en-US" sz="1800" dirty="0" err="1" smtClean="0"/>
              <a:t>tipo</a:t>
            </a:r>
            <a:r>
              <a:rPr lang="en-US" sz="1800" dirty="0" smtClean="0"/>
              <a:t> a </a:t>
            </a:r>
            <a:r>
              <a:rPr lang="en-US" sz="1800" dirty="0" err="1" smtClean="0"/>
              <a:t>mostrar</a:t>
            </a:r>
            <a:r>
              <a:rPr lang="en-US" sz="1800" dirty="0" smtClean="0"/>
              <a:t>.</a:t>
            </a:r>
            <a:endParaRPr lang="es-AR" sz="1800" dirty="0" smtClean="0"/>
          </a:p>
          <a:p>
            <a:endParaRPr lang="es-AR" sz="1800" dirty="0"/>
          </a:p>
          <a:p>
            <a:r>
              <a:rPr lang="es-AR" sz="1800" dirty="0" smtClean="0"/>
              <a:t>A su vez es posible generar todos los </a:t>
            </a:r>
            <a:r>
              <a:rPr lang="es-AR" sz="1800" dirty="0" err="1" smtClean="0"/>
              <a:t>Display</a:t>
            </a:r>
            <a:r>
              <a:rPr lang="es-AR" sz="1800" dirty="0" smtClean="0"/>
              <a:t> </a:t>
            </a:r>
            <a:r>
              <a:rPr lang="es-AR" sz="1800" dirty="0" err="1" smtClean="0"/>
              <a:t>templates</a:t>
            </a:r>
            <a:r>
              <a:rPr lang="es-AR" sz="1800" dirty="0" smtClean="0"/>
              <a:t> que se necesiten. Los mismos deben estar ubicados en </a:t>
            </a:r>
            <a:r>
              <a:rPr lang="es-AR" sz="1800" dirty="0" err="1" smtClean="0"/>
              <a:t>Views</a:t>
            </a:r>
            <a:r>
              <a:rPr lang="es-AR" sz="1800" dirty="0" smtClean="0"/>
              <a:t>\</a:t>
            </a:r>
            <a:r>
              <a:rPr lang="es-AR" sz="1800" dirty="0" err="1" smtClean="0"/>
              <a:t>Shared</a:t>
            </a:r>
            <a:r>
              <a:rPr lang="es-AR" sz="1800" dirty="0" smtClean="0"/>
              <a:t>\</a:t>
            </a:r>
            <a:r>
              <a:rPr lang="es-AR" sz="1800" dirty="0" err="1" smtClean="0"/>
              <a:t>Display</a:t>
            </a:r>
            <a:r>
              <a:rPr lang="es-AR" sz="1800" dirty="0" smtClean="0"/>
              <a:t> para que sean accesibles a todos lados.</a:t>
            </a:r>
          </a:p>
          <a:p>
            <a:r>
              <a:rPr lang="en-US" sz="1800" dirty="0" err="1" smtClean="0"/>
              <a:t>Ejemplos</a:t>
            </a:r>
            <a:endParaRPr lang="en-US" sz="1800" dirty="0" smtClean="0"/>
          </a:p>
          <a:p>
            <a:pPr lvl="1"/>
            <a:r>
              <a:rPr lang="en-US" sz="1800" dirty="0" smtClean="0"/>
              <a:t>ISBN</a:t>
            </a:r>
          </a:p>
          <a:p>
            <a:pPr lvl="1"/>
            <a:r>
              <a:rPr lang="en-US" sz="1800" dirty="0" smtClean="0"/>
              <a:t>CUIT</a:t>
            </a:r>
          </a:p>
          <a:p>
            <a:pPr lvl="1"/>
            <a:r>
              <a:rPr lang="en-US" sz="1800" dirty="0" err="1" smtClean="0"/>
              <a:t>Fecha</a:t>
            </a:r>
            <a:endParaRPr lang="en-US" sz="1800" dirty="0"/>
          </a:p>
        </p:txBody>
      </p:sp>
    </p:spTree>
    <p:extLst>
      <p:ext uri="{BB962C8B-B14F-4D97-AF65-F5344CB8AC3E}">
        <p14:creationId xmlns:p14="http://schemas.microsoft.com/office/powerpoint/2010/main" val="404913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99488" y="347472"/>
            <a:ext cx="8449056" cy="296842"/>
          </a:xfrm>
        </p:spPr>
        <p:txBody>
          <a:bodyPr/>
          <a:lstStyle/>
          <a:p>
            <a:r>
              <a:rPr lang="es-ES" dirty="0" smtClean="0"/>
              <a:t>Patrón MVC</a:t>
            </a:r>
            <a:endParaRPr lang="es-ES" dirty="0"/>
          </a:p>
        </p:txBody>
      </p:sp>
      <p:grpSp>
        <p:nvGrpSpPr>
          <p:cNvPr id="14" name="Group 13"/>
          <p:cNvGrpSpPr/>
          <p:nvPr/>
        </p:nvGrpSpPr>
        <p:grpSpPr>
          <a:xfrm>
            <a:off x="3776134" y="1308404"/>
            <a:ext cx="4385680" cy="3939592"/>
            <a:chOff x="2607727" y="1257605"/>
            <a:chExt cx="4385680" cy="3939592"/>
          </a:xfrm>
        </p:grpSpPr>
        <p:sp>
          <p:nvSpPr>
            <p:cNvPr id="7" name="Oval 6"/>
            <p:cNvSpPr/>
            <p:nvPr/>
          </p:nvSpPr>
          <p:spPr>
            <a:xfrm>
              <a:off x="3962399" y="1257605"/>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Controller</a:t>
              </a:r>
              <a:endParaRPr lang="es-ES" dirty="0"/>
            </a:p>
          </p:txBody>
        </p:sp>
        <p:sp>
          <p:nvSpPr>
            <p:cNvPr id="8" name="Oval 7"/>
            <p:cNvSpPr/>
            <p:nvPr/>
          </p:nvSpPr>
          <p:spPr>
            <a:xfrm>
              <a:off x="2607727" y="3488264"/>
              <a:ext cx="1692000"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a:t>
              </a:r>
              <a:endParaRPr lang="es-ES" dirty="0"/>
            </a:p>
          </p:txBody>
        </p:sp>
        <p:sp>
          <p:nvSpPr>
            <p:cNvPr id="9" name="Oval 8"/>
            <p:cNvSpPr/>
            <p:nvPr/>
          </p:nvSpPr>
          <p:spPr>
            <a:xfrm>
              <a:off x="5300074" y="3505197"/>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Model</a:t>
              </a:r>
              <a:endParaRPr lang="es-ES" dirty="0"/>
            </a:p>
          </p:txBody>
        </p:sp>
        <p:sp>
          <p:nvSpPr>
            <p:cNvPr id="10" name="Right Arrow 9"/>
            <p:cNvSpPr/>
            <p:nvPr/>
          </p:nvSpPr>
          <p:spPr>
            <a:xfrm rot="7671972">
              <a:off x="3636200" y="2832786"/>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ight Arrow 11"/>
            <p:cNvSpPr/>
            <p:nvPr/>
          </p:nvSpPr>
          <p:spPr>
            <a:xfrm rot="3165011">
              <a:off x="5275667" y="2849383"/>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ight Arrow 12"/>
            <p:cNvSpPr/>
            <p:nvPr/>
          </p:nvSpPr>
          <p:spPr>
            <a:xfrm>
              <a:off x="4461931" y="4119717"/>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3573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Ejemplo practico – Mostrar detalles de una película.</a:t>
            </a:r>
            <a:endParaRPr lang="en-US" dirty="0"/>
          </a:p>
        </p:txBody>
      </p:sp>
      <p:sp>
        <p:nvSpPr>
          <p:cNvPr id="3" name="Content Placeholder 2"/>
          <p:cNvSpPr>
            <a:spLocks noGrp="1"/>
          </p:cNvSpPr>
          <p:nvPr>
            <p:ph idx="1"/>
          </p:nvPr>
        </p:nvSpPr>
        <p:spPr>
          <a:xfrm>
            <a:off x="4626719" y="1707464"/>
            <a:ext cx="5330082" cy="3706365"/>
          </a:xfrm>
        </p:spPr>
        <p:txBody>
          <a:bodyPr>
            <a:normAutofit/>
          </a:bodyPr>
          <a:lstStyle/>
          <a:p>
            <a:r>
              <a:rPr lang="en-US" sz="2400" dirty="0"/>
              <a:t>Para </a:t>
            </a:r>
            <a:r>
              <a:rPr lang="en-US" sz="2400" dirty="0" err="1"/>
              <a:t>finalizar</a:t>
            </a:r>
            <a:r>
              <a:rPr lang="en-US" sz="2400" dirty="0"/>
              <a:t> el </a:t>
            </a:r>
            <a:r>
              <a:rPr lang="en-US" sz="2400" dirty="0" err="1"/>
              <a:t>ejercicio</a:t>
            </a:r>
            <a:r>
              <a:rPr lang="en-US" sz="2400" dirty="0"/>
              <a:t> </a:t>
            </a:r>
            <a:r>
              <a:rPr lang="en-US" sz="2400" dirty="0" err="1"/>
              <a:t>agregar</a:t>
            </a:r>
            <a:r>
              <a:rPr lang="en-US" sz="2400" dirty="0"/>
              <a:t> al </a:t>
            </a:r>
            <a:r>
              <a:rPr lang="en-US" sz="2400" dirty="0" err="1"/>
              <a:t>mismo</a:t>
            </a:r>
            <a:r>
              <a:rPr lang="en-US" sz="2400" dirty="0"/>
              <a:t> la </a:t>
            </a:r>
            <a:r>
              <a:rPr lang="en-US" sz="2400" dirty="0" err="1"/>
              <a:t>posibilidad</a:t>
            </a:r>
            <a:r>
              <a:rPr lang="en-US" sz="2400" dirty="0"/>
              <a:t> de </a:t>
            </a:r>
            <a:r>
              <a:rPr lang="en-US" sz="2400" dirty="0" err="1"/>
              <a:t>ver</a:t>
            </a:r>
            <a:r>
              <a:rPr lang="en-US" sz="2400" dirty="0"/>
              <a:t> los </a:t>
            </a:r>
            <a:r>
              <a:rPr lang="en-US" sz="2400" dirty="0" err="1"/>
              <a:t>detalles</a:t>
            </a:r>
            <a:r>
              <a:rPr lang="en-US" sz="2400" dirty="0"/>
              <a:t> de </a:t>
            </a:r>
            <a:r>
              <a:rPr lang="en-US" sz="2400" dirty="0" err="1"/>
              <a:t>una</a:t>
            </a:r>
            <a:r>
              <a:rPr lang="en-US" sz="2400" dirty="0"/>
              <a:t> </a:t>
            </a:r>
            <a:r>
              <a:rPr lang="en-US" sz="2400" dirty="0" err="1"/>
              <a:t>pelicula</a:t>
            </a:r>
            <a:r>
              <a:rPr lang="en-US" sz="2400" dirty="0"/>
              <a:t>.</a:t>
            </a:r>
          </a:p>
          <a:p>
            <a:r>
              <a:rPr lang="en-US" sz="2400" dirty="0" err="1"/>
              <a:t>Utilizar</a:t>
            </a:r>
            <a:r>
              <a:rPr lang="en-US" sz="2400" dirty="0"/>
              <a:t> display templates </a:t>
            </a:r>
            <a:r>
              <a:rPr lang="en-US" sz="2400" dirty="0" err="1"/>
              <a:t>para</a:t>
            </a:r>
            <a:r>
              <a:rPr lang="en-US" sz="2400" dirty="0"/>
              <a:t> </a:t>
            </a:r>
            <a:r>
              <a:rPr lang="en-US" sz="2400" dirty="0" err="1"/>
              <a:t>mostrar</a:t>
            </a:r>
            <a:r>
              <a:rPr lang="en-US" sz="2400" dirty="0"/>
              <a:t> y </a:t>
            </a:r>
            <a:r>
              <a:rPr lang="en-US" sz="2400" dirty="0" err="1"/>
              <a:t>formatear</a:t>
            </a:r>
            <a:r>
              <a:rPr lang="en-US" sz="2400" dirty="0"/>
              <a:t> </a:t>
            </a:r>
            <a:r>
              <a:rPr lang="en-US" sz="2400" dirty="0" err="1"/>
              <a:t>las</a:t>
            </a:r>
            <a:r>
              <a:rPr lang="en-US" sz="2400" dirty="0"/>
              <a:t> </a:t>
            </a:r>
            <a:r>
              <a:rPr lang="en-US" sz="2400" dirty="0" err="1"/>
              <a:t>diferentes</a:t>
            </a:r>
            <a:r>
              <a:rPr lang="en-US" sz="2400" dirty="0"/>
              <a:t> </a:t>
            </a:r>
            <a:r>
              <a:rPr lang="en-US" sz="2400" dirty="0" err="1"/>
              <a:t>secciones</a:t>
            </a:r>
            <a:endParaRPr lang="en-US" sz="2400" dirty="0"/>
          </a:p>
          <a:p>
            <a:pPr lvl="1"/>
            <a:r>
              <a:rPr lang="en-US" sz="2400" dirty="0" err="1"/>
              <a:t>Por</a:t>
            </a:r>
            <a:r>
              <a:rPr lang="en-US" sz="2400" dirty="0"/>
              <a:t> </a:t>
            </a:r>
            <a:r>
              <a:rPr lang="en-US" sz="2400" dirty="0" err="1"/>
              <a:t>ejemplo</a:t>
            </a:r>
            <a:r>
              <a:rPr lang="en-US" sz="2400" dirty="0"/>
              <a:t> </a:t>
            </a:r>
          </a:p>
          <a:p>
            <a:pPr lvl="2"/>
            <a:r>
              <a:rPr lang="en-US" sz="2400" dirty="0"/>
              <a:t>La </a:t>
            </a:r>
            <a:r>
              <a:rPr lang="en-US" sz="2400" dirty="0" err="1"/>
              <a:t>fecha</a:t>
            </a:r>
            <a:r>
              <a:rPr lang="en-US" sz="2400" dirty="0"/>
              <a:t> </a:t>
            </a:r>
          </a:p>
          <a:p>
            <a:pPr lvl="2"/>
            <a:r>
              <a:rPr lang="en-US" sz="2400" dirty="0"/>
              <a:t>El </a:t>
            </a:r>
            <a:r>
              <a:rPr lang="en-US" sz="2400" dirty="0" err="1"/>
              <a:t>Titulo</a:t>
            </a:r>
            <a:endParaRPr lang="en-US" sz="2400" dirty="0"/>
          </a:p>
          <a:p>
            <a:pPr marL="457200" lvl="2" indent="0">
              <a:buNone/>
            </a:pPr>
            <a:endParaRPr lang="en-US" sz="2400" dirty="0"/>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879" y="2415990"/>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7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ntrevistadetrabajo.org/wp-content/uploads/2011/09/Las-preguntas-generales-en-la-entrevista-de-trabaj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547" y="421595"/>
            <a:ext cx="5795283" cy="44654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74546" y="4887014"/>
            <a:ext cx="6680654" cy="1323439"/>
          </a:xfrm>
          <a:prstGeom prst="rect">
            <a:avLst/>
          </a:prstGeom>
          <a:noFill/>
        </p:spPr>
        <p:txBody>
          <a:bodyPr wrap="square" rtlCol="0">
            <a:spAutoFit/>
          </a:bodyPr>
          <a:lstStyle/>
          <a:p>
            <a:r>
              <a:rPr lang="es-AR" sz="8000" dirty="0"/>
              <a:t>¿Preguntas?</a:t>
            </a:r>
            <a:endParaRPr lang="en-US" sz="8000" dirty="0"/>
          </a:p>
        </p:txBody>
      </p:sp>
    </p:spTree>
    <p:extLst>
      <p:ext uri="{BB962C8B-B14F-4D97-AF65-F5344CB8AC3E}">
        <p14:creationId xmlns:p14="http://schemas.microsoft.com/office/powerpoint/2010/main" val="1517491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ASP.NET MVC - Estructura</a:t>
            </a:r>
            <a:endParaRPr lang="es-E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6" y="1077192"/>
            <a:ext cx="8749144" cy="5510824"/>
          </a:xfrm>
          <a:prstGeom prst="rect">
            <a:avLst/>
          </a:prstGeom>
        </p:spPr>
      </p:pic>
    </p:spTree>
    <p:extLst>
      <p:ext uri="{BB962C8B-B14F-4D97-AF65-F5344CB8AC3E}">
        <p14:creationId xmlns:p14="http://schemas.microsoft.com/office/powerpoint/2010/main" val="75461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4144" y="4954996"/>
            <a:ext cx="8534400" cy="1477328"/>
          </a:xfrm>
          <a:prstGeom prst="rect">
            <a:avLst/>
          </a:prstGeom>
          <a:noFill/>
        </p:spPr>
        <p:txBody>
          <a:bodyPr wrap="square" rtlCol="0">
            <a:spAutoFit/>
          </a:bodyPr>
          <a:lstStyle/>
          <a:p>
            <a:pPr marL="285750" indent="-285750">
              <a:buFont typeface="Arial" pitchFamily="34" charset="0"/>
              <a:buChar char="•"/>
            </a:pPr>
            <a:r>
              <a:rPr lang="es-AR" b="1" dirty="0" err="1"/>
              <a:t>Controller</a:t>
            </a:r>
            <a:r>
              <a:rPr lang="es-AR" b="1" dirty="0"/>
              <a:t>: </a:t>
            </a:r>
            <a:r>
              <a:rPr lang="es-AR" dirty="0"/>
              <a:t>Es </a:t>
            </a:r>
            <a:r>
              <a:rPr lang="es-AR" dirty="0"/>
              <a:t>el encargado de recibir los inputs y realizar acciones </a:t>
            </a:r>
            <a:r>
              <a:rPr lang="es-AR" dirty="0"/>
              <a:t>acordes</a:t>
            </a:r>
            <a:br>
              <a:rPr lang="es-AR" dirty="0"/>
            </a:br>
            <a:endParaRPr lang="en-US" dirty="0"/>
          </a:p>
          <a:p>
            <a:pPr marL="285750" indent="-285750">
              <a:buFont typeface="Arial" pitchFamily="34" charset="0"/>
              <a:buChar char="•"/>
            </a:pPr>
            <a:r>
              <a:rPr lang="es-AR" b="1" dirty="0"/>
              <a:t>View: </a:t>
            </a:r>
            <a:r>
              <a:rPr lang="es-AR" dirty="0"/>
              <a:t>Componente </a:t>
            </a:r>
            <a:r>
              <a:rPr lang="es-AR" dirty="0"/>
              <a:t>encargado de presentar los resultados del </a:t>
            </a:r>
            <a:r>
              <a:rPr lang="es-AR" dirty="0" err="1"/>
              <a:t>controller</a:t>
            </a:r>
            <a:r>
              <a:rPr lang="es-AR" dirty="0"/>
              <a:t/>
            </a:r>
            <a:br>
              <a:rPr lang="es-AR" dirty="0"/>
            </a:br>
            <a:endParaRPr lang="es-AR" dirty="0"/>
          </a:p>
          <a:p>
            <a:pPr marL="285750" indent="-285750">
              <a:buFont typeface="Arial" pitchFamily="34" charset="0"/>
              <a:buChar char="•"/>
            </a:pPr>
            <a:r>
              <a:rPr lang="es-AR" b="1" dirty="0" err="1"/>
              <a:t>Model</a:t>
            </a:r>
            <a:r>
              <a:rPr lang="es-AR" b="1" dirty="0"/>
              <a:t>:</a:t>
            </a:r>
            <a:r>
              <a:rPr lang="es-AR" dirty="0"/>
              <a:t> Dominio de la aplicación</a:t>
            </a:r>
            <a:endParaRPr lang="en-US" dirty="0"/>
          </a:p>
        </p:txBody>
      </p:sp>
      <p:sp>
        <p:nvSpPr>
          <p:cNvPr id="7" name="Title 1"/>
          <p:cNvSpPr>
            <a:spLocks noGrp="1"/>
          </p:cNvSpPr>
          <p:nvPr>
            <p:ph type="title"/>
          </p:nvPr>
        </p:nvSpPr>
        <p:spPr>
          <a:xfrm>
            <a:off x="1999488" y="347472"/>
            <a:ext cx="8449056" cy="296842"/>
          </a:xfrm>
        </p:spPr>
        <p:txBody>
          <a:bodyPr/>
          <a:lstStyle/>
          <a:p>
            <a:r>
              <a:rPr lang="es-ES" dirty="0" smtClean="0"/>
              <a:t>ASP.NET MVC – Patrón aplicado al </a:t>
            </a:r>
            <a:r>
              <a:rPr lang="es-ES" dirty="0" err="1" smtClean="0"/>
              <a:t>framework</a:t>
            </a:r>
            <a:r>
              <a:rPr lang="es-ES" dirty="0" smtClean="0"/>
              <a:t> web</a:t>
            </a:r>
            <a:endParaRPr lang="es-ES" dirty="0"/>
          </a:p>
        </p:txBody>
      </p:sp>
      <p:pic>
        <p:nvPicPr>
          <p:cNvPr id="8" name="Content Placeholder 7"/>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1993" y="1110344"/>
            <a:ext cx="8375153" cy="3844651"/>
          </a:xfrm>
        </p:spPr>
      </p:pic>
    </p:spTree>
    <p:extLst>
      <p:ext uri="{BB962C8B-B14F-4D97-AF65-F5344CB8AC3E}">
        <p14:creationId xmlns:p14="http://schemas.microsoft.com/office/powerpoint/2010/main" val="247661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a:t>
            </a:r>
            <a:r>
              <a:rPr lang="es-AR" dirty="0" smtClean="0"/>
              <a:t>– ASP.Net MVC</a:t>
            </a:r>
            <a:endParaRPr lang="en-US" dirty="0"/>
          </a:p>
        </p:txBody>
      </p:sp>
      <p:sp>
        <p:nvSpPr>
          <p:cNvPr id="3" name="Content Placeholder 2"/>
          <p:cNvSpPr>
            <a:spLocks noGrp="1"/>
          </p:cNvSpPr>
          <p:nvPr>
            <p:ph idx="1"/>
          </p:nvPr>
        </p:nvSpPr>
        <p:spPr>
          <a:xfrm>
            <a:off x="334433" y="1700808"/>
            <a:ext cx="11534600" cy="5157191"/>
          </a:xfrm>
        </p:spPr>
        <p:txBody>
          <a:bodyPr>
            <a:noAutofit/>
          </a:bodyPr>
          <a:lstStyle/>
          <a:p>
            <a:r>
              <a:rPr lang="es-AR" sz="1800" b="1" dirty="0"/>
              <a:t>Ventajas de MVC</a:t>
            </a:r>
          </a:p>
          <a:p>
            <a:pPr lvl="1"/>
            <a:r>
              <a:rPr lang="es-AR" sz="1800" dirty="0"/>
              <a:t>Extensibilidad </a:t>
            </a:r>
            <a:r>
              <a:rPr lang="es-AR" sz="1800" dirty="0"/>
              <a:t>y </a:t>
            </a:r>
            <a:r>
              <a:rPr lang="es-AR" sz="1800" dirty="0"/>
              <a:t>mantenibilidad</a:t>
            </a:r>
          </a:p>
          <a:p>
            <a:pPr lvl="1"/>
            <a:r>
              <a:rPr lang="es-AR" sz="1800" dirty="0"/>
              <a:t>Total control sobre HTTP y el output </a:t>
            </a:r>
            <a:r>
              <a:rPr lang="es-AR" sz="1800" dirty="0"/>
              <a:t>HTML</a:t>
            </a:r>
          </a:p>
          <a:p>
            <a:pPr lvl="1"/>
            <a:r>
              <a:rPr lang="es-AR" sz="1800" dirty="0"/>
              <a:t>Testabilidad</a:t>
            </a:r>
          </a:p>
          <a:p>
            <a:pPr lvl="1"/>
            <a:r>
              <a:rPr lang="es-AR" sz="1800" dirty="0"/>
              <a:t>Routing</a:t>
            </a:r>
          </a:p>
          <a:p>
            <a:pPr lvl="1"/>
            <a:endParaRPr lang="es-AR" sz="1800" dirty="0"/>
          </a:p>
          <a:p>
            <a:pPr lvl="1"/>
            <a:endParaRPr lang="es-AR" sz="1800" dirty="0"/>
          </a:p>
          <a:p>
            <a:r>
              <a:rPr lang="es-AR" sz="1800" b="1" dirty="0"/>
              <a:t>Desventajas de Web Forms</a:t>
            </a:r>
            <a:endParaRPr lang="en-US" sz="1800" b="1" dirty="0"/>
          </a:p>
          <a:p>
            <a:pPr lvl="1"/>
            <a:r>
              <a:rPr lang="es-AR" sz="1800" dirty="0"/>
              <a:t>View State</a:t>
            </a:r>
          </a:p>
          <a:p>
            <a:pPr lvl="1"/>
            <a:r>
              <a:rPr lang="es-AR" sz="1800" dirty="0"/>
              <a:t>Life Cycle</a:t>
            </a:r>
          </a:p>
          <a:p>
            <a:pPr lvl="1"/>
            <a:r>
              <a:rPr lang="es-AR" sz="1800" dirty="0"/>
              <a:t>Poca/pobre separación de componentes</a:t>
            </a:r>
          </a:p>
          <a:p>
            <a:pPr lvl="1"/>
            <a:r>
              <a:rPr lang="es-AR" sz="1800" dirty="0"/>
              <a:t>Poco control sobre HTTP y el output HTML</a:t>
            </a:r>
          </a:p>
          <a:p>
            <a:pPr lvl="1"/>
            <a:r>
              <a:rPr lang="es-AR" sz="1800" dirty="0"/>
              <a:t>Poca testabilidad</a:t>
            </a:r>
            <a:endParaRPr lang="en-US" sz="1800" dirty="0"/>
          </a:p>
        </p:txBody>
      </p:sp>
      <p:sp>
        <p:nvSpPr>
          <p:cNvPr id="4" name="Text Placeholder 3"/>
          <p:cNvSpPr>
            <a:spLocks noGrp="1"/>
          </p:cNvSpPr>
          <p:nvPr>
            <p:ph type="body" sz="quarter" idx="13"/>
          </p:nvPr>
        </p:nvSpPr>
        <p:spPr/>
        <p:txBody>
          <a:bodyPr/>
          <a:lstStyle/>
          <a:p>
            <a:r>
              <a:rPr lang="es-AR" dirty="0" smtClean="0"/>
              <a:t>Ventajas y diferencias con Web Form</a:t>
            </a:r>
            <a:endParaRPr lang="en-US" dirty="0"/>
          </a:p>
        </p:txBody>
      </p:sp>
    </p:spTree>
    <p:extLst>
      <p:ext uri="{BB962C8B-B14F-4D97-AF65-F5344CB8AC3E}">
        <p14:creationId xmlns:p14="http://schemas.microsoft.com/office/powerpoint/2010/main" val="188594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sp>
        <p:nvSpPr>
          <p:cNvPr id="6" name="Content Placeholder 5"/>
          <p:cNvSpPr>
            <a:spLocks noGrp="1"/>
          </p:cNvSpPr>
          <p:nvPr>
            <p:ph idx="1"/>
          </p:nvPr>
        </p:nvSpPr>
        <p:spPr>
          <a:xfrm>
            <a:off x="935183" y="1099851"/>
            <a:ext cx="9434944" cy="5487985"/>
          </a:xfrm>
        </p:spPr>
        <p:txBody>
          <a:bodyPr>
            <a:noAutofit/>
          </a:bodyPr>
          <a:lstStyle/>
          <a:p>
            <a:pPr marL="0" indent="0">
              <a:buNone/>
            </a:pPr>
            <a:r>
              <a:rPr lang="es-AR" sz="2400" dirty="0"/>
              <a:t>La estructura de un proyecto MVC es la siguiente:</a:t>
            </a:r>
          </a:p>
          <a:p>
            <a:endParaRPr lang="es-AR" sz="2000" b="1" dirty="0"/>
          </a:p>
          <a:p>
            <a:r>
              <a:rPr lang="es-AR" sz="2000" b="1" dirty="0" err="1"/>
              <a:t>Controller</a:t>
            </a:r>
            <a:endParaRPr lang="es-AR" sz="2000" b="1" dirty="0"/>
          </a:p>
          <a:p>
            <a:pPr lvl="1"/>
            <a:r>
              <a:rPr lang="es-AR" sz="2000" b="1" i="1" dirty="0"/>
              <a:t>[Nombre </a:t>
            </a:r>
            <a:r>
              <a:rPr lang="es-AR" sz="2000" b="1" i="1" dirty="0" err="1"/>
              <a:t>Controller</a:t>
            </a:r>
            <a:r>
              <a:rPr lang="es-AR" sz="2000" b="1" i="1" dirty="0"/>
              <a:t>] + “</a:t>
            </a:r>
            <a:r>
              <a:rPr lang="es-AR" sz="2000" b="1" i="1" dirty="0" err="1"/>
              <a:t>Controller</a:t>
            </a:r>
            <a:r>
              <a:rPr lang="es-AR" sz="2000" b="1" i="1" dirty="0"/>
              <a:t>”</a:t>
            </a:r>
            <a:endParaRPr lang="es-AR" sz="2000" b="1" dirty="0"/>
          </a:p>
          <a:p>
            <a:endParaRPr lang="es-AR" sz="2000" dirty="0"/>
          </a:p>
          <a:p>
            <a:r>
              <a:rPr lang="es-AR" sz="2000" b="1" dirty="0" err="1"/>
              <a:t>Views</a:t>
            </a:r>
            <a:endParaRPr lang="es-AR" sz="2000" b="1" dirty="0"/>
          </a:p>
          <a:p>
            <a:pPr lvl="2"/>
            <a:r>
              <a:rPr lang="es-AR" sz="2000" b="1" i="1" dirty="0"/>
              <a:t>[Nombre </a:t>
            </a:r>
            <a:r>
              <a:rPr lang="es-AR" sz="2000" b="1" i="1" dirty="0" err="1"/>
              <a:t>Controller</a:t>
            </a:r>
            <a:r>
              <a:rPr lang="es-AR" sz="2000" b="1" i="1" dirty="0"/>
              <a:t>]</a:t>
            </a:r>
          </a:p>
          <a:p>
            <a:pPr lvl="4"/>
            <a:r>
              <a:rPr lang="es-AR" sz="2000" i="1" dirty="0"/>
              <a:t>[Nombre Vista]</a:t>
            </a:r>
          </a:p>
          <a:p>
            <a:pPr lvl="2"/>
            <a:r>
              <a:rPr lang="es-AR" sz="2000" b="1" dirty="0"/>
              <a:t>Share</a:t>
            </a:r>
          </a:p>
          <a:p>
            <a:pPr lvl="4"/>
            <a:r>
              <a:rPr lang="es-AR" sz="2000" dirty="0"/>
              <a:t>Vistas Comunes</a:t>
            </a:r>
          </a:p>
          <a:p>
            <a:pPr lvl="2"/>
            <a:r>
              <a:rPr lang="es-AR" sz="2000" dirty="0" err="1"/>
              <a:t>Web.Config</a:t>
            </a:r>
            <a:r>
              <a:rPr lang="es-AR" sz="2000" dirty="0"/>
              <a:t> (de vistas)</a:t>
            </a:r>
          </a:p>
          <a:p>
            <a:pPr marL="228600" lvl="1" indent="0">
              <a:buNone/>
            </a:pPr>
            <a:endParaRPr lang="es-AR" sz="2000" dirty="0"/>
          </a:p>
          <a:p>
            <a:r>
              <a:rPr lang="es-AR" sz="2000" b="1" dirty="0" err="1"/>
              <a:t>Model</a:t>
            </a:r>
            <a:r>
              <a:rPr lang="es-AR" sz="2000" dirty="0"/>
              <a:t> (Puede no estar o puede tener modelo de vistas)</a:t>
            </a:r>
            <a:endParaRPr lang="en-US" sz="2000" dirty="0"/>
          </a:p>
        </p:txBody>
      </p:sp>
    </p:spTree>
    <p:extLst>
      <p:ext uri="{BB962C8B-B14F-4D97-AF65-F5344CB8AC3E}">
        <p14:creationId xmlns:p14="http://schemas.microsoft.com/office/powerpoint/2010/main" val="82922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291" y="1195386"/>
            <a:ext cx="2484397" cy="5507319"/>
          </a:xfrm>
          <a:prstGeom prst="rect">
            <a:avLst/>
          </a:prstGeom>
        </p:spPr>
      </p:pic>
    </p:spTree>
    <p:extLst>
      <p:ext uri="{BB962C8B-B14F-4D97-AF65-F5344CB8AC3E}">
        <p14:creationId xmlns:p14="http://schemas.microsoft.com/office/powerpoint/2010/main" val="2704466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 Asp.net MVC – </a:t>
            </a:r>
            <a:r>
              <a:rPr lang="es-AR" dirty="0" err="1" smtClean="0"/>
              <a:t>Views</a:t>
            </a:r>
            <a:endParaRPr lang="en-US" dirty="0"/>
          </a:p>
        </p:txBody>
      </p:sp>
      <p:sp>
        <p:nvSpPr>
          <p:cNvPr id="3" name="Content Placeholder 2"/>
          <p:cNvSpPr>
            <a:spLocks noGrp="1"/>
          </p:cNvSpPr>
          <p:nvPr>
            <p:ph idx="1"/>
          </p:nvPr>
        </p:nvSpPr>
        <p:spPr/>
        <p:txBody>
          <a:bodyPr>
            <a:normAutofit/>
          </a:bodyPr>
          <a:lstStyle/>
          <a:p>
            <a:r>
              <a:rPr lang="es-AR" sz="2800" dirty="0"/>
              <a:t>MVC localiza las Vistas usando una convención de nombres y directorios:</a:t>
            </a:r>
          </a:p>
          <a:p>
            <a:pPr marL="0" indent="0">
              <a:buNone/>
            </a:pPr>
            <a:endParaRPr lang="es-AR" sz="2800" dirty="0"/>
          </a:p>
          <a:p>
            <a:pPr marL="571500" lvl="1" indent="-342900">
              <a:buFont typeface="+mj-lt"/>
              <a:buAutoNum type="arabicPeriod"/>
            </a:pPr>
            <a:r>
              <a:rPr lang="es-AR" sz="2800" dirty="0" err="1"/>
              <a:t>Views</a:t>
            </a:r>
            <a:r>
              <a:rPr lang="es-AR" sz="2800" dirty="0"/>
              <a:t> \ </a:t>
            </a:r>
            <a:r>
              <a:rPr lang="es-AR" sz="2800" i="1" dirty="0"/>
              <a:t>[Nombre </a:t>
            </a:r>
            <a:r>
              <a:rPr lang="es-AR" sz="2800" i="1" dirty="0" err="1"/>
              <a:t>Controller</a:t>
            </a:r>
            <a:r>
              <a:rPr lang="es-AR" sz="2800" i="1" dirty="0"/>
              <a:t>]</a:t>
            </a:r>
            <a:r>
              <a:rPr lang="es-AR" sz="2800" dirty="0"/>
              <a:t> \ </a:t>
            </a:r>
            <a:r>
              <a:rPr lang="es-AR" sz="2800" i="1" dirty="0"/>
              <a:t>[Nombre Vista]</a:t>
            </a:r>
            <a:br>
              <a:rPr lang="es-AR" sz="2800" i="1" dirty="0"/>
            </a:br>
            <a:endParaRPr lang="es-AR" sz="2800" i="1" dirty="0"/>
          </a:p>
          <a:p>
            <a:pPr marL="571500" lvl="1" indent="-342900">
              <a:buFont typeface="+mj-lt"/>
              <a:buAutoNum type="arabicPeriod"/>
            </a:pPr>
            <a:r>
              <a:rPr lang="es-AR" sz="2800" dirty="0" err="1"/>
              <a:t>Views</a:t>
            </a:r>
            <a:r>
              <a:rPr lang="es-AR" sz="2800" dirty="0"/>
              <a:t> </a:t>
            </a:r>
            <a:r>
              <a:rPr lang="es-AR" sz="2800" dirty="0"/>
              <a:t>\ </a:t>
            </a:r>
            <a:r>
              <a:rPr lang="es-AR" sz="2800" dirty="0" err="1"/>
              <a:t>Shared</a:t>
            </a:r>
            <a:r>
              <a:rPr lang="es-AR" sz="2800" dirty="0"/>
              <a:t> </a:t>
            </a:r>
            <a:r>
              <a:rPr lang="es-AR" sz="2800" dirty="0"/>
              <a:t>\ </a:t>
            </a:r>
            <a:r>
              <a:rPr lang="es-AR" sz="2800" i="1" dirty="0"/>
              <a:t>[Nombre Vista]</a:t>
            </a:r>
          </a:p>
          <a:p>
            <a:pPr marL="571500" lvl="1" indent="-342900">
              <a:buFont typeface="+mj-lt"/>
              <a:buAutoNum type="arabicPeriod"/>
            </a:pPr>
            <a:endParaRPr lang="es-AR" sz="2000" dirty="0" smtClean="0"/>
          </a:p>
          <a:p>
            <a:pPr marL="571500" lvl="1" indent="-342900">
              <a:buFont typeface="+mj-lt"/>
              <a:buAutoNum type="arabicPeriod"/>
            </a:pPr>
            <a:endParaRPr lang="es-AR" sz="2000" dirty="0" smtClean="0"/>
          </a:p>
          <a:p>
            <a:endParaRPr lang="es-AR" sz="2000" dirty="0" smtClean="0"/>
          </a:p>
          <a:p>
            <a:pPr marL="228600" lvl="1" indent="0">
              <a:buNone/>
            </a:pPr>
            <a:endParaRPr lang="es-AR" sz="2000" dirty="0" smtClean="0"/>
          </a:p>
        </p:txBody>
      </p:sp>
    </p:spTree>
    <p:extLst>
      <p:ext uri="{BB962C8B-B14F-4D97-AF65-F5344CB8AC3E}">
        <p14:creationId xmlns:p14="http://schemas.microsoft.com/office/powerpoint/2010/main" val="2438827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Word">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Hexacta Word</Template>
  <TotalTime>23291</TotalTime>
  <Words>2513</Words>
  <Application>Microsoft Office PowerPoint</Application>
  <PresentationFormat>Widescreen</PresentationFormat>
  <Paragraphs>474</Paragraphs>
  <Slides>32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Segoe UI</vt:lpstr>
      <vt:lpstr>Segoe UI Light</vt:lpstr>
      <vt:lpstr>Segoe UI Semibold</vt:lpstr>
      <vt:lpstr>Segoe UI Symbol</vt:lpstr>
      <vt:lpstr>Theme Hexacta Word</vt:lpstr>
      <vt:lpstr>PowerPoint Presentation</vt:lpstr>
      <vt:lpstr>Agenda</vt:lpstr>
      <vt:lpstr>Patrón MVC</vt:lpstr>
      <vt:lpstr>ASP.NET MVC - Estructura</vt:lpstr>
      <vt:lpstr>ASP.NET MVC – Patrón aplicado al framework web</vt:lpstr>
      <vt:lpstr>Introducción a MVC – ASP.Net MVC</vt:lpstr>
      <vt:lpstr>Introducción a MVC - Asp.net MVC – Estructura</vt:lpstr>
      <vt:lpstr>Introducción a MVC - Asp.net MVC – Estructura</vt:lpstr>
      <vt:lpstr>Introducción a MVC - Asp.net MVC – Views</vt:lpstr>
      <vt:lpstr>Introducción a MVC – Estructura del Proyecto</vt:lpstr>
      <vt:lpstr>Introducción a MVC</vt:lpstr>
      <vt:lpstr>Razor</vt:lpstr>
      <vt:lpstr>Razor</vt:lpstr>
      <vt:lpstr>Generando Urls </vt:lpstr>
      <vt:lpstr>Routing</vt:lpstr>
      <vt:lpstr>Action Results – Resultado de acciones? </vt:lpstr>
      <vt:lpstr>Ejercicio Práctico – Creación de una Home Page</vt:lpstr>
      <vt:lpstr>Pasando datos de un Controlador a una vista </vt:lpstr>
      <vt:lpstr>Html Helpers - ¿Que son? ¿Cuáles hay? </vt:lpstr>
      <vt:lpstr>Html Helpers</vt:lpstr>
      <vt:lpstr>Html Helpers tipados</vt:lpstr>
      <vt:lpstr>Html Helpers tipados</vt:lpstr>
      <vt:lpstr>Regular Expression</vt:lpstr>
      <vt:lpstr>Ejemplo practico – Lista de Géneros y Peliculas</vt:lpstr>
      <vt:lpstr>Pasando parámetros a un Action</vt:lpstr>
      <vt:lpstr>Ejemplo practico – Buscando los géneros de acuerdo a su nombre.</vt:lpstr>
      <vt:lpstr>Dando formato a nuestra aplicación </vt:lpstr>
      <vt:lpstr>Ejemplo practico – Listar películas de acuerdo al genero</vt:lpstr>
      <vt:lpstr>Display Templates – Personalizando los tipos de datos.</vt:lpstr>
      <vt:lpstr>Ejemplo practico – Mostrar detalles de una película.</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NHibernate</dc:title>
  <dc:creator>Gustavo Aijenbon</dc:creator>
  <cp:lastModifiedBy>Eduardo Malvino</cp:lastModifiedBy>
  <cp:revision>138</cp:revision>
  <dcterms:created xsi:type="dcterms:W3CDTF">2013-01-14T12:10:01Z</dcterms:created>
  <dcterms:modified xsi:type="dcterms:W3CDTF">2015-09-10T15:53:19Z</dcterms:modified>
</cp:coreProperties>
</file>