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sldIdLst>
    <p:sldId id="307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CECD26E-5D07-4752-B943-222EA7CB3F65}">
          <p14:sldIdLst>
            <p14:sldId id="307"/>
          </p14:sldIdLst>
        </p14:section>
        <p14:section name="Primera Parte" id="{297C2A96-3EA2-42CE-BEAC-A2CA9808F785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WebApi" id="{632A4879-02C4-433F-A462-0AD09F17EC72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Fin" id="{06FDDD8D-0785-45A5-A0F3-C3AB510CED77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 autoAdjust="0"/>
    <p:restoredTop sz="86323" autoAdjust="0"/>
  </p:normalViewPr>
  <p:slideViewPr>
    <p:cSldViewPr snapToGrid="0" showGuides="1">
      <p:cViewPr varScale="1">
        <p:scale>
          <a:sx n="74" d="100"/>
          <a:sy n="74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9363-3187-4C19-A72D-75CA2BA8E726}" type="datetimeFigureOut">
              <a:rPr lang="en-US" smtClean="0"/>
              <a:t>10-Sep-15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8A4F1-DD7B-454E-8BE0-478365ADD5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0"/>
            <a:ext cx="12220891" cy="6858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4434" y="4677139"/>
            <a:ext cx="9698004" cy="480483"/>
          </a:xfrm>
        </p:spPr>
        <p:txBody>
          <a:bodyPr anchor="ctr">
            <a:noAutofit/>
          </a:bodyPr>
          <a:lstStyle>
            <a:lvl1pPr marL="0" indent="0">
              <a:buNone/>
              <a:defRPr sz="2667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4434" y="5205199"/>
            <a:ext cx="9698567" cy="5280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08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ara graficos cla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7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261574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24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47472"/>
            <a:ext cx="11265408" cy="2968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8400" y="6364224"/>
            <a:ext cx="1865376" cy="210312"/>
          </a:xfrm>
          <a:prstGeom prst="rect">
            <a:avLst/>
          </a:prstGeom>
        </p:spPr>
        <p:txBody>
          <a:bodyPr/>
          <a:lstStyle/>
          <a:p>
            <a:fld id="{5A4F54B1-5C76-4AD1-9017-DEB9004F4194}" type="slidenum">
              <a:rPr lang="es-AR" smtClean="0"/>
              <a:pPr/>
              <a:t>‹#›</a:t>
            </a:fld>
            <a:endParaRPr lang="es-A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984" y="640080"/>
            <a:ext cx="11265408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err="1" smtClean="0"/>
              <a:t>Subdsfadsfads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6295" y="2564904"/>
            <a:ext cx="11596523" cy="1246717"/>
          </a:xfrm>
        </p:spPr>
        <p:txBody>
          <a:bodyPr>
            <a:normAutofit/>
          </a:bodyPr>
          <a:lstStyle>
            <a:lvl1pPr marL="0" indent="0" algn="ctr">
              <a:buNone/>
              <a:defRPr sz="4267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60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38754" y="1219564"/>
            <a:ext cx="11713897" cy="4992853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068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239184" y="836448"/>
            <a:ext cx="11713633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32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4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239994">
              <a:defRPr sz="1733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40277" y="837638"/>
            <a:ext cx="7871947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E8E8E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0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1316764"/>
            <a:ext cx="5664795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1316764"/>
            <a:ext cx="5664796" cy="4703632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288022" y="836713"/>
            <a:ext cx="5664796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239185" y="836713"/>
            <a:ext cx="5664795" cy="5183684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0" y="6377518"/>
            <a:ext cx="12192000" cy="47836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9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-44" y="6368353"/>
            <a:ext cx="12192000" cy="487531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chemeClr val="tx1">
                    <a:lumMod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39184" y="822385"/>
            <a:ext cx="7489760" cy="383117"/>
          </a:xfrm>
        </p:spPr>
        <p:txBody>
          <a:bodyPr>
            <a:noAutofit/>
          </a:bodyPr>
          <a:lstStyle>
            <a:lvl1pPr marL="0" indent="0">
              <a:buNone/>
              <a:defRPr sz="1733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5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45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241294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299886.aspx" TargetMode="External"/><Relationship Id="rId2" Type="http://schemas.openxmlformats.org/officeDocument/2006/relationships/hyperlink" Target="http://www.w3.org/TR/NOTE-datetime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Capacitación</a:t>
            </a:r>
            <a:r>
              <a:rPr lang="en-US" dirty="0" smtClean="0"/>
              <a:t>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Día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62" y="4752809"/>
            <a:ext cx="1171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5167087" y="836612"/>
            <a:ext cx="5326743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Demo</a:t>
            </a:r>
          </a:p>
          <a:p>
            <a:pPr marL="0" indent="0" algn="ctr">
              <a:buNone/>
            </a:pPr>
            <a:r>
              <a:rPr lang="es-AR" sz="3900" dirty="0"/>
              <a:t>“</a:t>
            </a:r>
            <a:r>
              <a:rPr lang="es-AR" sz="3900" dirty="0" err="1"/>
              <a:t>Testing</a:t>
            </a:r>
            <a:r>
              <a:rPr lang="es-AR" sz="3900" dirty="0"/>
              <a:t>”</a:t>
            </a:r>
            <a:endParaRPr lang="es-AR" sz="3900" dirty="0"/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Async</a:t>
            </a:r>
            <a:r>
              <a:rPr lang="es-AR" b="1" dirty="0"/>
              <a:t> </a:t>
            </a:r>
            <a:r>
              <a:rPr lang="es-AR" b="1" dirty="0" err="1" smtClean="0"/>
              <a:t>Controllers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Son </a:t>
            </a:r>
            <a:r>
              <a:rPr lang="es-AR" sz="1800" b="1" dirty="0" err="1"/>
              <a:t>Controllers</a:t>
            </a:r>
            <a:r>
              <a:rPr lang="es-AR" sz="1800" dirty="0"/>
              <a:t> que permiten realizar acciones </a:t>
            </a:r>
            <a:r>
              <a:rPr lang="es-AR" sz="1800" u="sng" dirty="0"/>
              <a:t>fuera del </a:t>
            </a:r>
            <a:r>
              <a:rPr lang="es-AR" sz="1800" u="sng" dirty="0" err="1"/>
              <a:t>t</a:t>
            </a:r>
            <a:r>
              <a:rPr lang="es-AR" sz="1800" u="sng" dirty="0" err="1"/>
              <a:t>hread</a:t>
            </a:r>
            <a:r>
              <a:rPr lang="es-AR" sz="1800" u="sng" dirty="0"/>
              <a:t> </a:t>
            </a:r>
            <a:r>
              <a:rPr lang="es-AR" sz="1800" dirty="0"/>
              <a:t>de la aplicación web.</a:t>
            </a:r>
          </a:p>
          <a:p>
            <a:pPr lvl="1"/>
            <a:endParaRPr lang="es-AR" sz="1800" dirty="0"/>
          </a:p>
          <a:p>
            <a:r>
              <a:rPr lang="es-AR" sz="1800" dirty="0"/>
              <a:t>Se implementan heredando de </a:t>
            </a:r>
            <a:r>
              <a:rPr lang="es-AR" sz="1800" b="1" dirty="0" err="1"/>
              <a:t>AsyncController</a:t>
            </a:r>
            <a:r>
              <a:rPr lang="es-AR" sz="1800" b="1" dirty="0"/>
              <a:t> </a:t>
            </a:r>
            <a:r>
              <a:rPr lang="es-AR" sz="1800" dirty="0"/>
              <a:t>(MVC 4) y implementando la acción de forma asincrónica</a:t>
            </a:r>
          </a:p>
          <a:p>
            <a:pPr lvl="1"/>
            <a:endParaRPr lang="es-AR" sz="1800" dirty="0"/>
          </a:p>
          <a:p>
            <a:r>
              <a:rPr lang="es-AR" sz="1800" dirty="0"/>
              <a:t>Debería usarlos cuando:</a:t>
            </a:r>
          </a:p>
          <a:p>
            <a:pPr lvl="2"/>
            <a:r>
              <a:rPr lang="es-AR" sz="1800" dirty="0"/>
              <a:t>La acción realiza una acción tipo I/O (Ej. </a:t>
            </a:r>
            <a:r>
              <a:rPr lang="es-AR" sz="1800" dirty="0"/>
              <a:t>web </a:t>
            </a:r>
            <a:r>
              <a:rPr lang="es-AR" sz="1800" dirty="0" err="1"/>
              <a:t>services</a:t>
            </a:r>
            <a:r>
              <a:rPr lang="es-AR" sz="1800" dirty="0"/>
              <a:t>)</a:t>
            </a:r>
          </a:p>
          <a:p>
            <a:pPr marL="457200" lvl="2" indent="0">
              <a:buNone/>
            </a:pPr>
            <a:endParaRPr lang="es-AR" sz="1800" dirty="0"/>
          </a:p>
          <a:p>
            <a:pPr lvl="2"/>
            <a:r>
              <a:rPr lang="es-AR" sz="1800" dirty="0"/>
              <a:t>Accedo algún recurso externo</a:t>
            </a:r>
          </a:p>
          <a:p>
            <a:pPr lvl="2"/>
            <a:endParaRPr lang="es-AR" sz="1800" dirty="0"/>
          </a:p>
          <a:p>
            <a:pPr lvl="2"/>
            <a:r>
              <a:rPr lang="es-AR" sz="1800" dirty="0"/>
              <a:t>Puedo sacrificar </a:t>
            </a:r>
            <a:r>
              <a:rPr lang="es-AR" sz="1800" b="1" dirty="0"/>
              <a:t>simplicidad</a:t>
            </a:r>
            <a:r>
              <a:rPr lang="es-AR" sz="1800" dirty="0"/>
              <a:t> por </a:t>
            </a:r>
            <a:r>
              <a:rPr lang="es-AR" sz="1800" b="1" dirty="0"/>
              <a:t>performance</a:t>
            </a:r>
          </a:p>
          <a:p>
            <a:pPr marL="228600" lvl="1" indent="0">
              <a:buNone/>
            </a:pPr>
            <a:endParaRPr lang="es-AR" sz="1800" dirty="0"/>
          </a:p>
          <a:p>
            <a:pPr marL="228600" lvl="1" indent="0">
              <a:buNone/>
            </a:pPr>
            <a:endParaRPr lang="es-AR" sz="1800" dirty="0"/>
          </a:p>
          <a:p>
            <a:pPr lvl="1"/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1967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5167087" y="836612"/>
            <a:ext cx="5326743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Demo</a:t>
            </a:r>
          </a:p>
          <a:p>
            <a:pPr marL="0" indent="0" algn="ctr">
              <a:buNone/>
            </a:pPr>
            <a:r>
              <a:rPr lang="es-AR" sz="3900" dirty="0"/>
              <a:t>“</a:t>
            </a:r>
            <a:r>
              <a:rPr lang="es-AR" sz="3900" dirty="0" err="1"/>
              <a:t>Async</a:t>
            </a:r>
            <a:r>
              <a:rPr lang="es-AR" sz="3900" dirty="0"/>
              <a:t> </a:t>
            </a:r>
            <a:r>
              <a:rPr lang="es-AR" sz="3900" dirty="0" err="1"/>
              <a:t>Controllers</a:t>
            </a:r>
            <a:r>
              <a:rPr lang="es-AR" sz="3900" dirty="0"/>
              <a:t>”</a:t>
            </a:r>
            <a:endParaRPr lang="es-AR" sz="3900" dirty="0"/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Bundling</a:t>
            </a:r>
            <a:r>
              <a:rPr lang="es-AR" b="1" dirty="0"/>
              <a:t> &amp; </a:t>
            </a:r>
            <a:r>
              <a:rPr lang="es-AR" b="1" dirty="0" err="1" smtClean="0"/>
              <a:t>Minification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b="1" dirty="0" err="1"/>
              <a:t>Bundling</a:t>
            </a:r>
            <a:endParaRPr lang="es-AR" sz="2000" b="1" dirty="0"/>
          </a:p>
          <a:p>
            <a:pPr lvl="1"/>
            <a:r>
              <a:rPr lang="es-AR" sz="2000" dirty="0"/>
              <a:t>Combina archivos para reducir el numero de HTTP </a:t>
            </a:r>
            <a:r>
              <a:rPr lang="es-AR" sz="2000" dirty="0" err="1"/>
              <a:t>Requests</a:t>
            </a:r>
            <a:r>
              <a:rPr lang="es-AR" sz="2000" dirty="0"/>
              <a:t> necesarias para cargar una pagina</a:t>
            </a:r>
          </a:p>
          <a:p>
            <a:pPr lvl="1"/>
            <a:endParaRPr lang="es-AR" sz="2000" dirty="0"/>
          </a:p>
          <a:p>
            <a:pPr lvl="1"/>
            <a:endParaRPr lang="es-AR" sz="2000" dirty="0"/>
          </a:p>
          <a:p>
            <a:r>
              <a:rPr lang="es-AR" sz="2000" b="1" dirty="0" err="1"/>
              <a:t>Minification</a:t>
            </a:r>
            <a:endParaRPr lang="es-AR" sz="2000" b="1" dirty="0"/>
          </a:p>
          <a:p>
            <a:pPr lvl="1"/>
            <a:r>
              <a:rPr lang="es-AR" sz="2000" dirty="0"/>
              <a:t>Utiliza algoritmos de compresión para reducir el tamaño del archivo manteniendo el formato del archivo.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5036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4789712" y="996266"/>
            <a:ext cx="5849258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Demo</a:t>
            </a:r>
          </a:p>
          <a:p>
            <a:pPr marL="0" indent="0" algn="ctr">
              <a:buNone/>
            </a:pPr>
            <a:r>
              <a:rPr lang="es-AR" sz="3900" dirty="0"/>
              <a:t>“</a:t>
            </a:r>
            <a:r>
              <a:rPr lang="es-AR" sz="3900" dirty="0" err="1"/>
              <a:t>Bundling</a:t>
            </a:r>
            <a:r>
              <a:rPr lang="es-AR" sz="3900" dirty="0"/>
              <a:t> &amp; </a:t>
            </a:r>
            <a:r>
              <a:rPr lang="es-AR" sz="3900" dirty="0" err="1"/>
              <a:t>Minification</a:t>
            </a:r>
            <a:r>
              <a:rPr lang="es-AR" sz="3900" dirty="0"/>
              <a:t>”</a:t>
            </a:r>
            <a:endParaRPr lang="es-AR" sz="3900" dirty="0"/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" sz="2000" dirty="0"/>
              <a:t>Framework para crear servicios HTTP usando el framework .NET.</a:t>
            </a:r>
          </a:p>
          <a:p>
            <a:pPr lvl="0"/>
            <a:r>
              <a:rPr lang="en" sz="2000" dirty="0"/>
              <a:t>Modelo de programación similar a ASP.NET MVC (proyecto, controller, model, routing, scaffolding</a:t>
            </a:r>
            <a:r>
              <a:rPr lang="en" sz="2000" dirty="0"/>
              <a:t>).</a:t>
            </a:r>
            <a:endParaRPr lang="es-A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Intro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8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000" dirty="0"/>
              <a:t>Los controllers </a:t>
            </a:r>
            <a:r>
              <a:rPr lang="en-US" sz="2000" dirty="0" err="1"/>
              <a:t>heredan</a:t>
            </a:r>
            <a:r>
              <a:rPr lang="en-US" sz="2000" dirty="0"/>
              <a:t> de </a:t>
            </a:r>
            <a:r>
              <a:rPr lang="en-US" sz="2000" dirty="0" err="1"/>
              <a:t>ApiController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Los </a:t>
            </a:r>
            <a:r>
              <a:rPr lang="en-US" sz="2000" dirty="0"/>
              <a:t>controllers </a:t>
            </a:r>
            <a:r>
              <a:rPr lang="en-US" sz="2000" dirty="0" err="1"/>
              <a:t>devuelven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y no vistas (</a:t>
            </a:r>
            <a:r>
              <a:rPr lang="en-US" sz="2000" dirty="0" err="1"/>
              <a:t>como</a:t>
            </a:r>
            <a:r>
              <a:rPr lang="en-US" sz="2000" dirty="0"/>
              <a:t> en ASP.NET </a:t>
            </a:r>
            <a:r>
              <a:rPr lang="en-US" sz="2000" dirty="0"/>
              <a:t>MVC)</a:t>
            </a:r>
          </a:p>
          <a:p>
            <a:pPr lvl="0"/>
            <a:r>
              <a:rPr lang="en-US" sz="2000" dirty="0"/>
              <a:t>Las </a:t>
            </a:r>
            <a:r>
              <a:rPr lang="en-US" sz="2000" dirty="0"/>
              <a:t>actions </a:t>
            </a:r>
            <a:r>
              <a:rPr lang="en-US" sz="2000" dirty="0" err="1"/>
              <a:t>mapean</a:t>
            </a:r>
            <a:r>
              <a:rPr lang="en-US" sz="2000" dirty="0"/>
              <a:t> a </a:t>
            </a:r>
            <a:r>
              <a:rPr lang="en-US" sz="2000" dirty="0" err="1"/>
              <a:t>verbos</a:t>
            </a:r>
            <a:r>
              <a:rPr lang="en-US" sz="2000" dirty="0"/>
              <a:t> HTTP (GET, POST, PUT, DELETE)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convención</a:t>
            </a:r>
            <a:r>
              <a:rPr lang="en-US" sz="2000" dirty="0"/>
              <a:t> de </a:t>
            </a:r>
            <a:r>
              <a:rPr lang="en-US" sz="2000" dirty="0" err="1"/>
              <a:t>nombres</a:t>
            </a:r>
            <a:r>
              <a:rPr lang="en-US" sz="2000" dirty="0"/>
              <a:t>.</a:t>
            </a:r>
          </a:p>
          <a:p>
            <a:pPr lvl="0"/>
            <a:r>
              <a:rPr lang="en-US" sz="2000" dirty="0"/>
              <a:t>Content negotiation</a:t>
            </a:r>
          </a:p>
          <a:p>
            <a:pPr lvl="0"/>
            <a:r>
              <a:rPr lang="en-US" sz="2000" dirty="0" err="1"/>
              <a:t>HttpClient</a:t>
            </a:r>
            <a:endParaRPr lang="en-US" sz="2000" dirty="0"/>
          </a:p>
          <a:p>
            <a:pPr lvl="0"/>
            <a:r>
              <a:rPr lang="en-US" sz="2000" dirty="0"/>
              <a:t>Model validation</a:t>
            </a:r>
          </a:p>
          <a:p>
            <a:pPr lvl="0"/>
            <a:r>
              <a:rPr lang="en-US" sz="2000" dirty="0" err="1"/>
              <a:t>Autenticación</a:t>
            </a:r>
            <a:r>
              <a:rPr lang="en-US" sz="2000" dirty="0"/>
              <a:t> </a:t>
            </a:r>
            <a:r>
              <a:rPr lang="en-US" sz="2000" dirty="0"/>
              <a:t>y </a:t>
            </a:r>
            <a:r>
              <a:rPr lang="en-US" sz="2000" dirty="0" err="1"/>
              <a:t>autorización</a:t>
            </a:r>
            <a:endParaRPr lang="en-US" sz="2000" dirty="0"/>
          </a:p>
          <a:p>
            <a:pPr lvl="0"/>
            <a:r>
              <a:rPr lang="en-US" sz="2000" dirty="0" err="1"/>
              <a:t>Otras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Self host</a:t>
            </a:r>
          </a:p>
          <a:p>
            <a:pPr lvl="1"/>
            <a:r>
              <a:rPr lang="en-US" sz="2000" dirty="0" err="1"/>
              <a:t>Soporte</a:t>
            </a:r>
            <a:r>
              <a:rPr lang="en-US" sz="2000" dirty="0"/>
              <a:t> </a:t>
            </a:r>
            <a:r>
              <a:rPr lang="en-US" sz="2000" dirty="0"/>
              <a:t>de </a:t>
            </a:r>
            <a:r>
              <a:rPr lang="en-US" sz="2000" dirty="0" err="1"/>
              <a:t>Odata</a:t>
            </a:r>
            <a:endParaRPr lang="en-US" sz="2000" dirty="0"/>
          </a:p>
          <a:p>
            <a:pPr lvl="1"/>
            <a:r>
              <a:rPr lang="en-US" sz="2000" dirty="0"/>
              <a:t>Help page</a:t>
            </a:r>
            <a:endParaRPr lang="es-A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51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356" y="1112384"/>
            <a:ext cx="7888287" cy="50124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routes.</a:t>
            </a:r>
            <a:r>
              <a:rPr lang="en" sz="12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MapHttpRoute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name: </a:t>
            </a:r>
            <a:r>
              <a:rPr lang="en" sz="12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"API Default"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routeTemplate: </a:t>
            </a:r>
            <a:r>
              <a:rPr lang="en" sz="12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"api/{controller}/{id}"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defaults: </a:t>
            </a:r>
            <a:r>
              <a:rPr lang="en" sz="12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id = </a:t>
            </a:r>
            <a:r>
              <a:rPr lang="en" sz="12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RouteParameter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2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Optional</a:t>
            </a: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endParaRPr lang="en"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Mapeo método HTTP -&gt; action: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Convención de nombres (Get, Post, Put, Delete)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Atributos ([HttpGet], [HttpPost], [HttpPut], [HttpDelete])</a:t>
            </a:r>
          </a:p>
          <a:p>
            <a:endParaRPr lang="en"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URLs que matchean:</a:t>
            </a:r>
          </a:p>
          <a:p>
            <a:endParaRPr lang="en" sz="12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200" dirty="0">
                <a:solidFill>
                  <a:srgbClr val="44525E"/>
                </a:solidFill>
              </a:rPr>
              <a:t>/api/employees  </a:t>
            </a: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200" dirty="0">
                <a:solidFill>
                  <a:srgbClr val="44525E"/>
                </a:solidFill>
              </a:rPr>
              <a:t>/api/employees/1</a:t>
            </a: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200" i="1" strike="sngStrike" dirty="0">
                <a:solidFill>
                  <a:srgbClr val="FF0000"/>
                </a:solidFill>
              </a:rPr>
              <a:t>/api/employees/blabla</a:t>
            </a:r>
          </a:p>
          <a:p>
            <a:pPr marL="22225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None/>
            </a:pPr>
            <a:endParaRPr lang="en" sz="1200" strike="sngStrike" dirty="0">
              <a:solidFill>
                <a:srgbClr val="44525E"/>
              </a:solidFill>
            </a:endParaRPr>
          </a:p>
          <a:p>
            <a:endParaRPr lang="en" sz="1200" strike="sngStrike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44525E"/>
                </a:solidFill>
              </a:rPr>
              <a:t>Posibles HTTP requests: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lang="en" sz="12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lang="en" sz="1200" dirty="0">
              <a:solidFill>
                <a:srgbClr val="44525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r>
              <a:rPr lang="es-ES" dirty="0"/>
              <a:t> y </a:t>
            </a:r>
            <a:r>
              <a:rPr lang="es-ES" dirty="0" err="1"/>
              <a:t>actions</a:t>
            </a:r>
            <a:r>
              <a:rPr lang="es-ES" dirty="0"/>
              <a:t> (REST-</a:t>
            </a:r>
            <a:r>
              <a:rPr lang="es-ES" dirty="0" err="1"/>
              <a:t>style</a:t>
            </a:r>
            <a:r>
              <a:rPr lang="es-ES" dirty="0"/>
              <a:t>)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17" y="4514850"/>
            <a:ext cx="55721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0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routes.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MapHttpRoute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name: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"API Default"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routeTemplate: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"api/{controller}/</a:t>
            </a:r>
            <a:r>
              <a:rPr lang="en" sz="1600" b="1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{action}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/{id}"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defaults: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id =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RouteParameter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Optional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Mapeo método HTTP -&gt; action: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Actions: nombre del método o [ActionName("nombre_action")]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Atributos ([HttpGet], [HttpPost], [HttpPut], [HttpDelete])</a:t>
            </a:r>
          </a:p>
          <a:p>
            <a:pPr marL="0" indent="0">
              <a:buNone/>
            </a:pP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URLs que matchean:</a:t>
            </a:r>
          </a:p>
          <a:p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600" dirty="0">
                <a:solidFill>
                  <a:srgbClr val="44525E"/>
                </a:solidFill>
              </a:rPr>
              <a:t>/api/employees/GetAllEmployees</a:t>
            </a: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600" dirty="0">
                <a:solidFill>
                  <a:srgbClr val="44525E"/>
                </a:solidFill>
              </a:rPr>
              <a:t>/api/employees/GetByID/1</a:t>
            </a:r>
          </a:p>
          <a:p>
            <a:pPr marL="520700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83333"/>
              <a:buFont typeface="Arial"/>
              <a:buChar char="•"/>
            </a:pPr>
            <a:r>
              <a:rPr lang="en" sz="1600" dirty="0">
                <a:solidFill>
                  <a:srgbClr val="44525E"/>
                </a:solidFill>
              </a:rPr>
              <a:t>/api/employees/Create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Usar [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NonAction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 para que un método público del controller no sea invocable por HTTP.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r>
              <a:rPr lang="es-ES" dirty="0"/>
              <a:t> y </a:t>
            </a:r>
            <a:r>
              <a:rPr lang="es-ES" dirty="0" err="1"/>
              <a:t>actions</a:t>
            </a:r>
            <a:r>
              <a:rPr lang="es-ES" dirty="0"/>
              <a:t> (RPC-</a:t>
            </a:r>
            <a:r>
              <a:rPr lang="es-ES" dirty="0" err="1"/>
              <a:t>style</a:t>
            </a:r>
            <a:r>
              <a:rPr lang="es-ES" dirty="0" smtClean="0"/>
              <a:t>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347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HttpResponseException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Exception filters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dirty="0" err="1"/>
              <a:t>Registración</a:t>
            </a:r>
            <a:r>
              <a:rPr lang="en-US" sz="2000" dirty="0"/>
              <a:t> </a:t>
            </a:r>
            <a:r>
              <a:rPr lang="en-US" sz="2000" dirty="0"/>
              <a:t>de exception </a:t>
            </a:r>
            <a:r>
              <a:rPr lang="en-US" sz="2000" dirty="0"/>
              <a:t>filters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dirty="0" err="1"/>
              <a:t>HttpError</a:t>
            </a:r>
            <a:endParaRPr lang="en-US" sz="2000" dirty="0"/>
          </a:p>
          <a:p>
            <a:endParaRPr lang="es-A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Exception</a:t>
            </a:r>
            <a:r>
              <a:rPr lang="es-ES" dirty="0"/>
              <a:t> </a:t>
            </a:r>
            <a:r>
              <a:rPr lang="es-ES" dirty="0" err="1"/>
              <a:t>handling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MVC </a:t>
            </a:r>
            <a:r>
              <a:rPr lang="es-AR" dirty="0" smtClean="0"/>
              <a:t>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Vista General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862013"/>
            <a:ext cx="809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sz="1400" dirty="0">
                <a:solidFill>
                  <a:srgbClr val="44525E"/>
                </a:solidFill>
              </a:rPr>
              <a:t>La mayoría de las excepciones que no son manejadas por el controller son </a:t>
            </a:r>
            <a:r>
              <a:rPr lang="en" sz="1400" dirty="0">
                <a:solidFill>
                  <a:srgbClr val="44525E"/>
                </a:solidFill>
              </a:rPr>
              <a:t>traducidas a un HTTP response con status 500 (Internal Server Error</a:t>
            </a:r>
            <a:r>
              <a:rPr lang="en" sz="1400" dirty="0">
                <a:solidFill>
                  <a:srgbClr val="44525E"/>
                </a:solidFill>
              </a:rPr>
              <a:t>).</a:t>
            </a:r>
          </a:p>
          <a:p>
            <a:pPr marL="0" indent="0">
              <a:buNone/>
            </a:pPr>
            <a:endParaRPr lang="en" sz="1400" dirty="0">
              <a:solidFill>
                <a:srgbClr val="44525E"/>
              </a:solidFill>
            </a:endParaRPr>
          </a:p>
          <a:p>
            <a:r>
              <a:rPr lang="en" sz="1400" b="1" dirty="0">
                <a:solidFill>
                  <a:srgbClr val="44525E"/>
                </a:solidFill>
              </a:rPr>
              <a:t>HttpResponseException</a:t>
            </a:r>
            <a:r>
              <a:rPr lang="en" sz="1400" dirty="0">
                <a:solidFill>
                  <a:srgbClr val="44525E"/>
                </a:solidFill>
              </a:rPr>
              <a:t> </a:t>
            </a:r>
            <a:r>
              <a:rPr lang="en" sz="1400" dirty="0">
                <a:solidFill>
                  <a:srgbClr val="44525E"/>
                </a:solidFill>
              </a:rPr>
              <a:t>retorna </a:t>
            </a:r>
            <a:r>
              <a:rPr lang="en" sz="1400" dirty="0">
                <a:solidFill>
                  <a:srgbClr val="44525E"/>
                </a:solidFill>
              </a:rPr>
              <a:t>un HTTP status code especificado en el constructor. Ej:</a:t>
            </a:r>
          </a:p>
          <a:p>
            <a:pPr marL="0" indent="0">
              <a:buNone/>
            </a:pPr>
            <a:endParaRPr lang="en" sz="1400" dirty="0">
              <a:solidFill>
                <a:srgbClr val="44525E"/>
              </a:solidFill>
            </a:endParaRPr>
          </a:p>
          <a:p>
            <a:pPr lvl="0"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HttpResponseException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buClr>
                <a:srgbClr val="000000"/>
              </a:buClr>
              <a:buSzPct val="110000"/>
              <a:buNone/>
            </a:pPr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rgbClr val="000000"/>
              </a:buClr>
              <a:buSzPct val="110000"/>
            </a:pPr>
            <a:r>
              <a:rPr lang="en" sz="1400" dirty="0">
                <a:solidFill>
                  <a:srgbClr val="44525E"/>
                </a:solidFill>
              </a:rPr>
              <a:t>Se </a:t>
            </a:r>
            <a:r>
              <a:rPr lang="en" sz="1400" dirty="0">
                <a:solidFill>
                  <a:srgbClr val="44525E"/>
                </a:solidFill>
              </a:rPr>
              <a:t>puede controlar el contenido del response incluyendo el mensaje completo del response y pasándolo en la </a:t>
            </a:r>
            <a:r>
              <a:rPr lang="en" sz="1400" b="1" dirty="0">
                <a:solidFill>
                  <a:srgbClr val="44525E"/>
                </a:solidFill>
              </a:rPr>
              <a:t>HttpResponseException:</a:t>
            </a:r>
          </a:p>
          <a:p>
            <a:endParaRPr lang="en" sz="1400" b="1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resp =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HttpResponseMessage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StringContent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"No employee with ID = {0}"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id)),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ReasonPhrase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4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"Employee ID Not Found"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throw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HttpResponseException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(resp);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r>
              <a:rPr lang="es-ES" dirty="0" smtClean="0"/>
              <a:t> - </a:t>
            </a:r>
            <a:r>
              <a:rPr lang="es-ES" dirty="0" err="1"/>
              <a:t>HttpResponseException</a:t>
            </a:r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28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600" dirty="0">
                <a:solidFill>
                  <a:srgbClr val="44525E"/>
                </a:solidFill>
              </a:rPr>
              <a:t>Son </a:t>
            </a:r>
            <a:r>
              <a:rPr lang="en" sz="1600" dirty="0">
                <a:solidFill>
                  <a:srgbClr val="44525E"/>
                </a:solidFill>
              </a:rPr>
              <a:t>un medio para customizar cómo Web API maneja las </a:t>
            </a:r>
            <a:r>
              <a:rPr lang="en" sz="1600" dirty="0">
                <a:solidFill>
                  <a:srgbClr val="44525E"/>
                </a:solidFill>
              </a:rPr>
              <a:t>excepciones.</a:t>
            </a:r>
          </a:p>
          <a:p>
            <a:pPr marL="0" indent="0">
              <a:buNone/>
            </a:pPr>
            <a:endParaRPr lang="en" sz="1600" dirty="0">
              <a:solidFill>
                <a:srgbClr val="44525E"/>
              </a:solidFill>
            </a:endParaRPr>
          </a:p>
          <a:p>
            <a:r>
              <a:rPr lang="en" sz="1600" dirty="0">
                <a:solidFill>
                  <a:srgbClr val="44525E"/>
                </a:solidFill>
              </a:rPr>
              <a:t>Se </a:t>
            </a:r>
            <a:r>
              <a:rPr lang="en" sz="1600" dirty="0">
                <a:solidFill>
                  <a:srgbClr val="44525E"/>
                </a:solidFill>
              </a:rPr>
              <a:t>ejecutan cuando un action lanza una exception que no es manejada y que NO es una </a:t>
            </a:r>
            <a:r>
              <a:rPr lang="en" sz="1600" b="1" dirty="0">
                <a:solidFill>
                  <a:srgbClr val="44525E"/>
                </a:solidFill>
              </a:rPr>
              <a:t>HttpResponseException</a:t>
            </a:r>
            <a:r>
              <a:rPr lang="en" sz="1600" dirty="0">
                <a:solidFill>
                  <a:srgbClr val="44525E"/>
                </a:solidFill>
              </a:rPr>
              <a:t>.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r>
              <a:rPr lang="en" sz="1600" dirty="0">
                <a:solidFill>
                  <a:srgbClr val="44525E"/>
                </a:solidFill>
              </a:rPr>
              <a:t>Implementan </a:t>
            </a:r>
            <a:r>
              <a:rPr lang="en" sz="1600" b="1" dirty="0">
                <a:solidFill>
                  <a:srgbClr val="44525E"/>
                </a:solidFill>
              </a:rPr>
              <a:t>System.Web.Http.Filters.IExceptionFilter</a:t>
            </a:r>
            <a:r>
              <a:rPr lang="en" sz="1600" dirty="0">
                <a:solidFill>
                  <a:srgbClr val="44525E"/>
                </a:solidFill>
              </a:rPr>
              <a:t>.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r>
              <a:rPr lang="en" sz="1600" dirty="0">
                <a:solidFill>
                  <a:srgbClr val="44525E"/>
                </a:solidFill>
              </a:rPr>
              <a:t>Lo </a:t>
            </a:r>
            <a:r>
              <a:rPr lang="en" sz="1600" dirty="0">
                <a:solidFill>
                  <a:srgbClr val="44525E"/>
                </a:solidFill>
              </a:rPr>
              <a:t>más simple: heredar de </a:t>
            </a:r>
            <a:r>
              <a:rPr lang="en" sz="1600" b="1" dirty="0">
                <a:solidFill>
                  <a:srgbClr val="44525E"/>
                </a:solidFill>
              </a:rPr>
              <a:t>System.Web.Http.Filters.ExceptionFilterAttribute</a:t>
            </a:r>
            <a:r>
              <a:rPr lang="en" sz="1600" dirty="0">
                <a:solidFill>
                  <a:srgbClr val="44525E"/>
                </a:solidFill>
              </a:rPr>
              <a:t> y overridear el método </a:t>
            </a:r>
            <a:r>
              <a:rPr lang="en" sz="1600" b="1" dirty="0">
                <a:solidFill>
                  <a:srgbClr val="44525E"/>
                </a:solidFill>
              </a:rPr>
              <a:t>OnException</a:t>
            </a:r>
            <a:r>
              <a:rPr lang="en" sz="1600" dirty="0">
                <a:solidFill>
                  <a:srgbClr val="44525E"/>
                </a:solidFill>
              </a:rPr>
              <a:t>.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r>
              <a:rPr lang="en" sz="1600" dirty="0">
                <a:solidFill>
                  <a:srgbClr val="44525E"/>
                </a:solidFill>
              </a:rPr>
              <a:t>Se registran de la forma similar que en MVC</a:t>
            </a:r>
          </a:p>
          <a:p>
            <a:pPr lvl="1"/>
            <a:r>
              <a:rPr lang="en" sz="1600" dirty="0">
                <a:solidFill>
                  <a:srgbClr val="44525E"/>
                </a:solidFill>
              </a:rPr>
              <a:t>Globalmente en </a:t>
            </a:r>
            <a:r>
              <a:rPr lang="en" sz="1600" b="1" dirty="0">
                <a:solidFill>
                  <a:srgbClr val="44525E"/>
                </a:solidFill>
              </a:rPr>
              <a:t>GlobalConfiguration.Configuration.Filters</a:t>
            </a:r>
          </a:p>
          <a:p>
            <a:pPr lvl="1"/>
            <a:r>
              <a:rPr lang="en" sz="1600" dirty="0">
                <a:solidFill>
                  <a:srgbClr val="44525E"/>
                </a:solidFill>
              </a:rPr>
              <a:t>Por controller</a:t>
            </a:r>
          </a:p>
          <a:p>
            <a:pPr lvl="1"/>
            <a:r>
              <a:rPr lang="en" sz="1600" dirty="0">
                <a:solidFill>
                  <a:srgbClr val="44525E"/>
                </a:solidFill>
              </a:rPr>
              <a:t>Por action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r>
              <a:rPr lang="es-ES" dirty="0" smtClean="0"/>
              <a:t> – </a:t>
            </a:r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filters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778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068946"/>
            <a:ext cx="11534600" cy="5486400"/>
          </a:xfrm>
        </p:spPr>
        <p:txBody>
          <a:bodyPr>
            <a:normAutofit fontScale="85000" lnSpcReduction="20000"/>
          </a:bodyPr>
          <a:lstStyle/>
          <a:p>
            <a:r>
              <a:rPr lang="en" sz="1600" b="1" dirty="0">
                <a:solidFill>
                  <a:srgbClr val="44525E"/>
                </a:solidFill>
              </a:rPr>
              <a:t>HttpError</a:t>
            </a:r>
            <a:r>
              <a:rPr lang="en" sz="1600" dirty="0">
                <a:solidFill>
                  <a:srgbClr val="44525E"/>
                </a:solidFill>
              </a:rPr>
              <a:t> </a:t>
            </a:r>
            <a:r>
              <a:rPr lang="en" sz="1600" dirty="0">
                <a:solidFill>
                  <a:srgbClr val="44525E"/>
                </a:solidFill>
              </a:rPr>
              <a:t>provee una forma consistente de retornar información de error en el body del response. Ej: retornar HTTP status code 404 (Not Found):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message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"Product with id = {0} not found"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id);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HttpError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err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HttpError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(message);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CreateResponse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err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>
              <a:buClr>
                <a:srgbClr val="000000"/>
              </a:buClr>
              <a:buSzPct val="110000"/>
            </a:pPr>
            <a:r>
              <a:rPr lang="en" dirty="0" smtClean="0">
                <a:solidFill>
                  <a:srgbClr val="44525E"/>
                </a:solidFill>
              </a:rPr>
              <a:t>Cuando </a:t>
            </a:r>
            <a:r>
              <a:rPr lang="en" dirty="0">
                <a:solidFill>
                  <a:srgbClr val="44525E"/>
                </a:solidFill>
              </a:rPr>
              <a:t>el producto no existe, el response HTTP contiene un </a:t>
            </a:r>
            <a:r>
              <a:rPr lang="en" b="1" dirty="0">
                <a:solidFill>
                  <a:srgbClr val="44525E"/>
                </a:solidFill>
              </a:rPr>
              <a:t>HttpError</a:t>
            </a:r>
            <a:r>
              <a:rPr lang="en" dirty="0">
                <a:solidFill>
                  <a:srgbClr val="44525E"/>
                </a:solidFill>
              </a:rPr>
              <a:t> en el body del response.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HTTP/</a:t>
            </a:r>
            <a:r>
              <a:rPr lang="en" sz="1600" dirty="0" smtClean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404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Found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application/json; charset=utf-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Thu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09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Aug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2012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23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27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18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GMT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51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"Message"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"Product with id = 12 not found"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buClr>
                <a:srgbClr val="000000"/>
              </a:buClr>
              <a:buSzPct val="110000"/>
            </a:pPr>
            <a:r>
              <a:rPr lang="en" dirty="0" smtClean="0">
                <a:solidFill>
                  <a:srgbClr val="44525E"/>
                </a:solidFill>
              </a:rPr>
              <a:t>El </a:t>
            </a:r>
            <a:r>
              <a:rPr lang="en" b="1" dirty="0">
                <a:solidFill>
                  <a:srgbClr val="44525E"/>
                </a:solidFill>
              </a:rPr>
              <a:t>HttpError</a:t>
            </a:r>
            <a:r>
              <a:rPr lang="en" dirty="0">
                <a:solidFill>
                  <a:srgbClr val="44525E"/>
                </a:solidFill>
              </a:rPr>
              <a:t> </a:t>
            </a:r>
            <a:r>
              <a:rPr lang="en" dirty="0" smtClean="0">
                <a:solidFill>
                  <a:srgbClr val="44525E"/>
                </a:solidFill>
              </a:rPr>
              <a:t>se serializa mediante el mismo </a:t>
            </a:r>
            <a:r>
              <a:rPr lang="en" dirty="0">
                <a:solidFill>
                  <a:srgbClr val="44525E"/>
                </a:solidFill>
              </a:rPr>
              <a:t>proceso de content-negotiation y serialización que cualquier model fuertemente </a:t>
            </a:r>
            <a:r>
              <a:rPr lang="en" dirty="0" smtClean="0">
                <a:solidFill>
                  <a:srgbClr val="44525E"/>
                </a:solidFill>
              </a:rPr>
              <a:t>tipado.</a:t>
            </a:r>
            <a:endParaRPr lang="en" dirty="0">
              <a:solidFill>
                <a:srgbClr val="44525E"/>
              </a:solidFill>
            </a:endParaRPr>
          </a:p>
          <a:p>
            <a:pPr lvl="0">
              <a:buClr>
                <a:srgbClr val="000000"/>
              </a:buClr>
              <a:buSzPct val="110000"/>
            </a:pPr>
            <a:r>
              <a:rPr lang="en" dirty="0" smtClean="0">
                <a:solidFill>
                  <a:srgbClr val="44525E"/>
                </a:solidFill>
              </a:rPr>
              <a:t>Se </a:t>
            </a:r>
            <a:r>
              <a:rPr lang="en" dirty="0">
                <a:solidFill>
                  <a:srgbClr val="44525E"/>
                </a:solidFill>
              </a:rPr>
              <a:t>puede crear también </a:t>
            </a:r>
            <a:r>
              <a:rPr lang="en" sz="1600" dirty="0">
                <a:solidFill>
                  <a:srgbClr val="44525E"/>
                </a:solidFill>
              </a:rPr>
              <a:t>con el extension method </a:t>
            </a:r>
            <a:r>
              <a:rPr lang="en" sz="1600" b="1" dirty="0">
                <a:solidFill>
                  <a:srgbClr val="44525E"/>
                </a:solidFill>
              </a:rPr>
              <a:t>CreateErrorResponse</a:t>
            </a:r>
            <a:r>
              <a:rPr lang="en" sz="1600" dirty="0">
                <a:solidFill>
                  <a:srgbClr val="44525E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message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"Product with id = {0} not found"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id);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CreateErrorResponse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, message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r>
              <a:rPr lang="es-ES" dirty="0" smtClean="0"/>
              <a:t> - </a:t>
            </a:r>
            <a:r>
              <a:rPr lang="es-ES" dirty="0" err="1" smtClean="0"/>
              <a:t>HttpError</a:t>
            </a:r>
            <a:r>
              <a:rPr lang="es-ES" dirty="0" smtClean="0"/>
              <a:t> 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548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161288"/>
            <a:ext cx="11534600" cy="5342543"/>
          </a:xfrm>
        </p:spPr>
        <p:txBody>
          <a:bodyPr>
            <a:normAutofit fontScale="47500" lnSpcReduction="20000"/>
          </a:bodyPr>
          <a:lstStyle/>
          <a:p>
            <a:r>
              <a:rPr lang="en" sz="2100" dirty="0">
                <a:solidFill>
                  <a:srgbClr val="44525E"/>
                </a:solidFill>
              </a:rPr>
              <a:t>Se </a:t>
            </a:r>
            <a:r>
              <a:rPr lang="en" sz="2100" dirty="0">
                <a:solidFill>
                  <a:srgbClr val="44525E"/>
                </a:solidFill>
              </a:rPr>
              <a:t>puede pasar el model state a </a:t>
            </a:r>
            <a:r>
              <a:rPr lang="en" sz="2100" b="1" dirty="0">
                <a:solidFill>
                  <a:srgbClr val="44525E"/>
                </a:solidFill>
              </a:rPr>
              <a:t>CreateErrorResponse </a:t>
            </a:r>
            <a:r>
              <a:rPr lang="en" sz="2100" dirty="0">
                <a:solidFill>
                  <a:srgbClr val="44525E"/>
                </a:solidFill>
              </a:rPr>
              <a:t>para incluir en el response los errores de validación</a:t>
            </a:r>
            <a:r>
              <a:rPr lang="en" sz="2100" dirty="0">
                <a:solidFill>
                  <a:srgbClr val="44525E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(!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ModelState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IsValid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CreateErrorResponse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BadRequest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ModelState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r>
              <a:rPr lang="en" sz="1600" dirty="0" smtClean="0">
                <a:solidFill>
                  <a:srgbClr val="44525E"/>
                </a:solidFill>
              </a:rPr>
              <a:t>Respuesta </a:t>
            </a:r>
            <a:r>
              <a:rPr lang="en" sz="1600" dirty="0">
                <a:solidFill>
                  <a:srgbClr val="44525E"/>
                </a:solidFill>
              </a:rPr>
              <a:t>generada</a:t>
            </a:r>
            <a:r>
              <a:rPr lang="en" sz="1600" dirty="0">
                <a:solidFill>
                  <a:srgbClr val="44525E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HTTP/</a:t>
            </a:r>
            <a:r>
              <a:rPr lang="en" sz="1600" dirty="0" smtClean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400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Bad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application/json; charset=utf-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Length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320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"Message"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"The request is invalid."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"ModelState"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"item"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"Required property 'Name' not found in JSON. Path '', line 1, position 14."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],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"item.Name"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"The Name field is required."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],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"item.Price"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[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"The field Price must be between 0 and 999."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endParaRPr lang="en" dirty="0">
              <a:sym typeface="Verdana"/>
            </a:endParaRP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r>
              <a:rPr lang="es-ES" dirty="0" smtClean="0"/>
              <a:t> – </a:t>
            </a:r>
            <a:r>
              <a:rPr lang="es-ES" dirty="0" err="1" smtClean="0"/>
              <a:t>HttpError</a:t>
            </a:r>
            <a:r>
              <a:rPr lang="es-ES" dirty="0" smtClean="0"/>
              <a:t>(2)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975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161288"/>
            <a:ext cx="11534600" cy="5458453"/>
          </a:xfrm>
        </p:spPr>
        <p:txBody>
          <a:bodyPr>
            <a:normAutofit fontScale="85000" lnSpcReduction="20000"/>
          </a:bodyPr>
          <a:lstStyle/>
          <a:p>
            <a:r>
              <a:rPr lang="en" sz="1600" b="1" dirty="0">
                <a:solidFill>
                  <a:srgbClr val="44525E"/>
                </a:solidFill>
              </a:rPr>
              <a:t>HttpError</a:t>
            </a:r>
            <a:r>
              <a:rPr lang="en" sz="1600" dirty="0">
                <a:solidFill>
                  <a:srgbClr val="44525E"/>
                </a:solidFill>
              </a:rPr>
              <a:t> </a:t>
            </a:r>
            <a:r>
              <a:rPr lang="en" sz="1600" dirty="0">
                <a:solidFill>
                  <a:srgbClr val="44525E"/>
                </a:solidFill>
              </a:rPr>
              <a:t>is una colección key-value (hereda de </a:t>
            </a:r>
            <a:r>
              <a:rPr lang="en" sz="1600" b="1" dirty="0">
                <a:solidFill>
                  <a:srgbClr val="44525E"/>
                </a:solidFill>
              </a:rPr>
              <a:t>Dictionary&lt;string, object&gt;</a:t>
            </a:r>
            <a:r>
              <a:rPr lang="en" sz="1600" dirty="0">
                <a:solidFill>
                  <a:srgbClr val="44525E"/>
                </a:solidFill>
              </a:rPr>
              <a:t>), por lo que se le pueden agregar entradas: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HttpResponseMessage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GetProduct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id)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item = repository.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(id);</a:t>
            </a:r>
          </a:p>
          <a:p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(item ==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message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"Product with id = {0} not found"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id);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err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HttpError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(message);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err[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"error_sub_code"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] = 42;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CreateErrorResponse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NotFound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err);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Request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CreateResponse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HttpStatusCode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.OK, item);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Exception</a:t>
            </a:r>
            <a:r>
              <a:rPr lang="es-ES" dirty="0" smtClean="0"/>
              <a:t> </a:t>
            </a:r>
            <a:r>
              <a:rPr lang="es-ES" dirty="0" err="1" smtClean="0"/>
              <a:t>handling</a:t>
            </a:r>
            <a:r>
              <a:rPr lang="es-ES" dirty="0" smtClean="0"/>
              <a:t> – </a:t>
            </a:r>
            <a:r>
              <a:rPr lang="es-ES" dirty="0" err="1" smtClean="0"/>
              <a:t>HttpError</a:t>
            </a:r>
            <a:r>
              <a:rPr lang="es-ES" dirty="0" smtClean="0"/>
              <a:t> (3)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98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600" dirty="0">
                <a:solidFill>
                  <a:srgbClr val="44525E"/>
                </a:solidFill>
              </a:rPr>
              <a:t>Un </a:t>
            </a:r>
            <a:r>
              <a:rPr lang="en" sz="1600" i="1" dirty="0">
                <a:solidFill>
                  <a:srgbClr val="44525E"/>
                </a:solidFill>
              </a:rPr>
              <a:t>media-type formatter</a:t>
            </a:r>
            <a:r>
              <a:rPr lang="en" sz="1600" dirty="0">
                <a:solidFill>
                  <a:srgbClr val="44525E"/>
                </a:solidFill>
              </a:rPr>
              <a:t> es un objeto que </a:t>
            </a:r>
            <a:r>
              <a:rPr lang="en" sz="1600" dirty="0">
                <a:solidFill>
                  <a:srgbClr val="44525E"/>
                </a:solidFill>
              </a:rPr>
              <a:t>puede:</a:t>
            </a:r>
          </a:p>
          <a:p>
            <a:pPr lvl="1"/>
            <a:r>
              <a:rPr lang="en" sz="1600" dirty="0">
                <a:solidFill>
                  <a:srgbClr val="44525E"/>
                </a:solidFill>
              </a:rPr>
              <a:t>Leer </a:t>
            </a:r>
            <a:r>
              <a:rPr lang="en" sz="1600" dirty="0">
                <a:solidFill>
                  <a:srgbClr val="44525E"/>
                </a:solidFill>
              </a:rPr>
              <a:t>objetos CLR del cuerpo de un mensaje </a:t>
            </a:r>
            <a:r>
              <a:rPr lang="en" sz="1600" dirty="0">
                <a:solidFill>
                  <a:srgbClr val="44525E"/>
                </a:solidFill>
              </a:rPr>
              <a:t>HTTP</a:t>
            </a:r>
          </a:p>
          <a:p>
            <a:pPr lvl="1"/>
            <a:r>
              <a:rPr lang="en" sz="1600" dirty="0">
                <a:solidFill>
                  <a:srgbClr val="44525E"/>
                </a:solidFill>
              </a:rPr>
              <a:t>Escribir </a:t>
            </a:r>
            <a:r>
              <a:rPr lang="en" sz="1600" dirty="0">
                <a:solidFill>
                  <a:srgbClr val="44525E"/>
                </a:solidFill>
              </a:rPr>
              <a:t>objetos CLR en el cuerpo de un mensaje HTTP</a:t>
            </a:r>
          </a:p>
          <a:p>
            <a:endParaRPr lang="en" sz="1600" dirty="0">
              <a:solidFill>
                <a:srgbClr val="44525E"/>
              </a:solidFill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en" sz="1600" dirty="0">
                <a:solidFill>
                  <a:srgbClr val="44525E"/>
                </a:solidFill>
              </a:rPr>
              <a:t>Built-in media-type formatters: JSON </a:t>
            </a:r>
            <a:r>
              <a:rPr lang="en" sz="1600" dirty="0">
                <a:solidFill>
                  <a:srgbClr val="44525E"/>
                </a:solidFill>
              </a:rPr>
              <a:t>(Json.NET) y XML. Los clients pueden pedir JSON o XML en el header Accept del request HTTP.</a:t>
            </a:r>
          </a:p>
          <a:p>
            <a:pPr marL="0" indent="0">
              <a:buNone/>
            </a:pPr>
            <a:endParaRPr lang="en" sz="16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ct val="110000"/>
            </a:pPr>
            <a:r>
              <a:rPr lang="en" sz="1600" dirty="0">
                <a:solidFill>
                  <a:srgbClr val="44525E"/>
                </a:solidFill>
              </a:rPr>
              <a:t>Se puede configurar JsonMediaTypeFormatter para usar DataContractJsonSerializer en vez de </a:t>
            </a:r>
            <a:r>
              <a:rPr lang="en" sz="1600" dirty="0">
                <a:solidFill>
                  <a:srgbClr val="44525E"/>
                </a:solidFill>
              </a:rPr>
              <a:t>Json.NET.</a:t>
            </a:r>
            <a:endParaRPr lang="en" sz="1600" dirty="0">
              <a:solidFill>
                <a:srgbClr val="44525E"/>
              </a:solidFill>
            </a:endParaRPr>
          </a:p>
          <a:p>
            <a:endParaRPr lang="en" sz="1400" dirty="0">
              <a:solidFill>
                <a:srgbClr val="44525E"/>
              </a:solidFill>
            </a:endParaRPr>
          </a:p>
          <a:p>
            <a:endParaRPr lang="en" sz="14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json =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GlobalConfiguration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Configuration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Formatters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JsonFormatter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UseDataContractJsonSerializer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Serializaciòn</a:t>
            </a:r>
            <a:r>
              <a:rPr lang="es-ES" dirty="0" smtClean="0"/>
              <a:t> a JSON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06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161288"/>
            <a:ext cx="11534600" cy="5458453"/>
          </a:xfrm>
        </p:spPr>
        <p:txBody>
          <a:bodyPr>
            <a:normAutofit fontScale="92500" lnSpcReduction="10000"/>
          </a:bodyPr>
          <a:lstStyle/>
          <a:p>
            <a:r>
              <a:rPr lang="en" sz="1400" dirty="0">
                <a:solidFill>
                  <a:srgbClr val="44525E"/>
                </a:solidFill>
              </a:rPr>
              <a:t>Por </a:t>
            </a:r>
            <a:r>
              <a:rPr lang="en" sz="1400" dirty="0">
                <a:solidFill>
                  <a:srgbClr val="44525E"/>
                </a:solidFill>
              </a:rPr>
              <a:t>defecto, se serializan todas los atributos y propiedades públicos. Para omitir la serialización, usar [</a:t>
            </a:r>
            <a:r>
              <a:rPr lang="en" sz="1400" b="1" dirty="0">
                <a:solidFill>
                  <a:srgbClr val="44525E"/>
                </a:solidFill>
              </a:rPr>
              <a:t>JsonIgnore]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JsonIgnore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ProductCode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} </a:t>
            </a:r>
            <a:r>
              <a:rPr lang="en" sz="14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// omitted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spcAft>
                <a:spcPts val="400"/>
              </a:spcAft>
            </a:pPr>
            <a:r>
              <a:rPr lang="en" sz="1400" dirty="0" smtClean="0">
                <a:solidFill>
                  <a:srgbClr val="44525E"/>
                </a:solidFill>
              </a:rPr>
              <a:t>Approach </a:t>
            </a:r>
            <a:r>
              <a:rPr lang="en" sz="1400" dirty="0">
                <a:solidFill>
                  <a:srgbClr val="44525E"/>
                </a:solidFill>
              </a:rPr>
              <a:t>más "opt-in“ y “ WCF style”. </a:t>
            </a:r>
            <a:r>
              <a:rPr lang="en" sz="1400" dirty="0">
                <a:solidFill>
                  <a:srgbClr val="44525E"/>
                </a:solidFill>
              </a:rPr>
              <a:t>[DataContract] y [DataMember]. Sólo se serializan las propiedades con [DataMember</a:t>
            </a:r>
            <a:r>
              <a:rPr lang="en" sz="1400" dirty="0">
                <a:solidFill>
                  <a:srgbClr val="44525E"/>
                </a:solidFill>
              </a:rPr>
              <a:t>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DataContract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Product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[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DataMember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ProductCode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lang="en" sz="14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en" sz="1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 }  </a:t>
            </a:r>
            <a:r>
              <a:rPr lang="en" sz="14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// omitted by default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lang="en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spcAft>
                <a:spcPts val="400"/>
              </a:spcAft>
            </a:pPr>
            <a:r>
              <a:rPr lang="en" sz="1400" dirty="0">
                <a:solidFill>
                  <a:srgbClr val="44525E"/>
                </a:solidFill>
              </a:rPr>
              <a:t>Las propiedades read-only son serializadas por default</a:t>
            </a:r>
            <a:r>
              <a:rPr lang="en" sz="1400" dirty="0" smtClean="0">
                <a:solidFill>
                  <a:srgbClr val="44525E"/>
                </a:solidFill>
              </a:rPr>
              <a:t>.</a:t>
            </a:r>
            <a:endParaRPr lang="en" sz="1400" dirty="0">
              <a:solidFill>
                <a:srgbClr val="44525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a JSON – Qué se serializa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46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339402"/>
            <a:ext cx="11534600" cy="538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sz="1300" b="1" dirty="0">
                <a:solidFill>
                  <a:srgbClr val="44525E"/>
                </a:solidFill>
              </a:rPr>
              <a:t>Fechas</a:t>
            </a:r>
          </a:p>
          <a:p>
            <a:r>
              <a:rPr lang="en" sz="1300" dirty="0">
                <a:solidFill>
                  <a:srgbClr val="44525E"/>
                </a:solidFill>
              </a:rPr>
              <a:t>Por </a:t>
            </a:r>
            <a:r>
              <a:rPr lang="en" sz="1300" dirty="0">
                <a:solidFill>
                  <a:srgbClr val="44525E"/>
                </a:solidFill>
              </a:rPr>
              <a:t>defecto, </a:t>
            </a:r>
            <a:r>
              <a:rPr lang="en" sz="1300" dirty="0">
                <a:solidFill>
                  <a:srgbClr val="44525E"/>
                </a:solidFill>
              </a:rPr>
              <a:t>Json.NET escribe </a:t>
            </a:r>
            <a:r>
              <a:rPr lang="en" sz="1300" dirty="0">
                <a:solidFill>
                  <a:srgbClr val="44525E"/>
                </a:solidFill>
              </a:rPr>
              <a:t>fechas en formato </a:t>
            </a:r>
            <a:r>
              <a:rPr lang="en" sz="1300" u="sng" dirty="0">
                <a:solidFill>
                  <a:srgbClr val="7912B5"/>
                </a:solidFill>
                <a:hlinkClick r:id="rId2"/>
              </a:rPr>
              <a:t>ISO 860</a:t>
            </a:r>
            <a:r>
              <a:rPr lang="en" sz="1300" dirty="0">
                <a:solidFill>
                  <a:srgbClr val="44525E"/>
                </a:solidFill>
              </a:rPr>
              <a:t>.</a:t>
            </a:r>
          </a:p>
          <a:p>
            <a:pPr lvl="1"/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2012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27T18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51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45.53403Z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// 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fecha UTC con sufijo “Z”</a:t>
            </a:r>
          </a:p>
          <a:p>
            <a:pPr lvl="1"/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2012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27T11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51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45.53403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00 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// </a:t>
            </a:r>
            <a:r>
              <a:rPr lang="en" sz="13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fecha local con offset del timezone</a:t>
            </a:r>
          </a:p>
          <a:p>
            <a:pPr marL="228600" lvl="1" indent="0">
              <a:buNone/>
            </a:pPr>
            <a:endParaRPr lang="en" sz="1300" dirty="0">
              <a:solidFill>
                <a:srgbClr val="44525E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" sz="1300" dirty="0">
                <a:solidFill>
                  <a:srgbClr val="44525E"/>
                </a:solidFill>
              </a:rPr>
              <a:t>Por </a:t>
            </a:r>
            <a:r>
              <a:rPr lang="en" sz="1300" dirty="0">
                <a:solidFill>
                  <a:srgbClr val="44525E"/>
                </a:solidFill>
              </a:rPr>
              <a:t>defecto, </a:t>
            </a:r>
            <a:r>
              <a:rPr lang="en" sz="1300" dirty="0">
                <a:solidFill>
                  <a:srgbClr val="44525E"/>
                </a:solidFill>
              </a:rPr>
              <a:t>Json.NET preserva </a:t>
            </a:r>
            <a:r>
              <a:rPr lang="en" sz="1300" dirty="0">
                <a:solidFill>
                  <a:srgbClr val="44525E"/>
                </a:solidFill>
              </a:rPr>
              <a:t>el timezone. Para </a:t>
            </a:r>
            <a:r>
              <a:rPr lang="en" sz="1300" dirty="0">
                <a:solidFill>
                  <a:srgbClr val="44525E"/>
                </a:solidFill>
              </a:rPr>
              <a:t>convertir todas las fechas a UTC:</a:t>
            </a:r>
          </a:p>
          <a:p>
            <a:pPr marL="0" indent="0">
              <a:buNone/>
            </a:pPr>
            <a:endParaRPr lang="en" sz="13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jsonFormatter.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SerializerSettings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DateTimeZoneHandling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Newtonsoft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DateTimeZoneHandling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Utc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endParaRPr lang="en" sz="13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" sz="1300" dirty="0">
                <a:solidFill>
                  <a:srgbClr val="44525E"/>
                </a:solidFill>
              </a:rPr>
              <a:t>Para </a:t>
            </a:r>
            <a:r>
              <a:rPr lang="en" sz="1300" dirty="0">
                <a:solidFill>
                  <a:srgbClr val="44525E"/>
                </a:solidFill>
              </a:rPr>
              <a:t>usar el </a:t>
            </a:r>
            <a:r>
              <a:rPr lang="en" sz="1300" u="sng" dirty="0">
                <a:solidFill>
                  <a:srgbClr val="7912B5"/>
                </a:solidFill>
                <a:hlinkClick r:id="rId3"/>
              </a:rPr>
              <a:t>Microsoft JSON date format</a:t>
            </a:r>
            <a:r>
              <a:rPr lang="en" sz="1300" dirty="0">
                <a:solidFill>
                  <a:srgbClr val="44525E"/>
                </a:solidFill>
              </a:rPr>
              <a:t> (</a:t>
            </a:r>
            <a:r>
              <a:rPr lang="en" sz="1300" dirty="0">
                <a:solidFill>
                  <a:srgbClr val="800039"/>
                </a:solidFill>
                <a:latin typeface="Verdana"/>
                <a:ea typeface="Verdana"/>
                <a:cs typeface="Verdana"/>
                <a:sym typeface="Verdana"/>
              </a:rPr>
              <a:t>"/Date(</a:t>
            </a:r>
            <a:r>
              <a:rPr lang="en" sz="1300" i="1" dirty="0">
                <a:solidFill>
                  <a:srgbClr val="800039"/>
                </a:solidFill>
                <a:latin typeface="Verdana"/>
                <a:ea typeface="Verdana"/>
                <a:cs typeface="Verdana"/>
                <a:sym typeface="Verdana"/>
              </a:rPr>
              <a:t>ticks</a:t>
            </a:r>
            <a:r>
              <a:rPr lang="en" sz="1300" dirty="0">
                <a:solidFill>
                  <a:srgbClr val="800039"/>
                </a:solidFill>
                <a:latin typeface="Verdana"/>
                <a:ea typeface="Verdana"/>
                <a:cs typeface="Verdana"/>
                <a:sym typeface="Verdana"/>
              </a:rPr>
              <a:t>)/"</a:t>
            </a:r>
            <a:r>
              <a:rPr lang="en" sz="1300" dirty="0">
                <a:solidFill>
                  <a:srgbClr val="44525E"/>
                </a:solidFill>
              </a:rPr>
              <a:t>) en vez del ISO 8601</a:t>
            </a:r>
            <a:r>
              <a:rPr lang="en" sz="1300" dirty="0">
                <a:solidFill>
                  <a:srgbClr val="44525E"/>
                </a:solidFill>
              </a:rPr>
              <a:t>:</a:t>
            </a:r>
          </a:p>
          <a:p>
            <a:pPr marL="0" indent="0">
              <a:buNone/>
            </a:pPr>
            <a:endParaRPr lang="en" sz="13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jsonFormatter.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SerializerSettings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DateFormatHandling 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Newtonsoft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DateFormatHandling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MicrosoftDateFormat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lang="en" sz="13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Aft>
                <a:spcPts val="400"/>
              </a:spcAft>
              <a:buClr>
                <a:srgbClr val="000000"/>
              </a:buClr>
              <a:buSzPct val="91666"/>
              <a:buNone/>
            </a:pPr>
            <a:r>
              <a:rPr lang="en" sz="1300" b="1" dirty="0">
                <a:solidFill>
                  <a:srgbClr val="44525E"/>
                </a:solidFill>
              </a:rPr>
              <a:t>Indentación</a:t>
            </a:r>
          </a:p>
          <a:p>
            <a:pPr>
              <a:spcAft>
                <a:spcPts val="400"/>
              </a:spcAft>
              <a:buClr>
                <a:srgbClr val="000000"/>
              </a:buClr>
              <a:buSzPct val="91666"/>
            </a:pPr>
            <a:r>
              <a:rPr lang="en" sz="1300" dirty="0">
                <a:solidFill>
                  <a:srgbClr val="44525E"/>
                </a:solidFill>
              </a:rPr>
              <a:t>Para </a:t>
            </a:r>
            <a:r>
              <a:rPr lang="en" sz="1300" dirty="0">
                <a:solidFill>
                  <a:srgbClr val="44525E"/>
                </a:solidFill>
              </a:rPr>
              <a:t>escribir JSON indentado</a:t>
            </a:r>
            <a:r>
              <a:rPr lang="en" sz="1300" dirty="0">
                <a:solidFill>
                  <a:srgbClr val="44525E"/>
                </a:solidFill>
              </a:rPr>
              <a:t>:</a:t>
            </a:r>
          </a:p>
          <a:p>
            <a:pPr marL="0" indent="0">
              <a:spcAft>
                <a:spcPts val="400"/>
              </a:spcAft>
              <a:buClr>
                <a:srgbClr val="000000"/>
              </a:buClr>
              <a:buSzPct val="91666"/>
              <a:buNone/>
            </a:pPr>
            <a:endParaRPr lang="en" sz="13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10000"/>
              <a:buNone/>
            </a:pP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jsonFormatter.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SerializerSettings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Formatting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Newtonsoft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Formatting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3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Indented</a:t>
            </a:r>
            <a:r>
              <a:rPr lang="en" sz="13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lang="es-AR" sz="1300" dirty="0"/>
          </a:p>
          <a:p>
            <a:endParaRPr lang="es-AR" sz="1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 smtClean="0"/>
              <a:t>Serialización</a:t>
            </a:r>
            <a:r>
              <a:rPr lang="es-ES" dirty="0" smtClean="0"/>
              <a:t> a JSON – Cómo se serializa 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53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700809"/>
            <a:ext cx="11534600" cy="4983326"/>
          </a:xfrm>
        </p:spPr>
        <p:txBody>
          <a:bodyPr>
            <a:normAutofit fontScale="62500" lnSpcReduction="20000"/>
          </a:bodyPr>
          <a:lstStyle/>
          <a:p>
            <a:r>
              <a:rPr lang="en" sz="1600" dirty="0">
                <a:solidFill>
                  <a:srgbClr val="44525E"/>
                </a:solidFill>
              </a:rPr>
              <a:t>Para que las propiedades JSON sean escritas con camel -case: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jsonFormatter.</a:t>
            </a:r>
            <a:r>
              <a:rPr lang="en" sz="1600" dirty="0" smtClean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SerializerSettings</a:t>
            </a: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 smtClean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ContractResolver</a:t>
            </a: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CamelCasePropertyNamesContractResolver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spcAft>
                <a:spcPts val="400"/>
              </a:spcAft>
              <a:buClr>
                <a:srgbClr val="000000"/>
              </a:buClr>
              <a:buSzPct val="137500"/>
            </a:pPr>
            <a:r>
              <a:rPr lang="en" sz="1600" dirty="0" smtClean="0">
                <a:solidFill>
                  <a:srgbClr val="44525E"/>
                </a:solidFill>
              </a:rPr>
              <a:t>Un </a:t>
            </a:r>
            <a:r>
              <a:rPr lang="en" sz="1600" dirty="0">
                <a:solidFill>
                  <a:srgbClr val="44525E"/>
                </a:solidFill>
              </a:rPr>
              <a:t>action puede devolver un objeto anónimo y serializarlo a JSON</a:t>
            </a:r>
            <a:r>
              <a:rPr lang="en" sz="1600" dirty="0">
                <a:solidFill>
                  <a:srgbClr val="44525E"/>
                </a:solidFill>
              </a:rPr>
              <a:t>:</a:t>
            </a:r>
            <a:endParaRPr lang="en" sz="1600" dirty="0">
              <a:solidFill>
                <a:srgbClr val="4452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"Alice"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Age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23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Pets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&lt;string&gt;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"Fido"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"Polly"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"Spot"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};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44525E"/>
                </a:solidFill>
              </a:rPr>
              <a:t>El body del response contendrá el siguiente JSON</a:t>
            </a:r>
            <a:r>
              <a:rPr lang="en" sz="1600" dirty="0">
                <a:solidFill>
                  <a:srgbClr val="44525E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Name"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"Alice"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44525E"/>
                </a:solidFill>
                <a:latin typeface="Verdana"/>
                <a:ea typeface="Verdana"/>
                <a:cs typeface="Verdana"/>
                <a:sym typeface="Verdana"/>
              </a:rPr>
              <a:t>23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"Pets"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:[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"Fido"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"Polly"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"Spot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]}</a:t>
            </a:r>
          </a:p>
          <a:p>
            <a:pPr>
              <a:spcAft>
                <a:spcPts val="400"/>
              </a:spcAft>
              <a:buClr>
                <a:srgbClr val="000000"/>
              </a:buClr>
              <a:buSzPct val="137500"/>
            </a:pPr>
            <a:r>
              <a:rPr lang="en" sz="1600" dirty="0" smtClean="0">
                <a:solidFill>
                  <a:srgbClr val="44525E"/>
                </a:solidFill>
              </a:rPr>
              <a:t>Si </a:t>
            </a:r>
            <a:r>
              <a:rPr lang="en" sz="1600" dirty="0">
                <a:solidFill>
                  <a:srgbClr val="44525E"/>
                </a:solidFill>
              </a:rPr>
              <a:t>Web API recibe un objeto </a:t>
            </a:r>
            <a:r>
              <a:rPr lang="en" sz="1600" dirty="0">
                <a:solidFill>
                  <a:srgbClr val="44525E"/>
                </a:solidFill>
              </a:rPr>
              <a:t>JSON </a:t>
            </a:r>
            <a:r>
              <a:rPr lang="en" sz="1600" i="1" dirty="0">
                <a:solidFill>
                  <a:srgbClr val="44525E"/>
                </a:solidFill>
              </a:rPr>
              <a:t>loosely </a:t>
            </a:r>
            <a:r>
              <a:rPr lang="en" sz="1600" i="1" dirty="0">
                <a:solidFill>
                  <a:srgbClr val="44525E"/>
                </a:solidFill>
              </a:rPr>
              <a:t>structured</a:t>
            </a:r>
            <a:r>
              <a:rPr lang="en" sz="1600" dirty="0">
                <a:solidFill>
                  <a:srgbClr val="44525E"/>
                </a:solidFill>
              </a:rPr>
              <a:t>, éste se puede deserializar a un Newtonsoft.Json.Linq.JObject (no permite model validation</a:t>
            </a:r>
            <a:r>
              <a:rPr lang="en" sz="1600" dirty="0">
                <a:solidFill>
                  <a:srgbClr val="44525E"/>
                </a:solidFill>
              </a:rPr>
              <a:t>):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 smtClean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JObject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person)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name = person[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ToString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age = person[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"Age"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ToObject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&lt;int&gt;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a JSON – Cómo se serializa </a:t>
            </a:r>
            <a:r>
              <a:rPr lang="es-ES" dirty="0" smtClean="0"/>
              <a:t>(2)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87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Referencias circulares</a:t>
            </a:r>
          </a:p>
          <a:p>
            <a:endParaRPr lang="es-ES" dirty="0" smtClean="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jsonFormatter.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SerializerSettings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PreserveReferencesHandling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Newtonsoft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PreserveReferencesHandling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600" dirty="0">
                <a:solidFill>
                  <a:srgbClr val="2B91AF"/>
                </a:solidFill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marL="0" indent="0">
              <a:buNone/>
            </a:pP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/>
            <a:r>
              <a:rPr lang="en" dirty="0"/>
              <a:t>Ejemplo de resultado:</a:t>
            </a:r>
          </a:p>
          <a:p>
            <a:pPr lvl="0">
              <a:buNone/>
            </a:pPr>
            <a:endParaRPr lang="en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buNone/>
            </a:pP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"$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id"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"Sales"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"Manager"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:{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"$id"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"Alice"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"Department"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:{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"$ref"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"1</a:t>
            </a:r>
            <a:r>
              <a:rPr lang="en" sz="1600" dirty="0">
                <a:solidFill>
                  <a:srgbClr val="A31515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}}}</a:t>
            </a:r>
            <a:endParaRPr lang="es-ES" dirty="0"/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a JSON – Cómo se serializa </a:t>
            </a:r>
            <a:r>
              <a:rPr lang="es-ES" dirty="0" smtClean="0"/>
              <a:t>(3)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2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4792" y="1161288"/>
            <a:ext cx="11534600" cy="5084966"/>
          </a:xfrm>
        </p:spPr>
        <p:txBody>
          <a:bodyPr>
            <a:normAutofit fontScale="92500" lnSpcReduction="20000"/>
          </a:bodyPr>
          <a:lstStyle/>
          <a:p>
            <a:r>
              <a:rPr lang="es-AR" sz="1800" b="1" dirty="0" err="1"/>
              <a:t>Controller</a:t>
            </a:r>
            <a:r>
              <a:rPr lang="es-AR" sz="1800" b="1" dirty="0"/>
              <a:t> Factory</a:t>
            </a:r>
            <a:endParaRPr lang="es-AR" sz="1800" b="1" dirty="0"/>
          </a:p>
          <a:p>
            <a:pPr lvl="1"/>
            <a:r>
              <a:rPr lang="es-AR" sz="1800" dirty="0" err="1"/>
              <a:t>ControllerBuilder.Current.SetControllerFactory</a:t>
            </a:r>
            <a:endParaRPr lang="es-AR" sz="1800" dirty="0"/>
          </a:p>
          <a:p>
            <a:pPr marL="228600" lvl="1" indent="0">
              <a:buNone/>
            </a:pPr>
            <a:endParaRPr lang="es-AR" sz="1800" u="sng" dirty="0"/>
          </a:p>
          <a:p>
            <a:r>
              <a:rPr lang="es-AR" sz="1800" b="1" dirty="0" err="1"/>
              <a:t>Validator</a:t>
            </a:r>
            <a:r>
              <a:rPr lang="es-AR" sz="1800" b="1" dirty="0"/>
              <a:t> </a:t>
            </a:r>
            <a:r>
              <a:rPr lang="es-AR" sz="1800" b="1" dirty="0" err="1"/>
              <a:t>Provider</a:t>
            </a:r>
            <a:endParaRPr lang="es-AR" sz="1800" b="1" dirty="0"/>
          </a:p>
          <a:p>
            <a:pPr lvl="1"/>
            <a:r>
              <a:rPr lang="es-AR" sz="1800" dirty="0" err="1"/>
              <a:t>ModelValidatorProviders.Providers</a:t>
            </a:r>
            <a:endParaRPr lang="es-AR" sz="1800" dirty="0"/>
          </a:p>
          <a:p>
            <a:pPr marL="228600" lvl="1" indent="0">
              <a:buNone/>
            </a:pPr>
            <a:endParaRPr lang="es-AR" sz="1800" dirty="0"/>
          </a:p>
          <a:p>
            <a:r>
              <a:rPr lang="es-AR" sz="1800" b="1" dirty="0" err="1"/>
              <a:t>Model</a:t>
            </a:r>
            <a:r>
              <a:rPr lang="es-AR" sz="1800" b="1" dirty="0"/>
              <a:t> </a:t>
            </a:r>
            <a:r>
              <a:rPr lang="es-AR" sz="1800" b="1" dirty="0" err="1"/>
              <a:t>Binders</a:t>
            </a:r>
            <a:endParaRPr lang="es-AR" sz="1800" b="1" dirty="0"/>
          </a:p>
          <a:p>
            <a:pPr lvl="1"/>
            <a:r>
              <a:rPr lang="es-AR" sz="1800" dirty="0" err="1"/>
              <a:t>ModelBinders.Binders</a:t>
            </a:r>
            <a:endParaRPr lang="es-AR" sz="1800" dirty="0"/>
          </a:p>
          <a:p>
            <a:pPr lvl="1"/>
            <a:endParaRPr lang="es-AR" dirty="0"/>
          </a:p>
          <a:p>
            <a:pPr lvl="1"/>
            <a:endParaRPr lang="es-AR" sz="1800" dirty="0"/>
          </a:p>
          <a:p>
            <a:pPr marL="228600" lvl="1" indent="0">
              <a:buNone/>
            </a:pPr>
            <a:r>
              <a:rPr lang="es-AR" sz="1800" b="1" dirty="0"/>
              <a:t>Otros Puntos de extensión para tener en cuenta</a:t>
            </a:r>
            <a:r>
              <a:rPr lang="es-AR" sz="1800" dirty="0"/>
              <a:t> </a:t>
            </a:r>
          </a:p>
          <a:p>
            <a:pPr lvl="1"/>
            <a:r>
              <a:rPr lang="es-AR" sz="1800" dirty="0" err="1"/>
              <a:t>DependencyResolver</a:t>
            </a:r>
            <a:r>
              <a:rPr lang="es-AR" sz="1800" dirty="0"/>
              <a:t> </a:t>
            </a:r>
          </a:p>
          <a:p>
            <a:pPr lvl="1"/>
            <a:r>
              <a:rPr lang="es-AR" sz="1800" dirty="0" err="1"/>
              <a:t>Route</a:t>
            </a:r>
            <a:r>
              <a:rPr lang="es-AR" sz="1800" dirty="0"/>
              <a:t> </a:t>
            </a:r>
            <a:r>
              <a:rPr lang="es-AR" sz="1800" dirty="0" err="1"/>
              <a:t>Contraints</a:t>
            </a:r>
            <a:endParaRPr lang="es-AR" sz="1800" dirty="0"/>
          </a:p>
          <a:p>
            <a:pPr lvl="1"/>
            <a:r>
              <a:rPr lang="es-AR" sz="1800" dirty="0" err="1"/>
              <a:t>IActionInvoker</a:t>
            </a:r>
            <a:endParaRPr lang="es-AR" sz="1800" dirty="0"/>
          </a:p>
          <a:p>
            <a:pPr lvl="1"/>
            <a:r>
              <a:rPr lang="es-AR" sz="1800" dirty="0" err="1"/>
              <a:t>Route</a:t>
            </a:r>
            <a:r>
              <a:rPr lang="es-AR" sz="1800" dirty="0"/>
              <a:t> </a:t>
            </a:r>
            <a:r>
              <a:rPr lang="es-AR" sz="1800" dirty="0" err="1"/>
              <a:t>Handlers</a:t>
            </a:r>
            <a:r>
              <a:rPr lang="es-AR" sz="1800" dirty="0"/>
              <a:t> </a:t>
            </a:r>
          </a:p>
          <a:p>
            <a:pPr lvl="1"/>
            <a:endParaRPr lang="es-AR" sz="18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smtClean="0"/>
              <a:t>Puntos de Extensión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188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161288"/>
            <a:ext cx="11534600" cy="5419816"/>
          </a:xfrm>
        </p:spPr>
        <p:txBody>
          <a:bodyPr>
            <a:normAutofit/>
          </a:bodyPr>
          <a:lstStyle/>
          <a:p>
            <a:r>
              <a:rPr lang="en" sz="1600" dirty="0"/>
              <a:t>Similar </a:t>
            </a:r>
            <a:r>
              <a:rPr lang="en" sz="1600" dirty="0"/>
              <a:t>a </a:t>
            </a:r>
            <a:r>
              <a:rPr lang="en" sz="1600" dirty="0"/>
              <a:t>JSON.</a:t>
            </a:r>
          </a:p>
          <a:p>
            <a:endParaRPr lang="en" sz="1600" dirty="0"/>
          </a:p>
          <a:p>
            <a:r>
              <a:rPr lang="en" sz="1600" dirty="0"/>
              <a:t>Algunas diferencias:</a:t>
            </a:r>
          </a:p>
          <a:p>
            <a:pPr lvl="1"/>
            <a:r>
              <a:rPr lang="en" sz="1600" dirty="0"/>
              <a:t>P</a:t>
            </a:r>
            <a:r>
              <a:rPr lang="en" sz="1600" dirty="0"/>
              <a:t>or </a:t>
            </a:r>
            <a:r>
              <a:rPr lang="en" sz="1600" dirty="0"/>
              <a:t>defecto, las propiedades readonly no se serializan. Si la propiedad tiene un </a:t>
            </a:r>
            <a:r>
              <a:rPr lang="en" sz="1600" i="1" dirty="0"/>
              <a:t>backing field</a:t>
            </a:r>
            <a:r>
              <a:rPr lang="en" sz="1600" dirty="0"/>
              <a:t> privado, se le puede poner </a:t>
            </a:r>
            <a:r>
              <a:rPr lang="en" sz="1600" b="1" dirty="0"/>
              <a:t>[DataMember</a:t>
            </a:r>
            <a:r>
              <a:rPr lang="en" sz="1600" b="1" dirty="0"/>
              <a:t>]</a:t>
            </a:r>
            <a:r>
              <a:rPr lang="en" sz="1600" dirty="0"/>
              <a:t>.</a:t>
            </a:r>
          </a:p>
          <a:p>
            <a:pPr lvl="1"/>
            <a:r>
              <a:rPr lang="en" sz="1600" dirty="0"/>
              <a:t>Las </a:t>
            </a:r>
            <a:r>
              <a:rPr lang="en" sz="1600" dirty="0"/>
              <a:t>fechas son escritas en formato </a:t>
            </a:r>
            <a:r>
              <a:rPr lang="en" sz="1600" dirty="0"/>
              <a:t>ISO 8601</a:t>
            </a:r>
            <a:r>
              <a:rPr lang="en" sz="1600" dirty="0"/>
              <a:t>. Ej: "2012-05-23T20:21:37.9116538Z". </a:t>
            </a: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600" dirty="0"/>
              <a:t>- Se puede configurar serializadores por tipo. </a:t>
            </a:r>
            <a:r>
              <a:rPr lang="en" sz="1600" dirty="0"/>
              <a:t>Ej.: se </a:t>
            </a:r>
            <a:r>
              <a:rPr lang="en" sz="1600" dirty="0"/>
              <a:t>necesita usar XmlSerializer para compatibilidad hacia </a:t>
            </a:r>
            <a:r>
              <a:rPr lang="en" sz="1600" dirty="0"/>
              <a:t>atrás. Se </a:t>
            </a:r>
            <a:r>
              <a:rPr lang="en" sz="1600" dirty="0"/>
              <a:t>puede usar XmlSerializer para algunos tipos y DataContractSerializer para los demás.</a:t>
            </a:r>
          </a:p>
          <a:p>
            <a:pPr marL="0" indent="0">
              <a:buNone/>
            </a:pPr>
            <a:endParaRPr lang="en" sz="1600" dirty="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FF"/>
                </a:solidFill>
              </a:rPr>
              <a:t>var</a:t>
            </a:r>
            <a:r>
              <a:rPr lang="en" sz="1600" dirty="0">
                <a:solidFill>
                  <a:srgbClr val="000000"/>
                </a:solidFill>
              </a:rPr>
              <a:t> </a:t>
            </a:r>
            <a:r>
              <a:rPr lang="en" sz="1600" dirty="0">
                <a:solidFill>
                  <a:srgbClr val="000000"/>
                </a:solidFill>
              </a:rPr>
              <a:t>xmlFormatter </a:t>
            </a:r>
            <a:r>
              <a:rPr lang="en" sz="1600" dirty="0">
                <a:solidFill>
                  <a:srgbClr val="000000"/>
                </a:solidFill>
              </a:rPr>
              <a:t>= </a:t>
            </a:r>
            <a:r>
              <a:rPr lang="en" sz="1600" dirty="0">
                <a:solidFill>
                  <a:srgbClr val="2B91AF"/>
                </a:solidFill>
              </a:rPr>
              <a:t>GlobalConfiguration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r>
              <a:rPr lang="en" sz="1600" dirty="0">
                <a:solidFill>
                  <a:srgbClr val="2B91AF"/>
                </a:solidFill>
              </a:rPr>
              <a:t>Configuration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r>
              <a:rPr lang="en" sz="1600" dirty="0">
                <a:solidFill>
                  <a:srgbClr val="2B91AF"/>
                </a:solidFill>
              </a:rPr>
              <a:t>Formatters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r>
              <a:rPr lang="en" sz="1600" dirty="0">
                <a:solidFill>
                  <a:srgbClr val="2B91AF"/>
                </a:solidFill>
              </a:rPr>
              <a:t>XmlFormatter</a:t>
            </a:r>
            <a:r>
              <a:rPr lang="en" sz="1600" dirty="0">
                <a:solidFill>
                  <a:srgbClr val="000000"/>
                </a:solidFill>
              </a:rPr>
              <a:t>;</a:t>
            </a:r>
          </a:p>
          <a:p>
            <a:endParaRPr lang="en" sz="16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6AA84F"/>
                </a:solidFill>
              </a:rPr>
              <a:t>// Use XmlSerializer for instances of type "Product":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rgbClr val="000000"/>
                </a:solidFill>
              </a:rPr>
              <a:t>xmlFormatter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r>
              <a:rPr lang="en" sz="1600" dirty="0">
                <a:solidFill>
                  <a:srgbClr val="2B91AF"/>
                </a:solidFill>
              </a:rPr>
              <a:t>SetSerializer</a:t>
            </a:r>
            <a:r>
              <a:rPr lang="en" sz="1600" dirty="0">
                <a:solidFill>
                  <a:srgbClr val="000000"/>
                </a:solidFill>
              </a:rPr>
              <a:t>&lt;</a:t>
            </a:r>
            <a:r>
              <a:rPr lang="en" sz="1600" dirty="0">
                <a:solidFill>
                  <a:srgbClr val="2B91AF"/>
                </a:solidFill>
              </a:rPr>
              <a:t>Product</a:t>
            </a:r>
            <a:r>
              <a:rPr lang="en" sz="1600" dirty="0">
                <a:solidFill>
                  <a:srgbClr val="000000"/>
                </a:solidFill>
              </a:rPr>
              <a:t>&gt;(</a:t>
            </a:r>
            <a:r>
              <a:rPr lang="en" sz="1600" dirty="0">
                <a:solidFill>
                  <a:srgbClr val="0000FF"/>
                </a:solidFill>
              </a:rPr>
              <a:t>new</a:t>
            </a:r>
            <a:r>
              <a:rPr lang="en" sz="1600" dirty="0">
                <a:solidFill>
                  <a:srgbClr val="000000"/>
                </a:solidFill>
              </a:rPr>
              <a:t> </a:t>
            </a:r>
            <a:r>
              <a:rPr lang="en" sz="1600" dirty="0">
                <a:solidFill>
                  <a:srgbClr val="2B91AF"/>
                </a:solidFill>
              </a:rPr>
              <a:t>XmlSerializer</a:t>
            </a:r>
            <a:r>
              <a:rPr lang="en" sz="1600" dirty="0">
                <a:solidFill>
                  <a:srgbClr val="000000"/>
                </a:solidFill>
              </a:rPr>
              <a:t>(</a:t>
            </a:r>
            <a:r>
              <a:rPr lang="en" sz="1600" dirty="0">
                <a:solidFill>
                  <a:srgbClr val="0000FF"/>
                </a:solidFill>
              </a:rPr>
              <a:t>typeof</a:t>
            </a:r>
            <a:r>
              <a:rPr lang="en" sz="1600" dirty="0">
                <a:solidFill>
                  <a:srgbClr val="000000"/>
                </a:solidFill>
              </a:rPr>
              <a:t>(</a:t>
            </a:r>
            <a:r>
              <a:rPr lang="en" sz="1600" dirty="0">
                <a:solidFill>
                  <a:srgbClr val="2B91AF"/>
                </a:solidFill>
              </a:rPr>
              <a:t>Product</a:t>
            </a:r>
            <a:r>
              <a:rPr lang="en" sz="1600" dirty="0">
                <a:solidFill>
                  <a:srgbClr val="000000"/>
                </a:solidFill>
              </a:rPr>
              <a:t>)));</a:t>
            </a:r>
            <a:endParaRPr lang="en" sz="1600" dirty="0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Serialización</a:t>
            </a:r>
            <a:r>
              <a:rPr lang="es-ES" dirty="0"/>
              <a:t> a </a:t>
            </a:r>
            <a:r>
              <a:rPr lang="es-ES" dirty="0" smtClean="0"/>
              <a:t>XML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82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ASP.NET Web API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Configuración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4" y="1139825"/>
            <a:ext cx="5475287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1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www.entrevistadetrabajo.org/wp-content/uploads/2011/09/Las-preguntas-generales-en-la-entrevista-de-trabaj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359" y="190451"/>
            <a:ext cx="5795283" cy="44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74546" y="4887014"/>
            <a:ext cx="6680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/>
              <a:t>¿Preguntas?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4858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56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5167087" y="836612"/>
            <a:ext cx="5326743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Demo</a:t>
            </a:r>
          </a:p>
          <a:p>
            <a:pPr marL="0" indent="0" algn="ctr">
              <a:buNone/>
            </a:pPr>
            <a:r>
              <a:rPr lang="es-AR" sz="3900" dirty="0"/>
              <a:t>“Puntos de extensión”</a:t>
            </a:r>
            <a:endParaRPr lang="es-AR" sz="3900" dirty="0"/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320801"/>
            <a:ext cx="9803275" cy="4789714"/>
          </a:xfrm>
        </p:spPr>
        <p:txBody>
          <a:bodyPr>
            <a:normAutofit/>
          </a:bodyPr>
          <a:lstStyle/>
          <a:p>
            <a:pPr lvl="1"/>
            <a:r>
              <a:rPr lang="es-AR" sz="1800" b="1" dirty="0" err="1"/>
              <a:t>Action</a:t>
            </a:r>
            <a:r>
              <a:rPr lang="es-AR" sz="1800" b="1" dirty="0"/>
              <a:t>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2"/>
            <a:r>
              <a:rPr lang="es-AR" sz="1800" dirty="0"/>
              <a:t>Estos filtros realizan operaciones tanto antes como luego de una llamada a una  acción. </a:t>
            </a:r>
            <a:br>
              <a:rPr lang="es-AR" sz="1800" dirty="0"/>
            </a:br>
            <a:endParaRPr lang="es-AR" sz="1800" dirty="0"/>
          </a:p>
          <a:p>
            <a:pPr lvl="1"/>
            <a:r>
              <a:rPr lang="es-AR" sz="1800" b="1" dirty="0" err="1"/>
              <a:t>Result</a:t>
            </a:r>
            <a:r>
              <a:rPr lang="es-AR" sz="1800" b="1" dirty="0"/>
              <a:t>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2"/>
            <a:r>
              <a:rPr lang="es-AR" sz="1800" dirty="0"/>
              <a:t>Permiten realizar operaciones sobre el resultado de una ejecución.</a:t>
            </a:r>
          </a:p>
          <a:p>
            <a:pPr lvl="2"/>
            <a:endParaRPr lang="es-AR" sz="1800" dirty="0"/>
          </a:p>
          <a:p>
            <a:pPr lvl="1"/>
            <a:r>
              <a:rPr lang="es-AR" sz="1800" b="1" dirty="0" err="1"/>
              <a:t>Exception</a:t>
            </a:r>
            <a:r>
              <a:rPr lang="es-AR" sz="1800" b="1" dirty="0"/>
              <a:t>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2"/>
            <a:r>
              <a:rPr lang="es-AR" sz="1800" dirty="0"/>
              <a:t>Permiten agregar lógica de manejo y log de errores en caso de que la ejecución termine en una excepción. </a:t>
            </a:r>
          </a:p>
          <a:p>
            <a:pPr lvl="2"/>
            <a:endParaRPr lang="es-AR" sz="1800" dirty="0"/>
          </a:p>
          <a:p>
            <a:pPr lvl="1"/>
            <a:r>
              <a:rPr lang="es-AR" sz="1800" b="1" dirty="0" err="1"/>
              <a:t>Authorization</a:t>
            </a:r>
            <a:r>
              <a:rPr lang="es-AR" sz="1800" b="1" dirty="0"/>
              <a:t>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2"/>
            <a:r>
              <a:rPr lang="es-AR" sz="1800" dirty="0"/>
              <a:t>Son los primeros filtros a ser evaluados antes de cada llamada a una acción.</a:t>
            </a:r>
            <a:r>
              <a:rPr lang="es-AR" dirty="0" smtClean="0"/>
              <a:t/>
            </a:r>
            <a:br>
              <a:rPr lang="es-AR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Filtros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</a:t>
            </a:r>
            <a:r>
              <a:rPr lang="es-AR" dirty="0" err="1" smtClean="0"/>
              <a:t>Filters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b="1" dirty="0"/>
              <a:t>Global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1"/>
            <a:r>
              <a:rPr lang="es-AR" sz="1800" dirty="0" err="1"/>
              <a:t>FilterConfig.RegisterGlobalFilters</a:t>
            </a:r>
            <a:r>
              <a:rPr lang="es-AR" sz="1800" dirty="0"/>
              <a:t>(…..); </a:t>
            </a:r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r>
              <a:rPr lang="es-AR" sz="1800" b="1" dirty="0" err="1"/>
              <a:t>Controller</a:t>
            </a:r>
            <a:r>
              <a:rPr lang="es-AR" sz="1800" b="1" dirty="0"/>
              <a:t>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1"/>
            <a:r>
              <a:rPr lang="es-AR" sz="1800" dirty="0"/>
              <a:t>Solo se invocan para un </a:t>
            </a:r>
            <a:r>
              <a:rPr lang="es-AR" sz="1800" dirty="0" err="1"/>
              <a:t>controller</a:t>
            </a:r>
            <a:r>
              <a:rPr lang="es-AR" sz="1800" dirty="0"/>
              <a:t> especifico (Todas sus acciones)</a:t>
            </a:r>
            <a:endParaRPr lang="es-AR" sz="1800" dirty="0"/>
          </a:p>
          <a:p>
            <a:endParaRPr lang="es-AR" sz="1800" dirty="0"/>
          </a:p>
          <a:p>
            <a:endParaRPr lang="es-AR" sz="1800" dirty="0"/>
          </a:p>
          <a:p>
            <a:r>
              <a:rPr lang="es-AR" sz="1800" b="1" dirty="0" err="1"/>
              <a:t>Action</a:t>
            </a:r>
            <a:r>
              <a:rPr lang="es-AR" sz="1800" b="1" dirty="0"/>
              <a:t> “</a:t>
            </a:r>
            <a:r>
              <a:rPr lang="es-AR" sz="1800" b="1" dirty="0" err="1"/>
              <a:t>Specific</a:t>
            </a:r>
            <a:r>
              <a:rPr lang="es-AR" sz="1800" b="1" dirty="0"/>
              <a:t>” </a:t>
            </a:r>
            <a:r>
              <a:rPr lang="es-AR" sz="1800" b="1" dirty="0" err="1"/>
              <a:t>Filters</a:t>
            </a:r>
            <a:endParaRPr lang="es-AR" sz="1800" b="1" dirty="0"/>
          </a:p>
          <a:p>
            <a:pPr lvl="1"/>
            <a:r>
              <a:rPr lang="es-AR" sz="1800" dirty="0"/>
              <a:t>Solo se invocan para una acción determinada</a:t>
            </a:r>
            <a:endParaRPr lang="es-AR" sz="18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dirty="0" err="1" smtClean="0"/>
              <a:t>Filter</a:t>
            </a:r>
            <a:r>
              <a:rPr lang="es-AR" dirty="0" smtClean="0"/>
              <a:t> </a:t>
            </a:r>
            <a:r>
              <a:rPr lang="es-AR" dirty="0" err="1" smtClean="0"/>
              <a:t>Scopes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726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5167087" y="836612"/>
            <a:ext cx="5326743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Demo</a:t>
            </a:r>
          </a:p>
          <a:p>
            <a:pPr marL="0" indent="0" algn="ctr">
              <a:buNone/>
            </a:pPr>
            <a:r>
              <a:rPr lang="es-AR" sz="3900" dirty="0"/>
              <a:t>“Filtros”</a:t>
            </a:r>
            <a:endParaRPr lang="es-AR" sz="3900" dirty="0"/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MVC Pipeline &amp; </a:t>
            </a:r>
            <a:r>
              <a:rPr lang="es-AR" dirty="0" err="1" smtClean="0"/>
              <a:t>Filters</a:t>
            </a:r>
            <a:endParaRPr lang="en-US" dirty="0"/>
          </a:p>
        </p:txBody>
      </p:sp>
      <p:sp>
        <p:nvSpPr>
          <p:cNvPr id="7" name="6 Marcador de contenido"/>
          <p:cNvSpPr txBox="1">
            <a:spLocks/>
          </p:cNvSpPr>
          <p:nvPr/>
        </p:nvSpPr>
        <p:spPr>
          <a:xfrm>
            <a:off x="5167087" y="836612"/>
            <a:ext cx="5326743" cy="3938588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0238" indent="-173038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88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438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­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s-AR" sz="8000" dirty="0"/>
              <a:t>Práctica</a:t>
            </a:r>
          </a:p>
          <a:p>
            <a:pPr marL="0" indent="0" algn="ctr">
              <a:buNone/>
            </a:pPr>
            <a:r>
              <a:rPr lang="es-AR" sz="3900" dirty="0"/>
              <a:t>“Auditoria con Filtros”</a:t>
            </a:r>
          </a:p>
        </p:txBody>
      </p:sp>
      <p:pic>
        <p:nvPicPr>
          <p:cNvPr id="8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2183755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3985" y="1059543"/>
            <a:ext cx="9500680" cy="4960258"/>
          </a:xfrm>
        </p:spPr>
        <p:txBody>
          <a:bodyPr>
            <a:normAutofit/>
          </a:bodyPr>
          <a:lstStyle/>
          <a:p>
            <a:r>
              <a:rPr lang="es-AR" sz="2800" dirty="0"/>
              <a:t>¿Para que testear? …</a:t>
            </a:r>
          </a:p>
          <a:p>
            <a:pPr lvl="1"/>
            <a:r>
              <a:rPr lang="es-AR" sz="2000" dirty="0"/>
              <a:t>Es una inversión de tiempo a futuro</a:t>
            </a:r>
          </a:p>
          <a:p>
            <a:pPr lvl="1"/>
            <a:r>
              <a:rPr lang="es-AR" sz="2000" dirty="0"/>
              <a:t>Fundamental en el </a:t>
            </a:r>
            <a:r>
              <a:rPr lang="es-AR" sz="2000" dirty="0" err="1"/>
              <a:t>refactory</a:t>
            </a:r>
            <a:r>
              <a:rPr lang="es-AR" sz="2000" dirty="0"/>
              <a:t> </a:t>
            </a:r>
          </a:p>
          <a:p>
            <a:pPr lvl="1"/>
            <a:r>
              <a:rPr lang="es-AR" sz="2000" dirty="0"/>
              <a:t>Da para hablar mucho mas…</a:t>
            </a:r>
          </a:p>
          <a:p>
            <a:pPr lvl="1"/>
            <a:endParaRPr lang="es-AR" sz="2000" dirty="0"/>
          </a:p>
          <a:p>
            <a:r>
              <a:rPr lang="es-AR" sz="2800" dirty="0"/>
              <a:t>¿Que busco testeando </a:t>
            </a:r>
            <a:r>
              <a:rPr lang="es-AR" sz="2800" b="1" dirty="0"/>
              <a:t>Rutas</a:t>
            </a:r>
            <a:r>
              <a:rPr lang="es-AR" sz="2800" dirty="0"/>
              <a:t>?</a:t>
            </a:r>
          </a:p>
          <a:p>
            <a:pPr lvl="1"/>
            <a:r>
              <a:rPr lang="es-AR" sz="2000" dirty="0"/>
              <a:t>Validar que llego a donde quiero ir…</a:t>
            </a:r>
          </a:p>
          <a:p>
            <a:pPr lvl="1"/>
            <a:endParaRPr lang="es-AR" sz="2000" dirty="0"/>
          </a:p>
          <a:p>
            <a:r>
              <a:rPr lang="es-AR" sz="2800" dirty="0"/>
              <a:t>¿Qué busco testeando </a:t>
            </a:r>
            <a:r>
              <a:rPr lang="es-AR" sz="2800" b="1" dirty="0" err="1"/>
              <a:t>Controllers</a:t>
            </a:r>
            <a:r>
              <a:rPr lang="es-AR" sz="2800" dirty="0"/>
              <a:t>?</a:t>
            </a:r>
          </a:p>
          <a:p>
            <a:pPr lvl="1"/>
            <a:r>
              <a:rPr lang="es-AR" sz="2000" dirty="0"/>
              <a:t>Validar que a determinada entrada de datos se produce una determinada salida…</a:t>
            </a:r>
          </a:p>
          <a:p>
            <a:pPr marL="228600" lvl="1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1655126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 Word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 Word</Template>
  <TotalTime>1814</TotalTime>
  <Words>1802</Words>
  <Application>Microsoft Office PowerPoint</Application>
  <PresentationFormat>Widescreen</PresentationFormat>
  <Paragraphs>358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Segoe UI</vt:lpstr>
      <vt:lpstr>Segoe UI Light</vt:lpstr>
      <vt:lpstr>Segoe UI Semibold</vt:lpstr>
      <vt:lpstr>Segoe UI Symbol</vt:lpstr>
      <vt:lpstr>Verdana</vt:lpstr>
      <vt:lpstr>Theme Hexacta Word</vt:lpstr>
      <vt:lpstr>PowerPoint Presentation</vt:lpstr>
      <vt:lpstr>MVC Pipeline</vt:lpstr>
      <vt:lpstr>MVC Pipeline</vt:lpstr>
      <vt:lpstr>MVC Pipeline &amp; Filters</vt:lpstr>
      <vt:lpstr>MVC Filters</vt:lpstr>
      <vt:lpstr>MVC Filters</vt:lpstr>
      <vt:lpstr>MVC Pipeline &amp; Filters</vt:lpstr>
      <vt:lpstr>MVC Pipeline &amp; Filters</vt:lpstr>
      <vt:lpstr>Testing</vt:lpstr>
      <vt:lpstr>MVC Pipeline &amp; Filters</vt:lpstr>
      <vt:lpstr>Async Controllers</vt:lpstr>
      <vt:lpstr>MVC Pipeline &amp; Filters</vt:lpstr>
      <vt:lpstr>Bundling &amp; Minification</vt:lpstr>
      <vt:lpstr>MVC Pipeline &amp; Filters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ASP.NET Web API</vt:lpstr>
      <vt:lpstr>PowerPoint Presentation</vt:lpstr>
      <vt:lpstr>PowerPoint Presentation</vt:lpstr>
    </vt:vector>
  </TitlesOfParts>
  <Company>HEXACTA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NHibernate</dc:title>
  <dc:creator>Gustavo Aijenbon</dc:creator>
  <cp:lastModifiedBy>Eduardo Malvino</cp:lastModifiedBy>
  <cp:revision>96</cp:revision>
  <dcterms:created xsi:type="dcterms:W3CDTF">2013-01-14T12:10:01Z</dcterms:created>
  <dcterms:modified xsi:type="dcterms:W3CDTF">2015-09-10T17:34:17Z</dcterms:modified>
</cp:coreProperties>
</file>