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0"/>
  </p:notesMasterIdLst>
  <p:sldIdLst>
    <p:sldId id="257" r:id="rId2"/>
    <p:sldId id="273" r:id="rId3"/>
    <p:sldId id="262" r:id="rId4"/>
    <p:sldId id="263" r:id="rId5"/>
    <p:sldId id="275" r:id="rId6"/>
    <p:sldId id="277" r:id="rId7"/>
    <p:sldId id="278" r:id="rId8"/>
    <p:sldId id="279" r:id="rId9"/>
    <p:sldId id="284" r:id="rId10"/>
    <p:sldId id="281" r:id="rId11"/>
    <p:sldId id="282" r:id="rId12"/>
    <p:sldId id="280" r:id="rId13"/>
    <p:sldId id="286" r:id="rId14"/>
    <p:sldId id="289" r:id="rId15"/>
    <p:sldId id="290" r:id="rId16"/>
    <p:sldId id="292" r:id="rId17"/>
    <p:sldId id="293" r:id="rId18"/>
    <p:sldId id="272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24/04/2017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30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32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538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60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  <p:pic>
        <p:nvPicPr>
          <p:cNvPr id="17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25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27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377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260657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20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830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863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59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9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981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3495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599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8961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713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8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41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34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73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11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46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09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28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203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696" r:id="rId25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</a:t>
            </a:r>
            <a:r>
              <a:rPr lang="en-US" dirty="0" smtClean="0"/>
              <a:t>code</a:t>
            </a:r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4752809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>
                <a:ea typeface="Arial Unicode MS" pitchFamily="34" charset="-128"/>
                <a:cs typeface="Arial Unicode MS" pitchFamily="34" charset="-128"/>
              </a:rPr>
              <a:t>Duplicated Code</a:t>
            </a:r>
            <a:br>
              <a:rPr lang="es-AR" sz="2400" dirty="0">
                <a:ea typeface="Arial Unicode MS" pitchFamily="34" charset="-128"/>
                <a:cs typeface="Arial Unicode MS" pitchFamily="34" charset="-128"/>
              </a:rPr>
            </a:br>
            <a:endParaRPr lang="es-ES" dirty="0"/>
          </a:p>
        </p:txBody>
      </p:sp>
      <p:grpSp>
        <p:nvGrpSpPr>
          <p:cNvPr id="4" name="Group 3"/>
          <p:cNvGrpSpPr/>
          <p:nvPr/>
        </p:nvGrpSpPr>
        <p:grpSpPr>
          <a:xfrm>
            <a:off x="2828693" y="3639670"/>
            <a:ext cx="1994209" cy="1694330"/>
            <a:chOff x="152400" y="1447800"/>
            <a:chExt cx="2209800" cy="2057400"/>
          </a:xfrm>
        </p:grpSpPr>
        <p:sp>
          <p:nvSpPr>
            <p:cNvPr id="5" name="Rectangle 4"/>
            <p:cNvSpPr/>
            <p:nvPr/>
          </p:nvSpPr>
          <p:spPr>
            <a:xfrm>
              <a:off x="152400" y="1905000"/>
              <a:ext cx="22098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1336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" y="28194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1752600"/>
            <a:ext cx="2819400" cy="1192306"/>
            <a:chOff x="4876800" y="609600"/>
            <a:chExt cx="3124200" cy="1447800"/>
          </a:xfrm>
        </p:grpSpPr>
        <p:grpSp>
          <p:nvGrpSpPr>
            <p:cNvPr id="10" name="Group 10"/>
            <p:cNvGrpSpPr/>
            <p:nvPr/>
          </p:nvGrpSpPr>
          <p:grpSpPr>
            <a:xfrm>
              <a:off x="4876800" y="609600"/>
              <a:ext cx="1371600" cy="1447800"/>
              <a:chOff x="4114800" y="2209800"/>
              <a:chExt cx="2743200" cy="1447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Rectangle 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>
              <a:off x="6629400" y="609600"/>
              <a:ext cx="1371600" cy="1447800"/>
              <a:chOff x="4114800" y="2209800"/>
              <a:chExt cx="2743200" cy="1447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620000" y="2743200"/>
            <a:ext cx="2819400" cy="3200400"/>
            <a:chOff x="3810000" y="2590800"/>
            <a:chExt cx="3124200" cy="3886200"/>
          </a:xfrm>
        </p:grpSpPr>
        <p:grpSp>
          <p:nvGrpSpPr>
            <p:cNvPr id="19" name="Group 28"/>
            <p:cNvGrpSpPr/>
            <p:nvPr/>
          </p:nvGrpSpPr>
          <p:grpSpPr>
            <a:xfrm>
              <a:off x="3810000" y="5029200"/>
              <a:ext cx="1371600" cy="1447800"/>
              <a:chOff x="4114800" y="2209800"/>
              <a:chExt cx="2743200" cy="1447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0" name="Group 32"/>
            <p:cNvGrpSpPr/>
            <p:nvPr/>
          </p:nvGrpSpPr>
          <p:grpSpPr>
            <a:xfrm>
              <a:off x="55626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1" name="Group 36"/>
            <p:cNvGrpSpPr/>
            <p:nvPr/>
          </p:nvGrpSpPr>
          <p:grpSpPr>
            <a:xfrm>
              <a:off x="4648200" y="2590800"/>
              <a:ext cx="1371600" cy="1447800"/>
              <a:chOff x="4114800" y="2209800"/>
              <a:chExt cx="2743200" cy="14478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2" name="Elbow Connector 21"/>
            <p:cNvCxnSpPr>
              <a:stCxn id="31" idx="0"/>
              <a:endCxn id="28" idx="0"/>
            </p:cNvCxnSpPr>
            <p:nvPr/>
          </p:nvCxnSpPr>
          <p:spPr>
            <a:xfrm rot="5400000" flipH="1" flipV="1">
              <a:off x="5372100" y="4152900"/>
              <a:ext cx="1588" cy="1752600"/>
            </a:xfrm>
            <a:prstGeom prst="bentConnector3">
              <a:avLst>
                <a:gd name="adj1" fmla="val 238491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5105400" y="4038600"/>
              <a:ext cx="527304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>
            <a:xfrm rot="5400000">
              <a:off x="5179792" y="4450978"/>
              <a:ext cx="373039" cy="5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3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>
                <a:ea typeface="Arial Unicode MS" pitchFamily="34" charset="-128"/>
                <a:cs typeface="Arial Unicode MS" pitchFamily="34" charset="-128"/>
              </a:rPr>
              <a:t>Long Method</a:t>
            </a:r>
            <a:br>
              <a:rPr lang="es-AR" sz="2400" dirty="0">
                <a:ea typeface="Arial Unicode MS" pitchFamily="34" charset="-128"/>
                <a:cs typeface="Arial Unicode MS" pitchFamily="34" charset="-128"/>
              </a:rPr>
            </a:br>
            <a:endParaRPr lang="es-ES" dirty="0"/>
          </a:p>
        </p:txBody>
      </p:sp>
      <p:grpSp>
        <p:nvGrpSpPr>
          <p:cNvPr id="4" name="Group 16"/>
          <p:cNvGrpSpPr/>
          <p:nvPr/>
        </p:nvGrpSpPr>
        <p:grpSpPr>
          <a:xfrm>
            <a:off x="4343400" y="1676400"/>
            <a:ext cx="3505200" cy="4343400"/>
            <a:chOff x="2895600" y="1752600"/>
            <a:chExt cx="3505200" cy="4343400"/>
          </a:xfrm>
        </p:grpSpPr>
        <p:sp>
          <p:nvSpPr>
            <p:cNvPr id="5" name="Rectangle 4"/>
            <p:cNvSpPr/>
            <p:nvPr/>
          </p:nvSpPr>
          <p:spPr>
            <a:xfrm>
              <a:off x="2895600" y="2133600"/>
              <a:ext cx="3505200" cy="396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17526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8207" y="2362199"/>
              <a:ext cx="2779985" cy="3200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8207" y="5714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58207" y="58673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183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>
                <a:ea typeface="Arial Unicode MS" pitchFamily="34" charset="-128"/>
                <a:cs typeface="Arial Unicode MS" pitchFamily="34" charset="-128"/>
              </a:rPr>
              <a:t>Large Class</a:t>
            </a:r>
            <a:br>
              <a:rPr lang="es-AR" sz="2400" dirty="0">
                <a:ea typeface="Arial Unicode MS" pitchFamily="34" charset="-128"/>
                <a:cs typeface="Arial Unicode MS" pitchFamily="34" charset="-128"/>
              </a:rPr>
            </a:br>
            <a:endParaRPr lang="es-ES" dirty="0"/>
          </a:p>
        </p:txBody>
      </p:sp>
      <p:grpSp>
        <p:nvGrpSpPr>
          <p:cNvPr id="3" name="Group 27"/>
          <p:cNvGrpSpPr/>
          <p:nvPr/>
        </p:nvGrpSpPr>
        <p:grpSpPr>
          <a:xfrm>
            <a:off x="4343400" y="1524000"/>
            <a:ext cx="3505200" cy="4343400"/>
            <a:chOff x="2819400" y="19812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19400" y="1981200"/>
              <a:ext cx="3505200" cy="434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0" y="19812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2007" y="5927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2007" y="6095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590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5638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323248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340092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2514600"/>
              <a:ext cx="2779985" cy="460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06404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4580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4748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243136"/>
              <a:ext cx="2779985" cy="633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41157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5253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5422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4800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5085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390625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2007" y="407469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2007" y="356936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3657600"/>
              <a:ext cx="2779985" cy="159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419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>
                <a:ea typeface="Arial Unicode MS" pitchFamily="34" charset="-128"/>
                <a:cs typeface="Arial Unicode MS" pitchFamily="34" charset="-128"/>
              </a:rPr>
              <a:t>Long parameter list</a:t>
            </a:r>
            <a:br>
              <a:rPr lang="es-AR" sz="2400" dirty="0">
                <a:ea typeface="Arial Unicode MS" pitchFamily="34" charset="-128"/>
                <a:cs typeface="Arial Unicode MS" pitchFamily="34" charset="-128"/>
              </a:rPr>
            </a:br>
            <a:endParaRPr lang="es-ES" dirty="0"/>
          </a:p>
        </p:txBody>
      </p:sp>
      <p:grpSp>
        <p:nvGrpSpPr>
          <p:cNvPr id="3" name="Group 27"/>
          <p:cNvGrpSpPr/>
          <p:nvPr/>
        </p:nvGrpSpPr>
        <p:grpSpPr>
          <a:xfrm>
            <a:off x="1693896" y="3276601"/>
            <a:ext cx="8440705" cy="507831"/>
            <a:chOff x="322295" y="3581400"/>
            <a:chExt cx="8821705" cy="507831"/>
          </a:xfrm>
        </p:grpSpPr>
        <p:sp>
          <p:nvSpPr>
            <p:cNvPr id="4" name="TextBox 3"/>
            <p:cNvSpPr txBox="1"/>
            <p:nvPr/>
          </p:nvSpPr>
          <p:spPr>
            <a:xfrm>
              <a:off x="322295" y="3581400"/>
              <a:ext cx="88217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 err="1"/>
                <a:t>xxxxxxx</a:t>
              </a:r>
              <a:r>
                <a:rPr lang="es-AR" sz="2700" dirty="0"/>
                <a:t> (                                                                    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391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60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29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298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67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3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58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555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24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3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62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  <p:extLst>
      <p:ext uri="{BB962C8B-B14F-4D97-AF65-F5344CB8AC3E}">
        <p14:creationId xmlns:p14="http://schemas.microsoft.com/office/powerpoint/2010/main" val="26532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4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/>
              <a:t>Herramientas de chequeo automático</a:t>
            </a:r>
            <a:br>
              <a:rPr lang="es-AR" sz="2400" dirty="0"/>
            </a:b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057400"/>
            <a:ext cx="1752600" cy="126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842" y="4348965"/>
            <a:ext cx="174095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46582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Checkstyle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267201"/>
            <a:ext cx="1610870" cy="156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0" y="51595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FindBug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2" descr="http://www.towfeek.se/wp-content/uploads/2014/05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80037"/>
            <a:ext cx="4762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/>
              <a:t>Bibliografía “obligatoria”</a:t>
            </a:r>
            <a:br>
              <a:rPr lang="es-AR" sz="2400" dirty="0"/>
            </a:br>
            <a:endParaRPr lang="es-ES" dirty="0"/>
          </a:p>
        </p:txBody>
      </p:sp>
      <p:pic>
        <p:nvPicPr>
          <p:cNvPr id="3" name="Picture 2" descr="clean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50852">
            <a:off x="2970027" y="1686039"/>
            <a:ext cx="2757944" cy="366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449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684294">
            <a:off x="6390209" y="1307217"/>
            <a:ext cx="2787578" cy="3564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85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2735345"/>
            <a:ext cx="11596523" cy="2007096"/>
          </a:xfrm>
        </p:spPr>
        <p:txBody>
          <a:bodyPr>
            <a:noAutofit/>
          </a:bodyPr>
          <a:lstStyle/>
          <a:p>
            <a:r>
              <a:rPr lang="en-US" sz="6000" dirty="0" smtClean="0"/>
              <a:t>¿</a:t>
            </a:r>
            <a:r>
              <a:rPr lang="en-US" sz="4300" dirty="0" err="1" smtClean="0"/>
              <a:t>Preguntas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519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4571990" y="1446214"/>
            <a:ext cx="6908895" cy="4573587"/>
          </a:xfrm>
          <a:prstGeom prst="rect">
            <a:avLst/>
          </a:prstGeom>
        </p:spPr>
        <p:txBody>
          <a:bodyPr/>
          <a:lstStyle/>
          <a:p>
            <a:r>
              <a:rPr lang="es-AR" sz="2400" dirty="0"/>
              <a:t>¿</a:t>
            </a:r>
            <a:r>
              <a:rPr lang="es-AR" sz="2400" dirty="0" err="1"/>
              <a:t>Clean</a:t>
            </a:r>
            <a:r>
              <a:rPr lang="es-AR" sz="2400" dirty="0"/>
              <a:t> </a:t>
            </a:r>
            <a:r>
              <a:rPr lang="es-AR" sz="2400" dirty="0" err="1"/>
              <a:t>code</a:t>
            </a:r>
            <a:r>
              <a:rPr lang="es-AR" sz="2400" dirty="0"/>
              <a:t>?</a:t>
            </a:r>
          </a:p>
          <a:p>
            <a:r>
              <a:rPr lang="es-AR" sz="2400" dirty="0"/>
              <a:t>Reglas básicas</a:t>
            </a:r>
          </a:p>
          <a:p>
            <a:r>
              <a:rPr lang="es-AR" sz="2400" dirty="0" smtClean="0"/>
              <a:t>Herramientas</a:t>
            </a:r>
            <a:endParaRPr lang="es-AR" sz="2400" dirty="0"/>
          </a:p>
          <a:p>
            <a:r>
              <a:rPr lang="es-AR" sz="2400" dirty="0"/>
              <a:t>Bibliografía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/>
              <a:t>Índice WTF</a:t>
            </a:r>
            <a:br>
              <a:rPr lang="es-AR" sz="2400" dirty="0"/>
            </a:br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1146928" y="939452"/>
            <a:ext cx="7239000" cy="5156548"/>
            <a:chOff x="1066800" y="0"/>
            <a:chExt cx="7239000" cy="6832948"/>
          </a:xfrm>
        </p:grpSpPr>
        <p:pic>
          <p:nvPicPr>
            <p:cNvPr id="5" name="Picture 4" descr="wtfm.jpg"/>
            <p:cNvPicPr>
              <a:picLocks noChangeAspect="1"/>
            </p:cNvPicPr>
            <p:nvPr/>
          </p:nvPicPr>
          <p:blipFill>
            <a:blip r:embed="rId2" cstate="print"/>
            <a:srcRect b="3753"/>
            <a:stretch>
              <a:fillRect/>
            </a:stretch>
          </p:blipFill>
          <p:spPr>
            <a:xfrm>
              <a:off x="1066800" y="0"/>
              <a:ext cx="7239000" cy="656322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66800" y="6528148"/>
              <a:ext cx="72390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/>
              <a:t>¿ Clean Code ?</a:t>
            </a:r>
            <a:br>
              <a:rPr lang="es-AR" sz="2400" dirty="0"/>
            </a:br>
            <a:endParaRPr lang="es-AR" dirty="0"/>
          </a:p>
        </p:txBody>
      </p:sp>
      <p:sp>
        <p:nvSpPr>
          <p:cNvPr id="3" name="TextBox 2"/>
          <p:cNvSpPr txBox="1"/>
          <p:nvPr/>
        </p:nvSpPr>
        <p:spPr>
          <a:xfrm rot="20876374">
            <a:off x="-178390" y="124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800" dirty="0">
                <a:latin typeface="+mj-lt"/>
                <a:ea typeface="Arial Unicode MS" pitchFamily="34" charset="-128"/>
                <a:cs typeface="Arial Unicode MS" pitchFamily="34" charset="-128"/>
              </a:rPr>
              <a:t> Expresivo</a:t>
            </a:r>
          </a:p>
        </p:txBody>
      </p:sp>
      <p:sp>
        <p:nvSpPr>
          <p:cNvPr id="4" name="Rectangle 3"/>
          <p:cNvSpPr/>
          <p:nvPr/>
        </p:nvSpPr>
        <p:spPr>
          <a:xfrm rot="2012936">
            <a:off x="7349585" y="2350294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una</a:t>
            </a:r>
            <a:r>
              <a:rPr lang="es-AR" sz="12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800" b="1" dirty="0">
                <a:latin typeface="+mj-lt"/>
                <a:ea typeface="Arial Unicode MS" pitchFamily="34" charset="-128"/>
                <a:cs typeface="Arial Unicode MS" pitchFamily="34" charset="-128"/>
              </a:rPr>
              <a:t>sola</a:t>
            </a:r>
            <a:r>
              <a:rPr lang="es-AR" sz="12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cosa</a:t>
            </a:r>
          </a:p>
          <a:p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s-AR" sz="4800" b="1" dirty="0">
                <a:latin typeface="+mj-lt"/>
                <a:ea typeface="Arial Unicode MS" pitchFamily="34" charset="-128"/>
                <a:cs typeface="Arial Unicode MS" pitchFamily="34" charset="-128"/>
              </a:rPr>
              <a:t>bien</a:t>
            </a:r>
          </a:p>
          <a:p>
            <a:r>
              <a:rPr lang="es-AR" sz="24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endParaRPr lang="es-AR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 rot="19465396">
            <a:off x="4762816" y="1656346"/>
            <a:ext cx="601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6000" dirty="0">
                <a:latin typeface="+mj-lt"/>
                <a:ea typeface="Arial Unicode MS" pitchFamily="34" charset="-128"/>
                <a:cs typeface="Arial Unicode MS" pitchFamily="34" charset="-128"/>
              </a:rPr>
              <a:t>Simple</a:t>
            </a:r>
            <a:endParaRPr lang="es-AR" sz="6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 rot="20717386">
            <a:off x="4366533" y="4271505"/>
            <a:ext cx="59121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7200" dirty="0">
                <a:latin typeface="+mj-lt"/>
                <a:ea typeface="Arial Unicode MS" pitchFamily="34" charset="-128"/>
                <a:cs typeface="Arial Unicode MS" pitchFamily="34" charset="-128"/>
              </a:rPr>
              <a:t>0% Duplicados</a:t>
            </a:r>
          </a:p>
        </p:txBody>
      </p:sp>
      <p:sp>
        <p:nvSpPr>
          <p:cNvPr id="7" name="Rectangle 6"/>
          <p:cNvSpPr/>
          <p:nvPr/>
        </p:nvSpPr>
        <p:spPr>
          <a:xfrm rot="375874">
            <a:off x="1894073" y="375032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4400" dirty="0">
                <a:latin typeface="+mj-lt"/>
                <a:ea typeface="Arial Unicode MS" pitchFamily="34" charset="-128"/>
                <a:cs typeface="Arial Unicode MS" pitchFamily="34" charset="-128"/>
              </a:rPr>
              <a:t>colaboradores</a:t>
            </a:r>
          </a:p>
          <a:p>
            <a:r>
              <a:rPr lang="es-AR" sz="4400" dirty="0">
                <a:latin typeface="+mj-lt"/>
                <a:ea typeface="Arial Unicode MS" pitchFamily="34" charset="-128"/>
                <a:cs typeface="Arial Unicode MS" pitchFamily="34" charset="-128"/>
              </a:rPr>
              <a:t>explícitos</a:t>
            </a:r>
          </a:p>
        </p:txBody>
      </p:sp>
    </p:spTree>
    <p:extLst>
      <p:ext uri="{BB962C8B-B14F-4D97-AF65-F5344CB8AC3E}">
        <p14:creationId xmlns:p14="http://schemas.microsoft.com/office/powerpoint/2010/main" val="27808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/>
              <a:t>Clean Code – Reglas básicas</a:t>
            </a:r>
            <a:br>
              <a:rPr lang="es-AR" sz="2400" dirty="0"/>
            </a:b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52601" y="3429001"/>
            <a:ext cx="869661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//hours since game started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hoursSinceGameStarted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48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Nombres que revelen intención</a:t>
            </a:r>
          </a:p>
        </p:txBody>
      </p:sp>
    </p:spTree>
    <p:extLst>
      <p:ext uri="{BB962C8B-B14F-4D97-AF65-F5344CB8AC3E}">
        <p14:creationId xmlns:p14="http://schemas.microsoft.com/office/powerpoint/2010/main" val="3228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/>
              <a:t>Clean Code – Reglas básicas</a:t>
            </a: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01" y="3899118"/>
            <a:ext cx="856195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linearSearchFor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element)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includes(Object element)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Nombres que </a:t>
            </a:r>
            <a:r>
              <a:rPr lang="es-AR" sz="5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revelen intención</a:t>
            </a:r>
            <a:endParaRPr lang="es-AR" sz="5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9331" y="3244334"/>
            <a:ext cx="311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Lo que hace, no </a:t>
            </a:r>
            <a:r>
              <a:rPr lang="es-AR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cómo </a:t>
            </a:r>
            <a:r>
              <a:rPr lang="es-AR" dirty="0">
                <a:latin typeface="+mj-lt"/>
                <a:ea typeface="Arial Unicode MS" pitchFamily="34" charset="-128"/>
                <a:cs typeface="Arial Unicode MS" pitchFamily="34" charset="-128"/>
              </a:rPr>
              <a:t>lo hace</a:t>
            </a:r>
          </a:p>
        </p:txBody>
      </p:sp>
    </p:spTree>
    <p:extLst>
      <p:ext uri="{BB962C8B-B14F-4D97-AF65-F5344CB8AC3E}">
        <p14:creationId xmlns:p14="http://schemas.microsoft.com/office/powerpoint/2010/main" val="13620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/>
              <a:t>Clean Code – Reglas básicas</a:t>
            </a:r>
            <a:br>
              <a:rPr lang="es-AR" sz="2400" dirty="0"/>
            </a:b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143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Nombres </a:t>
            </a:r>
            <a:r>
              <a:rPr lang="es-AR" sz="5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pronunciables</a:t>
            </a:r>
            <a:endParaRPr lang="es-AR" sz="54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600" y="3575952"/>
            <a:ext cx="8915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6400" y="5125760"/>
            <a:ext cx="8991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this.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400" dirty="0"/>
              <a:t>Clean Code – Reglas básicas</a:t>
            </a:r>
            <a:br>
              <a:rPr lang="es-AR" sz="2400" dirty="0"/>
            </a:b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7768" y="2939802"/>
            <a:ext cx="9927432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(User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password)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user.getPhraseEncodedByPassword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cryptographer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.decryp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(password);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phrase.sameAs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Session.</a:t>
            </a:r>
            <a:r>
              <a:rPr lang="en-US" sz="19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9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+mj-lt"/>
                <a:ea typeface="Arial Unicode MS" pitchFamily="34" charset="-128"/>
                <a:cs typeface="Arial Unicode MS" pitchFamily="34" charset="-128"/>
              </a:rPr>
              <a:t>Sin efectos secundarios</a:t>
            </a:r>
          </a:p>
        </p:txBody>
      </p:sp>
      <p:sp>
        <p:nvSpPr>
          <p:cNvPr id="5" name="Oval 4"/>
          <p:cNvSpPr/>
          <p:nvPr/>
        </p:nvSpPr>
        <p:spPr>
          <a:xfrm>
            <a:off x="2035968" y="4387602"/>
            <a:ext cx="3581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AR" dirty="0" smtClean="0"/>
              <a:t>Ejemplos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96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23</TotalTime>
  <Words>167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Theme Hexacta Word</vt:lpstr>
      <vt:lpstr>Clean code</vt:lpstr>
      <vt:lpstr>PowerPoint Presentation</vt:lpstr>
      <vt:lpstr>Índice WTF </vt:lpstr>
      <vt:lpstr>¿ Clean Code ? </vt:lpstr>
      <vt:lpstr>Clean Code – Reglas básicas </vt:lpstr>
      <vt:lpstr>Clean Code – Reglas básicas</vt:lpstr>
      <vt:lpstr>Clean Code – Reglas básicas </vt:lpstr>
      <vt:lpstr>Clean Code – Reglas básicas </vt:lpstr>
      <vt:lpstr>PowerPoint Presentation</vt:lpstr>
      <vt:lpstr>Duplicated Code </vt:lpstr>
      <vt:lpstr>Long Method </vt:lpstr>
      <vt:lpstr>Large Class </vt:lpstr>
      <vt:lpstr>Long parameter list </vt:lpstr>
      <vt:lpstr>PowerPoint Presentation</vt:lpstr>
      <vt:lpstr>Herramientas de chequeo automático </vt:lpstr>
      <vt:lpstr>Bibliografía “obligatoria” 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Emanuel Alvea</dc:creator>
  <cp:lastModifiedBy>Emanuel Alvea</cp:lastModifiedBy>
  <cp:revision>4</cp:revision>
  <dcterms:created xsi:type="dcterms:W3CDTF">2017-04-24T12:47:49Z</dcterms:created>
  <dcterms:modified xsi:type="dcterms:W3CDTF">2017-04-24T13:11:25Z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