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72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303" autoAdjust="0"/>
  </p:normalViewPr>
  <p:slideViewPr>
    <p:cSldViewPr snapToGrid="0">
      <p:cViewPr varScale="1">
        <p:scale>
          <a:sx n="81" d="100"/>
          <a:sy n="81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24/04/2017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El problema y el dominio – Los problemas pertenecen a un dominio </a:t>
            </a:r>
          </a:p>
          <a:p>
            <a:r>
              <a:rPr lang="es-ES" sz="1200" dirty="0" smtClean="0"/>
              <a:t>Es muy importante acotar parte del dominio en el momento del análisis.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¿cual es el limite que debo tener a la hora de acotar el dominio?</a:t>
            </a:r>
          </a:p>
          <a:p>
            <a:r>
              <a:rPr lang="en-US" dirty="0" smtClean="0"/>
              <a:t>Como se </a:t>
            </a:r>
            <a:r>
              <a:rPr lang="en-US" dirty="0" err="1" smtClean="0"/>
              <a:t>responde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pregunta</a:t>
            </a:r>
            <a:r>
              <a:rPr lang="en-US" dirty="0" smtClean="0"/>
              <a:t> ???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pPr lvl="1"/>
            <a:r>
              <a:rPr lang="es-ES" dirty="0" smtClean="0"/>
              <a:t>Esta pregunta no posee como respuesta una receta.</a:t>
            </a:r>
          </a:p>
          <a:p>
            <a:pPr lvl="1"/>
            <a:r>
              <a:rPr lang="es-ES" dirty="0" smtClean="0"/>
              <a:t>Surge de la practica, la experiencia, la intuición y el conocimiento de buenas practicas.</a:t>
            </a:r>
          </a:p>
          <a:p>
            <a:endParaRPr lang="es-A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i="1" dirty="0" smtClean="0"/>
              <a:t>No modelar </a:t>
            </a:r>
            <a:r>
              <a:rPr lang="es-ES" sz="2000" b="1" i="1" u="sng" dirty="0" smtClean="0"/>
              <a:t>TODO</a:t>
            </a:r>
            <a:r>
              <a:rPr lang="es-ES" sz="2000" i="1" dirty="0" smtClean="0"/>
              <a:t> el dominio, ni tampoco modelar </a:t>
            </a:r>
            <a:r>
              <a:rPr lang="es-ES" sz="2000" b="1" i="1" u="sng" dirty="0" smtClean="0"/>
              <a:t>SOLAMENTE</a:t>
            </a:r>
            <a:r>
              <a:rPr lang="es-ES" sz="2000" i="1" dirty="0" smtClean="0"/>
              <a:t> el problema expresado, se tiene que encontrar un </a:t>
            </a:r>
            <a:r>
              <a:rPr lang="es-ES" sz="2000" b="1" i="1" u="sng" dirty="0" smtClean="0"/>
              <a:t>EQUILIBRIO</a:t>
            </a:r>
            <a:endParaRPr lang="es-ES" sz="2000" b="1" i="1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Modelar parque automotor desde dos puntos de vista distintos:</a:t>
            </a:r>
          </a:p>
          <a:p>
            <a:endParaRPr lang="es-AR" dirty="0" smtClean="0"/>
          </a:p>
          <a:p>
            <a:r>
              <a:rPr lang="es-AR" dirty="0" smtClean="0"/>
              <a:t>  - Seguridad</a:t>
            </a:r>
            <a:r>
              <a:rPr lang="es-AR" baseline="0" dirty="0" smtClean="0"/>
              <a:t> vial </a:t>
            </a:r>
          </a:p>
          <a:p>
            <a:r>
              <a:rPr lang="es-AR" baseline="0" dirty="0" smtClean="0"/>
              <a:t>  - AFIP</a:t>
            </a:r>
          </a:p>
          <a:p>
            <a:endParaRPr lang="es-AR" baseline="0" dirty="0" smtClean="0"/>
          </a:p>
          <a:p>
            <a:r>
              <a:rPr lang="es-AR" baseline="0" dirty="0" smtClean="0"/>
              <a:t>Que comportamiento pertenece a cada uno? Que le es de </a:t>
            </a:r>
            <a:r>
              <a:rPr lang="es-AR" baseline="0" dirty="0" err="1" smtClean="0"/>
              <a:t>interes</a:t>
            </a:r>
            <a:r>
              <a:rPr lang="es-AR" baseline="0" dirty="0" smtClean="0"/>
              <a:t> a cada uno? </a:t>
            </a:r>
          </a:p>
          <a:p>
            <a:endParaRPr lang="es-AR" baseline="0" dirty="0" smtClean="0"/>
          </a:p>
          <a:p>
            <a:r>
              <a:rPr lang="es-AR" baseline="0" dirty="0" smtClean="0"/>
              <a:t>Ambos son el parque automotor? SI.</a:t>
            </a:r>
          </a:p>
          <a:p>
            <a:endParaRPr lang="es-AR" baseline="0" dirty="0" smtClean="0"/>
          </a:p>
          <a:p>
            <a:r>
              <a:rPr lang="es-AR" baseline="0" dirty="0" smtClean="0"/>
              <a:t>Por ejemplo:</a:t>
            </a:r>
          </a:p>
          <a:p>
            <a:r>
              <a:rPr lang="es-AR" baseline="0" dirty="0" smtClean="0"/>
              <a:t>  - Que autos son seguros? </a:t>
            </a:r>
          </a:p>
          <a:p>
            <a:r>
              <a:rPr lang="es-AR" baseline="0" dirty="0" smtClean="0"/>
              <a:t>  - Que porcentaje de autos protegen al conductor y al acompañante? </a:t>
            </a:r>
          </a:p>
          <a:p>
            <a:r>
              <a:rPr lang="es-AR" baseline="0" dirty="0" smtClean="0"/>
              <a:t>  - Que cantidad de accidentes son provocados por fallas mecánicas?</a:t>
            </a:r>
          </a:p>
          <a:p>
            <a:endParaRPr lang="es-AR" baseline="0" dirty="0" smtClean="0"/>
          </a:p>
          <a:p>
            <a:r>
              <a:rPr lang="es-AR" dirty="0" smtClean="0"/>
              <a:t>  - Que cantidad</a:t>
            </a:r>
            <a:r>
              <a:rPr lang="es-AR" baseline="0" dirty="0" smtClean="0"/>
              <a:t> de autos de alta gama tienen dueños que deben impuestos?</a:t>
            </a:r>
          </a:p>
          <a:p>
            <a:r>
              <a:rPr lang="es-AR" baseline="0" dirty="0" smtClean="0"/>
              <a:t>  - Que autos son pagados en efectivo? </a:t>
            </a:r>
          </a:p>
          <a:p>
            <a:r>
              <a:rPr lang="es-AR" baseline="0" dirty="0" smtClean="0"/>
              <a:t>  - Cuantos autos pertenecen a cada ciudadano promedio?</a:t>
            </a:r>
          </a:p>
          <a:p>
            <a:endParaRPr lang="es-A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Otra</a:t>
            </a:r>
            <a:r>
              <a:rPr lang="en-US" dirty="0" smtClean="0"/>
              <a:t> forma </a:t>
            </a:r>
            <a:r>
              <a:rPr lang="en-US" dirty="0" err="1" smtClean="0"/>
              <a:t>es</a:t>
            </a:r>
            <a:r>
              <a:rPr lang="en-US" dirty="0" smtClean="0"/>
              <a:t> con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interfaz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propiedad de </a:t>
            </a:r>
            <a:r>
              <a:rPr lang="es-E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sustitución</a:t>
            </a:r>
            <a:r>
              <a:rPr lang="es-E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0"/>
            <a:endParaRPr lang="es-E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Para decir que una clase es </a:t>
            </a:r>
            <a:r>
              <a:rPr lang="es-E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subclase</a:t>
            </a:r>
            <a:r>
              <a:rPr lang="es-E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otra,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solo alcanza con que digamos que existe una herencia (</a:t>
            </a:r>
            <a:r>
              <a:rPr lang="es-ES" b="0" baseline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s-ES" b="0" baseline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y).</a:t>
            </a: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relación de subclase no nos dice nada con respecto a su comportamiento. </a:t>
            </a:r>
          </a:p>
          <a:p>
            <a:pPr lvl="0"/>
            <a:endParaRPr lang="es-ES" b="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En cambio el termino de </a:t>
            </a:r>
            <a:r>
              <a:rPr lang="es-ES" b="1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subtipo</a:t>
            </a:r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 usado para describir el comportamiento entre una clase y otra. </a:t>
            </a:r>
          </a:p>
          <a:p>
            <a:pPr lvl="0"/>
            <a:r>
              <a:rPr lang="es-ES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es subtipo de B si, en todo lugar donde puede estar B puedo reemplazarlo (sustituirlo) por A y todo sigue funcionando sin problemas. </a:t>
            </a:r>
          </a:p>
          <a:p>
            <a:pPr lvl="0"/>
            <a:endParaRPr lang="es-ES" sz="2100" b="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100" b="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 fácil construir subclases que no sean subtipos. (Ejemplo: pájaro y pingüino).</a:t>
            </a:r>
          </a:p>
          <a:p>
            <a:pPr lvl="0"/>
            <a:endParaRPr lang="es-ES" sz="2100" b="1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s-E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</a:p>
          <a:p>
            <a:r>
              <a:rPr lang="en-US" dirty="0" smtClean="0"/>
              <a:t>s - single </a:t>
            </a:r>
            <a:r>
              <a:rPr lang="en-US" dirty="0" err="1" smtClean="0"/>
              <a:t>responsability</a:t>
            </a:r>
            <a:r>
              <a:rPr lang="en-US" dirty="0" smtClean="0"/>
              <a:t> - a class should have a single </a:t>
            </a:r>
            <a:r>
              <a:rPr lang="en-US" dirty="0" err="1" smtClean="0"/>
              <a:t>responsability</a:t>
            </a:r>
            <a:endParaRPr lang="en-US" dirty="0" smtClean="0"/>
          </a:p>
          <a:p>
            <a:r>
              <a:rPr lang="en-US" dirty="0" smtClean="0"/>
              <a:t>o - open / closed - entities should be open by extension but closed for modification</a:t>
            </a:r>
          </a:p>
          <a:p>
            <a:r>
              <a:rPr lang="en-US" dirty="0" smtClean="0"/>
              <a:t>l - </a:t>
            </a:r>
            <a:r>
              <a:rPr lang="en-US" dirty="0" err="1" smtClean="0"/>
              <a:t>liskov</a:t>
            </a:r>
            <a:r>
              <a:rPr lang="en-US" dirty="0" smtClean="0"/>
              <a:t> substitution - object should be replaceable with instances of their subtypes without problems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- interface segregation - many specific interfaces are better than a super/general interface</a:t>
            </a:r>
          </a:p>
          <a:p>
            <a:r>
              <a:rPr lang="en-US" dirty="0" smtClean="0"/>
              <a:t>d - dependency inversion - should depend upon abstraction not upon concretions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843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736B3-6D4C-453F-AB85-08BF86DAD4CD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51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Paradigma de Objetos</a:t>
            </a:r>
          </a:p>
          <a:p>
            <a:pPr lvl="2"/>
            <a:r>
              <a:rPr lang="es-ES" dirty="0" smtClean="0"/>
              <a:t>Paradigma maduro (casi 30 años).</a:t>
            </a:r>
          </a:p>
          <a:p>
            <a:pPr lvl="2"/>
            <a:r>
              <a:rPr lang="es-ES" dirty="0" smtClean="0"/>
              <a:t>Simple.</a:t>
            </a:r>
          </a:p>
          <a:p>
            <a:pPr lvl="2"/>
            <a:r>
              <a:rPr lang="es-ES" dirty="0" smtClean="0"/>
              <a:t>Lejos de la visión </a:t>
            </a:r>
            <a:r>
              <a:rPr lang="es-ES" dirty="0" err="1" smtClean="0"/>
              <a:t>procedural</a:t>
            </a:r>
            <a:r>
              <a:rPr lang="es-E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1:	</a:t>
            </a:r>
            <a:r>
              <a:rPr lang="es-ES" sz="1700" b="1" i="1" dirty="0" smtClean="0"/>
              <a:t>«Un objeto es una abstracción de una entidad en el dominio»</a:t>
            </a:r>
            <a:endParaRPr lang="en-US" sz="1700" b="1" i="1" dirty="0" smtClean="0"/>
          </a:p>
          <a:p>
            <a:endParaRPr lang="es-ES" dirty="0" smtClean="0"/>
          </a:p>
          <a:p>
            <a:r>
              <a:rPr lang="es-ES" dirty="0" smtClean="0"/>
              <a:t>Definición 2:</a:t>
            </a:r>
            <a:r>
              <a:rPr lang="es-ES" sz="1700" i="1" dirty="0" smtClean="0"/>
              <a:t>	«Es una entidad conceptual computable»</a:t>
            </a:r>
            <a:endParaRPr lang="en-US" sz="1700" i="1" dirty="0" smtClean="0"/>
          </a:p>
          <a:p>
            <a:endParaRPr lang="es-ES" dirty="0" smtClean="0"/>
          </a:p>
          <a:p>
            <a:r>
              <a:rPr lang="es-ES" b="1" dirty="0" smtClean="0"/>
              <a:t>Es Computable:</a:t>
            </a:r>
          </a:p>
          <a:p>
            <a:pPr lvl="1"/>
            <a:r>
              <a:rPr lang="es-ES" dirty="0" smtClean="0"/>
              <a:t>Tiene que ser entendible en un modelo formal y ejecutable en una maquina y un ambiente de objetos.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Es una entidad Conceptual: sirve para pensar el problema.</a:t>
            </a:r>
          </a:p>
          <a:p>
            <a:r>
              <a:rPr lang="es-ES" dirty="0" smtClean="0"/>
              <a:t>Es una abstracción: </a:t>
            </a:r>
            <a:r>
              <a:rPr lang="es-ES" b="1" dirty="0" smtClean="0"/>
              <a:t>solo retenemos las propiedades esenciales de la entidad en el dominio.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Mensaje: </a:t>
            </a:r>
          </a:p>
          <a:p>
            <a:pPr lvl="1"/>
            <a:r>
              <a:rPr lang="es-ES" dirty="0" smtClean="0"/>
              <a:t>Es lo que se envía a un objeto. </a:t>
            </a:r>
          </a:p>
          <a:p>
            <a:pPr lvl="1"/>
            <a:r>
              <a:rPr lang="es-ES" dirty="0" smtClean="0"/>
              <a:t>Indica QUE hacer, pero no el COMO.</a:t>
            </a:r>
          </a:p>
          <a:p>
            <a:endParaRPr lang="es-ES" dirty="0" smtClean="0"/>
          </a:p>
          <a:p>
            <a:r>
              <a:rPr lang="es-ES" dirty="0" smtClean="0"/>
              <a:t>Método: </a:t>
            </a:r>
          </a:p>
          <a:p>
            <a:pPr lvl="1"/>
            <a:r>
              <a:rPr lang="es-ES" dirty="0" smtClean="0"/>
              <a:t>Es la implementación usualmente asociada a un mensaje.</a:t>
            </a:r>
          </a:p>
          <a:p>
            <a:pPr lvl="1"/>
            <a:r>
              <a:rPr lang="es-ES" dirty="0" smtClean="0"/>
              <a:t>Indica COMO hace la tarea.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Para cada mensaje que un objeto entiende, hay un método vinculado.</a:t>
            </a:r>
          </a:p>
          <a:p>
            <a:endParaRPr lang="es-ES" dirty="0" smtClean="0"/>
          </a:p>
          <a:p>
            <a:r>
              <a:rPr lang="es-ES" dirty="0" smtClean="0"/>
              <a:t>Es importante tener en cuenta la distinción entre estos dos conceptos.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Encapsulamiento: </a:t>
            </a:r>
          </a:p>
          <a:p>
            <a:r>
              <a:rPr lang="es-AR" b="1" i="1" dirty="0" smtClean="0"/>
              <a:t>   - Oculta</a:t>
            </a:r>
            <a:r>
              <a:rPr lang="es-AR" b="1" i="1" baseline="0" dirty="0" smtClean="0"/>
              <a:t> el estado del objeto</a:t>
            </a:r>
          </a:p>
          <a:p>
            <a:r>
              <a:rPr lang="es-AR" baseline="0" dirty="0" smtClean="0"/>
              <a:t>   - Es el objeto quien “decide” como manipular sus estado interno. </a:t>
            </a:r>
          </a:p>
          <a:p>
            <a:r>
              <a:rPr lang="es-AR" baseline="0" dirty="0" smtClean="0"/>
              <a:t>   - Un objeto expone sus mensajes para que a través de ellos se cambie el estado interno. </a:t>
            </a:r>
          </a:p>
          <a:p>
            <a:r>
              <a:rPr lang="es-AR" baseline="0" dirty="0" smtClean="0"/>
              <a:t>   - Las propiedades de un objeto deben ser privadas, y los métodos públicos. (Puede haber métodos privados también)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Una de las características principales de la programación orientada a objetos:</a:t>
            </a:r>
            <a:r>
              <a:rPr lang="es-ES" sz="1200" baseline="0" dirty="0" smtClean="0"/>
              <a:t> </a:t>
            </a:r>
            <a:r>
              <a:rPr lang="es-ES" sz="1200" b="1" baseline="0" dirty="0" smtClean="0"/>
              <a:t>delegar</a:t>
            </a:r>
            <a:endParaRPr lang="es-ES" sz="1200" b="1" dirty="0" smtClean="0"/>
          </a:p>
          <a:p>
            <a:endParaRPr lang="es-ES" sz="1200" dirty="0" smtClean="0"/>
          </a:p>
          <a:p>
            <a:r>
              <a:rPr lang="es-ES" sz="1200" dirty="0" smtClean="0"/>
              <a:t>La idea es que cada objeto </a:t>
            </a:r>
            <a:r>
              <a:rPr lang="es-ES" sz="1200" b="1" dirty="0" smtClean="0"/>
              <a:t>delegue</a:t>
            </a:r>
            <a:r>
              <a:rPr lang="es-ES" sz="1200" dirty="0" smtClean="0"/>
              <a:t> en otro objeto </a:t>
            </a:r>
            <a:r>
              <a:rPr lang="es-ES" sz="1200" b="1" dirty="0" smtClean="0"/>
              <a:t>responsabilidades</a:t>
            </a:r>
            <a:r>
              <a:rPr lang="es-ES" sz="1200" dirty="0" smtClean="0"/>
              <a:t> que no le competen.</a:t>
            </a:r>
          </a:p>
          <a:p>
            <a:endParaRPr lang="es-ES" sz="1200" dirty="0" smtClean="0"/>
          </a:p>
          <a:p>
            <a:r>
              <a:rPr lang="es-ES" sz="1200" dirty="0" smtClean="0"/>
              <a:t>Dentro del paradigma de objetos, un sistema se conforma por un conjunto de objetos con </a:t>
            </a:r>
            <a:r>
              <a:rPr lang="es-ES" sz="1200" b="1" dirty="0" smtClean="0"/>
              <a:t>comportamientos</a:t>
            </a:r>
            <a:r>
              <a:rPr lang="es-ES" sz="1200" dirty="0" smtClean="0"/>
              <a:t> bien establecidos que internamente delegan responsabilidades en otros objetos (</a:t>
            </a:r>
            <a:r>
              <a:rPr lang="es-ES" sz="1200" b="1" dirty="0" smtClean="0"/>
              <a:t>colaboración</a:t>
            </a:r>
            <a:r>
              <a:rPr lang="es-ES" sz="1200" dirty="0" smtClean="0"/>
              <a:t>).</a:t>
            </a:r>
            <a:endParaRPr lang="en-US" sz="1200" dirty="0" smtClean="0"/>
          </a:p>
          <a:p>
            <a:endParaRPr lang="en-US" dirty="0" smtClean="0"/>
          </a:p>
          <a:p>
            <a:r>
              <a:rPr lang="es-ES" sz="1200" dirty="0" smtClean="0"/>
              <a:t>Los</a:t>
            </a:r>
            <a:r>
              <a:rPr lang="es-ES" sz="1200" baseline="0" dirty="0" smtClean="0"/>
              <a:t> objetos deberían tienden a ser holgazanes. Deberían hacer </a:t>
            </a:r>
            <a:r>
              <a:rPr lang="es-ES" sz="1200" b="1" baseline="0" dirty="0" smtClean="0"/>
              <a:t>solo una cosa ….y bien. </a:t>
            </a:r>
          </a:p>
          <a:p>
            <a:endParaRPr lang="es-ES" sz="1200" b="1" baseline="0" dirty="0" smtClean="0"/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Definitivamente un objeto no puede hacerlo todo.</a:t>
            </a: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Ejemplo: cigüeña del petróleo, solo es responsable de la succión, o extracción. No es responsable ni de la distribución, ni del almacenaje, ni de la medición, ni de la búsqueda del lugar de extracción,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Solo extracción y nada más. </a:t>
            </a: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relación entre polimorfismo y </a:t>
            </a:r>
            <a:r>
              <a:rPr lang="es-ES" dirty="0" err="1" smtClean="0"/>
              <a:t>binding</a:t>
            </a:r>
            <a:r>
              <a:rPr lang="es-ES" dirty="0" smtClean="0"/>
              <a:t> dinámico es un ejemplo claro de la inseparabilidad del diseño de la implementación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 las responsabilidades de un profesor esta la de dar clases, pero en ocasiones se capacita y también toma clases.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 las responsabilidades de un alumno esta la de tomar clases, pero en ocasiones también da clases. 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 sirve esta herencia?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s-A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La influencia del Polimorfismo sobre el diseño orientado a objetos es tan importante que es considerado por muchos autores como un principio fundamental en la programación orientada a Objetos.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FF7A-78DA-410B-83EC-4E8D1E3B14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0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Click to 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  <p:sldLayoutId id="2147483681" r:id="rId17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HexactaLabs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Programación Orientada a </a:t>
            </a:r>
            <a:r>
              <a:rPr lang="es-ES" dirty="0" smtClean="0"/>
              <a:t>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s-ES" sz="3600" dirty="0" smtClean="0"/>
          </a:p>
          <a:p>
            <a:r>
              <a:rPr lang="es-ES" sz="3600" dirty="0" smtClean="0"/>
              <a:t>Factorizar </a:t>
            </a:r>
            <a:r>
              <a:rPr lang="es-ES" sz="3600" b="1" dirty="0" smtClean="0">
                <a:solidFill>
                  <a:srgbClr val="FF0000"/>
                </a:solidFill>
              </a:rPr>
              <a:t>comportamiento</a:t>
            </a:r>
            <a:r>
              <a:rPr lang="es-ES" sz="3600" dirty="0" smtClean="0"/>
              <a:t> común</a:t>
            </a:r>
          </a:p>
          <a:p>
            <a:pPr indent="0">
              <a:buNone/>
            </a:pPr>
            <a:endParaRPr lang="es-ES" sz="3600" dirty="0" smtClean="0"/>
          </a:p>
          <a:p>
            <a:r>
              <a:rPr lang="es-ES" sz="3600" dirty="0" smtClean="0"/>
              <a:t>Mecanismo conceptual para representar el dominio que estamos modelando.</a:t>
            </a:r>
          </a:p>
          <a:p>
            <a:endParaRPr lang="es-ES" sz="2800" dirty="0" smtClean="0"/>
          </a:p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46874" y="944883"/>
            <a:ext cx="11265408" cy="2286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Concepto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09800" y="1598614"/>
            <a:ext cx="82296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1638" lvl="1" indent="-173038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/>
            </a:pPr>
            <a:endParaRPr lang="es-ES" sz="2400" dirty="0"/>
          </a:p>
        </p:txBody>
      </p:sp>
      <p:sp>
        <p:nvSpPr>
          <p:cNvPr id="7" name="Rectangle 6"/>
          <p:cNvSpPr/>
          <p:nvPr/>
        </p:nvSpPr>
        <p:spPr>
          <a:xfrm>
            <a:off x="4267200" y="16002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Persona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41910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Alumno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41910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Profesor</a:t>
            </a:r>
            <a:endParaRPr lang="en-US" dirty="0"/>
          </a:p>
        </p:txBody>
      </p:sp>
      <p:cxnSp>
        <p:nvCxnSpPr>
          <p:cNvPr id="11" name="Elbow Connector 10"/>
          <p:cNvCxnSpPr>
            <a:stCxn id="9" idx="0"/>
            <a:endCxn id="7" idx="2"/>
          </p:cNvCxnSpPr>
          <p:nvPr/>
        </p:nvCxnSpPr>
        <p:spPr>
          <a:xfrm rot="5400000" flipH="1" flipV="1">
            <a:off x="4267200" y="2590800"/>
            <a:ext cx="1143000" cy="2057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7" idx="2"/>
          </p:cNvCxnSpPr>
          <p:nvPr/>
        </p:nvCxnSpPr>
        <p:spPr>
          <a:xfrm rot="16200000" flipV="1">
            <a:off x="6515100" y="2400300"/>
            <a:ext cx="11430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antoniofilms.bravehost.com/myPictures/sign_caution-rad-mat.jpg"/>
          <p:cNvPicPr>
            <a:picLocks noChangeAspect="1" noChangeArrowheads="1"/>
          </p:cNvPicPr>
          <p:nvPr/>
        </p:nvPicPr>
        <p:blipFill>
          <a:blip r:embed="rId3" cstate="print"/>
          <a:srcRect b="21824"/>
          <a:stretch>
            <a:fillRect/>
          </a:stretch>
        </p:blipFill>
        <p:spPr bwMode="auto">
          <a:xfrm>
            <a:off x="9791700" y="1502297"/>
            <a:ext cx="1295400" cy="13668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>
          <a:xfrm>
            <a:off x="4419600" y="4267200"/>
            <a:ext cx="4953000" cy="990600"/>
          </a:xfrm>
          <a:prstGeom prst="wedgeRoundRectCallout">
            <a:avLst>
              <a:gd name="adj1" fmla="val -10440"/>
              <a:gd name="adj2" fmla="val 841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438400" y="1295400"/>
            <a:ext cx="2209800" cy="990600"/>
          </a:xfrm>
          <a:prstGeom prst="wedgeRoundRectCallout">
            <a:avLst>
              <a:gd name="adj1" fmla="val -48253"/>
              <a:gd name="adj2" fmla="val 718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1" y="16002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¡Es un pájaro!</a:t>
            </a:r>
          </a:p>
        </p:txBody>
      </p:sp>
      <p:sp>
        <p:nvSpPr>
          <p:cNvPr id="13" name="Rounded Rectangular Callout 12"/>
          <p:cNvSpPr/>
          <p:nvPr/>
        </p:nvSpPr>
        <p:spPr>
          <a:xfrm flipH="1">
            <a:off x="6477000" y="1828800"/>
            <a:ext cx="2971800" cy="990600"/>
          </a:xfrm>
          <a:prstGeom prst="wedgeRoundRectCallout">
            <a:avLst>
              <a:gd name="adj1" fmla="val -50490"/>
              <a:gd name="adj2" fmla="val 80244"/>
              <a:gd name="adj3" fmla="val 16667"/>
            </a:avLst>
          </a:prstGeom>
          <a:noFill/>
          <a:ln>
            <a:solidFill>
              <a:schemeClr val="tx1"/>
            </a:solidFill>
          </a:ln>
          <a:scene3d>
            <a:camera prst="orthographicFront">
              <a:rot lat="0" lon="54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34201" y="21336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¡No, es un avión!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4648200" y="4572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¿Que importa? ¡Todos implementan volar!</a:t>
            </a:r>
            <a:endParaRPr lang="es-E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124200" y="2819400"/>
            <a:ext cx="2438400" cy="990600"/>
          </a:xfrm>
          <a:prstGeom prst="wedgeRoundRectCallout">
            <a:avLst>
              <a:gd name="adj1" fmla="val -48253"/>
              <a:gd name="adj2" fmla="val 718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1" y="31242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¡No, es Superman!</a:t>
            </a:r>
            <a:endParaRPr lang="es-E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5642" y="347472"/>
            <a:ext cx="9842902" cy="29684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67400" y="3276600"/>
            <a:ext cx="4114800" cy="3657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dirty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74192" y="762000"/>
            <a:ext cx="11265408" cy="2286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pic>
        <p:nvPicPr>
          <p:cNvPr id="22530" name="Picture 2" descr="http://www.acmh.org/healthfoundation/ques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066800"/>
            <a:ext cx="3352800" cy="49546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07784" y="1066800"/>
            <a:ext cx="4384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la característica por la cual diferentes objetos pueden responder de diferente manera ( con diferente comportamiento) al mismo mensaje</a:t>
            </a:r>
          </a:p>
          <a:p>
            <a:endParaRPr lang="en-US" sz="2400" dirty="0" smtClean="0"/>
          </a:p>
          <a:p>
            <a:r>
              <a:rPr lang="es-ES" sz="2400" dirty="0"/>
              <a:t> Aumenta la capacidad de extensibilidad y claridad                del código orientado a objetos.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pPr lvl="1"/>
            <a:endParaRPr lang="es-A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62000" y="838200"/>
            <a:ext cx="11265408" cy="2286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Binding </a:t>
            </a:r>
            <a:r>
              <a:rPr lang="es-ES" dirty="0" smtClean="0"/>
              <a:t>Dinámico 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8303998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1" y="1828800"/>
            <a:ext cx="9531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9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larin.com/deportes/Angel-Maria-Holanda-REUTERSDylan-Martinez_CLAIMA20140710_0165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76400"/>
            <a:ext cx="57150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76883" y="979754"/>
            <a:ext cx="11713897" cy="4577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400" kern="600" spc="0" baseline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AR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Principio de sustitución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02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Principios SOLID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t Placeholder 10"/>
          <p:cNvSpPr>
            <a:spLocks noGrp="1"/>
          </p:cNvSpPr>
          <p:nvPr>
            <p:ph type="body" sz="quarter" idx="15"/>
          </p:nvPr>
        </p:nvSpPr>
        <p:spPr>
          <a:xfrm>
            <a:off x="238752" y="1708666"/>
            <a:ext cx="11714163" cy="4732337"/>
          </a:xfrm>
        </p:spPr>
        <p:txBody>
          <a:bodyPr>
            <a:normAutofit/>
          </a:bodyPr>
          <a:lstStyle/>
          <a:p>
            <a:r>
              <a:rPr lang="es-ES" sz="4000" dirty="0" smtClean="0"/>
              <a:t>S. Single </a:t>
            </a:r>
            <a:r>
              <a:rPr lang="es-ES" sz="4000" dirty="0" err="1" smtClean="0"/>
              <a:t>responsability</a:t>
            </a:r>
            <a:endParaRPr lang="es-ES" sz="4000" dirty="0" smtClean="0"/>
          </a:p>
          <a:p>
            <a:r>
              <a:rPr lang="es-ES" sz="4000" dirty="0" smtClean="0"/>
              <a:t>O. Open/</a:t>
            </a:r>
            <a:r>
              <a:rPr lang="es-ES" sz="4000" dirty="0" err="1" smtClean="0"/>
              <a:t>Close</a:t>
            </a:r>
            <a:endParaRPr lang="es-ES" sz="4000" dirty="0" smtClean="0"/>
          </a:p>
          <a:p>
            <a:r>
              <a:rPr lang="es-ES" sz="4000" dirty="0" smtClean="0"/>
              <a:t>L. </a:t>
            </a:r>
            <a:r>
              <a:rPr lang="es-ES" sz="4000" dirty="0" err="1" smtClean="0"/>
              <a:t>Liskov</a:t>
            </a:r>
            <a:r>
              <a:rPr lang="es-ES" sz="4000" dirty="0" smtClean="0"/>
              <a:t> </a:t>
            </a:r>
            <a:r>
              <a:rPr lang="es-ES" sz="4000" dirty="0" err="1"/>
              <a:t>s</a:t>
            </a:r>
            <a:r>
              <a:rPr lang="es-ES" sz="4000" dirty="0" err="1" smtClean="0"/>
              <a:t>ubstitution</a:t>
            </a:r>
            <a:endParaRPr lang="es-ES" sz="4000" dirty="0" smtClean="0"/>
          </a:p>
          <a:p>
            <a:r>
              <a:rPr lang="es-ES" sz="4000" dirty="0" smtClean="0"/>
              <a:t>I. Interface </a:t>
            </a:r>
            <a:r>
              <a:rPr lang="es-ES" sz="4000" dirty="0" err="1" smtClean="0"/>
              <a:t>segregation</a:t>
            </a:r>
            <a:endParaRPr lang="es-ES" sz="4000" dirty="0" smtClean="0"/>
          </a:p>
          <a:p>
            <a:r>
              <a:rPr lang="es-ES" sz="4000" dirty="0" smtClean="0"/>
              <a:t>D. </a:t>
            </a:r>
            <a:r>
              <a:rPr lang="es-ES" sz="4000" dirty="0" err="1" smtClean="0"/>
              <a:t>Dependency</a:t>
            </a:r>
            <a:r>
              <a:rPr lang="es-ES" sz="4000" dirty="0" smtClean="0"/>
              <a:t> </a:t>
            </a:r>
            <a:r>
              <a:rPr lang="es-ES" sz="4000" dirty="0" err="1" smtClean="0"/>
              <a:t>inversion</a:t>
            </a:r>
            <a:r>
              <a:rPr lang="es-E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955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73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>
          <a:xfrm>
            <a:off x="3983766" y="631792"/>
            <a:ext cx="7680853" cy="479325"/>
          </a:xfrm>
        </p:spPr>
        <p:txBody>
          <a:bodyPr/>
          <a:lstStyle/>
          <a:p>
            <a:r>
              <a:rPr lang="es-AR" sz="2000" dirty="0"/>
              <a:t>Problema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>
          <a:xfrm>
            <a:off x="3983766" y="1947660"/>
            <a:ext cx="7680853" cy="479325"/>
          </a:xfrm>
        </p:spPr>
        <p:txBody>
          <a:bodyPr/>
          <a:lstStyle/>
          <a:p>
            <a:r>
              <a:rPr lang="es-AR" sz="2000" dirty="0"/>
              <a:t>Encapsulamiento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>
          <a:xfrm>
            <a:off x="3983766" y="1275983"/>
            <a:ext cx="7680853" cy="479325"/>
          </a:xfrm>
        </p:spPr>
        <p:txBody>
          <a:bodyPr/>
          <a:lstStyle/>
          <a:p>
            <a:r>
              <a:rPr lang="es-AR" sz="2000" dirty="0"/>
              <a:t>Paradigma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>
          <a:xfrm>
            <a:off x="3983766" y="2600483"/>
            <a:ext cx="7680853" cy="479325"/>
          </a:xfrm>
        </p:spPr>
        <p:txBody>
          <a:bodyPr/>
          <a:lstStyle/>
          <a:p>
            <a:r>
              <a:rPr lang="es-AR" sz="2000" dirty="0"/>
              <a:t>Delegación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>
          <a:xfrm>
            <a:off x="3983766" y="3295475"/>
            <a:ext cx="7680853" cy="479325"/>
          </a:xfrm>
        </p:spPr>
        <p:txBody>
          <a:bodyPr/>
          <a:lstStyle/>
          <a:p>
            <a:r>
              <a:rPr lang="es-AR" sz="2000" dirty="0"/>
              <a:t>Clases</a:t>
            </a:r>
            <a:endParaRPr lang="es-AR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>
          <a:xfrm>
            <a:off x="3983766" y="4639624"/>
            <a:ext cx="7680853" cy="479325"/>
          </a:xfrm>
        </p:spPr>
        <p:txBody>
          <a:bodyPr/>
          <a:lstStyle/>
          <a:p>
            <a:r>
              <a:rPr lang="es-AR" sz="2000" dirty="0"/>
              <a:t>Polimorfismo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>
          <a:xfrm>
            <a:off x="3983766" y="3967947"/>
            <a:ext cx="7680853" cy="479325"/>
          </a:xfrm>
        </p:spPr>
        <p:txBody>
          <a:bodyPr/>
          <a:lstStyle/>
          <a:p>
            <a:r>
              <a:rPr lang="es-AR" sz="2000" dirty="0"/>
              <a:t>Herencia</a:t>
            </a:r>
            <a:endParaRPr lang="es-AR" dirty="0"/>
          </a:p>
        </p:txBody>
      </p:sp>
      <p:sp>
        <p:nvSpPr>
          <p:cNvPr id="52" name="Content Placeholder 51"/>
          <p:cNvSpPr>
            <a:spLocks noGrp="1"/>
          </p:cNvSpPr>
          <p:nvPr>
            <p:ph idx="23"/>
          </p:nvPr>
        </p:nvSpPr>
        <p:spPr>
          <a:xfrm>
            <a:off x="3983766" y="5311301"/>
            <a:ext cx="7680853" cy="479325"/>
          </a:xfrm>
        </p:spPr>
        <p:txBody>
          <a:bodyPr/>
          <a:lstStyle/>
          <a:p>
            <a:r>
              <a:rPr lang="es-AR" sz="2000" dirty="0"/>
              <a:t>Sustitución</a:t>
            </a:r>
            <a:endParaRPr lang="es-AR" dirty="0"/>
          </a:p>
        </p:txBody>
      </p:sp>
      <p:sp>
        <p:nvSpPr>
          <p:cNvPr id="19" name="Content Placeholder 51"/>
          <p:cNvSpPr txBox="1">
            <a:spLocks/>
          </p:cNvSpPr>
          <p:nvPr/>
        </p:nvSpPr>
        <p:spPr>
          <a:xfrm>
            <a:off x="3985334" y="5906761"/>
            <a:ext cx="7680853" cy="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994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/>
              <a:t>SOLID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4325" y="4114800"/>
            <a:ext cx="8229600" cy="2133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AR" sz="3600" dirty="0" smtClean="0"/>
              <a:t>  </a:t>
            </a:r>
            <a:r>
              <a:rPr lang="es-AR" sz="3600" dirty="0"/>
              <a:t>Seguridad </a:t>
            </a:r>
            <a:r>
              <a:rPr lang="es-AR" sz="3600" dirty="0" smtClean="0"/>
              <a:t>vial</a:t>
            </a:r>
            <a:endParaRPr lang="es-AR" sz="3600" dirty="0"/>
          </a:p>
          <a:p>
            <a:r>
              <a:rPr lang="es-AR" sz="3600" dirty="0"/>
              <a:t>  AFIP</a:t>
            </a:r>
          </a:p>
          <a:p>
            <a:endParaRPr lang="es-AR" sz="2800" dirty="0"/>
          </a:p>
          <a:p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54325" y="2895600"/>
            <a:ext cx="8449056" cy="685800"/>
          </a:xfrm>
          <a:prstGeom prst="rect">
            <a:avLst/>
          </a:prstGeom>
        </p:spPr>
        <p:txBody>
          <a:bodyPr/>
          <a:lstStyle/>
          <a:p>
            <a:r>
              <a:rPr lang="es-AR" sz="3600" dirty="0"/>
              <a:t>Ejemplo: modelar el parque automotor </a:t>
            </a:r>
            <a:endParaRPr lang="en-US" sz="3600" dirty="0"/>
          </a:p>
        </p:txBody>
      </p:sp>
      <p:pic>
        <p:nvPicPr>
          <p:cNvPr id="5" name="Picture 6" descr="C:\Documents and Settings\mperezvega\My Documents\Temp\parque automotor 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8157" y="825843"/>
            <a:ext cx="3352799" cy="1860129"/>
          </a:xfrm>
          <a:prstGeom prst="rect">
            <a:avLst/>
          </a:prstGeom>
          <a:noFill/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304800" y="616214"/>
            <a:ext cx="7010400" cy="48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171028" y="1551139"/>
            <a:ext cx="9609814" cy="105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Segoe UI" panose="020B0502040204020203" pitchFamily="34" charset="0"/>
              <a:buNone/>
            </a:pPr>
            <a:r>
              <a:rPr lang="es-ES" sz="3600" dirty="0" smtClean="0"/>
              <a:t>	</a:t>
            </a:r>
            <a:r>
              <a:rPr lang="es-AR" sz="3600" b="1" i="1" dirty="0" smtClean="0"/>
              <a:t>Los problemas pertenecen a un dominio </a:t>
            </a:r>
            <a:endParaRPr lang="en-US" sz="6000" i="1" dirty="0" smtClean="0"/>
          </a:p>
          <a:p>
            <a:pPr marL="228600" lvl="1" indent="0">
              <a:buFont typeface="Segoe UI" panose="020B0502040204020203" pitchFamily="34" charset="0"/>
              <a:buNone/>
            </a:pPr>
            <a:endParaRPr lang="en-US" sz="6000" i="1" dirty="0" smtClean="0"/>
          </a:p>
          <a:p>
            <a:pPr marL="228600" lvl="1" indent="0">
              <a:buFont typeface="Segoe UI" panose="020B0502040204020203" pitchFamily="34" charset="0"/>
              <a:buNone/>
            </a:pPr>
            <a:endParaRPr lang="en-US" sz="6000" i="1" dirty="0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Ejemplo: modelar el parque automotor </a:t>
            </a:r>
            <a:r>
              <a:rPr lang="en-US" sz="2400" dirty="0"/>
              <a:t/>
            </a:r>
            <a:br>
              <a:rPr lang="en-US" sz="2400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24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ES" sz="2600" b="1" dirty="0"/>
              <a:t>«Objetos que colaboran enviándose mensajes»</a:t>
            </a:r>
          </a:p>
          <a:p>
            <a:pPr marL="228600" lvl="1" indent="0">
              <a:buNone/>
            </a:pPr>
            <a:endParaRPr lang="es-ES" sz="1800" dirty="0"/>
          </a:p>
          <a:p>
            <a:pPr marL="173038" lvl="1">
              <a:buClrTx/>
              <a:buNone/>
            </a:pPr>
            <a:r>
              <a:rPr lang="es-ES" sz="2600" dirty="0">
                <a:solidFill>
                  <a:srgbClr val="7030A0"/>
                </a:solidFill>
                <a:latin typeface="Adobe Garamond Pro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3600" i="1" dirty="0">
                <a:latin typeface="Arno Pro" pitchFamily="18" charset="0"/>
              </a:rPr>
              <a:t>«Objetos que colaboran enviándose mensajes</a:t>
            </a:r>
            <a:r>
              <a:rPr lang="es-ES" sz="2600" dirty="0">
                <a:latin typeface="Adobe Garamond Pro" pitchFamily="18" charset="0"/>
              </a:rPr>
              <a:t>»</a:t>
            </a:r>
          </a:p>
          <a:p>
            <a:pPr marL="173038" lvl="1">
              <a:buClrTx/>
              <a:buNone/>
            </a:pPr>
            <a:r>
              <a:rPr lang="es-ES" sz="4400" dirty="0">
                <a:latin typeface="Castellar" pitchFamily="18" charset="0"/>
              </a:rPr>
              <a:t>«Objetos que colaboran enviándose mensajes»</a:t>
            </a:r>
          </a:p>
          <a:p>
            <a:pPr marL="173038" lvl="1" algn="r">
              <a:buClrTx/>
              <a:buNone/>
            </a:pPr>
            <a:r>
              <a:rPr lang="es-ES" sz="2000" i="1" dirty="0">
                <a:latin typeface="Papyrus" pitchFamily="66" charset="0"/>
              </a:rPr>
              <a:t>«Objetos que colaboran enviándose mensajes</a:t>
            </a:r>
            <a:r>
              <a:rPr lang="es-ES" sz="2000" dirty="0">
                <a:latin typeface="Papyrus" pitchFamily="66" charset="0"/>
              </a:rPr>
              <a:t>»</a:t>
            </a:r>
          </a:p>
          <a:p>
            <a:pPr>
              <a:buNone/>
            </a:pPr>
            <a:endParaRPr lang="es-ES" sz="1800" dirty="0"/>
          </a:p>
        </p:txBody>
      </p:sp>
      <p:sp>
        <p:nvSpPr>
          <p:cNvPr id="5" name="Title 26"/>
          <p:cNvSpPr>
            <a:spLocks noGrp="1"/>
          </p:cNvSpPr>
          <p:nvPr>
            <p:ph type="title"/>
          </p:nvPr>
        </p:nvSpPr>
        <p:spPr>
          <a:xfrm>
            <a:off x="334433" y="238562"/>
            <a:ext cx="11713897" cy="457727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Paradigma de Objetos</a:t>
            </a:r>
            <a:br>
              <a:rPr lang="es-ES" sz="2400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0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066801"/>
            <a:ext cx="8229600" cy="51831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endParaRPr lang="es-ES" sz="4000" dirty="0"/>
          </a:p>
          <a:p>
            <a:pPr marL="0" indent="0" algn="ctr">
              <a:buNone/>
            </a:pPr>
            <a:r>
              <a:rPr lang="es-ES" sz="4000" i="1" dirty="0"/>
              <a:t>Un objeto es una </a:t>
            </a:r>
          </a:p>
          <a:p>
            <a:pPr marL="0" indent="0" algn="ctr">
              <a:buNone/>
            </a:pPr>
            <a:r>
              <a:rPr lang="es-ES" sz="4000" i="1" dirty="0"/>
              <a:t>abstracción de </a:t>
            </a:r>
          </a:p>
          <a:p>
            <a:pPr marL="0" indent="0" algn="ctr">
              <a:buNone/>
            </a:pPr>
            <a:r>
              <a:rPr lang="es-ES" sz="4000" i="1" dirty="0"/>
              <a:t>una entidad </a:t>
            </a:r>
          </a:p>
          <a:p>
            <a:pPr marL="0" indent="0" algn="ctr">
              <a:buNone/>
            </a:pPr>
            <a:r>
              <a:rPr lang="es-ES" sz="4000" i="1" dirty="0"/>
              <a:t>en el dominio </a:t>
            </a:r>
            <a:endParaRPr lang="en-US" sz="4000" i="1" dirty="0"/>
          </a:p>
          <a:p>
            <a:pPr algn="ctr"/>
            <a:endParaRPr lang="es-ES" sz="4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40228" y="1066801"/>
            <a:ext cx="8449056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3038" indent="-173038">
              <a:spcBef>
                <a:spcPct val="20000"/>
              </a:spcBef>
              <a:defRPr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400" dirty="0"/>
              <a:t>Que es un Objeto ?</a:t>
            </a:r>
            <a:br>
              <a:rPr lang="es-ES" sz="2400" dirty="0"/>
            </a:br>
            <a:r>
              <a:rPr lang="es-ES" sz="2400" dirty="0"/>
              <a:t/>
            </a:r>
            <a:br>
              <a:rPr lang="es-ES" sz="2400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21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066801"/>
            <a:ext cx="8229600" cy="54102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" sz="2800" b="1" dirty="0"/>
              <a:t>Mensaje: </a:t>
            </a:r>
          </a:p>
          <a:p>
            <a:pPr lvl="1"/>
            <a:r>
              <a:rPr lang="es-ES" sz="2800" dirty="0"/>
              <a:t>Es lo que se envía a un objeto. </a:t>
            </a:r>
          </a:p>
          <a:p>
            <a:pPr lvl="1"/>
            <a:r>
              <a:rPr lang="es-ES" sz="2800" dirty="0"/>
              <a:t>Indica QUE hacer, pero no el COMO.</a:t>
            </a:r>
          </a:p>
          <a:p>
            <a:endParaRPr lang="es-ES" sz="2800" dirty="0"/>
          </a:p>
          <a:p>
            <a:r>
              <a:rPr lang="es-ES" sz="2800" b="1" dirty="0"/>
              <a:t>Método: </a:t>
            </a:r>
          </a:p>
          <a:p>
            <a:pPr lvl="1"/>
            <a:r>
              <a:rPr lang="es-ES" sz="2800" dirty="0"/>
              <a:t>Implementación asociada a un mensaje.</a:t>
            </a:r>
          </a:p>
          <a:p>
            <a:pPr lvl="1"/>
            <a:r>
              <a:rPr lang="es-ES" sz="2800" dirty="0"/>
              <a:t>Indica COMO hace la tarea.</a:t>
            </a:r>
          </a:p>
          <a:p>
            <a:pPr lvl="1"/>
            <a:endParaRPr lang="es-ES" sz="2800" dirty="0"/>
          </a:p>
          <a:p>
            <a:r>
              <a:rPr lang="es-ES" sz="2800" dirty="0"/>
              <a:t>Para cada mensaje que un objeto entiende, hay un método vinculado.</a:t>
            </a:r>
          </a:p>
          <a:p>
            <a:endParaRPr lang="es-ES" sz="2800" dirty="0"/>
          </a:p>
        </p:txBody>
      </p:sp>
      <p:sp>
        <p:nvSpPr>
          <p:cNvPr id="5" name="Title 26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</p:spPr>
        <p:txBody>
          <a:bodyPr>
            <a:normAutofit/>
          </a:bodyPr>
          <a:lstStyle/>
          <a:p>
            <a:r>
              <a:rPr lang="es-ES" sz="2400" dirty="0"/>
              <a:t>¿Mensajes  y métodos?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217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1289318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None/>
            </a:pPr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5" name="Oval 4"/>
          <p:cNvSpPr/>
          <p:nvPr/>
        </p:nvSpPr>
        <p:spPr>
          <a:xfrm>
            <a:off x="3886200" y="1752600"/>
            <a:ext cx="4419600" cy="434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971800"/>
            <a:ext cx="2057400" cy="1828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92916">
            <a:off x="2119964" y="1634006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1" y="2209801"/>
            <a:ext cx="1542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i="1" dirty="0" smtClean="0"/>
              <a:t>Interfaz</a:t>
            </a:r>
            <a:endParaRPr lang="es-ES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3581401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/>
              <a:t>Estado</a:t>
            </a:r>
            <a:endParaRPr lang="en-US" sz="3200" i="1" dirty="0"/>
          </a:p>
        </p:txBody>
      </p:sp>
      <p:sp>
        <p:nvSpPr>
          <p:cNvPr id="11" name="Right Arrow 10"/>
          <p:cNvSpPr/>
          <p:nvPr/>
        </p:nvSpPr>
        <p:spPr>
          <a:xfrm rot="20260037">
            <a:off x="1965944" y="4635784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2618438">
            <a:off x="8168790" y="4564320"/>
            <a:ext cx="17650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8535959">
            <a:off x="7808205" y="1447755"/>
            <a:ext cx="2133600" cy="1143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26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</p:spPr>
        <p:txBody>
          <a:bodyPr>
            <a:normAutofit/>
          </a:bodyPr>
          <a:lstStyle/>
          <a:p>
            <a:r>
              <a:rPr lang="es-ES" sz="2400" dirty="0"/>
              <a:t>Encapsulamiento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36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Documents and Settings\mperezvega\My Documents\Temp\Delegar 00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649502"/>
            <a:ext cx="2941844" cy="210924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174719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s-ES" sz="2400" dirty="0" smtClean="0"/>
              <a:t>Solo una y una sola…..bien.</a:t>
            </a:r>
            <a:endParaRPr lang="es-E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90144" y="1140038"/>
            <a:ext cx="8449056" cy="64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Responsabilidad</a:t>
            </a:r>
            <a:endParaRPr lang="en-US" sz="3200" dirty="0"/>
          </a:p>
        </p:txBody>
      </p:sp>
      <p:pic>
        <p:nvPicPr>
          <p:cNvPr id="7" name="Picture 2" descr="C:\Documents and Settings\mperezvega\My Documents\Temp\Cigueña del petroleo 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915" y="2775856"/>
            <a:ext cx="4077301" cy="3054039"/>
          </a:xfrm>
          <a:prstGeom prst="rect">
            <a:avLst/>
          </a:prstGeom>
          <a:noFill/>
        </p:spPr>
      </p:pic>
      <p:sp>
        <p:nvSpPr>
          <p:cNvPr id="8" name="Title 26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</p:spPr>
        <p:txBody>
          <a:bodyPr>
            <a:normAutofit/>
          </a:bodyPr>
          <a:lstStyle/>
          <a:p>
            <a:r>
              <a:rPr lang="es-ES" sz="2400" dirty="0" smtClean="0"/>
              <a:t>Delegación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153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19</TotalTime>
  <Words>1043</Words>
  <Application>Microsoft Office PowerPoint</Application>
  <PresentationFormat>Widescreen</PresentationFormat>
  <Paragraphs>191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Adobe Garamond Pro</vt:lpstr>
      <vt:lpstr>Arial</vt:lpstr>
      <vt:lpstr>Arno Pro</vt:lpstr>
      <vt:lpstr>Calibri</vt:lpstr>
      <vt:lpstr>Castellar</vt:lpstr>
      <vt:lpstr>Courier New</vt:lpstr>
      <vt:lpstr>Papyrus</vt:lpstr>
      <vt:lpstr>Segoe UI</vt:lpstr>
      <vt:lpstr>Segoe UI Light</vt:lpstr>
      <vt:lpstr>Segoe UI Semibold</vt:lpstr>
      <vt:lpstr>Segoe UI Symbol</vt:lpstr>
      <vt:lpstr>Wingdings</vt:lpstr>
      <vt:lpstr>Theme Hexacta</vt:lpstr>
      <vt:lpstr>HexactaLabs</vt:lpstr>
      <vt:lpstr>PowerPoint Presentation</vt:lpstr>
      <vt:lpstr>PowerPoint Presentation</vt:lpstr>
      <vt:lpstr>Ejemplo: modelar el parque automotor  </vt:lpstr>
      <vt:lpstr>Paradigma de Objetos </vt:lpstr>
      <vt:lpstr>Que es un Objeto ?  </vt:lpstr>
      <vt:lpstr>¿Mensajes  y métodos?</vt:lpstr>
      <vt:lpstr>Encapsulamiento</vt:lpstr>
      <vt:lpstr>Delegación</vt:lpstr>
      <vt:lpstr>Herencia</vt:lpstr>
      <vt:lpstr>Herencia</vt:lpstr>
      <vt:lpstr>Polimorfismo</vt:lpstr>
      <vt:lpstr>Polimorfismo</vt:lpstr>
      <vt:lpstr>Polimorfismo</vt:lpstr>
      <vt:lpstr>Principio de sustitución </vt:lpstr>
      <vt:lpstr>Principios SOLID</vt:lpstr>
      <vt:lpstr>¿Preguntas?</vt:lpstr>
      <vt:lpstr>PowerPoint Presentation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HexactaLabs</dc:title>
  <dc:creator>Emanuel Alvea</dc:creator>
  <cp:lastModifiedBy>Emanuel Alvea</cp:lastModifiedBy>
  <cp:revision>4</cp:revision>
  <dcterms:created xsi:type="dcterms:W3CDTF">2017-04-24T13:13:55Z</dcterms:created>
  <dcterms:modified xsi:type="dcterms:W3CDTF">2017-04-24T13:32:58Z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