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  <p:sldMasterId id="2147483986" r:id="rId2"/>
  </p:sldMasterIdLst>
  <p:notesMasterIdLst>
    <p:notesMasterId r:id="rId17"/>
  </p:notesMasterIdLst>
  <p:sldIdLst>
    <p:sldId id="268" r:id="rId3"/>
    <p:sldId id="301" r:id="rId4"/>
    <p:sldId id="300" r:id="rId5"/>
    <p:sldId id="266" r:id="rId6"/>
    <p:sldId id="302" r:id="rId7"/>
    <p:sldId id="303" r:id="rId8"/>
    <p:sldId id="288" r:id="rId9"/>
    <p:sldId id="287" r:id="rId10"/>
    <p:sldId id="272" r:id="rId11"/>
    <p:sldId id="296" r:id="rId12"/>
    <p:sldId id="294" r:id="rId13"/>
    <p:sldId id="295" r:id="rId14"/>
    <p:sldId id="297" r:id="rId15"/>
    <p:sldId id="299" r:id="rId16"/>
  </p:sldIdLst>
  <p:sldSz cx="9144000" cy="51435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B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9" autoAdjust="0"/>
    <p:restoredTop sz="94660"/>
  </p:normalViewPr>
  <p:slideViewPr>
    <p:cSldViewPr>
      <p:cViewPr varScale="1">
        <p:scale>
          <a:sx n="93" d="100"/>
          <a:sy n="93" d="100"/>
        </p:scale>
        <p:origin x="65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1A74CA-DB37-A145-86A8-69FA3274A560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 phldr="1"/>
      <dgm:spPr/>
    </dgm:pt>
    <dgm:pt modelId="{649B9183-5825-0147-8032-BFFBA9023DA1}">
      <dgm:prSet phldrT="[Text]" custT="1"/>
      <dgm:spPr/>
      <dgm:t>
        <a:bodyPr anchor="b"/>
        <a:lstStyle/>
        <a:p>
          <a:pPr algn="l"/>
          <a:r>
            <a:rPr lang="en-US" sz="1200" b="0" dirty="0" err="1" smtClean="0">
              <a:latin typeface="+mn-lt"/>
              <a:cs typeface="Calibri"/>
            </a:rPr>
            <a:t>Desarrollo</a:t>
          </a:r>
          <a:r>
            <a:rPr lang="en-US" sz="1200" b="0" dirty="0" smtClean="0">
              <a:latin typeface="+mn-lt"/>
              <a:cs typeface="Calibri"/>
            </a:rPr>
            <a:t> de Software a </a:t>
          </a:r>
          <a:r>
            <a:rPr lang="en-US" sz="1200" b="0" dirty="0" err="1" smtClean="0">
              <a:latin typeface="+mn-lt"/>
              <a:cs typeface="Calibri"/>
            </a:rPr>
            <a:t>medida</a:t>
          </a:r>
          <a:r>
            <a:rPr lang="en-US" sz="1200" b="0" dirty="0" smtClean="0">
              <a:latin typeface="+mn-lt"/>
              <a:cs typeface="Calibri"/>
            </a:rPr>
            <a:t/>
          </a:r>
          <a:br>
            <a:rPr lang="en-US" sz="1200" b="0" dirty="0" smtClean="0">
              <a:latin typeface="+mn-lt"/>
              <a:cs typeface="Calibri"/>
            </a:rPr>
          </a:br>
          <a:endParaRPr lang="en-US" sz="1200" b="0" dirty="0">
            <a:latin typeface="+mn-lt"/>
            <a:cs typeface="Calibri"/>
          </a:endParaRPr>
        </a:p>
      </dgm:t>
    </dgm:pt>
    <dgm:pt modelId="{AF8E3029-C82C-6048-9D1C-3FB3765724E8}" type="parTrans" cxnId="{8B5E0DAC-ED82-464A-B31D-0F8C05154805}">
      <dgm:prSet/>
      <dgm:spPr/>
      <dgm:t>
        <a:bodyPr/>
        <a:lstStyle/>
        <a:p>
          <a:endParaRPr lang="en-US" sz="1200"/>
        </a:p>
      </dgm:t>
    </dgm:pt>
    <dgm:pt modelId="{F45CC71B-1E54-1346-B163-16E04D31E833}" type="sibTrans" cxnId="{8B5E0DAC-ED82-464A-B31D-0F8C05154805}">
      <dgm:prSet/>
      <dgm:spPr/>
      <dgm:t>
        <a:bodyPr/>
        <a:lstStyle/>
        <a:p>
          <a:endParaRPr lang="en-US" sz="1200"/>
        </a:p>
      </dgm:t>
    </dgm:pt>
    <dgm:pt modelId="{5FD51D72-9674-6B4C-9674-8AB8D792819D}">
      <dgm:prSet phldrT="[Text]" custT="1"/>
      <dgm:spPr/>
      <dgm:t>
        <a:bodyPr/>
        <a:lstStyle/>
        <a:p>
          <a:pPr algn="l"/>
          <a:r>
            <a:rPr lang="en-US" sz="1200" b="0" dirty="0" err="1" smtClean="0">
              <a:latin typeface="+mn-lt"/>
              <a:cs typeface="Calibri"/>
            </a:rPr>
            <a:t>Diseño</a:t>
          </a:r>
          <a:r>
            <a:rPr lang="en-US" sz="1200" b="0" dirty="0" smtClean="0">
              <a:latin typeface="+mn-lt"/>
              <a:cs typeface="Calibri"/>
            </a:rPr>
            <a:t> de Interfaces de </a:t>
          </a:r>
          <a:r>
            <a:rPr lang="en-US" sz="1200" b="0" dirty="0" err="1" smtClean="0">
              <a:latin typeface="+mn-lt"/>
              <a:cs typeface="Calibri"/>
            </a:rPr>
            <a:t>Usuario</a:t>
          </a:r>
          <a:endParaRPr lang="en-US" sz="1200" b="0" dirty="0">
            <a:latin typeface="+mn-lt"/>
            <a:cs typeface="Calibri"/>
          </a:endParaRPr>
        </a:p>
      </dgm:t>
    </dgm:pt>
    <dgm:pt modelId="{7C76ED83-6095-9E40-8B35-57C16AFB3D9E}" type="parTrans" cxnId="{FD151AB2-7A35-8944-9286-A9F627EC80B2}">
      <dgm:prSet/>
      <dgm:spPr/>
      <dgm:t>
        <a:bodyPr/>
        <a:lstStyle/>
        <a:p>
          <a:endParaRPr lang="en-US" sz="1200"/>
        </a:p>
      </dgm:t>
    </dgm:pt>
    <dgm:pt modelId="{B1521D5B-2369-5A4D-8D7E-666DD234E99F}" type="sibTrans" cxnId="{FD151AB2-7A35-8944-9286-A9F627EC80B2}">
      <dgm:prSet/>
      <dgm:spPr/>
      <dgm:t>
        <a:bodyPr/>
        <a:lstStyle/>
        <a:p>
          <a:endParaRPr lang="en-US" sz="1200"/>
        </a:p>
      </dgm:t>
    </dgm:pt>
    <dgm:pt modelId="{0F3A1612-8280-9D4E-89D5-A710FF5570BD}">
      <dgm:prSet phldrT="[Text]" custT="1"/>
      <dgm:spPr/>
      <dgm:t>
        <a:bodyPr/>
        <a:lstStyle/>
        <a:p>
          <a:pPr algn="r"/>
          <a:r>
            <a:rPr lang="en-US" sz="1200" b="0" dirty="0" smtClean="0">
              <a:latin typeface="+mn-lt"/>
              <a:cs typeface="Calibri"/>
            </a:rPr>
            <a:t>Testing y Software Quality Assurance </a:t>
          </a:r>
          <a:endParaRPr lang="en-US" sz="1200" b="0" dirty="0">
            <a:latin typeface="+mn-lt"/>
            <a:cs typeface="Calibri"/>
          </a:endParaRPr>
        </a:p>
      </dgm:t>
    </dgm:pt>
    <dgm:pt modelId="{47319D57-F8C8-C143-89E0-197D1F768CDB}" type="parTrans" cxnId="{E2036A8E-3A3C-8A47-A625-E46ABDA3ECBD}">
      <dgm:prSet/>
      <dgm:spPr/>
      <dgm:t>
        <a:bodyPr/>
        <a:lstStyle/>
        <a:p>
          <a:endParaRPr lang="en-US" sz="1200"/>
        </a:p>
      </dgm:t>
    </dgm:pt>
    <dgm:pt modelId="{6D8E6242-7D06-4B4D-A9C3-771BE71B300C}" type="sibTrans" cxnId="{E2036A8E-3A3C-8A47-A625-E46ABDA3ECBD}">
      <dgm:prSet/>
      <dgm:spPr/>
      <dgm:t>
        <a:bodyPr/>
        <a:lstStyle/>
        <a:p>
          <a:endParaRPr lang="en-US" sz="1200"/>
        </a:p>
      </dgm:t>
    </dgm:pt>
    <dgm:pt modelId="{BF4B6B2A-B0A0-7B4B-8981-6FA47E14EBF7}">
      <dgm:prSet phldrT="[Text]" custT="1"/>
      <dgm:spPr/>
      <dgm:t>
        <a:bodyPr anchor="b"/>
        <a:lstStyle/>
        <a:p>
          <a:pPr algn="r"/>
          <a:endParaRPr lang="es-AR" sz="1100" b="1" noProof="0" dirty="0" smtClean="0">
            <a:latin typeface="+mj-lt"/>
            <a:cs typeface="Calibri"/>
          </a:endParaRPr>
        </a:p>
        <a:p>
          <a:pPr algn="r"/>
          <a:endParaRPr lang="es-AR" sz="1100" b="1" noProof="0" dirty="0" smtClean="0">
            <a:latin typeface="+mj-lt"/>
            <a:cs typeface="Calibri"/>
          </a:endParaRPr>
        </a:p>
        <a:p>
          <a:pPr algn="r"/>
          <a:endParaRPr lang="es-AR" sz="1100" b="1" noProof="0" dirty="0" smtClean="0">
            <a:latin typeface="+mj-lt"/>
            <a:cs typeface="Calibri"/>
          </a:endParaRPr>
        </a:p>
        <a:p>
          <a:pPr algn="r"/>
          <a:endParaRPr lang="es-AR" sz="1100" b="1" noProof="0" dirty="0" smtClean="0">
            <a:latin typeface="+mj-lt"/>
            <a:cs typeface="Calibri"/>
          </a:endParaRPr>
        </a:p>
        <a:p>
          <a:pPr algn="r"/>
          <a:endParaRPr lang="es-AR" sz="1100" b="1" noProof="0" dirty="0" smtClean="0">
            <a:latin typeface="+mj-lt"/>
            <a:cs typeface="Calibri"/>
          </a:endParaRPr>
        </a:p>
        <a:p>
          <a:pPr algn="r"/>
          <a:endParaRPr lang="es-AR" sz="1100" b="1" noProof="0" dirty="0" smtClean="0">
            <a:latin typeface="+mj-lt"/>
            <a:cs typeface="Calibri"/>
          </a:endParaRPr>
        </a:p>
        <a:p>
          <a:pPr algn="r"/>
          <a:endParaRPr lang="es-AR" sz="1100" b="1" noProof="0" dirty="0" smtClean="0">
            <a:latin typeface="+mj-lt"/>
            <a:cs typeface="Calibri"/>
          </a:endParaRPr>
        </a:p>
        <a:p>
          <a:pPr algn="r"/>
          <a:endParaRPr lang="es-AR" sz="1100" b="1" noProof="0" dirty="0" smtClean="0">
            <a:latin typeface="+mj-lt"/>
            <a:cs typeface="Calibri"/>
          </a:endParaRPr>
        </a:p>
        <a:p>
          <a:pPr algn="r"/>
          <a:endParaRPr lang="es-AR" sz="1100" b="1" noProof="0" dirty="0" smtClean="0">
            <a:latin typeface="+mj-lt"/>
            <a:cs typeface="Calibri"/>
          </a:endParaRPr>
        </a:p>
        <a:p>
          <a:pPr algn="r"/>
          <a:endParaRPr lang="es-AR" sz="1100" b="1" noProof="0" dirty="0" smtClean="0">
            <a:latin typeface="+mj-lt"/>
            <a:cs typeface="Calibri"/>
          </a:endParaRPr>
        </a:p>
        <a:p>
          <a:pPr algn="r"/>
          <a:endParaRPr lang="es-AR" sz="1100" b="1" noProof="0" dirty="0" smtClean="0">
            <a:latin typeface="+mj-lt"/>
            <a:cs typeface="Calibri"/>
          </a:endParaRPr>
        </a:p>
        <a:p>
          <a:pPr algn="r"/>
          <a:endParaRPr lang="es-AR" sz="1100" b="1" noProof="0" dirty="0" smtClean="0">
            <a:latin typeface="+mj-lt"/>
            <a:cs typeface="Calibri"/>
          </a:endParaRPr>
        </a:p>
        <a:p>
          <a:pPr algn="r"/>
          <a:r>
            <a:rPr lang="es-AR" sz="1200" b="0" noProof="0" dirty="0" smtClean="0">
              <a:latin typeface="+mn-lt"/>
              <a:cs typeface="Calibri"/>
            </a:rPr>
            <a:t>Rediseño de Procesos y Consultoría de IT</a:t>
          </a:r>
          <a:r>
            <a:rPr lang="es-AR" sz="1100" b="0" noProof="0" dirty="0" smtClean="0">
              <a:latin typeface="+mn-lt"/>
              <a:cs typeface="Calibri"/>
            </a:rPr>
            <a:t/>
          </a:r>
          <a:br>
            <a:rPr lang="es-AR" sz="1100" b="0" noProof="0" dirty="0" smtClean="0">
              <a:latin typeface="+mn-lt"/>
              <a:cs typeface="Calibri"/>
            </a:rPr>
          </a:br>
          <a:endParaRPr lang="es-AR" sz="1100" b="0" noProof="0" dirty="0">
            <a:latin typeface="+mn-lt"/>
            <a:cs typeface="Calibri"/>
          </a:endParaRPr>
        </a:p>
      </dgm:t>
    </dgm:pt>
    <dgm:pt modelId="{79A6E11A-03D3-E44B-9802-8501F5D0117C}" type="parTrans" cxnId="{5AD284F3-571B-C247-80DC-FF2F13140FA2}">
      <dgm:prSet/>
      <dgm:spPr/>
      <dgm:t>
        <a:bodyPr/>
        <a:lstStyle/>
        <a:p>
          <a:endParaRPr lang="en-US" sz="1200"/>
        </a:p>
      </dgm:t>
    </dgm:pt>
    <dgm:pt modelId="{345F796D-23BD-E94E-BB55-B08800790042}" type="sibTrans" cxnId="{5AD284F3-571B-C247-80DC-FF2F13140FA2}">
      <dgm:prSet/>
      <dgm:spPr/>
      <dgm:t>
        <a:bodyPr/>
        <a:lstStyle/>
        <a:p>
          <a:endParaRPr lang="en-US" sz="1200"/>
        </a:p>
      </dgm:t>
    </dgm:pt>
    <dgm:pt modelId="{99993DBD-3ED3-9B45-9C30-23E4D7B821C6}" type="pres">
      <dgm:prSet presAssocID="{B51A74CA-DB37-A145-86A8-69FA3274A560}" presName="compositeShape" presStyleCnt="0">
        <dgm:presLayoutVars>
          <dgm:chMax val="7"/>
          <dgm:dir/>
          <dgm:resizeHandles val="exact"/>
        </dgm:presLayoutVars>
      </dgm:prSet>
      <dgm:spPr/>
    </dgm:pt>
    <dgm:pt modelId="{704CAD56-4323-B745-8592-106091AF5644}" type="pres">
      <dgm:prSet presAssocID="{B51A74CA-DB37-A145-86A8-69FA3274A560}" presName="wedge1" presStyleLbl="node1" presStyleIdx="0" presStyleCnt="4"/>
      <dgm:spPr/>
      <dgm:t>
        <a:bodyPr/>
        <a:lstStyle/>
        <a:p>
          <a:endParaRPr lang="en-US"/>
        </a:p>
      </dgm:t>
    </dgm:pt>
    <dgm:pt modelId="{7EA257DB-C4E4-754A-AE79-5AA9A9D61DD6}" type="pres">
      <dgm:prSet presAssocID="{B51A74CA-DB37-A145-86A8-69FA3274A560}" presName="dummy1a" presStyleCnt="0"/>
      <dgm:spPr/>
    </dgm:pt>
    <dgm:pt modelId="{6E496B56-5039-C44E-9F2A-44CF1C414297}" type="pres">
      <dgm:prSet presAssocID="{B51A74CA-DB37-A145-86A8-69FA3274A560}" presName="dummy1b" presStyleCnt="0"/>
      <dgm:spPr/>
    </dgm:pt>
    <dgm:pt modelId="{EB4C436D-19CD-A846-896F-4071731C078A}" type="pres">
      <dgm:prSet presAssocID="{B51A74CA-DB37-A145-86A8-69FA3274A560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0219C-51C0-0346-979B-EC5BCA881E80}" type="pres">
      <dgm:prSet presAssocID="{B51A74CA-DB37-A145-86A8-69FA3274A560}" presName="wedge2" presStyleLbl="node1" presStyleIdx="1" presStyleCnt="4"/>
      <dgm:spPr/>
      <dgm:t>
        <a:bodyPr/>
        <a:lstStyle/>
        <a:p>
          <a:endParaRPr lang="en-US"/>
        </a:p>
      </dgm:t>
    </dgm:pt>
    <dgm:pt modelId="{A11551F2-B113-8842-854D-35CEB8BD3BFA}" type="pres">
      <dgm:prSet presAssocID="{B51A74CA-DB37-A145-86A8-69FA3274A560}" presName="dummy2a" presStyleCnt="0"/>
      <dgm:spPr/>
    </dgm:pt>
    <dgm:pt modelId="{AE59B146-78D4-3543-9AAE-3C3D14F107E1}" type="pres">
      <dgm:prSet presAssocID="{B51A74CA-DB37-A145-86A8-69FA3274A560}" presName="dummy2b" presStyleCnt="0"/>
      <dgm:spPr/>
    </dgm:pt>
    <dgm:pt modelId="{C6BFB81B-1B0E-9542-A244-A73464608D08}" type="pres">
      <dgm:prSet presAssocID="{B51A74CA-DB37-A145-86A8-69FA3274A560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E6D9D-E7F7-1E4C-A449-77CA642499F0}" type="pres">
      <dgm:prSet presAssocID="{B51A74CA-DB37-A145-86A8-69FA3274A560}" presName="wedge3" presStyleLbl="node1" presStyleIdx="2" presStyleCnt="4"/>
      <dgm:spPr/>
      <dgm:t>
        <a:bodyPr/>
        <a:lstStyle/>
        <a:p>
          <a:endParaRPr lang="en-US"/>
        </a:p>
      </dgm:t>
    </dgm:pt>
    <dgm:pt modelId="{D79E0AF3-5BEF-334D-BFCC-F7D8BAAB02D8}" type="pres">
      <dgm:prSet presAssocID="{B51A74CA-DB37-A145-86A8-69FA3274A560}" presName="dummy3a" presStyleCnt="0"/>
      <dgm:spPr/>
    </dgm:pt>
    <dgm:pt modelId="{B2BB2181-5714-8B4D-BF34-E3A33FF5D222}" type="pres">
      <dgm:prSet presAssocID="{B51A74CA-DB37-A145-86A8-69FA3274A560}" presName="dummy3b" presStyleCnt="0"/>
      <dgm:spPr/>
    </dgm:pt>
    <dgm:pt modelId="{3F683B50-DD9D-D14D-994C-4EE996D24BE2}" type="pres">
      <dgm:prSet presAssocID="{B51A74CA-DB37-A145-86A8-69FA3274A560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59BDB-E31B-6647-94C1-36AE2E04EBC5}" type="pres">
      <dgm:prSet presAssocID="{B51A74CA-DB37-A145-86A8-69FA3274A560}" presName="wedge4" presStyleLbl="node1" presStyleIdx="3" presStyleCnt="4"/>
      <dgm:spPr/>
      <dgm:t>
        <a:bodyPr/>
        <a:lstStyle/>
        <a:p>
          <a:endParaRPr lang="en-US"/>
        </a:p>
      </dgm:t>
    </dgm:pt>
    <dgm:pt modelId="{6877D176-6519-3D42-880B-DDC00F2AE773}" type="pres">
      <dgm:prSet presAssocID="{B51A74CA-DB37-A145-86A8-69FA3274A560}" presName="dummy4a" presStyleCnt="0"/>
      <dgm:spPr/>
    </dgm:pt>
    <dgm:pt modelId="{7DDC8D7C-555A-E047-A9C7-BE95FF01FD08}" type="pres">
      <dgm:prSet presAssocID="{B51A74CA-DB37-A145-86A8-69FA3274A560}" presName="dummy4b" presStyleCnt="0"/>
      <dgm:spPr/>
    </dgm:pt>
    <dgm:pt modelId="{7FA9B4B6-EF53-6F47-AF11-67D32B8CD588}" type="pres">
      <dgm:prSet presAssocID="{B51A74CA-DB37-A145-86A8-69FA3274A560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223A2B-B591-E54A-B2F4-F0B592859093}" type="pres">
      <dgm:prSet presAssocID="{F45CC71B-1E54-1346-B163-16E04D31E833}" presName="arrowWedge1" presStyleLbl="fgSibTrans2D1" presStyleIdx="0" presStyleCnt="4"/>
      <dgm:spPr/>
    </dgm:pt>
    <dgm:pt modelId="{BE46084B-8D5A-804B-A445-1A7AB0D6F2CE}" type="pres">
      <dgm:prSet presAssocID="{B1521D5B-2369-5A4D-8D7E-666DD234E99F}" presName="arrowWedge2" presStyleLbl="fgSibTrans2D1" presStyleIdx="1" presStyleCnt="4"/>
      <dgm:spPr/>
    </dgm:pt>
    <dgm:pt modelId="{437388E8-8CE2-FA4C-90E4-8608F5DA5694}" type="pres">
      <dgm:prSet presAssocID="{6D8E6242-7D06-4B4D-A9C3-771BE71B300C}" presName="arrowWedge3" presStyleLbl="fgSibTrans2D1" presStyleIdx="2" presStyleCnt="4"/>
      <dgm:spPr/>
    </dgm:pt>
    <dgm:pt modelId="{3369D1DD-57E6-F042-83EF-7216DFD2186E}" type="pres">
      <dgm:prSet presAssocID="{345F796D-23BD-E94E-BB55-B08800790042}" presName="arrowWedge4" presStyleLbl="fgSibTrans2D1" presStyleIdx="3" presStyleCnt="4"/>
      <dgm:spPr/>
    </dgm:pt>
  </dgm:ptLst>
  <dgm:cxnLst>
    <dgm:cxn modelId="{EB67F198-6C0B-4704-8DD6-2398E07E4160}" type="presOf" srcId="{0F3A1612-8280-9D4E-89D5-A710FF5570BD}" destId="{575E6D9D-E7F7-1E4C-A449-77CA642499F0}" srcOrd="0" destOrd="0" presId="urn:microsoft.com/office/officeart/2005/8/layout/cycle8"/>
    <dgm:cxn modelId="{9FA87111-2D5E-4D80-AB6D-88797AF3D2C0}" type="presOf" srcId="{B51A74CA-DB37-A145-86A8-69FA3274A560}" destId="{99993DBD-3ED3-9B45-9C30-23E4D7B821C6}" srcOrd="0" destOrd="0" presId="urn:microsoft.com/office/officeart/2005/8/layout/cycle8"/>
    <dgm:cxn modelId="{085E4839-4F0F-4110-BE8A-262C7C6A34D0}" type="presOf" srcId="{5FD51D72-9674-6B4C-9674-8AB8D792819D}" destId="{C6BFB81B-1B0E-9542-A244-A73464608D08}" srcOrd="1" destOrd="0" presId="urn:microsoft.com/office/officeart/2005/8/layout/cycle8"/>
    <dgm:cxn modelId="{8B5E0DAC-ED82-464A-B31D-0F8C05154805}" srcId="{B51A74CA-DB37-A145-86A8-69FA3274A560}" destId="{649B9183-5825-0147-8032-BFFBA9023DA1}" srcOrd="0" destOrd="0" parTransId="{AF8E3029-C82C-6048-9D1C-3FB3765724E8}" sibTransId="{F45CC71B-1E54-1346-B163-16E04D31E833}"/>
    <dgm:cxn modelId="{5AD284F3-571B-C247-80DC-FF2F13140FA2}" srcId="{B51A74CA-DB37-A145-86A8-69FA3274A560}" destId="{BF4B6B2A-B0A0-7B4B-8981-6FA47E14EBF7}" srcOrd="3" destOrd="0" parTransId="{79A6E11A-03D3-E44B-9802-8501F5D0117C}" sibTransId="{345F796D-23BD-E94E-BB55-B08800790042}"/>
    <dgm:cxn modelId="{2517C1D9-3185-44C1-8A1A-58CCE52592C5}" type="presOf" srcId="{649B9183-5825-0147-8032-BFFBA9023DA1}" destId="{EB4C436D-19CD-A846-896F-4071731C078A}" srcOrd="1" destOrd="0" presId="urn:microsoft.com/office/officeart/2005/8/layout/cycle8"/>
    <dgm:cxn modelId="{E2036A8E-3A3C-8A47-A625-E46ABDA3ECBD}" srcId="{B51A74CA-DB37-A145-86A8-69FA3274A560}" destId="{0F3A1612-8280-9D4E-89D5-A710FF5570BD}" srcOrd="2" destOrd="0" parTransId="{47319D57-F8C8-C143-89E0-197D1F768CDB}" sibTransId="{6D8E6242-7D06-4B4D-A9C3-771BE71B300C}"/>
    <dgm:cxn modelId="{862C4AAA-DDBB-4B36-B133-47341E5D3278}" type="presOf" srcId="{BF4B6B2A-B0A0-7B4B-8981-6FA47E14EBF7}" destId="{C4559BDB-E31B-6647-94C1-36AE2E04EBC5}" srcOrd="0" destOrd="0" presId="urn:microsoft.com/office/officeart/2005/8/layout/cycle8"/>
    <dgm:cxn modelId="{FD151AB2-7A35-8944-9286-A9F627EC80B2}" srcId="{B51A74CA-DB37-A145-86A8-69FA3274A560}" destId="{5FD51D72-9674-6B4C-9674-8AB8D792819D}" srcOrd="1" destOrd="0" parTransId="{7C76ED83-6095-9E40-8B35-57C16AFB3D9E}" sibTransId="{B1521D5B-2369-5A4D-8D7E-666DD234E99F}"/>
    <dgm:cxn modelId="{11F76C87-5E1C-4C13-A62B-DDEE26EEF6EE}" type="presOf" srcId="{5FD51D72-9674-6B4C-9674-8AB8D792819D}" destId="{28F0219C-51C0-0346-979B-EC5BCA881E80}" srcOrd="0" destOrd="0" presId="urn:microsoft.com/office/officeart/2005/8/layout/cycle8"/>
    <dgm:cxn modelId="{26E036C9-0BC7-410F-B738-201C1CDA79F5}" type="presOf" srcId="{0F3A1612-8280-9D4E-89D5-A710FF5570BD}" destId="{3F683B50-DD9D-D14D-994C-4EE996D24BE2}" srcOrd="1" destOrd="0" presId="urn:microsoft.com/office/officeart/2005/8/layout/cycle8"/>
    <dgm:cxn modelId="{CC8418F6-FCC5-4EBC-BBD6-6D6E8C8125BB}" type="presOf" srcId="{649B9183-5825-0147-8032-BFFBA9023DA1}" destId="{704CAD56-4323-B745-8592-106091AF5644}" srcOrd="0" destOrd="0" presId="urn:microsoft.com/office/officeart/2005/8/layout/cycle8"/>
    <dgm:cxn modelId="{4EA3E4A9-4A5B-4843-BA95-E31935645CAC}" type="presOf" srcId="{BF4B6B2A-B0A0-7B4B-8981-6FA47E14EBF7}" destId="{7FA9B4B6-EF53-6F47-AF11-67D32B8CD588}" srcOrd="1" destOrd="0" presId="urn:microsoft.com/office/officeart/2005/8/layout/cycle8"/>
    <dgm:cxn modelId="{4A370501-A763-474F-9685-0792DEA5FC9F}" type="presParOf" srcId="{99993DBD-3ED3-9B45-9C30-23E4D7B821C6}" destId="{704CAD56-4323-B745-8592-106091AF5644}" srcOrd="0" destOrd="0" presId="urn:microsoft.com/office/officeart/2005/8/layout/cycle8"/>
    <dgm:cxn modelId="{DA6840E4-FBC5-4F3A-AC22-49A8FE028A94}" type="presParOf" srcId="{99993DBD-3ED3-9B45-9C30-23E4D7B821C6}" destId="{7EA257DB-C4E4-754A-AE79-5AA9A9D61DD6}" srcOrd="1" destOrd="0" presId="urn:microsoft.com/office/officeart/2005/8/layout/cycle8"/>
    <dgm:cxn modelId="{FAE25423-01DD-4BEE-84D3-2853C6877F54}" type="presParOf" srcId="{99993DBD-3ED3-9B45-9C30-23E4D7B821C6}" destId="{6E496B56-5039-C44E-9F2A-44CF1C414297}" srcOrd="2" destOrd="0" presId="urn:microsoft.com/office/officeart/2005/8/layout/cycle8"/>
    <dgm:cxn modelId="{2EBAA7BB-1D5E-4340-9F53-946BDCBCC808}" type="presParOf" srcId="{99993DBD-3ED3-9B45-9C30-23E4D7B821C6}" destId="{EB4C436D-19CD-A846-896F-4071731C078A}" srcOrd="3" destOrd="0" presId="urn:microsoft.com/office/officeart/2005/8/layout/cycle8"/>
    <dgm:cxn modelId="{D14539ED-FA60-4FB0-8D78-82EF2AF1D2EC}" type="presParOf" srcId="{99993DBD-3ED3-9B45-9C30-23E4D7B821C6}" destId="{28F0219C-51C0-0346-979B-EC5BCA881E80}" srcOrd="4" destOrd="0" presId="urn:microsoft.com/office/officeart/2005/8/layout/cycle8"/>
    <dgm:cxn modelId="{56818E7D-C1F7-4CFF-9DA8-3BB7A80E440F}" type="presParOf" srcId="{99993DBD-3ED3-9B45-9C30-23E4D7B821C6}" destId="{A11551F2-B113-8842-854D-35CEB8BD3BFA}" srcOrd="5" destOrd="0" presId="urn:microsoft.com/office/officeart/2005/8/layout/cycle8"/>
    <dgm:cxn modelId="{4382B869-5710-47EC-A9CF-91E2D1D558D3}" type="presParOf" srcId="{99993DBD-3ED3-9B45-9C30-23E4D7B821C6}" destId="{AE59B146-78D4-3543-9AAE-3C3D14F107E1}" srcOrd="6" destOrd="0" presId="urn:microsoft.com/office/officeart/2005/8/layout/cycle8"/>
    <dgm:cxn modelId="{2B6D994B-6805-491F-9403-84C366752F25}" type="presParOf" srcId="{99993DBD-3ED3-9B45-9C30-23E4D7B821C6}" destId="{C6BFB81B-1B0E-9542-A244-A73464608D08}" srcOrd="7" destOrd="0" presId="urn:microsoft.com/office/officeart/2005/8/layout/cycle8"/>
    <dgm:cxn modelId="{4E15E4C6-68FB-473F-A94A-31920D039118}" type="presParOf" srcId="{99993DBD-3ED3-9B45-9C30-23E4D7B821C6}" destId="{575E6D9D-E7F7-1E4C-A449-77CA642499F0}" srcOrd="8" destOrd="0" presId="urn:microsoft.com/office/officeart/2005/8/layout/cycle8"/>
    <dgm:cxn modelId="{5E026D11-F83F-499B-80E5-533CEFBF7665}" type="presParOf" srcId="{99993DBD-3ED3-9B45-9C30-23E4D7B821C6}" destId="{D79E0AF3-5BEF-334D-BFCC-F7D8BAAB02D8}" srcOrd="9" destOrd="0" presId="urn:microsoft.com/office/officeart/2005/8/layout/cycle8"/>
    <dgm:cxn modelId="{5E0DA268-202C-4A72-B01A-56C76A74F995}" type="presParOf" srcId="{99993DBD-3ED3-9B45-9C30-23E4D7B821C6}" destId="{B2BB2181-5714-8B4D-BF34-E3A33FF5D222}" srcOrd="10" destOrd="0" presId="urn:microsoft.com/office/officeart/2005/8/layout/cycle8"/>
    <dgm:cxn modelId="{156B2605-01F8-4BFD-8633-72855C1C5000}" type="presParOf" srcId="{99993DBD-3ED3-9B45-9C30-23E4D7B821C6}" destId="{3F683B50-DD9D-D14D-994C-4EE996D24BE2}" srcOrd="11" destOrd="0" presId="urn:microsoft.com/office/officeart/2005/8/layout/cycle8"/>
    <dgm:cxn modelId="{8F0AACDE-4750-4857-A6DC-578D80DF3303}" type="presParOf" srcId="{99993DBD-3ED3-9B45-9C30-23E4D7B821C6}" destId="{C4559BDB-E31B-6647-94C1-36AE2E04EBC5}" srcOrd="12" destOrd="0" presId="urn:microsoft.com/office/officeart/2005/8/layout/cycle8"/>
    <dgm:cxn modelId="{72299A91-0097-459B-B0F0-BC97DF01346D}" type="presParOf" srcId="{99993DBD-3ED3-9B45-9C30-23E4D7B821C6}" destId="{6877D176-6519-3D42-880B-DDC00F2AE773}" srcOrd="13" destOrd="0" presId="urn:microsoft.com/office/officeart/2005/8/layout/cycle8"/>
    <dgm:cxn modelId="{D7FF3EC2-7502-421D-8C55-2ED0A808E787}" type="presParOf" srcId="{99993DBD-3ED3-9B45-9C30-23E4D7B821C6}" destId="{7DDC8D7C-555A-E047-A9C7-BE95FF01FD08}" srcOrd="14" destOrd="0" presId="urn:microsoft.com/office/officeart/2005/8/layout/cycle8"/>
    <dgm:cxn modelId="{D2056606-CB28-4D74-BBD0-C4C4225C7804}" type="presParOf" srcId="{99993DBD-3ED3-9B45-9C30-23E4D7B821C6}" destId="{7FA9B4B6-EF53-6F47-AF11-67D32B8CD588}" srcOrd="15" destOrd="0" presId="urn:microsoft.com/office/officeart/2005/8/layout/cycle8"/>
    <dgm:cxn modelId="{FFD87C16-DF1B-4836-9273-9E24AEA6E1D9}" type="presParOf" srcId="{99993DBD-3ED3-9B45-9C30-23E4D7B821C6}" destId="{1A223A2B-B591-E54A-B2F4-F0B592859093}" srcOrd="16" destOrd="0" presId="urn:microsoft.com/office/officeart/2005/8/layout/cycle8"/>
    <dgm:cxn modelId="{36160A8D-C7FE-4C46-9F06-025B6894949D}" type="presParOf" srcId="{99993DBD-3ED3-9B45-9C30-23E4D7B821C6}" destId="{BE46084B-8D5A-804B-A445-1A7AB0D6F2CE}" srcOrd="17" destOrd="0" presId="urn:microsoft.com/office/officeart/2005/8/layout/cycle8"/>
    <dgm:cxn modelId="{72939235-96CA-44D6-912D-6433B08D6A29}" type="presParOf" srcId="{99993DBD-3ED3-9B45-9C30-23E4D7B821C6}" destId="{437388E8-8CE2-FA4C-90E4-8608F5DA5694}" srcOrd="18" destOrd="0" presId="urn:microsoft.com/office/officeart/2005/8/layout/cycle8"/>
    <dgm:cxn modelId="{325418EB-82E8-4C5D-9C07-554CF9D843F5}" type="presParOf" srcId="{99993DBD-3ED3-9B45-9C30-23E4D7B821C6}" destId="{3369D1DD-57E6-F042-83EF-7216DFD2186E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CAD56-4323-B745-8592-106091AF5644}">
      <dsp:nvSpPr>
        <dsp:cNvPr id="0" name=""/>
        <dsp:cNvSpPr/>
      </dsp:nvSpPr>
      <dsp:spPr>
        <a:xfrm>
          <a:off x="1085743" y="212369"/>
          <a:ext cx="2936419" cy="2936419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err="1" smtClean="0">
              <a:latin typeface="+mn-lt"/>
              <a:cs typeface="Calibri"/>
            </a:rPr>
            <a:t>Desarrollo</a:t>
          </a:r>
          <a:r>
            <a:rPr lang="en-US" sz="1200" b="0" kern="1200" dirty="0" smtClean="0">
              <a:latin typeface="+mn-lt"/>
              <a:cs typeface="Calibri"/>
            </a:rPr>
            <a:t> de Software a </a:t>
          </a:r>
          <a:r>
            <a:rPr lang="en-US" sz="1200" b="0" kern="1200" dirty="0" err="1" smtClean="0">
              <a:latin typeface="+mn-lt"/>
              <a:cs typeface="Calibri"/>
            </a:rPr>
            <a:t>medida</a:t>
          </a:r>
          <a:r>
            <a:rPr lang="en-US" sz="1200" b="0" kern="1200" dirty="0" smtClean="0">
              <a:latin typeface="+mn-lt"/>
              <a:cs typeface="Calibri"/>
            </a:rPr>
            <a:t/>
          </a:r>
          <a:br>
            <a:rPr lang="en-US" sz="1200" b="0" kern="1200" dirty="0" smtClean="0">
              <a:latin typeface="+mn-lt"/>
              <a:cs typeface="Calibri"/>
            </a:rPr>
          </a:br>
          <a:endParaRPr lang="en-US" sz="1200" b="0" kern="1200" dirty="0">
            <a:latin typeface="+mn-lt"/>
            <a:cs typeface="Calibri"/>
          </a:endParaRPr>
        </a:p>
      </dsp:txBody>
      <dsp:txXfrm>
        <a:off x="2644493" y="820977"/>
        <a:ext cx="1083678" cy="804019"/>
      </dsp:txXfrm>
    </dsp:sp>
    <dsp:sp modelId="{28F0219C-51C0-0346-979B-EC5BCA881E80}">
      <dsp:nvSpPr>
        <dsp:cNvPr id="0" name=""/>
        <dsp:cNvSpPr/>
      </dsp:nvSpPr>
      <dsp:spPr>
        <a:xfrm>
          <a:off x="1085743" y="310948"/>
          <a:ext cx="2936419" cy="2936419"/>
        </a:xfrm>
        <a:prstGeom prst="pie">
          <a:avLst>
            <a:gd name="adj1" fmla="val 0"/>
            <a:gd name="adj2" fmla="val 54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err="1" smtClean="0">
              <a:latin typeface="+mn-lt"/>
              <a:cs typeface="Calibri"/>
            </a:rPr>
            <a:t>Diseño</a:t>
          </a:r>
          <a:r>
            <a:rPr lang="en-US" sz="1200" b="0" kern="1200" dirty="0" smtClean="0">
              <a:latin typeface="+mn-lt"/>
              <a:cs typeface="Calibri"/>
            </a:rPr>
            <a:t> de Interfaces de </a:t>
          </a:r>
          <a:r>
            <a:rPr lang="en-US" sz="1200" b="0" kern="1200" dirty="0" err="1" smtClean="0">
              <a:latin typeface="+mn-lt"/>
              <a:cs typeface="Calibri"/>
            </a:rPr>
            <a:t>Usuario</a:t>
          </a:r>
          <a:endParaRPr lang="en-US" sz="1200" b="0" kern="1200" dirty="0">
            <a:latin typeface="+mn-lt"/>
            <a:cs typeface="Calibri"/>
          </a:endParaRPr>
        </a:p>
      </dsp:txBody>
      <dsp:txXfrm>
        <a:off x="2644493" y="1834741"/>
        <a:ext cx="1083678" cy="804019"/>
      </dsp:txXfrm>
    </dsp:sp>
    <dsp:sp modelId="{575E6D9D-E7F7-1E4C-A449-77CA642499F0}">
      <dsp:nvSpPr>
        <dsp:cNvPr id="0" name=""/>
        <dsp:cNvSpPr/>
      </dsp:nvSpPr>
      <dsp:spPr>
        <a:xfrm>
          <a:off x="987163" y="310948"/>
          <a:ext cx="2936419" cy="2936419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latin typeface="+mn-lt"/>
              <a:cs typeface="Calibri"/>
            </a:rPr>
            <a:t>Testing y Software Quality Assurance </a:t>
          </a:r>
          <a:endParaRPr lang="en-US" sz="1200" b="0" kern="1200" dirty="0">
            <a:latin typeface="+mn-lt"/>
            <a:cs typeface="Calibri"/>
          </a:endParaRPr>
        </a:p>
      </dsp:txBody>
      <dsp:txXfrm>
        <a:off x="1281155" y="1834741"/>
        <a:ext cx="1083678" cy="804019"/>
      </dsp:txXfrm>
    </dsp:sp>
    <dsp:sp modelId="{C4559BDB-E31B-6647-94C1-36AE2E04EBC5}">
      <dsp:nvSpPr>
        <dsp:cNvPr id="0" name=""/>
        <dsp:cNvSpPr/>
      </dsp:nvSpPr>
      <dsp:spPr>
        <a:xfrm>
          <a:off x="987163" y="212369"/>
          <a:ext cx="2936419" cy="2936419"/>
        </a:xfrm>
        <a:prstGeom prst="pie">
          <a:avLst>
            <a:gd name="adj1" fmla="val 108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b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b="1" kern="1200" noProof="0" dirty="0" smtClean="0">
            <a:latin typeface="+mj-lt"/>
            <a:cs typeface="Calibri"/>
          </a:endParaRPr>
        </a:p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b="1" kern="1200" noProof="0" dirty="0" smtClean="0">
            <a:latin typeface="+mj-lt"/>
            <a:cs typeface="Calibri"/>
          </a:endParaRPr>
        </a:p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b="1" kern="1200" noProof="0" dirty="0" smtClean="0">
            <a:latin typeface="+mj-lt"/>
            <a:cs typeface="Calibri"/>
          </a:endParaRPr>
        </a:p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b="1" kern="1200" noProof="0" dirty="0" smtClean="0">
            <a:latin typeface="+mj-lt"/>
            <a:cs typeface="Calibri"/>
          </a:endParaRPr>
        </a:p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b="1" kern="1200" noProof="0" dirty="0" smtClean="0">
            <a:latin typeface="+mj-lt"/>
            <a:cs typeface="Calibri"/>
          </a:endParaRPr>
        </a:p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b="1" kern="1200" noProof="0" dirty="0" smtClean="0">
            <a:latin typeface="+mj-lt"/>
            <a:cs typeface="Calibri"/>
          </a:endParaRPr>
        </a:p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b="1" kern="1200" noProof="0" dirty="0" smtClean="0">
            <a:latin typeface="+mj-lt"/>
            <a:cs typeface="Calibri"/>
          </a:endParaRPr>
        </a:p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b="1" kern="1200" noProof="0" dirty="0" smtClean="0">
            <a:latin typeface="+mj-lt"/>
            <a:cs typeface="Calibri"/>
          </a:endParaRPr>
        </a:p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b="1" kern="1200" noProof="0" dirty="0" smtClean="0">
            <a:latin typeface="+mj-lt"/>
            <a:cs typeface="Calibri"/>
          </a:endParaRPr>
        </a:p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b="1" kern="1200" noProof="0" dirty="0" smtClean="0">
            <a:latin typeface="+mj-lt"/>
            <a:cs typeface="Calibri"/>
          </a:endParaRPr>
        </a:p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b="1" kern="1200" noProof="0" dirty="0" smtClean="0">
            <a:latin typeface="+mj-lt"/>
            <a:cs typeface="Calibri"/>
          </a:endParaRPr>
        </a:p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b="1" kern="1200" noProof="0" dirty="0" smtClean="0">
            <a:latin typeface="+mj-lt"/>
            <a:cs typeface="Calibri"/>
          </a:endParaRPr>
        </a:p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b="0" kern="1200" noProof="0" dirty="0" smtClean="0">
              <a:latin typeface="+mn-lt"/>
              <a:cs typeface="Calibri"/>
            </a:rPr>
            <a:t>Rediseño de Procesos y Consultoría de IT</a:t>
          </a:r>
          <a:r>
            <a:rPr lang="es-AR" sz="1100" b="0" kern="1200" noProof="0" dirty="0" smtClean="0">
              <a:latin typeface="+mn-lt"/>
              <a:cs typeface="Calibri"/>
            </a:rPr>
            <a:t/>
          </a:r>
          <a:br>
            <a:rPr lang="es-AR" sz="1100" b="0" kern="1200" noProof="0" dirty="0" smtClean="0">
              <a:latin typeface="+mn-lt"/>
              <a:cs typeface="Calibri"/>
            </a:rPr>
          </a:br>
          <a:endParaRPr lang="es-AR" sz="1100" b="0" kern="1200" noProof="0" dirty="0">
            <a:latin typeface="+mn-lt"/>
            <a:cs typeface="Calibri"/>
          </a:endParaRPr>
        </a:p>
      </dsp:txBody>
      <dsp:txXfrm>
        <a:off x="1281155" y="820977"/>
        <a:ext cx="1083678" cy="804019"/>
      </dsp:txXfrm>
    </dsp:sp>
    <dsp:sp modelId="{1A223A2B-B591-E54A-B2F4-F0B592859093}">
      <dsp:nvSpPr>
        <dsp:cNvPr id="0" name=""/>
        <dsp:cNvSpPr/>
      </dsp:nvSpPr>
      <dsp:spPr>
        <a:xfrm>
          <a:off x="903965" y="30590"/>
          <a:ext cx="3299976" cy="329997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6084B-8D5A-804B-A445-1A7AB0D6F2CE}">
      <dsp:nvSpPr>
        <dsp:cNvPr id="0" name=""/>
        <dsp:cNvSpPr/>
      </dsp:nvSpPr>
      <dsp:spPr>
        <a:xfrm>
          <a:off x="903965" y="129170"/>
          <a:ext cx="3299976" cy="329997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388E8-8CE2-FA4C-90E4-8608F5DA5694}">
      <dsp:nvSpPr>
        <dsp:cNvPr id="0" name=""/>
        <dsp:cNvSpPr/>
      </dsp:nvSpPr>
      <dsp:spPr>
        <a:xfrm>
          <a:off x="805385" y="129170"/>
          <a:ext cx="3299976" cy="329997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9D1DD-57E6-F042-83EF-7216DFD2186E}">
      <dsp:nvSpPr>
        <dsp:cNvPr id="0" name=""/>
        <dsp:cNvSpPr/>
      </dsp:nvSpPr>
      <dsp:spPr>
        <a:xfrm>
          <a:off x="805385" y="30590"/>
          <a:ext cx="3299976" cy="329997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F34C6-0776-4EDD-95FC-B593156A49B7}" type="datetimeFigureOut">
              <a:rPr lang="es-AR" smtClean="0"/>
              <a:t>20/4/2017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7C4E2-9C2F-4FD5-980E-02000A6C834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444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9B9C6-7BCC-481D-93D6-3AE4F44D4F7F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112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5" Type="http://schemas.openxmlformats.org/officeDocument/2006/relationships/image" Target="../media/image3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Relationship Id="rId14" Type="http://schemas.openxmlformats.org/officeDocument/2006/relationships/image" Target="../media/image29.w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10" y="0"/>
            <a:ext cx="9165668" cy="5143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5152" y="3435846"/>
            <a:ext cx="9169152" cy="936104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8344" y="4515966"/>
            <a:ext cx="1283884" cy="3214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50825" y="3507854"/>
            <a:ext cx="7273503" cy="360362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7596503" y="3507854"/>
            <a:ext cx="1355725" cy="576064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50825" y="3903899"/>
            <a:ext cx="7273925" cy="3960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4070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16016" y="627534"/>
            <a:ext cx="4248597" cy="3887763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7" y="195436"/>
            <a:ext cx="8785225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179389" y="627534"/>
            <a:ext cx="4248596" cy="3887763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1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, gráfico y colum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6012161" y="627336"/>
            <a:ext cx="2952328" cy="4031977"/>
          </a:xfrm>
        </p:spPr>
        <p:txBody>
          <a:bodyPr>
            <a:normAutofit/>
          </a:bodyPr>
          <a:lstStyle>
            <a:lvl1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179388" y="904125"/>
            <a:ext cx="5617077" cy="3755187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2859"/>
            <a:ext cx="8785100" cy="362766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89856"/>
            <a:ext cx="9144000" cy="35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179388" y="616789"/>
            <a:ext cx="5617320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876006"/>
            <a:ext cx="664611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903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5265"/>
            <a:ext cx="8645578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2" y="4789860"/>
            <a:ext cx="9144000" cy="35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5" y="4876007"/>
            <a:ext cx="664610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66171" y="4876586"/>
            <a:ext cx="4670326" cy="215444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 marL="0" marR="0" indent="0" algn="r" defTabSz="9142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791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 y Sub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5265"/>
            <a:ext cx="8645578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2" y="4789860"/>
            <a:ext cx="9144000" cy="35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5" y="4876007"/>
            <a:ext cx="664610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66171" y="4876586"/>
            <a:ext cx="4670326" cy="215444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 marL="0" marR="0" indent="0" algn="r" defTabSz="9142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79387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7014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72001" y="-1"/>
            <a:ext cx="4572000" cy="51435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4694636"/>
            <a:ext cx="1220685" cy="3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4572000" cy="4698523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50071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82963" y="478576"/>
            <a:ext cx="460851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300" b="1" dirty="0" smtClean="0">
                <a:latin typeface="+mj-lt"/>
              </a:rPr>
              <a:t>ARGENTINA</a:t>
            </a:r>
          </a:p>
          <a:p>
            <a:r>
              <a:rPr lang="es-AR" sz="1300" dirty="0" err="1" smtClean="0">
                <a:latin typeface="+mj-lt"/>
              </a:rPr>
              <a:t>Clay</a:t>
            </a:r>
            <a:r>
              <a:rPr lang="es-AR" sz="1300" dirty="0" smtClean="0">
                <a:latin typeface="+mj-lt"/>
              </a:rPr>
              <a:t> 2954</a:t>
            </a:r>
          </a:p>
          <a:p>
            <a:r>
              <a:rPr lang="es-AR" sz="1300" dirty="0" smtClean="0">
                <a:latin typeface="+mj-lt"/>
              </a:rPr>
              <a:t>Buenos Aires (C1426DLD) 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54+11+5299 5400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BRASIL</a:t>
            </a:r>
          </a:p>
          <a:p>
            <a:r>
              <a:rPr lang="es-AR" sz="1300" dirty="0" smtClean="0">
                <a:latin typeface="+mj-lt"/>
              </a:rPr>
              <a:t>Cardoso de Melo 1470 – 8, Vila Olimpia </a:t>
            </a:r>
          </a:p>
          <a:p>
            <a:r>
              <a:rPr lang="es-AR" sz="1300" dirty="0" smtClean="0">
                <a:latin typeface="+mj-lt"/>
              </a:rPr>
              <a:t>San Pablo (04548004)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55+11+3045 2193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URUGUAY</a:t>
            </a:r>
          </a:p>
          <a:p>
            <a:r>
              <a:rPr lang="es-AR" sz="1300" dirty="0" smtClean="0">
                <a:latin typeface="+mj-lt"/>
              </a:rPr>
              <a:t>Roque Graseras 857</a:t>
            </a:r>
          </a:p>
          <a:p>
            <a:r>
              <a:rPr lang="es-AR" sz="1300" dirty="0" smtClean="0">
                <a:latin typeface="+mj-lt"/>
              </a:rPr>
              <a:t>Montevideo (11300)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598+2+7117879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USA</a:t>
            </a:r>
          </a:p>
          <a:p>
            <a:r>
              <a:rPr lang="es-AR" sz="1300" dirty="0" smtClean="0">
                <a:latin typeface="+mj-lt"/>
              </a:rPr>
              <a:t>12105 </a:t>
            </a:r>
            <a:r>
              <a:rPr lang="es-AR" sz="1300" dirty="0" err="1" smtClean="0">
                <a:latin typeface="+mj-lt"/>
              </a:rPr>
              <a:t>Sundance</a:t>
            </a:r>
            <a:r>
              <a:rPr lang="es-AR" sz="1300" dirty="0" smtClean="0">
                <a:latin typeface="+mj-lt"/>
              </a:rPr>
              <a:t> </a:t>
            </a:r>
            <a:r>
              <a:rPr lang="es-AR" sz="1300" dirty="0" err="1" smtClean="0">
                <a:latin typeface="+mj-lt"/>
              </a:rPr>
              <a:t>Ct</a:t>
            </a:r>
            <a:r>
              <a:rPr lang="es-AR" sz="1300" dirty="0" smtClean="0">
                <a:latin typeface="+mj-lt"/>
              </a:rPr>
              <a:t>.</a:t>
            </a:r>
          </a:p>
          <a:p>
            <a:r>
              <a:rPr lang="es-AR" sz="1300" dirty="0" err="1" smtClean="0">
                <a:latin typeface="+mj-lt"/>
              </a:rPr>
              <a:t>Reston</a:t>
            </a:r>
            <a:r>
              <a:rPr lang="es-AR" sz="1300" dirty="0" smtClean="0">
                <a:latin typeface="+mj-lt"/>
              </a:rPr>
              <a:t> (20194)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3165523"/>
            <a:ext cx="226192" cy="22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3495746"/>
            <a:ext cx="222814" cy="22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452320" y="4727634"/>
            <a:ext cx="158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300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30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4289" y="3147814"/>
            <a:ext cx="1133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u="none" dirty="0" smtClean="0">
                <a:solidFill>
                  <a:schemeClr val="bg1"/>
                </a:solidFill>
              </a:rPr>
              <a:t>HexactaArg</a:t>
            </a:r>
            <a:endParaRPr lang="es-AR" sz="1100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89241" y="3476348"/>
            <a:ext cx="1454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100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100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4572000" y="-1"/>
            <a:ext cx="4572001" cy="285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59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11862" cy="4846638"/>
          </a:xfrm>
        </p:spPr>
        <p:txBody>
          <a:bodyPr/>
          <a:lstStyle/>
          <a:p>
            <a:endParaRPr lang="es-AR"/>
          </a:p>
        </p:txBody>
      </p:sp>
      <p:pic>
        <p:nvPicPr>
          <p:cNvPr id="2051" name="Picture 3" descr="C:\Users\lcittanti\Documents\documentos institucionales\last version\logo_hexacta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10" y="4846353"/>
            <a:ext cx="724566" cy="18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11560" y="3723879"/>
            <a:ext cx="7920880" cy="59846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chemeClr val="bg2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560" y="3435846"/>
            <a:ext cx="6984776" cy="43204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600">
                <a:solidFill>
                  <a:schemeClr val="bg2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s-AR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150146" y="48288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00205"/>
            <a:ext cx="9144000" cy="4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906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79067" y="914673"/>
            <a:ext cx="8785423" cy="3744640"/>
          </a:xfrm>
        </p:spPr>
        <p:txBody>
          <a:bodyPr>
            <a:normAutofit/>
          </a:bodyPr>
          <a:lstStyle>
            <a:lvl1pPr marL="180000">
              <a:defRPr sz="13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9389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s-AR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8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7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8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731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00204"/>
            <a:ext cx="9144000" cy="4461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54" y="4852966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11560" y="3723878"/>
            <a:ext cx="7920880" cy="59846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chemeClr val="bg2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560" y="3435846"/>
            <a:ext cx="6984776" cy="43204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600">
                <a:solidFill>
                  <a:schemeClr val="bg2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s-AR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150146" y="48288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s-MX" sz="800" i="1" dirty="0" err="1" smtClean="0">
                <a:solidFill>
                  <a:srgbClr val="125757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125757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125757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125757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44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11862" cy="4846638"/>
          </a:xfrm>
        </p:spPr>
        <p:txBody>
          <a:bodyPr/>
          <a:lstStyle/>
          <a:p>
            <a:endParaRPr lang="es-AR"/>
          </a:p>
        </p:txBody>
      </p:sp>
      <p:pic>
        <p:nvPicPr>
          <p:cNvPr id="2051" name="Picture 3" descr="C:\Users\lcittanti\Documents\documentos institucionales\last version\logo_hexacta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10" y="4846352"/>
            <a:ext cx="724566" cy="182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11560" y="3723878"/>
            <a:ext cx="7920880" cy="59846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chemeClr val="bg2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560" y="3435846"/>
            <a:ext cx="6984776" cy="43204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600">
                <a:solidFill>
                  <a:schemeClr val="bg2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s-AR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150146" y="48288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s-MX" sz="800" i="1" dirty="0" err="1" smtClean="0">
                <a:solidFill>
                  <a:srgbClr val="1EA89B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1EA89B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1EA89B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1EA89B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00204"/>
            <a:ext cx="9144000" cy="4461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043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re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323527" y="1131589"/>
            <a:ext cx="5544617" cy="3456285"/>
          </a:xfrm>
        </p:spPr>
        <p:txBody>
          <a:bodyPr>
            <a:normAutofit/>
          </a:bodyPr>
          <a:lstStyle>
            <a:lvl1pPr marL="180000">
              <a:defRPr sz="13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323731" y="339502"/>
            <a:ext cx="8424981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323851" y="844252"/>
            <a:ext cx="5544294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s-AR" dirty="0"/>
          </a:p>
        </p:txBody>
      </p:sp>
      <p:sp>
        <p:nvSpPr>
          <p:cNvPr id="16" name="Rectangle 15"/>
          <p:cNvSpPr/>
          <p:nvPr/>
        </p:nvSpPr>
        <p:spPr>
          <a:xfrm>
            <a:off x="6084169" y="843558"/>
            <a:ext cx="2664295" cy="3744416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prstClr val="white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28184" y="1275606"/>
            <a:ext cx="2376513" cy="3168352"/>
          </a:xfrm>
        </p:spPr>
        <p:txBody>
          <a:bodyPr>
            <a:normAutofit/>
          </a:bodyPr>
          <a:lstStyle>
            <a:lvl1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228184" y="987574"/>
            <a:ext cx="2376514" cy="288032"/>
          </a:xfrm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695269"/>
            <a:ext cx="9144000" cy="4461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4148583" y="4825991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s-MX" sz="800" i="1" dirty="0" err="1" smtClean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prstClr val="white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50071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782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89856"/>
            <a:ext cx="9144000" cy="35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876006"/>
            <a:ext cx="664611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7221" y="1923678"/>
            <a:ext cx="8697392" cy="93503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8893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697310"/>
            <a:ext cx="9144000" cy="4461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323527" y="1131589"/>
            <a:ext cx="8425185" cy="3456285"/>
          </a:xfrm>
        </p:spPr>
        <p:txBody>
          <a:bodyPr>
            <a:normAutofit/>
          </a:bodyPr>
          <a:lstStyle>
            <a:lvl1pPr marL="180000">
              <a:defRPr sz="13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323731" y="339502"/>
            <a:ext cx="8424981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150146" y="48288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s-MX" sz="800" i="1" dirty="0" err="1" smtClean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prstClr val="white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0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50071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23850" y="844252"/>
            <a:ext cx="8424863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19517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 comaparati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697310"/>
            <a:ext cx="9144000" cy="4461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323732" y="339502"/>
            <a:ext cx="8424732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323528" y="1203597"/>
            <a:ext cx="4032448" cy="3384278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1534" y="843558"/>
            <a:ext cx="4034442" cy="288032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4788023" y="843558"/>
            <a:ext cx="3960689" cy="288032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s-AR" dirty="0"/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88023" y="1203597"/>
            <a:ext cx="3960689" cy="3384278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4150146" y="48288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s-MX" sz="800" i="1" dirty="0" err="1" smtClean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prstClr val="white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7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50071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98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 gri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6012160" y="843558"/>
            <a:ext cx="2736553" cy="3744317"/>
          </a:xfrm>
        </p:spPr>
        <p:txBody>
          <a:bodyPr>
            <a:normAutofit/>
          </a:bodyPr>
          <a:lstStyle>
            <a:lvl1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323528" y="1131589"/>
            <a:ext cx="5544374" cy="3456285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323732" y="339502"/>
            <a:ext cx="8424732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00204"/>
            <a:ext cx="9144000" cy="4461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54" y="4852966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4150146" y="48288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s-MX" sz="800" i="1" dirty="0" err="1" smtClean="0">
                <a:solidFill>
                  <a:srgbClr val="125757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125757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125757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125757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323851" y="844252"/>
            <a:ext cx="5544294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13782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gráfi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323731" y="339502"/>
            <a:ext cx="8424981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323527" y="1131589"/>
            <a:ext cx="8425185" cy="3456285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00204"/>
            <a:ext cx="9144000" cy="4461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54" y="4852966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50146" y="48288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s-MX" sz="800" i="1" dirty="0" err="1" smtClean="0">
                <a:solidFill>
                  <a:srgbClr val="125757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125757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125757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125757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323851" y="844252"/>
            <a:ext cx="8424862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18034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gráfi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20"/>
          </p:nvPr>
        </p:nvSpPr>
        <p:spPr>
          <a:xfrm>
            <a:off x="4788023" y="1203698"/>
            <a:ext cx="3960689" cy="3384178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323731" y="339502"/>
            <a:ext cx="8424981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/>
          </p:nvPr>
        </p:nvSpPr>
        <p:spPr>
          <a:xfrm>
            <a:off x="323528" y="1203698"/>
            <a:ext cx="4032448" cy="3384178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1534" y="843658"/>
            <a:ext cx="4034442" cy="288032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s-AR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4788023" y="843658"/>
            <a:ext cx="3960689" cy="288032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s-AR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00204"/>
            <a:ext cx="9144000" cy="4461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54" y="4852966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4150146" y="48288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s-MX" sz="800" i="1" dirty="0" err="1" smtClean="0">
                <a:solidFill>
                  <a:srgbClr val="125757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125757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125757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125757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360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ección ícon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lcittanti\Documents\documentos institucionales\muestra 02 ppts\icon_flag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843558"/>
            <a:ext cx="1136050" cy="1009910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cittanti\Documents\documentos institucionales\muestra 02 ppts\icon_bookmark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141" y="831325"/>
            <a:ext cx="739334" cy="8640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cittanti\Documents\documentos institucionales\muestra 02 ppts\icon_computer.wm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203" y="822506"/>
            <a:ext cx="1008111" cy="8729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lcittanti\Documents\documentos institucionales\muestra 02 ppts\icon_glass_white.wm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752590"/>
            <a:ext cx="852446" cy="851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lcittanti\Documents\documentos institucionales\muestra 02 ppts\icon_people_white.wmf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46084"/>
            <a:ext cx="992036" cy="10585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lcittanti\Documents\documentos institucionales\ppt_nuevo1\icon_inbox.wmf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666" y="547202"/>
            <a:ext cx="839774" cy="11196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251520" y="19548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prstClr val="white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Ícono para utilizar. Copiar acá y pegar en la presentación</a:t>
            </a:r>
            <a:endParaRPr lang="es-AR" dirty="0">
              <a:solidFill>
                <a:prstClr val="white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1038" name="Picture 14" descr="C:\Users\lcittanti\Documents\documentos institucionales\ppt_nuevo1\icon_pin.w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750" y="843558"/>
            <a:ext cx="765584" cy="11025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lcittanti\Documents\documentos institucionales\last version\icon_mobile.wm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92" y="3291830"/>
            <a:ext cx="589819" cy="982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lcittanti\Documents\documentos institucionales\last version\icon_cloud.wmf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1" y="564818"/>
            <a:ext cx="1150696" cy="12274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lcittanti\Documents\documentos institucionales\last version\icon_dialogue.wmf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32" y="2034153"/>
            <a:ext cx="1122452" cy="8823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lcittanti\Documents\documentos institucionales\last version\icon_calendar.wmf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32" y="3215464"/>
            <a:ext cx="959216" cy="10295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lcittanti\Documents\documentos institucionales\last version\icon_person.wm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41" y="1792227"/>
            <a:ext cx="772699" cy="13268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lcittanti\Documents\documentos institucionales\last version\icon_cup.wmf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750" y="3226199"/>
            <a:ext cx="1092287" cy="10081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lcittanti\Documents\documentos institucionales\last version\icon_star.wmf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10" y="2087265"/>
            <a:ext cx="813765" cy="7761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961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05941"/>
            <a:ext cx="8228707" cy="857250"/>
          </a:xfrm>
          <a:prstGeom prst="rect">
            <a:avLst/>
          </a:prstGeom>
        </p:spPr>
        <p:txBody>
          <a:bodyPr vert="horz" lIns="57397" tIns="28698" rIns="57397" bIns="28698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/>
          </p:cNvSpPr>
          <p:nvPr>
            <p:ph type="sldNum" sz="quarter" idx="10"/>
          </p:nvPr>
        </p:nvSpPr>
        <p:spPr>
          <a:xfrm>
            <a:off x="8115970" y="368349"/>
            <a:ext cx="417463" cy="321469"/>
          </a:xfrm>
          <a:prstGeom prst="rect">
            <a:avLst/>
          </a:prstGeom>
        </p:spPr>
        <p:txBody>
          <a:bodyPr lIns="57397" tIns="28698" rIns="57397" bIns="28698"/>
          <a:lstStyle>
            <a:lvl1pPr>
              <a:defRPr/>
            </a:lvl1pPr>
          </a:lstStyle>
          <a:p>
            <a:pPr>
              <a:defRPr/>
            </a:pPr>
            <a:fld id="{A7D43954-60EE-DE49-A534-AF0E9176B81A}" type="slidenum">
              <a:rPr lang="en-US">
                <a:solidFill>
                  <a:srgbClr val="4D4D4D"/>
                </a:solidFill>
              </a:rPr>
              <a:pPr>
                <a:defRPr/>
              </a:pPr>
              <a:t>‹#›</a:t>
            </a:fld>
            <a:endParaRPr lang="en-US" sz="2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016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72001" y="-1"/>
            <a:ext cx="4572000" cy="51435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prstClr val="white"/>
              </a:solidFill>
            </a:endParaRPr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4694636"/>
            <a:ext cx="1220685" cy="3062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4572000" cy="4698523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50071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323528" y="339502"/>
            <a:ext cx="460851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300" b="1" dirty="0" smtClean="0">
                <a:solidFill>
                  <a:srgbClr val="4D4D4D"/>
                </a:solidFill>
                <a:latin typeface="Segoe UI Light"/>
              </a:rPr>
              <a:t>ARGENTINA</a:t>
            </a:r>
          </a:p>
          <a:p>
            <a:r>
              <a:rPr lang="es-AR" sz="1300" dirty="0" err="1" smtClean="0">
                <a:solidFill>
                  <a:srgbClr val="4D4D4D"/>
                </a:solidFill>
                <a:latin typeface="Segoe UI Light"/>
              </a:rPr>
              <a:t>Clay</a:t>
            </a:r>
            <a:r>
              <a:rPr lang="es-AR" sz="1300" dirty="0" smtClean="0">
                <a:solidFill>
                  <a:srgbClr val="4D4D4D"/>
                </a:solidFill>
                <a:latin typeface="Segoe UI Light"/>
              </a:rPr>
              <a:t> 2954</a:t>
            </a:r>
          </a:p>
          <a:p>
            <a:r>
              <a:rPr lang="es-AR" sz="1300" dirty="0" smtClean="0">
                <a:solidFill>
                  <a:srgbClr val="4D4D4D"/>
                </a:solidFill>
                <a:latin typeface="Segoe UI Light"/>
              </a:rPr>
              <a:t>Buenos Aires (C1426DLD) </a:t>
            </a:r>
          </a:p>
          <a:p>
            <a:r>
              <a:rPr lang="es-AR" sz="1300" dirty="0" err="1" smtClean="0">
                <a:solidFill>
                  <a:srgbClr val="4D4D4D"/>
                </a:solidFill>
                <a:latin typeface="Segoe UI Light"/>
              </a:rPr>
              <a:t>tel</a:t>
            </a:r>
            <a:r>
              <a:rPr lang="es-AR" sz="1300" dirty="0" smtClean="0">
                <a:solidFill>
                  <a:srgbClr val="4D4D4D"/>
                </a:solidFill>
                <a:latin typeface="Segoe UI Light"/>
              </a:rPr>
              <a:t>: 54+11+5299 5400</a:t>
            </a:r>
          </a:p>
          <a:p>
            <a:endParaRPr lang="es-AR" sz="1300" dirty="0" smtClean="0">
              <a:solidFill>
                <a:srgbClr val="4D4D4D"/>
              </a:solidFill>
              <a:latin typeface="Segoe UI Light"/>
            </a:endParaRPr>
          </a:p>
          <a:p>
            <a:r>
              <a:rPr lang="es-AR" sz="1300" b="1" dirty="0" smtClean="0">
                <a:solidFill>
                  <a:srgbClr val="4D4D4D"/>
                </a:solidFill>
                <a:latin typeface="Segoe UI Light"/>
              </a:rPr>
              <a:t>BRASIL</a:t>
            </a:r>
          </a:p>
          <a:p>
            <a:r>
              <a:rPr lang="es-AR" sz="1300" dirty="0" smtClean="0">
                <a:solidFill>
                  <a:srgbClr val="4D4D4D"/>
                </a:solidFill>
                <a:latin typeface="Segoe UI Light"/>
              </a:rPr>
              <a:t>Cardoso de Melo 1470 – 8, Vila Olimpia </a:t>
            </a:r>
          </a:p>
          <a:p>
            <a:r>
              <a:rPr lang="es-AR" sz="1300" dirty="0" smtClean="0">
                <a:solidFill>
                  <a:srgbClr val="4D4D4D"/>
                </a:solidFill>
                <a:latin typeface="Segoe UI Light"/>
              </a:rPr>
              <a:t>São Paulo (04548004)</a:t>
            </a:r>
          </a:p>
          <a:p>
            <a:r>
              <a:rPr lang="es-AR" sz="1300" dirty="0" err="1" smtClean="0">
                <a:solidFill>
                  <a:srgbClr val="4D4D4D"/>
                </a:solidFill>
                <a:latin typeface="Segoe UI Light"/>
              </a:rPr>
              <a:t>tel</a:t>
            </a:r>
            <a:r>
              <a:rPr lang="es-AR" sz="1300" dirty="0" smtClean="0">
                <a:solidFill>
                  <a:srgbClr val="4D4D4D"/>
                </a:solidFill>
                <a:latin typeface="Segoe UI Light"/>
              </a:rPr>
              <a:t>: 55+11+3045 2193</a:t>
            </a:r>
          </a:p>
          <a:p>
            <a:endParaRPr lang="es-AR" sz="1300" dirty="0" smtClean="0">
              <a:solidFill>
                <a:srgbClr val="4D4D4D"/>
              </a:solidFill>
              <a:latin typeface="Segoe UI Light"/>
            </a:endParaRPr>
          </a:p>
          <a:p>
            <a:r>
              <a:rPr lang="es-AR" sz="1300" b="1" dirty="0" smtClean="0">
                <a:solidFill>
                  <a:srgbClr val="4D4D4D"/>
                </a:solidFill>
                <a:latin typeface="Segoe UI Light"/>
              </a:rPr>
              <a:t>URUGUAY</a:t>
            </a:r>
          </a:p>
          <a:p>
            <a:r>
              <a:rPr lang="es-AR" sz="1300" dirty="0" smtClean="0">
                <a:solidFill>
                  <a:srgbClr val="4D4D4D"/>
                </a:solidFill>
                <a:latin typeface="Segoe UI Light"/>
              </a:rPr>
              <a:t>Roque Graseras 857</a:t>
            </a:r>
          </a:p>
          <a:p>
            <a:r>
              <a:rPr lang="es-AR" sz="1300" dirty="0" smtClean="0">
                <a:solidFill>
                  <a:srgbClr val="4D4D4D"/>
                </a:solidFill>
                <a:latin typeface="Segoe UI Light"/>
              </a:rPr>
              <a:t>Montevideo (11300)</a:t>
            </a:r>
          </a:p>
          <a:p>
            <a:r>
              <a:rPr lang="es-AR" sz="1300" dirty="0" err="1" smtClean="0">
                <a:solidFill>
                  <a:srgbClr val="4D4D4D"/>
                </a:solidFill>
                <a:latin typeface="Segoe UI Light"/>
              </a:rPr>
              <a:t>tel</a:t>
            </a:r>
            <a:r>
              <a:rPr lang="es-AR" sz="1300" dirty="0" smtClean="0">
                <a:solidFill>
                  <a:srgbClr val="4D4D4D"/>
                </a:solidFill>
                <a:latin typeface="Segoe UI Light"/>
              </a:rPr>
              <a:t>: 598+2+7117879</a:t>
            </a:r>
          </a:p>
          <a:p>
            <a:endParaRPr lang="es-AR" sz="1300" dirty="0" smtClean="0">
              <a:solidFill>
                <a:srgbClr val="4D4D4D"/>
              </a:solidFill>
              <a:latin typeface="Segoe UI Light"/>
            </a:endParaRPr>
          </a:p>
          <a:p>
            <a:r>
              <a:rPr lang="es-AR" sz="1300" b="1" dirty="0" smtClean="0">
                <a:solidFill>
                  <a:srgbClr val="4D4D4D"/>
                </a:solidFill>
                <a:latin typeface="Segoe UI Light"/>
              </a:rPr>
              <a:t>USA</a:t>
            </a:r>
          </a:p>
          <a:p>
            <a:r>
              <a:rPr lang="es-AR" sz="1300" dirty="0" smtClean="0">
                <a:solidFill>
                  <a:srgbClr val="4D4D4D"/>
                </a:solidFill>
                <a:latin typeface="Segoe UI Light"/>
              </a:rPr>
              <a:t>12105 </a:t>
            </a:r>
            <a:r>
              <a:rPr lang="es-AR" sz="1300" dirty="0" err="1" smtClean="0">
                <a:solidFill>
                  <a:srgbClr val="4D4D4D"/>
                </a:solidFill>
                <a:latin typeface="Segoe UI Light"/>
              </a:rPr>
              <a:t>Sundance</a:t>
            </a:r>
            <a:r>
              <a:rPr lang="es-AR" sz="1300" dirty="0" smtClean="0">
                <a:solidFill>
                  <a:srgbClr val="4D4D4D"/>
                </a:solidFill>
                <a:latin typeface="Segoe UI Light"/>
              </a:rPr>
              <a:t> </a:t>
            </a:r>
            <a:r>
              <a:rPr lang="es-AR" sz="1300" dirty="0" err="1" smtClean="0">
                <a:solidFill>
                  <a:srgbClr val="4D4D4D"/>
                </a:solidFill>
                <a:latin typeface="Segoe UI Light"/>
              </a:rPr>
              <a:t>Ct.</a:t>
            </a:r>
            <a:endParaRPr lang="es-AR" sz="1300" dirty="0" smtClean="0">
              <a:solidFill>
                <a:srgbClr val="4D4D4D"/>
              </a:solidFill>
              <a:latin typeface="Segoe UI Light"/>
            </a:endParaRPr>
          </a:p>
          <a:p>
            <a:r>
              <a:rPr lang="es-AR" sz="1300" dirty="0" err="1" smtClean="0">
                <a:solidFill>
                  <a:srgbClr val="4D4D4D"/>
                </a:solidFill>
                <a:latin typeface="Segoe UI Light"/>
              </a:rPr>
              <a:t>Reston</a:t>
            </a:r>
            <a:r>
              <a:rPr lang="es-AR" sz="1300" dirty="0" smtClean="0">
                <a:solidFill>
                  <a:srgbClr val="4D4D4D"/>
                </a:solidFill>
                <a:latin typeface="Segoe UI Light"/>
              </a:rPr>
              <a:t>, VA 20194</a:t>
            </a:r>
          </a:p>
          <a:p>
            <a:r>
              <a:rPr lang="es-AR" sz="1300" dirty="0" err="1" smtClean="0">
                <a:solidFill>
                  <a:srgbClr val="4D4D4D"/>
                </a:solidFill>
                <a:latin typeface="Segoe UI Light"/>
              </a:rPr>
              <a:t>tel</a:t>
            </a:r>
            <a:r>
              <a:rPr lang="es-AR" sz="1300" dirty="0" smtClean="0">
                <a:solidFill>
                  <a:srgbClr val="4D4D4D"/>
                </a:solidFill>
                <a:latin typeface="Segoe UI Ligh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3165523"/>
            <a:ext cx="226192" cy="2261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3495746"/>
            <a:ext cx="222814" cy="2228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 userDrawn="1"/>
        </p:nvSpPr>
        <p:spPr>
          <a:xfrm>
            <a:off x="7452320" y="4727634"/>
            <a:ext cx="158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300" smtClean="0">
                <a:solidFill>
                  <a:prstClr val="white"/>
                </a:solidFill>
              </a:rPr>
              <a:t>www.hexacta.com</a:t>
            </a:r>
            <a:endParaRPr lang="es-AR" sz="1300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5014289" y="3147814"/>
            <a:ext cx="1133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>
                <a:solidFill>
                  <a:prstClr val="white"/>
                </a:solidFill>
              </a:rPr>
              <a:t>HexactaArg</a:t>
            </a:r>
            <a:endParaRPr lang="es-AR" sz="1100" dirty="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989241" y="3476348"/>
            <a:ext cx="1454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AR" sz="1100" dirty="0" smtClean="0">
                <a:solidFill>
                  <a:prstClr val="white"/>
                </a:solidFill>
              </a:rPr>
              <a:t>@Hexacta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4572000" y="-1"/>
            <a:ext cx="4572001" cy="285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22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43808" y="319287"/>
            <a:ext cx="6120680" cy="4340026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179387" y="319286"/>
            <a:ext cx="259228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61950" indent="0"/>
            <a:endParaRPr lang="es-MX" sz="800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447675" indent="0"/>
            <a:r>
              <a:rPr lang="es-MX" sz="18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361950" indent="0"/>
            <a:endParaRPr lang="es-AR" sz="8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464655"/>
            <a:ext cx="252090" cy="3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987824" y="700088"/>
            <a:ext cx="5760640" cy="359494"/>
          </a:xfrm>
        </p:spPr>
        <p:txBody>
          <a:bodyPr>
            <a:normAutofit/>
          </a:bodyPr>
          <a:lstStyle>
            <a:lvl1pPr marL="180000">
              <a:defRPr sz="1400" baseline="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987824" y="1708200"/>
            <a:ext cx="5760640" cy="359494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987824" y="1204442"/>
            <a:ext cx="5760640" cy="359494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Segundo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329130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_selecion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43808" y="319287"/>
            <a:ext cx="6120680" cy="4340026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179387" y="319286"/>
            <a:ext cx="259228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61950" indent="0"/>
            <a:endParaRPr lang="es-MX" sz="800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447675" indent="0"/>
            <a:r>
              <a:rPr lang="es-MX" sz="18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361950" indent="0"/>
            <a:endParaRPr lang="es-AR" sz="8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464655"/>
            <a:ext cx="252090" cy="3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987824" y="700088"/>
            <a:ext cx="5760640" cy="359494"/>
          </a:xfrm>
        </p:spPr>
        <p:txBody>
          <a:bodyPr>
            <a:normAutofit/>
          </a:bodyPr>
          <a:lstStyle>
            <a:lvl1pPr marL="180000">
              <a:defRPr sz="1400" baseline="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987824" y="1204442"/>
            <a:ext cx="5760640" cy="356046"/>
          </a:xfrm>
        </p:spPr>
        <p:txBody>
          <a:bodyPr>
            <a:noAutofit/>
          </a:bodyPr>
          <a:lstStyle>
            <a:lvl1pPr marL="180000">
              <a:defRPr sz="1500" baseline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Item </a:t>
            </a:r>
            <a:r>
              <a:rPr lang="en-US" dirty="0" err="1" smtClean="0"/>
              <a:t>destacado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987824" y="1708200"/>
            <a:ext cx="5760640" cy="359494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170394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79065" y="914673"/>
            <a:ext cx="8785423" cy="3744640"/>
          </a:xfrm>
        </p:spPr>
        <p:txBody>
          <a:bodyPr>
            <a:normAutofit/>
          </a:bodyPr>
          <a:lstStyle>
            <a:lvl1pPr marL="180000">
              <a:defRPr sz="13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9387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511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9387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470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716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contenido y re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180208" y="915566"/>
            <a:ext cx="5903960" cy="3744416"/>
          </a:xfrm>
        </p:spPr>
        <p:txBody>
          <a:bodyPr>
            <a:normAutofit/>
          </a:bodyPr>
          <a:lstStyle>
            <a:lvl1pPr marL="180000">
              <a:defRPr sz="13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511" y="195337"/>
            <a:ext cx="8785101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80208" y="628228"/>
            <a:ext cx="5903960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8185" y="627535"/>
            <a:ext cx="2736303" cy="4031778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72202" y="1059582"/>
            <a:ext cx="2448520" cy="3456384"/>
          </a:xfrm>
        </p:spPr>
        <p:txBody>
          <a:bodyPr>
            <a:normAutofit/>
          </a:bodyPr>
          <a:lstStyle>
            <a:lvl1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372201" y="771550"/>
            <a:ext cx="2448272" cy="288032"/>
          </a:xfrm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794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y sub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7" y="195436"/>
            <a:ext cx="8785225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179389" y="987573"/>
            <a:ext cx="4248596" cy="3527724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79389" y="627534"/>
            <a:ext cx="4248596" cy="288032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4716016" y="627534"/>
            <a:ext cx="4248472" cy="288032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16016" y="987573"/>
            <a:ext cx="4248597" cy="3527724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643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275606"/>
            <a:ext cx="8650950" cy="3319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6191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7" y="1275606"/>
            <a:ext cx="8353425" cy="3319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5208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2" y="0"/>
            <a:ext cx="262731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0" t="364" r="20045" b="8727"/>
          <a:stretch/>
        </p:blipFill>
        <p:spPr>
          <a:xfrm flipV="1">
            <a:off x="0" y="0"/>
            <a:ext cx="3131840" cy="5143500"/>
          </a:xfrm>
          <a:prstGeom prst="rect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" t="5999"/>
          <a:stretch/>
        </p:blipFill>
        <p:spPr>
          <a:xfrm>
            <a:off x="2809876" y="0"/>
            <a:ext cx="6333009" cy="4834930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79514" y="1347615"/>
            <a:ext cx="2324505" cy="1534012"/>
          </a:xfrm>
          <a:noFill/>
        </p:spPr>
        <p:txBody>
          <a:bodyPr/>
          <a:lstStyle/>
          <a:p>
            <a:pPr algn="ctr"/>
            <a:r>
              <a:rPr lang="es-ES_tradnl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Hexacta Labs</a:t>
            </a:r>
            <a:endParaRPr lang="es-AR" sz="2500" dirty="0">
              <a:solidFill>
                <a:schemeClr val="tx1">
                  <a:lumMod val="50000"/>
                  <a:lumOff val="50000"/>
                </a:scheme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7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8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0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8264" y="1779662"/>
            <a:ext cx="8697392" cy="935038"/>
          </a:xfrm>
        </p:spPr>
        <p:txBody>
          <a:bodyPr>
            <a:normAutofit/>
          </a:bodyPr>
          <a:lstStyle/>
          <a:p>
            <a:r>
              <a:rPr lang="es-ES_tradnl" sz="4800" dirty="0" smtClean="0">
                <a:latin typeface="Calibri" panose="020F0502020204030204" pitchFamily="34" charset="0"/>
              </a:rPr>
              <a:t>He</a:t>
            </a:r>
            <a:r>
              <a:rPr lang="es-ES_tradnl" sz="4800" dirty="0" smtClean="0"/>
              <a:t>xacta Labs</a:t>
            </a:r>
            <a:endParaRPr lang="es-AR" sz="4800" dirty="0"/>
          </a:p>
        </p:txBody>
      </p:sp>
    </p:spTree>
    <p:extLst>
      <p:ext uri="{BB962C8B-B14F-4D97-AF65-F5344CB8AC3E}">
        <p14:creationId xmlns:p14="http://schemas.microsoft.com/office/powerpoint/2010/main" val="252668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es-ES_tradnl" sz="1800" dirty="0" smtClean="0"/>
              <a:t>Programa Hexacta Labs </a:t>
            </a:r>
            <a:endParaRPr lang="es-AR" sz="1800" dirty="0"/>
          </a:p>
        </p:txBody>
      </p:sp>
      <p:sp>
        <p:nvSpPr>
          <p:cNvPr id="4" name="Rectangle 3"/>
          <p:cNvSpPr/>
          <p:nvPr/>
        </p:nvSpPr>
        <p:spPr>
          <a:xfrm>
            <a:off x="467482" y="1203598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i="1" dirty="0" smtClean="0">
                <a:latin typeface="Calibri" panose="020F0502020204030204" pitchFamily="34" charset="0"/>
                <a:ea typeface="Calibri" panose="020F0502020204030204" pitchFamily="34" charset="0"/>
              </a:rPr>
              <a:t>Hexacta </a:t>
            </a:r>
            <a:r>
              <a:rPr lang="es-ES_tradnl" sz="2400" i="1" dirty="0">
                <a:latin typeface="Calibri" panose="020F0502020204030204" pitchFamily="34" charset="0"/>
                <a:ea typeface="Calibri" panose="020F0502020204030204" pitchFamily="34" charset="0"/>
              </a:rPr>
              <a:t>Labs es una iniciativa </a:t>
            </a:r>
            <a:r>
              <a:rPr lang="es-ES_tradnl" sz="2400" i="1" dirty="0" smtClean="0">
                <a:latin typeface="Calibri" panose="020F0502020204030204" pitchFamily="34" charset="0"/>
                <a:ea typeface="Calibri" panose="020F0502020204030204" pitchFamily="34" charset="0"/>
              </a:rPr>
              <a:t>orientada a </a:t>
            </a:r>
            <a:r>
              <a:rPr lang="es-ES_tradnl" sz="2400" i="1" dirty="0">
                <a:latin typeface="Calibri" panose="020F0502020204030204" pitchFamily="34" charset="0"/>
                <a:ea typeface="Calibri" panose="020F0502020204030204" pitchFamily="34" charset="0"/>
              </a:rPr>
              <a:t>brindar un aporte a la comunidad </a:t>
            </a:r>
            <a:r>
              <a:rPr lang="es-ES_tradnl" sz="2400" i="1" dirty="0" smtClean="0">
                <a:latin typeface="Calibri" panose="020F0502020204030204" pitchFamily="34" charset="0"/>
                <a:ea typeface="Calibri" panose="020F0502020204030204" pitchFamily="34" charset="0"/>
              </a:rPr>
              <a:t>académica. </a:t>
            </a:r>
          </a:p>
          <a:p>
            <a:r>
              <a:rPr lang="es-ES_tradnl" sz="2400" i="1" dirty="0" smtClean="0">
                <a:latin typeface="Calibri" panose="020F0502020204030204" pitchFamily="34" charset="0"/>
                <a:ea typeface="Calibri" panose="020F0502020204030204" pitchFamily="34" charset="0"/>
              </a:rPr>
              <a:t>El objetivo es complementar </a:t>
            </a:r>
            <a:r>
              <a:rPr lang="es-ES_tradnl" sz="2400" i="1" dirty="0">
                <a:latin typeface="Calibri" panose="020F0502020204030204" pitchFamily="34" charset="0"/>
                <a:ea typeface="Calibri" panose="020F0502020204030204" pitchFamily="34" charset="0"/>
              </a:rPr>
              <a:t>la formación adquirida durante la </a:t>
            </a:r>
            <a:r>
              <a:rPr lang="es-ES_tradnl" sz="2400" i="1" dirty="0" smtClean="0">
                <a:latin typeface="Calibri" panose="020F0502020204030204" pitchFamily="34" charset="0"/>
                <a:ea typeface="Calibri" panose="020F0502020204030204" pitchFamily="34" charset="0"/>
              </a:rPr>
              <a:t>carrera mediante clases teórico – practicas, donde los estudiantes puedan aprender y aplicar conocimientos que le faciliten su ingreso al mercado laboral. </a:t>
            </a:r>
            <a:endParaRPr lang="es-AR" sz="3600" i="1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107504" y="123478"/>
            <a:ext cx="8785100" cy="354642"/>
          </a:xfrm>
        </p:spPr>
        <p:txBody>
          <a:bodyPr/>
          <a:lstStyle/>
          <a:p>
            <a:r>
              <a:rPr lang="es-ES_tradnl" dirty="0" smtClean="0"/>
              <a:t>Cronograma</a:t>
            </a:r>
            <a:endParaRPr lang="es-AR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50187"/>
              </p:ext>
            </p:extLst>
          </p:nvPr>
        </p:nvGraphicFramePr>
        <p:xfrm>
          <a:off x="176102" y="529437"/>
          <a:ext cx="8713091" cy="635857"/>
        </p:xfrm>
        <a:graphic>
          <a:graphicData uri="http://schemas.openxmlformats.org/drawingml/2006/table">
            <a:tbl>
              <a:tblPr firstRow="1" firstCol="1" bandRow="1"/>
              <a:tblGrid>
                <a:gridCol w="969790"/>
                <a:gridCol w="7743301"/>
              </a:tblGrid>
              <a:tr h="6358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Día 1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s-ES_tradnl" sz="11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Introducción </a:t>
                      </a:r>
                      <a:r>
                        <a:rPr lang="es-ES_tradnl" sz="11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sobre Hexacta </a:t>
                      </a:r>
                      <a:endParaRPr lang="es-AR" sz="1100" b="0" dirty="0" smtClea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s-ES_tradnl" sz="1100" dirty="0" err="1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Clean</a:t>
                      </a:r>
                      <a:r>
                        <a:rPr lang="es-ES_tradnl" sz="11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_tradnl" sz="1100" dirty="0" err="1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es-ES_tradnl" sz="1100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Para lograr una buena calidad de código </a:t>
                      </a:r>
                      <a:endParaRPr lang="es-ES_tradnl" sz="1100" dirty="0" smtClea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s-ES_tradnl" sz="11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Introducción y conceptos</a:t>
                      </a:r>
                      <a:r>
                        <a:rPr lang="es-ES_tradnl" sz="1100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 la </a:t>
                      </a:r>
                      <a:r>
                        <a:rPr lang="es-ES_tradnl" sz="11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programación orientada a objetos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76868"/>
              </p:ext>
            </p:extLst>
          </p:nvPr>
        </p:nvGraphicFramePr>
        <p:xfrm>
          <a:off x="176102" y="1168373"/>
          <a:ext cx="8713091" cy="464860"/>
        </p:xfrm>
        <a:graphic>
          <a:graphicData uri="http://schemas.openxmlformats.org/drawingml/2006/table">
            <a:tbl>
              <a:tblPr firstRow="1" firstCol="1" bandRow="1"/>
              <a:tblGrid>
                <a:gridCol w="969790"/>
                <a:gridCol w="7743301"/>
              </a:tblGrid>
              <a:tr h="4648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Día 2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s-ES_tradnl" sz="11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Programación en .NET C#. Conocer el lenguaje,</a:t>
                      </a:r>
                      <a:r>
                        <a:rPr lang="es-ES_tradnl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sus estructuras, como trabajar con clases y algunos temas mas avanzados.</a:t>
                      </a:r>
                      <a:endParaRPr lang="es-AR" sz="1100" b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674441"/>
              </p:ext>
            </p:extLst>
          </p:nvPr>
        </p:nvGraphicFramePr>
        <p:xfrm>
          <a:off x="176102" y="1635645"/>
          <a:ext cx="8713091" cy="861685"/>
        </p:xfrm>
        <a:graphic>
          <a:graphicData uri="http://schemas.openxmlformats.org/drawingml/2006/table">
            <a:tbl>
              <a:tblPr firstRow="1" firstCol="1" bandRow="1"/>
              <a:tblGrid>
                <a:gridCol w="969790"/>
                <a:gridCol w="7743301"/>
              </a:tblGrid>
              <a:tr h="861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Día 3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s-ES_tradnl" sz="11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Introducción</a:t>
                      </a:r>
                      <a:r>
                        <a:rPr lang="es-ES_tradnl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 ASP.NET MVC</a:t>
                      </a:r>
                      <a:r>
                        <a:rPr lang="es-ES_tradnl" sz="11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s-ES_tradnl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¿Qué es el patrón MVC?, ¿Cómo trabajar y entender ASP.NET MVC?,  </a:t>
                      </a:r>
                      <a:r>
                        <a:rPr lang="es-ES_tradnl" sz="11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Routers</a:t>
                      </a:r>
                      <a:r>
                        <a:rPr lang="es-ES_tradnl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s-ES_tradnl" sz="11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Razor</a:t>
                      </a:r>
                      <a:r>
                        <a:rPr lang="es-ES_tradnl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Controladores, Modelos, y más. Con esto vamos a poder realizar una aplicación e ir avanzando de apoco para poder resolver algunos desafíos en nuestra primer aplicación</a:t>
                      </a:r>
                      <a:endParaRPr lang="es-AR" sz="1100" b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725694"/>
              </p:ext>
            </p:extLst>
          </p:nvPr>
        </p:nvGraphicFramePr>
        <p:xfrm>
          <a:off x="176102" y="2499742"/>
          <a:ext cx="8716499" cy="991848"/>
        </p:xfrm>
        <a:graphic>
          <a:graphicData uri="http://schemas.openxmlformats.org/drawingml/2006/table">
            <a:tbl>
              <a:tblPr firstRow="1" firstCol="1" bandRow="1"/>
              <a:tblGrid>
                <a:gridCol w="970170"/>
                <a:gridCol w="7746329"/>
              </a:tblGrid>
              <a:tr h="9918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Día 4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s-AR" sz="11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Temas</a:t>
                      </a:r>
                      <a:r>
                        <a:rPr lang="es-AR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mas avanzados de ASP.NET MVC como filtros, manejo de excepciones</a:t>
                      </a:r>
                    </a:p>
                    <a:p>
                      <a:pPr marL="171450" lvl="0" indent="-17145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s-AR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Introducción a ASP.NET Web API</a:t>
                      </a:r>
                    </a:p>
                    <a:p>
                      <a:pPr marL="171450" lvl="0" indent="-17145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s-AR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Ejercicios con ASP.NET MVC</a:t>
                      </a:r>
                      <a:endParaRPr lang="es-AR" sz="11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307422"/>
              </p:ext>
            </p:extLst>
          </p:nvPr>
        </p:nvGraphicFramePr>
        <p:xfrm>
          <a:off x="176102" y="3494001"/>
          <a:ext cx="8713091" cy="515498"/>
        </p:xfrm>
        <a:graphic>
          <a:graphicData uri="http://schemas.openxmlformats.org/drawingml/2006/table">
            <a:tbl>
              <a:tblPr firstRow="1" firstCol="1" bandRow="1"/>
              <a:tblGrid>
                <a:gridCol w="969790"/>
                <a:gridCol w="7743301"/>
              </a:tblGrid>
              <a:tr h="5154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Día 5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s-ES" sz="11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Introducción</a:t>
                      </a:r>
                      <a:r>
                        <a:rPr lang="es-ES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s-ES" sz="11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Entity</a:t>
                      </a:r>
                      <a:r>
                        <a:rPr lang="es-ES" sz="11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Framework.</a:t>
                      </a:r>
                      <a:r>
                        <a:rPr lang="es-ES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¿Qué es un ORM?, ¿Cómo trabajar con EF? y algunos ejercicios para entender como funciona.</a:t>
                      </a:r>
                      <a:r>
                        <a:rPr lang="es-ES" sz="11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100" b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008277"/>
              </p:ext>
            </p:extLst>
          </p:nvPr>
        </p:nvGraphicFramePr>
        <p:xfrm>
          <a:off x="176102" y="4011910"/>
          <a:ext cx="8713091" cy="554525"/>
        </p:xfrm>
        <a:graphic>
          <a:graphicData uri="http://schemas.openxmlformats.org/drawingml/2006/table">
            <a:tbl>
              <a:tblPr firstRow="1" firstCol="1" bandRow="1"/>
              <a:tblGrid>
                <a:gridCol w="969790"/>
                <a:gridCol w="7743301"/>
              </a:tblGrid>
              <a:tr h="5545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Día 6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s-ES_tradnl" sz="11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Resumen </a:t>
                      </a:r>
                      <a:r>
                        <a:rPr lang="es-ES_tradnl" sz="11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 todos los temas y muestra de los grupos sobre los distintos ejercicios</a:t>
                      </a:r>
                      <a:endParaRPr lang="es-AR" sz="1100" b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s-ES_tradnl" sz="11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Aporte de RRHH</a:t>
                      </a:r>
                      <a:endParaRPr lang="es-AR" sz="1100" b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86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s-ES_tradnl" sz="4800" dirty="0" smtClean="0"/>
              <a:t>¿</a:t>
            </a:r>
            <a:r>
              <a:rPr lang="es-ES_tradnl" sz="4800" dirty="0" smtClean="0">
                <a:latin typeface="Calibri" panose="020F0502020204030204" pitchFamily="34" charset="0"/>
              </a:rPr>
              <a:t>Preguntas</a:t>
            </a:r>
            <a:r>
              <a:rPr lang="es-ES_tradnl" sz="4800" dirty="0" smtClean="0"/>
              <a:t>? </a:t>
            </a:r>
            <a:endParaRPr lang="es-AR" sz="4800" dirty="0"/>
          </a:p>
        </p:txBody>
      </p:sp>
    </p:spTree>
    <p:extLst>
      <p:ext uri="{BB962C8B-B14F-4D97-AF65-F5344CB8AC3E}">
        <p14:creationId xmlns:p14="http://schemas.microsoft.com/office/powerpoint/2010/main" val="85753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07504" y="1563638"/>
            <a:ext cx="8697392" cy="935038"/>
          </a:xfrm>
        </p:spPr>
        <p:txBody>
          <a:bodyPr>
            <a:noAutofit/>
          </a:bodyPr>
          <a:lstStyle/>
          <a:p>
            <a:r>
              <a:rPr lang="es-ES_tradnl" sz="7200" dirty="0" smtClean="0">
                <a:latin typeface="Calibri" panose="020F0502020204030204" pitchFamily="34" charset="0"/>
              </a:rPr>
              <a:t>Mucha Suerte!</a:t>
            </a:r>
            <a:endParaRPr lang="es-AR" sz="7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83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>
          <a:xfrm>
            <a:off x="2987824" y="860724"/>
            <a:ext cx="5760640" cy="359494"/>
          </a:xfrm>
        </p:spPr>
        <p:txBody>
          <a:bodyPr/>
          <a:lstStyle/>
          <a:p>
            <a:r>
              <a:rPr lang="es-ES_tradnl" sz="1600" dirty="0" smtClean="0"/>
              <a:t>Presentación de Hexacta</a:t>
            </a:r>
            <a:r>
              <a:rPr lang="es-ES_tradnl" dirty="0" smtClean="0"/>
              <a:t>	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7"/>
          </p:nvPr>
        </p:nvSpPr>
        <p:spPr>
          <a:xfrm>
            <a:off x="2987824" y="2283718"/>
            <a:ext cx="5760640" cy="359494"/>
          </a:xfrm>
        </p:spPr>
        <p:txBody>
          <a:bodyPr>
            <a:normAutofit/>
          </a:bodyPr>
          <a:lstStyle/>
          <a:p>
            <a:r>
              <a:rPr lang="es-ES_tradnl" sz="1600" dirty="0" smtClean="0"/>
              <a:t>Aporte de RRHH</a:t>
            </a:r>
            <a:endParaRPr lang="es-AR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8"/>
          </p:nvPr>
        </p:nvSpPr>
        <p:spPr>
          <a:xfrm>
            <a:off x="2987824" y="1572221"/>
            <a:ext cx="5760640" cy="359494"/>
          </a:xfrm>
        </p:spPr>
        <p:txBody>
          <a:bodyPr>
            <a:normAutofit/>
          </a:bodyPr>
          <a:lstStyle/>
          <a:p>
            <a:r>
              <a:rPr lang="es-ES_tradnl" sz="1600" dirty="0" smtClean="0"/>
              <a:t>Detalles del Programa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90895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4"/>
          <p:cNvSpPr>
            <a:spLocks noGrp="1" noChangeArrowheads="1"/>
          </p:cNvSpPr>
          <p:nvPr>
            <p:ph idx="15"/>
          </p:nvPr>
        </p:nvSpPr>
        <p:spPr>
          <a:xfrm>
            <a:off x="346191" y="944265"/>
            <a:ext cx="5256585" cy="3456285"/>
          </a:xfrm>
        </p:spPr>
        <p:txBody>
          <a:bodyPr>
            <a:noAutofit/>
          </a:bodyPr>
          <a:lstStyle/>
          <a:p>
            <a:pPr marL="368319" indent="-267868">
              <a:buSzPct val="125000"/>
              <a:buFont typeface="Lucida Grande" charset="0"/>
              <a:buChar char="■"/>
            </a:pPr>
            <a:r>
              <a:rPr lang="es-ES" sz="1400" dirty="0">
                <a:solidFill>
                  <a:srgbClr val="323232"/>
                </a:solidFill>
                <a:ea typeface="Segoe UI Light" pitchFamily="34" charset="0"/>
                <a:cs typeface="Segoe UI Light" pitchFamily="34" charset="0"/>
              </a:rPr>
              <a:t>Somos una </a:t>
            </a:r>
            <a:r>
              <a:rPr lang="es-ES" sz="1400" dirty="0" smtClean="0">
                <a:solidFill>
                  <a:srgbClr val="323232"/>
                </a:solidFill>
                <a:ea typeface="Segoe UI Light" pitchFamily="34" charset="0"/>
                <a:cs typeface="Segoe UI Light" pitchFamily="34" charset="0"/>
              </a:rPr>
              <a:t>compañía de </a:t>
            </a:r>
            <a:r>
              <a:rPr lang="es-ES" sz="1400" dirty="0">
                <a:solidFill>
                  <a:srgbClr val="323232"/>
                </a:solidFill>
                <a:ea typeface="Segoe UI Light" pitchFamily="34" charset="0"/>
                <a:cs typeface="Segoe UI Light" pitchFamily="34" charset="0"/>
              </a:rPr>
              <a:t>Consultoría en Tecnología y Desarrollo de Software con más de 15 años de experiencia en el mercado.</a:t>
            </a:r>
          </a:p>
          <a:p>
            <a:pPr marL="368319" indent="-267868">
              <a:buSzPct val="125000"/>
              <a:buFont typeface="Lucida Grande" charset="0"/>
              <a:buChar char="■"/>
            </a:pPr>
            <a:r>
              <a:rPr lang="es-AR" sz="1400" dirty="0"/>
              <a:t>Sumamos más de </a:t>
            </a:r>
            <a:r>
              <a:rPr lang="es-AR" sz="1400" dirty="0" smtClean="0"/>
              <a:t>400 profesionales, distribuidos en nuestros centros de desarrollo en </a:t>
            </a:r>
            <a:r>
              <a:rPr lang="es-AR" sz="1400" b="1" dirty="0" smtClean="0"/>
              <a:t>Argentina</a:t>
            </a:r>
            <a:r>
              <a:rPr lang="es-AR" sz="1400" dirty="0" smtClean="0"/>
              <a:t>: Buenos Aires, Bahía Blanca, Paraná y La Plata, y nuestras oficinas en </a:t>
            </a:r>
            <a:r>
              <a:rPr lang="es-AR" sz="1400" b="1" dirty="0"/>
              <a:t>Uruguay</a:t>
            </a:r>
            <a:r>
              <a:rPr lang="es-AR" sz="1400" dirty="0"/>
              <a:t> (Montevideo) </a:t>
            </a:r>
            <a:r>
              <a:rPr lang="es-AR" sz="1400" dirty="0" smtClean="0"/>
              <a:t>y </a:t>
            </a:r>
            <a:r>
              <a:rPr lang="es-AR" sz="1400" b="1" dirty="0"/>
              <a:t>Brasil</a:t>
            </a:r>
            <a:r>
              <a:rPr lang="es-AR" sz="1400" dirty="0"/>
              <a:t> </a:t>
            </a:r>
            <a:r>
              <a:rPr lang="es-AR" sz="1400" dirty="0" smtClean="0"/>
              <a:t>(San Pablo).</a:t>
            </a:r>
          </a:p>
          <a:p>
            <a:pPr marL="368319" indent="-267868">
              <a:buSzPct val="125000"/>
              <a:buFont typeface="Lucida Grande" charset="0"/>
              <a:buChar char="■"/>
            </a:pPr>
            <a:r>
              <a:rPr lang="es-AR" sz="1400" dirty="0" smtClean="0"/>
              <a:t>Trabajamos </a:t>
            </a:r>
            <a:r>
              <a:rPr lang="es-AR" sz="1400" dirty="0"/>
              <a:t>para grandes corporaciones de la región, EE.UU. y Europa, en proyectos en donde se </a:t>
            </a:r>
            <a:r>
              <a:rPr lang="es-AR" sz="1400" dirty="0" smtClean="0"/>
              <a:t>requieren </a:t>
            </a:r>
            <a:r>
              <a:rPr lang="es-AR" sz="1400" dirty="0"/>
              <a:t>capacidades tecnológicas de punta</a:t>
            </a:r>
            <a:r>
              <a:rPr lang="es-AR" sz="1400" dirty="0" smtClean="0"/>
              <a:t>.</a:t>
            </a:r>
          </a:p>
          <a:p>
            <a:pPr marL="368319" indent="-267868">
              <a:buSzPct val="125000"/>
              <a:buFont typeface="Lucida Grande" charset="0"/>
              <a:buChar char="■"/>
            </a:pPr>
            <a:r>
              <a:rPr lang="es-AR" sz="1400" dirty="0" smtClean="0"/>
              <a:t>Aproximadamente </a:t>
            </a:r>
            <a:r>
              <a:rPr lang="es-AR" sz="1400" dirty="0"/>
              <a:t>el </a:t>
            </a:r>
            <a:r>
              <a:rPr lang="es-AR" sz="1400" dirty="0" smtClean="0"/>
              <a:t>70</a:t>
            </a:r>
            <a:r>
              <a:rPr lang="es-AR" sz="1400" dirty="0"/>
              <a:t>% de la facturación </a:t>
            </a:r>
            <a:r>
              <a:rPr lang="es-AR" sz="1400" dirty="0" smtClean="0"/>
              <a:t>proviene </a:t>
            </a:r>
            <a:r>
              <a:rPr lang="es-AR" sz="1400" dirty="0"/>
              <a:t>de trabajos para empresas del </a:t>
            </a:r>
            <a:r>
              <a:rPr lang="es-AR" sz="1400" dirty="0" smtClean="0"/>
              <a:t>extranjero</a:t>
            </a:r>
            <a:r>
              <a:rPr lang="en-US" sz="1400" dirty="0"/>
              <a:t>.</a:t>
            </a:r>
            <a:r>
              <a:rPr lang="en-US" sz="1400" dirty="0" smtClean="0"/>
              <a:t>  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Acerca de Hexacta</a:t>
            </a:r>
            <a:endParaRPr lang="es-AR" dirty="0"/>
          </a:p>
        </p:txBody>
      </p:sp>
      <p:pic>
        <p:nvPicPr>
          <p:cNvPr id="7171" name="Picture 1"/>
          <p:cNvPicPr>
            <a:picLocks noChangeAspect="1" noChangeArrowheads="1"/>
          </p:cNvPicPr>
          <p:nvPr/>
        </p:nvPicPr>
        <p:blipFill>
          <a:blip r:embed="rId2" cstate="print"/>
          <a:srcRect l="15034" r="14967"/>
          <a:stretch>
            <a:fillRect/>
          </a:stretch>
        </p:blipFill>
        <p:spPr bwMode="auto">
          <a:xfrm>
            <a:off x="6264387" y="555526"/>
            <a:ext cx="1995785" cy="1895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3" cstate="print"/>
          <a:srcRect l="14841" r="14972"/>
          <a:stretch>
            <a:fillRect/>
          </a:stretch>
        </p:blipFill>
        <p:spPr bwMode="auto">
          <a:xfrm>
            <a:off x="6264387" y="2484338"/>
            <a:ext cx="1995785" cy="18886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09105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>
            <a:spLocks noGrp="1"/>
          </p:cNvSpPr>
          <p:nvPr>
            <p:ph idx="15"/>
          </p:nvPr>
        </p:nvSpPr>
        <p:spPr>
          <a:xfrm>
            <a:off x="4427984" y="771550"/>
            <a:ext cx="4320480" cy="3300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0212" lvl="2" indent="-267868">
              <a:spcBef>
                <a:spcPts val="738"/>
              </a:spcBef>
              <a:buClr>
                <a:srgbClr val="11BBAB"/>
              </a:buClr>
              <a:buSzPct val="125000"/>
              <a:buFont typeface="Lucida Grande" charset="0"/>
              <a:buChar char="■"/>
              <a:defRPr/>
            </a:pPr>
            <a:r>
              <a:rPr lang="es-AR" sz="1200" dirty="0" smtClean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La </a:t>
            </a:r>
            <a:r>
              <a:rPr lang="es-AR" sz="120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cantidad de gente y </a:t>
            </a:r>
            <a:r>
              <a:rPr lang="es-AR" sz="1200" dirty="0" smtClean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los perfiles se definen según </a:t>
            </a:r>
            <a:r>
              <a:rPr lang="es-AR" sz="120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la necesidad de cada proyecto y cliente</a:t>
            </a:r>
            <a:endParaRPr lang="en-US" sz="1200" dirty="0">
              <a:latin typeface="Segoe UI Light" pitchFamily="34" charset="0"/>
              <a:ea typeface="Segoe UI Light" pitchFamily="34" charset="0"/>
              <a:cs typeface="Segoe UI Light" pitchFamily="34" charset="0"/>
            </a:endParaRPr>
          </a:p>
          <a:p>
            <a:pPr marL="790212" lvl="2" indent="-267868" fontAlgn="auto">
              <a:spcBef>
                <a:spcPts val="738"/>
              </a:spcBef>
              <a:spcAft>
                <a:spcPts val="0"/>
              </a:spcAft>
              <a:buClr>
                <a:srgbClr val="11BBAB"/>
              </a:buClr>
              <a:buSzPct val="125000"/>
              <a:buFont typeface="Lucida Grande" charset="0"/>
              <a:buChar char="■"/>
              <a:defRPr/>
            </a:pPr>
            <a:r>
              <a:rPr lang="es-ES_tradnl" sz="120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Los proyectos pueden tener una duración </a:t>
            </a:r>
            <a:r>
              <a:rPr lang="es-ES_tradnl" sz="1200" dirty="0" smtClean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variada</a:t>
            </a:r>
            <a:endParaRPr lang="es-ES_tradnl" sz="1200" dirty="0">
              <a:latin typeface="Segoe UI Light" pitchFamily="34" charset="0"/>
              <a:ea typeface="Segoe UI Light" pitchFamily="34" charset="0"/>
              <a:cs typeface="Segoe UI Light" pitchFamily="34" charset="0"/>
            </a:endParaRPr>
          </a:p>
          <a:p>
            <a:pPr marL="790212" lvl="2" indent="-267868" fontAlgn="auto">
              <a:spcBef>
                <a:spcPts val="738"/>
              </a:spcBef>
              <a:spcAft>
                <a:spcPts val="0"/>
              </a:spcAft>
              <a:buClr>
                <a:srgbClr val="11BBAB"/>
              </a:buClr>
              <a:buSzPct val="125000"/>
              <a:buFont typeface="Lucida Grande" charset="0"/>
              <a:buChar char="■"/>
              <a:defRPr/>
            </a:pPr>
            <a:r>
              <a:rPr lang="es-ES_tradnl" sz="1200" dirty="0" smtClean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El </a:t>
            </a:r>
            <a:r>
              <a:rPr lang="es-ES_tradnl" sz="120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equipo puede estar ubicado físicamente en una </a:t>
            </a:r>
            <a:r>
              <a:rPr lang="es-ES_tradnl" sz="1200" dirty="0" smtClean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o más de una oficina</a:t>
            </a:r>
            <a:endParaRPr lang="es-ES_tradnl" sz="1200" dirty="0">
              <a:latin typeface="Segoe UI Light" pitchFamily="34" charset="0"/>
              <a:ea typeface="Segoe UI Light" pitchFamily="34" charset="0"/>
              <a:cs typeface="Segoe UI Light" pitchFamily="34" charset="0"/>
            </a:endParaRPr>
          </a:p>
          <a:p>
            <a:pPr marL="790212" lvl="2" indent="-267868" fontAlgn="auto">
              <a:spcBef>
                <a:spcPts val="738"/>
              </a:spcBef>
              <a:spcAft>
                <a:spcPts val="0"/>
              </a:spcAft>
              <a:buClr>
                <a:srgbClr val="11BBAB"/>
              </a:buClr>
              <a:buSzPct val="125000"/>
              <a:buFont typeface="Lucida Grande" charset="0"/>
              <a:buChar char="■"/>
              <a:defRPr/>
            </a:pPr>
            <a:r>
              <a:rPr lang="es-ES_tradnl" sz="120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Cada equipo puede estar integrado por diversos perfiles: </a:t>
            </a:r>
          </a:p>
          <a:p>
            <a:pPr marL="1247349" lvl="3" indent="-267868">
              <a:spcBef>
                <a:spcPts val="738"/>
              </a:spcBef>
              <a:buClr>
                <a:srgbClr val="11BBAB"/>
              </a:buClr>
              <a:buSzPct val="125000"/>
              <a:buFont typeface="Lucida Grande" charset="0"/>
              <a:buChar char="■"/>
              <a:defRPr/>
            </a:pPr>
            <a:r>
              <a:rPr lang="es-ES_tradnl" sz="1200" i="1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Gerente - Líder de proyecto</a:t>
            </a:r>
          </a:p>
          <a:p>
            <a:pPr marL="1247349" lvl="3" indent="-267868">
              <a:spcBef>
                <a:spcPts val="738"/>
              </a:spcBef>
              <a:buClr>
                <a:srgbClr val="11BBAB"/>
              </a:buClr>
              <a:buSzPct val="125000"/>
              <a:buFont typeface="Lucida Grande" charset="0"/>
              <a:buChar char="■"/>
              <a:defRPr/>
            </a:pPr>
            <a:r>
              <a:rPr lang="es-ES_tradnl" sz="1200" i="1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Arquitectos</a:t>
            </a:r>
          </a:p>
          <a:p>
            <a:pPr marL="1247349" lvl="3" indent="-267868">
              <a:spcBef>
                <a:spcPts val="738"/>
              </a:spcBef>
              <a:buClr>
                <a:srgbClr val="11BBAB"/>
              </a:buClr>
              <a:buSzPct val="125000"/>
              <a:buFont typeface="Lucida Grande" charset="0"/>
              <a:buChar char="■"/>
              <a:defRPr/>
            </a:pPr>
            <a:r>
              <a:rPr lang="es-ES_tradnl" sz="1200" i="1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Desarrolladores</a:t>
            </a:r>
          </a:p>
          <a:p>
            <a:pPr marL="1247349" lvl="3" indent="-267868">
              <a:spcBef>
                <a:spcPts val="738"/>
              </a:spcBef>
              <a:buClr>
                <a:srgbClr val="11BBAB"/>
              </a:buClr>
              <a:buSzPct val="125000"/>
              <a:buFont typeface="Lucida Grande" charset="0"/>
              <a:buChar char="■"/>
              <a:defRPr/>
            </a:pPr>
            <a:r>
              <a:rPr lang="es-ES_tradnl" sz="1200" i="1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Consultores funcionales</a:t>
            </a:r>
          </a:p>
          <a:p>
            <a:pPr marL="1247349" lvl="3" indent="-267868">
              <a:spcBef>
                <a:spcPts val="738"/>
              </a:spcBef>
              <a:buClr>
                <a:srgbClr val="11BBAB"/>
              </a:buClr>
              <a:buSzPct val="125000"/>
              <a:buFont typeface="Lucida Grande" charset="0"/>
              <a:buChar char="■"/>
              <a:defRPr/>
            </a:pPr>
            <a:r>
              <a:rPr lang="es-ES_tradnl" sz="1200" i="1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Diseñadores gráficos</a:t>
            </a:r>
          </a:p>
          <a:p>
            <a:pPr marL="1247349" lvl="3" indent="-267868">
              <a:spcBef>
                <a:spcPts val="738"/>
              </a:spcBef>
              <a:buClr>
                <a:srgbClr val="11BBAB"/>
              </a:buClr>
              <a:buSzPct val="125000"/>
              <a:buFont typeface="Lucida Grande" charset="0"/>
              <a:buChar char="■"/>
              <a:defRPr/>
            </a:pPr>
            <a:r>
              <a:rPr lang="es-ES_tradnl" sz="1200" i="1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Testers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11BBAB"/>
                </a:solidFill>
              </a:rPr>
              <a:t>¿Qué hacemos y cómo?</a:t>
            </a:r>
            <a:endParaRPr lang="es-AR" dirty="0">
              <a:solidFill>
                <a:srgbClr val="11BBAB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96998871"/>
              </p:ext>
            </p:extLst>
          </p:nvPr>
        </p:nvGraphicFramePr>
        <p:xfrm>
          <a:off x="0" y="771550"/>
          <a:ext cx="5045327" cy="3495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477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532438" y="2778101"/>
            <a:ext cx="2088232" cy="161679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/>
              <a:t>Trabajamos con las principales tecnologías del mercado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9188" y="854075"/>
            <a:ext cx="2088232" cy="188162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8639" y="882202"/>
            <a:ext cx="2152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accent1"/>
                </a:solidFill>
                <a:latin typeface="Segoe UI Semibold" panose="020B0702040204020203" pitchFamily="34" charset="0"/>
              </a:rPr>
              <a:t>Plataformas</a:t>
            </a:r>
            <a:r>
              <a:rPr lang="en-US" sz="1400" b="1" dirty="0">
                <a:solidFill>
                  <a:schemeClr val="accent1"/>
                </a:solidFill>
                <a:latin typeface="Segoe UI Semibold" panose="020B0702040204020203" pitchFamily="34" charset="0"/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  <a:latin typeface="Segoe UI Semibold" panose="020B0702040204020203" pitchFamily="34" charset="0"/>
              </a:rPr>
              <a:t>Principales</a:t>
            </a:r>
            <a:endParaRPr lang="en-US" sz="1400" b="1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608" y="1210779"/>
            <a:ext cx="1803719" cy="140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 smtClean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Java</a:t>
            </a: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 err="1" smtClean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Javascript</a:t>
            </a:r>
            <a:endParaRPr lang="es-AR" sz="1100" dirty="0" smtClean="0">
              <a:solidFill>
                <a:schemeClr val="tx1">
                  <a:lumMod val="50000"/>
                </a:schemeClr>
              </a:solidFill>
              <a:latin typeface="+mj-lt"/>
              <a:cs typeface="Segoe UI" pitchFamily="34" charset="0"/>
            </a:endParaRP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C#, C++ , VB.NET</a:t>
            </a:r>
            <a:endParaRPr lang="es-AR" sz="1100" dirty="0" smtClean="0">
              <a:solidFill>
                <a:schemeClr val="tx1">
                  <a:lumMod val="50000"/>
                </a:schemeClr>
              </a:solidFill>
              <a:latin typeface="+mj-lt"/>
              <a:cs typeface="Segoe UI" pitchFamily="34" charset="0"/>
            </a:endParaRP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 smtClean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PHP</a:t>
            </a: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 smtClean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Ruby</a:t>
            </a: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 smtClean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Python</a:t>
            </a:r>
            <a:endParaRPr lang="es-AR" sz="1100" dirty="0">
              <a:solidFill>
                <a:schemeClr val="tx1">
                  <a:lumMod val="50000"/>
                </a:schemeClr>
              </a:solidFill>
              <a:latin typeface="+mj-lt"/>
              <a:cs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77875" y="854075"/>
            <a:ext cx="2772076" cy="220124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677874" y="882202"/>
            <a:ext cx="300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accent1"/>
                </a:solidFill>
                <a:latin typeface="Segoe UI Semibold" panose="020B0702040204020203" pitchFamily="34" charset="0"/>
              </a:rPr>
              <a:t>Tecnologías</a:t>
            </a:r>
            <a:r>
              <a:rPr lang="en-US" sz="1400" b="1" dirty="0">
                <a:solidFill>
                  <a:schemeClr val="accent1"/>
                </a:solidFill>
                <a:latin typeface="Segoe UI Semibold" panose="020B0702040204020203" pitchFamily="34" charset="0"/>
              </a:rPr>
              <a:t> Web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08138" y="1390703"/>
            <a:ext cx="2583942" cy="151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HTML5, CSS3,  </a:t>
            </a: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jQuery</a:t>
            </a: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, </a:t>
            </a: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Bootstrap</a:t>
            </a: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, Node.js, </a:t>
            </a: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Backbone</a:t>
            </a: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, Angular.js</a:t>
            </a: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ASP.NET MVC5, WPF, Silverlight, Reporting Services</a:t>
            </a: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Spring MVC, Wicket, Seam</a:t>
            </a: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Rails, Django, Grails</a:t>
            </a: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REST &amp; SOAP services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65934" y="3098752"/>
            <a:ext cx="2784018" cy="129614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665933" y="3098751"/>
            <a:ext cx="3190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Segoe UI Semibold" panose="020B0702040204020203" pitchFamily="34" charset="0"/>
              </a:rPr>
              <a:t>Portales, CRM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36892" y="3530799"/>
            <a:ext cx="2753700" cy="71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MS SharePoint Portal Server</a:t>
            </a: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Sugar</a:t>
            </a: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 CRM, </a:t>
            </a: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Joomla</a:t>
            </a:r>
            <a:endParaRPr lang="es-AR" sz="1100" dirty="0">
              <a:solidFill>
                <a:schemeClr val="tx1">
                  <a:lumMod val="50000"/>
                </a:schemeClr>
              </a:solidFill>
              <a:latin typeface="+mj-lt"/>
              <a:cs typeface="Segoe UI" pitchFamily="34" charset="0"/>
            </a:endParaRP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WordPress</a:t>
            </a: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, </a:t>
            </a: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Drupal</a:t>
            </a:r>
            <a:endParaRPr lang="es-AR" sz="1100" dirty="0">
              <a:solidFill>
                <a:schemeClr val="tx1">
                  <a:lumMod val="50000"/>
                </a:schemeClr>
              </a:solidFill>
              <a:latin typeface="+mj-lt"/>
              <a:cs typeface="Segoe U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09432" y="3095838"/>
            <a:ext cx="1662491" cy="129905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509344" y="3095838"/>
            <a:ext cx="1378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Segoe UI Semibold" panose="020B0702040204020203" pitchFamily="34" charset="0"/>
              </a:rPr>
              <a:t>Desktop</a:t>
            </a:r>
          </a:p>
        </p:txBody>
      </p:sp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5548756" y="3486714"/>
            <a:ext cx="1518696" cy="71917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AR"/>
            </a:defPPr>
            <a:lvl1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 sz="11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es-A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Swing</a:t>
            </a:r>
          </a:p>
          <a:p>
            <a:pPr>
              <a:defRPr/>
            </a:pPr>
            <a:r>
              <a:rPr lang="es-A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RCP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WPF, Silverlight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211247" y="3098752"/>
            <a:ext cx="1488366" cy="129614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171923" y="3095838"/>
            <a:ext cx="1378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accent1"/>
                </a:solidFill>
                <a:latin typeface="Segoe UI Semibold" panose="020B0702040204020203" pitchFamily="34" charset="0"/>
              </a:rPr>
              <a:t>Integración</a:t>
            </a:r>
            <a:endParaRPr lang="en-US" sz="1400" b="1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02177" y="3485839"/>
            <a:ext cx="1185681" cy="490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MS </a:t>
            </a: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Biztalk</a:t>
            </a:r>
            <a:endParaRPr lang="es-AR" sz="1100" dirty="0">
              <a:solidFill>
                <a:schemeClr val="tx1">
                  <a:lumMod val="50000"/>
                </a:schemeClr>
              </a:solidFill>
              <a:latin typeface="+mj-lt"/>
              <a:cs typeface="Segoe UI" pitchFamily="34" charset="0"/>
            </a:endParaRP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JBPM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08104" y="854075"/>
            <a:ext cx="1663819" cy="220124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610458" y="882202"/>
            <a:ext cx="1378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Segoe UI Semibold" panose="020B0702040204020203" pitchFamily="34" charset="0"/>
              </a:rPr>
              <a:t>Mobile</a:t>
            </a:r>
          </a:p>
        </p:txBody>
      </p: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5566070" y="1364467"/>
            <a:ext cx="1502221" cy="13855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AR"/>
            </a:defPPr>
            <a:lvl1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 sz="11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Android, iPhone, iPad, Windows Mobile, BB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Native applications</a:t>
            </a:r>
          </a:p>
          <a:p>
            <a:pPr>
              <a:defRPr/>
            </a:pPr>
            <a:r>
              <a:rPr lang="es-A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PhoneGap</a:t>
            </a:r>
            <a:r>
              <a:rPr lang="es-A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, </a:t>
            </a:r>
            <a:r>
              <a:rPr lang="es-A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Titanium</a:t>
            </a:r>
            <a:r>
              <a:rPr lang="es-A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, </a:t>
            </a:r>
            <a:r>
              <a:rPr lang="es-A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Ionic</a:t>
            </a:r>
            <a:r>
              <a:rPr lang="es-A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, </a:t>
            </a:r>
            <a:r>
              <a:rPr lang="es-A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jQuery</a:t>
            </a:r>
            <a:r>
              <a:rPr lang="es-A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Mobile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07741" y="854075"/>
            <a:ext cx="1500520" cy="220124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202177" y="882202"/>
            <a:ext cx="1378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accent1"/>
                </a:solidFill>
                <a:latin typeface="Segoe UI Semibold" panose="020B0702040204020203" pitchFamily="34" charset="0"/>
              </a:rPr>
              <a:t>Herramientas</a:t>
            </a:r>
            <a:endParaRPr lang="en-US" sz="1400" b="1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202177" y="1264416"/>
            <a:ext cx="1378373" cy="1734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Testing</a:t>
            </a: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: </a:t>
            </a: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jUnit</a:t>
            </a: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, </a:t>
            </a: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NUnit</a:t>
            </a: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, </a:t>
            </a: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Selenium</a:t>
            </a: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, </a:t>
            </a: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JMeter</a:t>
            </a: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, </a:t>
            </a: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Marathon</a:t>
            </a: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.</a:t>
            </a: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CI: Jenkins, TFS </a:t>
            </a: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Build</a:t>
            </a: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, </a:t>
            </a: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Cruise</a:t>
            </a: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 control</a:t>
            </a: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SCM: </a:t>
            </a: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Git</a:t>
            </a: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, SVN, TFS, Mercurial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7608" y="3175761"/>
            <a:ext cx="1803719" cy="1176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SQL Server</a:t>
            </a: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Oracle</a:t>
            </a: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MySQL</a:t>
            </a:r>
            <a:endParaRPr lang="es-AR" sz="1100" dirty="0">
              <a:solidFill>
                <a:schemeClr val="tx1">
                  <a:lumMod val="50000"/>
                </a:schemeClr>
              </a:solidFill>
              <a:latin typeface="+mj-lt"/>
              <a:cs typeface="Segoe UI" pitchFamily="34" charset="0"/>
            </a:endParaRP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PostgreSQL</a:t>
            </a:r>
            <a:endParaRPr lang="es-AR" sz="1100" dirty="0">
              <a:solidFill>
                <a:schemeClr val="tx1">
                  <a:lumMod val="50000"/>
                </a:schemeClr>
              </a:solidFill>
              <a:latin typeface="+mj-lt"/>
              <a:cs typeface="Segoe UI" pitchFamily="34" charset="0"/>
            </a:endParaRP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MongoDB</a:t>
            </a:r>
            <a:endParaRPr lang="es-AR" sz="1100" dirty="0">
              <a:solidFill>
                <a:schemeClr val="tx1">
                  <a:lumMod val="50000"/>
                </a:schemeClr>
              </a:solidFill>
              <a:latin typeface="+mj-lt"/>
              <a:cs typeface="Segoe U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3537" y="2825582"/>
            <a:ext cx="3190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Segoe UI Semibold" panose="020B0702040204020203" pitchFamily="34" charset="0"/>
              </a:rPr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17124589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4" name="Group 4"/>
          <p:cNvGrpSpPr>
            <a:grpSpLocks/>
          </p:cNvGrpSpPr>
          <p:nvPr/>
        </p:nvGrpSpPr>
        <p:grpSpPr bwMode="auto">
          <a:xfrm rot="5400000">
            <a:off x="6935397" y="702731"/>
            <a:ext cx="770186" cy="2639366"/>
            <a:chOff x="0" y="0"/>
            <a:chExt cx="920" cy="2359"/>
          </a:xfrm>
        </p:grpSpPr>
        <p:sp>
          <p:nvSpPr>
            <p:cNvPr id="15375" name="AutoShape 2"/>
            <p:cNvSpPr>
              <a:spLocks/>
            </p:cNvSpPr>
            <p:nvPr/>
          </p:nvSpPr>
          <p:spPr bwMode="auto">
            <a:xfrm>
              <a:off x="0" y="2"/>
              <a:ext cx="920" cy="23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5894" y="0"/>
                  </a:lnTo>
                  <a:lnTo>
                    <a:pt x="21600" y="10800"/>
                  </a:lnTo>
                  <a:lnTo>
                    <a:pt x="15894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666666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00"/>
            </a:p>
          </p:txBody>
        </p:sp>
        <p:sp>
          <p:nvSpPr>
            <p:cNvPr id="15376" name="AutoShape 3"/>
            <p:cNvSpPr>
              <a:spLocks/>
            </p:cNvSpPr>
            <p:nvPr/>
          </p:nvSpPr>
          <p:spPr bwMode="auto">
            <a:xfrm rot="-5400000">
              <a:off x="-781" y="976"/>
              <a:ext cx="2358" cy="406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noFill/>
            <a:ln w="12700">
              <a:noFill/>
              <a:miter lim="800000"/>
              <a:headEnd/>
              <a:tailEnd/>
            </a:ln>
          </p:spPr>
          <p:txBody>
            <a:bodyPr lIns="20092" tIns="20092" rIns="20092" bIns="20092" anchor="ctr"/>
            <a:lstStyle/>
            <a:p>
              <a:pPr algn="ctr" eaLnBrk="1" hangingPunct="1"/>
              <a:r>
                <a:rPr lang="es-AR" sz="1200" b="1">
                  <a:solidFill>
                    <a:srgbClr val="FFFFFF"/>
                  </a:solidFill>
                  <a:latin typeface="Segoe UI Light" pitchFamily="34" charset="0"/>
                  <a:ea typeface="Helvetica Neue" charset="0"/>
                  <a:cs typeface="Segoe UI Light" pitchFamily="34" charset="0"/>
                  <a:sym typeface="Helvetica Neue" charset="0"/>
                </a:rPr>
                <a:t>SEPG</a:t>
              </a:r>
              <a:br>
                <a:rPr lang="es-AR" sz="1200" b="1">
                  <a:solidFill>
                    <a:srgbClr val="FFFFFF"/>
                  </a:solidFill>
                  <a:latin typeface="Segoe UI Light" pitchFamily="34" charset="0"/>
                  <a:ea typeface="Helvetica Neue" charset="0"/>
                  <a:cs typeface="Segoe UI Light" pitchFamily="34" charset="0"/>
                  <a:sym typeface="Helvetica Neue" charset="0"/>
                </a:rPr>
              </a:br>
              <a:r>
                <a:rPr lang="es-AR" sz="1200" b="1">
                  <a:solidFill>
                    <a:srgbClr val="FFFFFF"/>
                  </a:solidFill>
                  <a:latin typeface="Segoe UI Light" pitchFamily="34" charset="0"/>
                  <a:ea typeface="Helvetica Neue" charset="0"/>
                  <a:cs typeface="Segoe UI Light" pitchFamily="34" charset="0"/>
                  <a:sym typeface="Helvetica Neue" charset="0"/>
                </a:rPr>
                <a:t>Software Engineering Process Group </a:t>
              </a:r>
            </a:p>
          </p:txBody>
        </p:sp>
      </p:grpSp>
      <p:sp>
        <p:nvSpPr>
          <p:cNvPr id="15365" name="Rectangle 5"/>
          <p:cNvSpPr>
            <a:spLocks/>
          </p:cNvSpPr>
          <p:nvPr/>
        </p:nvSpPr>
        <p:spPr bwMode="auto">
          <a:xfrm>
            <a:off x="3301997" y="2528894"/>
            <a:ext cx="2604727" cy="129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Responsable por asegurar que cada proyecto sigue el proceso definido. </a:t>
            </a:r>
          </a:p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Involucrado en cada proyecto a lo largo de su ciclo de vida: </a:t>
            </a:r>
            <a:r>
              <a:rPr lang="es-ES" sz="900" dirty="0" err="1">
                <a:latin typeface="Segoe UI Light" pitchFamily="34" charset="0"/>
                <a:ea typeface="Helvetica Neue Light" charset="0"/>
                <a:cs typeface="Segoe UI Light" pitchFamily="34" charset="0"/>
              </a:rPr>
              <a:t>tailoring</a:t>
            </a: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, auditorías, reuniones mensuales. </a:t>
            </a:r>
          </a:p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Monitorea los </a:t>
            </a:r>
            <a:r>
              <a:rPr lang="es-ES" sz="900" dirty="0" err="1">
                <a:latin typeface="Segoe UI Light" pitchFamily="34" charset="0"/>
                <a:ea typeface="Helvetica Neue Light" charset="0"/>
                <a:cs typeface="Segoe UI Light" pitchFamily="34" charset="0"/>
              </a:rPr>
              <a:t>issues</a:t>
            </a: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 de  QA. </a:t>
            </a:r>
          </a:p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r>
              <a:rPr lang="es-ES" sz="900" dirty="0" smtClean="0">
                <a:latin typeface="Segoe UI Light" pitchFamily="34" charset="0"/>
                <a:ea typeface="Helvetica Neue Light" charset="0"/>
                <a:cs typeface="Segoe UI Light" pitchFamily="34" charset="0"/>
              </a:rPr>
              <a:t>Participa </a:t>
            </a: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en las reuniones del SEPG </a:t>
            </a:r>
          </a:p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Capacita a las nuevas personas.</a:t>
            </a:r>
          </a:p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Provee capacitación </a:t>
            </a:r>
            <a:r>
              <a:rPr lang="es-ES" sz="900" dirty="0" err="1">
                <a:latin typeface="Segoe UI Light" pitchFamily="34" charset="0"/>
                <a:ea typeface="Helvetica Neue Light" charset="0"/>
                <a:cs typeface="Segoe UI Light" pitchFamily="34" charset="0"/>
              </a:rPr>
              <a:t>Scrum</a:t>
            </a: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 fuera de la compañía.</a:t>
            </a:r>
          </a:p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Participa en conferencias.</a:t>
            </a:r>
          </a:p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Key </a:t>
            </a:r>
            <a:r>
              <a:rPr lang="es-ES" sz="900" dirty="0" err="1">
                <a:latin typeface="Segoe UI Light" pitchFamily="34" charset="0"/>
                <a:ea typeface="Helvetica Neue Light" charset="0"/>
                <a:cs typeface="Segoe UI Light" pitchFamily="34" charset="0"/>
              </a:rPr>
              <a:t>player</a:t>
            </a: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 en los procesos de </a:t>
            </a:r>
            <a:r>
              <a:rPr lang="es-ES" sz="900" dirty="0" smtClean="0">
                <a:latin typeface="Segoe UI Light" pitchFamily="34" charset="0"/>
                <a:ea typeface="Helvetica Neue Light" charset="0"/>
                <a:cs typeface="Segoe UI Light" pitchFamily="34" charset="0"/>
              </a:rPr>
              <a:t>certificación </a:t>
            </a: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de calidad. </a:t>
            </a:r>
          </a:p>
        </p:txBody>
      </p:sp>
      <p:sp>
        <p:nvSpPr>
          <p:cNvPr id="15366" name="Rectangle 6"/>
          <p:cNvSpPr>
            <a:spLocks/>
          </p:cNvSpPr>
          <p:nvPr/>
        </p:nvSpPr>
        <p:spPr bwMode="auto">
          <a:xfrm>
            <a:off x="5999688" y="2528894"/>
            <a:ext cx="2517173" cy="16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Focalizado en las actividades de mejora de procesos.</a:t>
            </a:r>
          </a:p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Recibe las propuestas de toda la organización.</a:t>
            </a:r>
          </a:p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Discute cambios a procesos y evalúa nuevas herramientas.</a:t>
            </a:r>
          </a:p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Lanza iniciativas de mejora de procesos y es responsable por liderar y llevar adelante cada uno de esos esfuerzos. </a:t>
            </a:r>
          </a:p>
        </p:txBody>
      </p:sp>
      <p:grpSp>
        <p:nvGrpSpPr>
          <p:cNvPr id="15367" name="Group 9"/>
          <p:cNvGrpSpPr>
            <a:grpSpLocks/>
          </p:cNvGrpSpPr>
          <p:nvPr/>
        </p:nvGrpSpPr>
        <p:grpSpPr bwMode="auto">
          <a:xfrm rot="5400000">
            <a:off x="1469668" y="708041"/>
            <a:ext cx="770186" cy="2630419"/>
            <a:chOff x="0" y="0"/>
            <a:chExt cx="920" cy="2351"/>
          </a:xfrm>
        </p:grpSpPr>
        <p:sp>
          <p:nvSpPr>
            <p:cNvPr id="35847" name="AutoShape 7"/>
            <p:cNvSpPr>
              <a:spLocks/>
            </p:cNvSpPr>
            <p:nvPr/>
          </p:nvSpPr>
          <p:spPr bwMode="auto">
            <a:xfrm>
              <a:off x="0" y="0"/>
              <a:ext cx="920" cy="235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15894" y="0"/>
                  </a:lnTo>
                  <a:lnTo>
                    <a:pt x="21600" y="10800"/>
                  </a:lnTo>
                  <a:lnTo>
                    <a:pt x="15894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666666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s-AR" sz="1200" dirty="0">
                <a:latin typeface="Segoe UI Light" panose="020B0502040204020203" pitchFamily="34" charset="0"/>
              </a:endParaRPr>
            </a:p>
          </p:txBody>
        </p:sp>
        <p:sp>
          <p:nvSpPr>
            <p:cNvPr id="15374" name="AutoShape 8"/>
            <p:cNvSpPr>
              <a:spLocks/>
            </p:cNvSpPr>
            <p:nvPr/>
          </p:nvSpPr>
          <p:spPr bwMode="auto">
            <a:xfrm rot="-5400000">
              <a:off x="-777" y="972"/>
              <a:ext cx="2351" cy="407"/>
            </a:xfrm>
            <a:custGeom>
              <a:avLst/>
              <a:gdLst>
                <a:gd name="T0" fmla="*/ 0 w 21600"/>
                <a:gd name="T1" fmla="*/ 0 h 21599"/>
                <a:gd name="T2" fmla="*/ 21600 w 21600"/>
                <a:gd name="T3" fmla="*/ 21599 h 21599"/>
              </a:gdLst>
              <a:ahLst/>
              <a:cxnLst/>
              <a:rect l="T0" t="T1" r="T2" b="T3"/>
              <a:pathLst>
                <a:path w="21600" h="21599">
                  <a:moveTo>
                    <a:pt x="0" y="0"/>
                  </a:moveTo>
                  <a:lnTo>
                    <a:pt x="21600" y="-1"/>
                  </a:lnTo>
                  <a:lnTo>
                    <a:pt x="21600" y="21598"/>
                  </a:lnTo>
                  <a:lnTo>
                    <a:pt x="0" y="21599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noFill/>
            <a:ln w="12700">
              <a:noFill/>
              <a:miter lim="800000"/>
              <a:headEnd/>
              <a:tailEnd/>
            </a:ln>
          </p:spPr>
          <p:txBody>
            <a:bodyPr lIns="20092" tIns="20092" rIns="20092" bIns="20092" anchor="ctr"/>
            <a:lstStyle/>
            <a:p>
              <a:pPr algn="ctr" eaLnBrk="1" hangingPunct="1"/>
              <a:r>
                <a:rPr lang="es-AR" sz="1200" b="1">
                  <a:solidFill>
                    <a:srgbClr val="FFFFFF"/>
                  </a:solidFill>
                  <a:latin typeface="Segoe UI Light" pitchFamily="34" charset="0"/>
                  <a:ea typeface="Helvetica Neue" charset="0"/>
                  <a:cs typeface="Segoe UI Light" pitchFamily="34" charset="0"/>
                  <a:sym typeface="Helvetica Neue" charset="0"/>
                </a:rPr>
                <a:t>HAT</a:t>
              </a:r>
              <a:br>
                <a:rPr lang="es-AR" sz="1200" b="1">
                  <a:solidFill>
                    <a:srgbClr val="FFFFFF"/>
                  </a:solidFill>
                  <a:latin typeface="Segoe UI Light" pitchFamily="34" charset="0"/>
                  <a:ea typeface="Helvetica Neue" charset="0"/>
                  <a:cs typeface="Segoe UI Light" pitchFamily="34" charset="0"/>
                  <a:sym typeface="Helvetica Neue" charset="0"/>
                </a:rPr>
              </a:br>
              <a:r>
                <a:rPr lang="es-AR" sz="1200" b="1">
                  <a:solidFill>
                    <a:srgbClr val="FFFFFF"/>
                  </a:solidFill>
                  <a:latin typeface="Segoe UI Light" pitchFamily="34" charset="0"/>
                  <a:ea typeface="Helvetica Neue" charset="0"/>
                  <a:cs typeface="Segoe UI Light" pitchFamily="34" charset="0"/>
                  <a:sym typeface="Helvetica Neue" charset="0"/>
                </a:rPr>
                <a:t>Hexacta Architecture Team </a:t>
              </a:r>
            </a:p>
          </p:txBody>
        </p:sp>
      </p:grpSp>
      <p:grpSp>
        <p:nvGrpSpPr>
          <p:cNvPr id="15368" name="Group 12"/>
          <p:cNvGrpSpPr>
            <a:grpSpLocks/>
          </p:cNvGrpSpPr>
          <p:nvPr/>
        </p:nvGrpSpPr>
        <p:grpSpPr bwMode="auto">
          <a:xfrm rot="5400000">
            <a:off x="4215369" y="705530"/>
            <a:ext cx="770186" cy="2630419"/>
            <a:chOff x="0" y="0"/>
            <a:chExt cx="920" cy="2352"/>
          </a:xfrm>
        </p:grpSpPr>
        <p:sp>
          <p:nvSpPr>
            <p:cNvPr id="35850" name="AutoShape 10"/>
            <p:cNvSpPr>
              <a:spLocks/>
            </p:cNvSpPr>
            <p:nvPr/>
          </p:nvSpPr>
          <p:spPr bwMode="auto">
            <a:xfrm>
              <a:off x="0" y="8"/>
              <a:ext cx="920" cy="235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15894" y="0"/>
                  </a:lnTo>
                  <a:lnTo>
                    <a:pt x="21600" y="10800"/>
                  </a:lnTo>
                  <a:lnTo>
                    <a:pt x="15894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666666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s-AR" sz="1200" dirty="0">
                <a:latin typeface="Segoe UI Light" panose="020B0502040204020203" pitchFamily="34" charset="0"/>
              </a:endParaRPr>
            </a:p>
          </p:txBody>
        </p:sp>
        <p:sp>
          <p:nvSpPr>
            <p:cNvPr id="15372" name="AutoShape 11"/>
            <p:cNvSpPr>
              <a:spLocks/>
            </p:cNvSpPr>
            <p:nvPr/>
          </p:nvSpPr>
          <p:spPr bwMode="auto">
            <a:xfrm rot="-5400000">
              <a:off x="-777" y="972"/>
              <a:ext cx="2351" cy="407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noFill/>
            <a:ln w="12700">
              <a:noFill/>
              <a:miter lim="800000"/>
              <a:headEnd/>
              <a:tailEnd/>
            </a:ln>
          </p:spPr>
          <p:txBody>
            <a:bodyPr lIns="20092" tIns="20092" rIns="20092" bIns="20092" anchor="ctr"/>
            <a:lstStyle/>
            <a:p>
              <a:pPr algn="ctr" eaLnBrk="1" hangingPunct="1"/>
              <a:r>
                <a:rPr lang="es-AR" sz="1200" b="1">
                  <a:solidFill>
                    <a:srgbClr val="FFFFFF"/>
                  </a:solidFill>
                  <a:latin typeface="Segoe UI Light" pitchFamily="34" charset="0"/>
                  <a:ea typeface="Helvetica Neue" charset="0"/>
                  <a:cs typeface="Segoe UI Light" pitchFamily="34" charset="0"/>
                  <a:sym typeface="Helvetica Neue" charset="0"/>
                </a:rPr>
                <a:t>QA</a:t>
              </a:r>
              <a:br>
                <a:rPr lang="es-AR" sz="1200" b="1">
                  <a:solidFill>
                    <a:srgbClr val="FFFFFF"/>
                  </a:solidFill>
                  <a:latin typeface="Segoe UI Light" pitchFamily="34" charset="0"/>
                  <a:ea typeface="Helvetica Neue" charset="0"/>
                  <a:cs typeface="Segoe UI Light" pitchFamily="34" charset="0"/>
                  <a:sym typeface="Helvetica Neue" charset="0"/>
                </a:rPr>
              </a:br>
              <a:r>
                <a:rPr lang="es-AR" sz="1200" b="1">
                  <a:solidFill>
                    <a:srgbClr val="FFFFFF"/>
                  </a:solidFill>
                  <a:latin typeface="Segoe UI Light" pitchFamily="34" charset="0"/>
                  <a:ea typeface="Helvetica Neue" charset="0"/>
                  <a:cs typeface="Segoe UI Light" pitchFamily="34" charset="0"/>
                  <a:sym typeface="Helvetica Neue" charset="0"/>
                </a:rPr>
                <a:t>Process Quality Assurance </a:t>
              </a:r>
            </a:p>
          </p:txBody>
        </p:sp>
      </p:grpSp>
      <p:sp>
        <p:nvSpPr>
          <p:cNvPr id="15369" name="Rectangle 13"/>
          <p:cNvSpPr>
            <a:spLocks/>
          </p:cNvSpPr>
          <p:nvPr/>
        </p:nvSpPr>
        <p:spPr bwMode="auto">
          <a:xfrm>
            <a:off x="652798" y="2528894"/>
            <a:ext cx="2517173" cy="1761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r>
              <a:rPr lang="es-ES" sz="900" dirty="0" smtClean="0">
                <a:latin typeface="Segoe UI Light" pitchFamily="34" charset="0"/>
                <a:ea typeface="Helvetica Neue Light" charset="0"/>
                <a:cs typeface="Segoe UI Light" pitchFamily="34" charset="0"/>
              </a:rPr>
              <a:t>Provee </a:t>
            </a: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soporte y soluciones a gerentes de proyecto en temas de arquitectura, diseño, tecnologías y </a:t>
            </a:r>
            <a:r>
              <a:rPr lang="es-ES" sz="900" dirty="0" err="1">
                <a:latin typeface="Segoe UI Light" pitchFamily="34" charset="0"/>
                <a:ea typeface="Helvetica Neue Light" charset="0"/>
                <a:cs typeface="Segoe UI Light" pitchFamily="34" charset="0"/>
              </a:rPr>
              <a:t>frameworks</a:t>
            </a: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; mejorando la calidad de los servicios y la productividad del equipo. Es nuestro equipo de "elite".</a:t>
            </a:r>
          </a:p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endParaRPr lang="es-ES" sz="900" dirty="0">
              <a:latin typeface="Segoe UI Light" pitchFamily="34" charset="0"/>
              <a:ea typeface="Helvetica Neue Light" charset="0"/>
              <a:cs typeface="Segoe UI Light" pitchFamily="34" charset="0"/>
            </a:endParaRPr>
          </a:p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Trabaja como nuestro equipo de I+D, investigando nuevas tecnologías y componentes.</a:t>
            </a:r>
          </a:p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endParaRPr lang="es-ES" sz="900" dirty="0">
              <a:latin typeface="Segoe UI Light" pitchFamily="34" charset="0"/>
              <a:ea typeface="Helvetica Neue Light" charset="0"/>
              <a:cs typeface="Segoe UI Light" pitchFamily="34" charset="0"/>
            </a:endParaRPr>
          </a:p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Dicta capacitaciones, publica </a:t>
            </a:r>
            <a:r>
              <a:rPr lang="es-ES" sz="900" dirty="0" err="1">
                <a:latin typeface="Segoe UI Light" pitchFamily="34" charset="0"/>
                <a:ea typeface="Helvetica Neue Light" charset="0"/>
                <a:cs typeface="Segoe UI Light" pitchFamily="34" charset="0"/>
              </a:rPr>
              <a:t>papers</a:t>
            </a: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 y artículos.</a:t>
            </a:r>
          </a:p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endParaRPr lang="es-ES" sz="900" dirty="0">
              <a:latin typeface="Segoe UI Light" pitchFamily="34" charset="0"/>
              <a:ea typeface="Helvetica Neue Light" charset="0"/>
              <a:cs typeface="Segoe UI Light" pitchFamily="34" charset="0"/>
            </a:endParaRPr>
          </a:p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Participa de la comunidad de desarrollo (conferencias, seminarios, workshops)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/>
              <a:t>Nuestros </a:t>
            </a:r>
            <a:r>
              <a:rPr lang="es-AR" dirty="0" smtClean="0"/>
              <a:t>equipos de soporte</a:t>
            </a:r>
            <a:endParaRPr lang="es-AR" dirty="0"/>
          </a:p>
        </p:txBody>
      </p:sp>
      <p:sp>
        <p:nvSpPr>
          <p:cNvPr id="2" name="Rectangle 1"/>
          <p:cNvSpPr/>
          <p:nvPr/>
        </p:nvSpPr>
        <p:spPr>
          <a:xfrm>
            <a:off x="395739" y="764900"/>
            <a:ext cx="8568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>
              <a:spcBef>
                <a:spcPts val="284"/>
              </a:spcBef>
              <a:buClr>
                <a:srgbClr val="96C949"/>
              </a:buClr>
              <a:buSzPct val="125000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 Light" pitchFamily="34" charset="0"/>
                <a:ea typeface="Helvetica Neue Light" charset="0"/>
                <a:cs typeface="Segoe UI Light" pitchFamily="34" charset="0"/>
              </a:rPr>
              <a:t>Complementando los </a:t>
            </a:r>
            <a:r>
              <a:rPr lang="es-E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egoe UI Light" pitchFamily="34" charset="0"/>
                <a:ea typeface="Helvetica Neue Light" charset="0"/>
                <a:cs typeface="Segoe UI Light" pitchFamily="34" charset="0"/>
              </a:rPr>
              <a:t>equipos de proyectos </a:t>
            </a: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 Light" pitchFamily="34" charset="0"/>
                <a:ea typeface="Helvetica Neue Light" charset="0"/>
                <a:cs typeface="Segoe UI Light" pitchFamily="34" charset="0"/>
              </a:rPr>
              <a:t>dedicados, </a:t>
            </a:r>
            <a:r>
              <a:rPr lang="es-E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egoe UI Light" pitchFamily="34" charset="0"/>
                <a:ea typeface="Helvetica Neue Light" charset="0"/>
                <a:cs typeface="Segoe UI Light" pitchFamily="34" charset="0"/>
              </a:rPr>
              <a:t>existen </a:t>
            </a:r>
            <a:r>
              <a:rPr lang="es-E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egoe UI Light" pitchFamily="34" charset="0"/>
                <a:ea typeface="Helvetica Neue Light" charset="0"/>
                <a:cs typeface="Segoe UI Light" pitchFamily="34" charset="0"/>
              </a:rPr>
              <a:t>otros </a:t>
            </a:r>
            <a:r>
              <a:rPr lang="es-E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 Light" pitchFamily="34" charset="0"/>
                <a:ea typeface="Helvetica Neue Light" charset="0"/>
                <a:cs typeface="Segoe UI Light" pitchFamily="34" charset="0"/>
              </a:rPr>
              <a:t>grupos </a:t>
            </a: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 Light" pitchFamily="34" charset="0"/>
                <a:ea typeface="Helvetica Neue Light" charset="0"/>
                <a:cs typeface="Segoe UI Light" pitchFamily="34" charset="0"/>
              </a:rPr>
              <a:t>que se </a:t>
            </a:r>
            <a:r>
              <a:rPr lang="es-E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egoe UI Light" pitchFamily="34" charset="0"/>
                <a:ea typeface="Helvetica Neue Light" charset="0"/>
                <a:cs typeface="Segoe UI Light" pitchFamily="34" charset="0"/>
              </a:rPr>
              <a:t>encargan de la mejora </a:t>
            </a: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 Light" pitchFamily="34" charset="0"/>
                <a:ea typeface="Helvetica Neue Light" charset="0"/>
                <a:cs typeface="Segoe UI Light" pitchFamily="34" charset="0"/>
              </a:rPr>
              <a:t>continua y aseguramiento de la calidad: </a:t>
            </a:r>
          </a:p>
        </p:txBody>
      </p:sp>
    </p:spTree>
    <p:extLst>
      <p:ext uri="{BB962C8B-B14F-4D97-AF65-F5344CB8AC3E}">
        <p14:creationId xmlns:p14="http://schemas.microsoft.com/office/powerpoint/2010/main" val="40099964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79512" y="195486"/>
            <a:ext cx="8785100" cy="354642"/>
          </a:xfrm>
        </p:spPr>
        <p:txBody>
          <a:bodyPr/>
          <a:lstStyle/>
          <a:p>
            <a:r>
              <a:rPr lang="es-ES" dirty="0" smtClean="0"/>
              <a:t>Algo más sobre nosotros…</a:t>
            </a:r>
            <a:endParaRPr lang="es-ES_tradnl" dirty="0"/>
          </a:p>
        </p:txBody>
      </p:sp>
      <p:sp>
        <p:nvSpPr>
          <p:cNvPr id="6" name="TextBox 5"/>
          <p:cNvSpPr txBox="1"/>
          <p:nvPr/>
        </p:nvSpPr>
        <p:spPr>
          <a:xfrm>
            <a:off x="3023320" y="6658177"/>
            <a:ext cx="560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I</a:t>
            </a:r>
            <a:endParaRPr lang="es-ES_tradnl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21" y="625590"/>
            <a:ext cx="1823093" cy="14406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920" y="754231"/>
            <a:ext cx="1381125" cy="10953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116" y="3211905"/>
            <a:ext cx="1837718" cy="144392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35227" y="964657"/>
            <a:ext cx="220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Innovación en tecnología y comunicaciones</a:t>
            </a:r>
            <a:endParaRPr lang="es-ES_tradn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241075" y="2434775"/>
            <a:ext cx="220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/>
              <a:t>Desempeño </a:t>
            </a:r>
            <a:r>
              <a:rPr lang="es-ES_tradnl" sz="1200" dirty="0"/>
              <a:t>en el ámbito del comercio internacional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28347" y="921674"/>
            <a:ext cx="220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CMMI N3 – 2016 aspiramos a N4</a:t>
            </a:r>
            <a:endParaRPr lang="es-ES_tradnl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267714" y="3726665"/>
            <a:ext cx="2204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Certificación SCRUM</a:t>
            </a:r>
            <a:endParaRPr lang="es-ES_tradnl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658434" y="3656867"/>
            <a:ext cx="2204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Mejor empresa de IT</a:t>
            </a:r>
            <a:endParaRPr lang="es-ES_tradnl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28347" y="2302518"/>
            <a:ext cx="220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Mejores empresas para trabajar en la Argentina – Puesto 5 - 2015</a:t>
            </a:r>
            <a:endParaRPr lang="es-ES_tradnl" sz="12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286" y="2042237"/>
            <a:ext cx="1095375" cy="1066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6"/>
          <a:srcRect l="1217" t="8274" r="5664" b="7755"/>
          <a:stretch/>
        </p:blipFill>
        <p:spPr>
          <a:xfrm>
            <a:off x="4966808" y="740600"/>
            <a:ext cx="1268333" cy="8238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7"/>
          <a:srcRect l="3095" r="1469"/>
          <a:stretch/>
        </p:blipFill>
        <p:spPr>
          <a:xfrm>
            <a:off x="545880" y="3512707"/>
            <a:ext cx="1512167" cy="70491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903" y="2086265"/>
            <a:ext cx="1780179" cy="97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Algunos de nuestros clientes</a:t>
            </a:r>
            <a:endParaRPr lang="es-ES_trad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202" b="11423"/>
          <a:stretch/>
        </p:blipFill>
        <p:spPr>
          <a:xfrm>
            <a:off x="278850" y="820169"/>
            <a:ext cx="955608" cy="1068560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2351"/>
          <a:stretch/>
        </p:blipFill>
        <p:spPr>
          <a:xfrm>
            <a:off x="1657897" y="618112"/>
            <a:ext cx="1131753" cy="1249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34013"/>
          <a:stretch/>
        </p:blipFill>
        <p:spPr>
          <a:xfrm>
            <a:off x="4517213" y="318350"/>
            <a:ext cx="1388773" cy="9524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b="38328"/>
          <a:stretch/>
        </p:blipFill>
        <p:spPr>
          <a:xfrm>
            <a:off x="3128440" y="331240"/>
            <a:ext cx="1049983" cy="7021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b="26639"/>
          <a:stretch/>
        </p:blipFill>
        <p:spPr>
          <a:xfrm>
            <a:off x="158479" y="2089742"/>
            <a:ext cx="1310332" cy="11166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t="-1" b="31144"/>
          <a:stretch/>
        </p:blipFill>
        <p:spPr>
          <a:xfrm>
            <a:off x="1371285" y="1431756"/>
            <a:ext cx="1570092" cy="13391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/>
          <a:srcRect l="6843" t="8790" r="3158" b="32148"/>
          <a:stretch/>
        </p:blipFill>
        <p:spPr>
          <a:xfrm>
            <a:off x="2233224" y="2566931"/>
            <a:ext cx="1440161" cy="10801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0476" y="1108321"/>
            <a:ext cx="1272237" cy="848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2487" y="2466631"/>
            <a:ext cx="943743" cy="12426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9571" y="2849612"/>
            <a:ext cx="1438479" cy="9673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807" y="3855462"/>
            <a:ext cx="1566058" cy="8769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91911" y="3795091"/>
            <a:ext cx="925967" cy="973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4"/>
          <a:srcRect b="32983"/>
          <a:stretch/>
        </p:blipFill>
        <p:spPr>
          <a:xfrm>
            <a:off x="3472391" y="3333311"/>
            <a:ext cx="1204858" cy="9235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54693" y="2799846"/>
            <a:ext cx="751041" cy="8131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04153" y="2089742"/>
            <a:ext cx="1177862" cy="9901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37138" y="3995074"/>
            <a:ext cx="835110" cy="697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60069" y="3939902"/>
            <a:ext cx="1537720" cy="6137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92720" y="3414218"/>
            <a:ext cx="1342204" cy="13182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778959" y="2829772"/>
            <a:ext cx="1239701" cy="655985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338318" y="1571868"/>
            <a:ext cx="1591138" cy="5371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56652" y="870865"/>
            <a:ext cx="1352550" cy="590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088673" y="1561664"/>
            <a:ext cx="1310136" cy="9689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741567" y="627593"/>
            <a:ext cx="993320" cy="8116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0199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Facu\Desktop\imgHxPasantias.png"/>
          <p:cNvPicPr>
            <a:picLocks noGrp="1" noChangeAspect="1" noChangeArrowheads="1"/>
          </p:cNvPicPr>
          <p:nvPr>
            <p:ph idx="1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1808" y="1030251"/>
            <a:ext cx="4560507" cy="1072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79512" y="195486"/>
            <a:ext cx="8785100" cy="354642"/>
          </a:xfrm>
        </p:spPr>
        <p:txBody>
          <a:bodyPr>
            <a:normAutofit/>
          </a:bodyPr>
          <a:lstStyle/>
          <a:p>
            <a:r>
              <a:rPr lang="es-MX" dirty="0"/>
              <a:t>Programa de Pasantías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79512" y="613592"/>
            <a:ext cx="7314163" cy="288032"/>
          </a:xfrm>
        </p:spPr>
        <p:txBody>
          <a:bodyPr/>
          <a:lstStyle/>
          <a:p>
            <a:r>
              <a:rPr lang="es-MX" sz="1200" dirty="0" smtClean="0">
                <a:latin typeface="Segoe UI Light" panose="020B0502040204020203" pitchFamily="34" charset="0"/>
                <a:ea typeface="+mn-ea"/>
                <a:cs typeface="+mn-cs"/>
              </a:rPr>
              <a:t>El objetivo es </a:t>
            </a:r>
            <a:r>
              <a:rPr lang="es-MX" sz="1200" dirty="0">
                <a:latin typeface="Segoe UI Light" panose="020B0502040204020203" pitchFamily="34" charset="0"/>
                <a:ea typeface="+mn-ea"/>
                <a:cs typeface="+mn-cs"/>
              </a:rPr>
              <a:t>complementar la formación </a:t>
            </a:r>
            <a:r>
              <a:rPr lang="es-MX" sz="1200" dirty="0" smtClean="0">
                <a:latin typeface="Segoe UI Light" panose="020B0502040204020203" pitchFamily="34" charset="0"/>
                <a:ea typeface="+mn-ea"/>
                <a:cs typeface="+mn-cs"/>
              </a:rPr>
              <a:t>académica </a:t>
            </a:r>
            <a:r>
              <a:rPr lang="es-MX" sz="1200" dirty="0">
                <a:latin typeface="Segoe UI Light" panose="020B0502040204020203" pitchFamily="34" charset="0"/>
                <a:ea typeface="+mn-ea"/>
                <a:cs typeface="+mn-cs"/>
              </a:rPr>
              <a:t>con </a:t>
            </a:r>
            <a:r>
              <a:rPr lang="es-MX" sz="1200" dirty="0" smtClean="0">
                <a:latin typeface="Segoe UI Light" panose="020B0502040204020203" pitchFamily="34" charset="0"/>
                <a:ea typeface="+mn-ea"/>
                <a:cs typeface="+mn-cs"/>
              </a:rPr>
              <a:t>una experiencia real de trabajo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38"/>
          <a:stretch/>
        </p:blipFill>
        <p:spPr>
          <a:xfrm>
            <a:off x="971600" y="2787774"/>
            <a:ext cx="7056061" cy="1921200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181848" y="2355726"/>
            <a:ext cx="7314163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700" b="1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rPr>
              <a:t>Plan de Carrera y Formación a Largo Plazo </a:t>
            </a:r>
            <a:endParaRPr lang="es-AR" sz="1700" b="1" dirty="0">
              <a:solidFill>
                <a:schemeClr val="accent1"/>
              </a:solidFill>
              <a:latin typeface="Segoe UI Semibold" panose="020B07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7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Hexacta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 Hexacta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1636</TotalTime>
  <Words>871</Words>
  <Application>Microsoft Office PowerPoint</Application>
  <PresentationFormat>On-screen Show (16:9)</PresentationFormat>
  <Paragraphs>137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Calibri</vt:lpstr>
      <vt:lpstr>Helvetica Neue</vt:lpstr>
      <vt:lpstr>Helvetica Neue Light</vt:lpstr>
      <vt:lpstr>Lucida Grande</vt:lpstr>
      <vt:lpstr>Segoe UI</vt:lpstr>
      <vt:lpstr>Segoe UI Light</vt:lpstr>
      <vt:lpstr>Segoe UI Semibold</vt:lpstr>
      <vt:lpstr>Segoe UI Symbol</vt:lpstr>
      <vt:lpstr>Times New Roman</vt:lpstr>
      <vt:lpstr>Wingdings</vt:lpstr>
      <vt:lpstr>Theme Hexacta</vt:lpstr>
      <vt:lpstr>Template Hexacta</vt:lpstr>
      <vt:lpstr>Hexacta Labs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Hexacta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Cynthia Gelin</dc:creator>
  <cp:lastModifiedBy>Mauro Matrichuk</cp:lastModifiedBy>
  <cp:revision>213</cp:revision>
  <dcterms:created xsi:type="dcterms:W3CDTF">2014-07-22T12:11:22Z</dcterms:created>
  <dcterms:modified xsi:type="dcterms:W3CDTF">2017-04-20T15:10:17Z</dcterms:modified>
</cp:coreProperties>
</file>